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5" r:id="rId2"/>
    <p:sldId id="273" r:id="rId3"/>
    <p:sldId id="269" r:id="rId4"/>
    <p:sldId id="272" r:id="rId5"/>
    <p:sldId id="258" r:id="rId6"/>
    <p:sldId id="259" r:id="rId7"/>
    <p:sldId id="278" r:id="rId8"/>
    <p:sldId id="262" r:id="rId9"/>
    <p:sldId id="263" r:id="rId10"/>
    <p:sldId id="267" r:id="rId11"/>
    <p:sldId id="260" r:id="rId12"/>
    <p:sldId id="257" r:id="rId13"/>
    <p:sldId id="277" r:id="rId14"/>
    <p:sldId id="274" r:id="rId15"/>
    <p:sldId id="261" r:id="rId16"/>
    <p:sldId id="275" r:id="rId17"/>
    <p:sldId id="276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D2DE"/>
    <a:srgbClr val="A1F5C1"/>
    <a:srgbClr val="97A3C3"/>
    <a:srgbClr val="A3BA32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02" y="-4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2"/>
  <c:chart>
    <c:title>
      <c:tx>
        <c:rich>
          <a:bodyPr/>
          <a:lstStyle/>
          <a:p>
            <a:pPr>
              <a:defRPr/>
            </a:pPr>
            <a:r>
              <a:rPr lang="ru-RU" dirty="0" err="1"/>
              <a:t>Діаграма</a:t>
            </a:r>
            <a:r>
              <a:rPr lang="ru-RU" dirty="0"/>
              <a:t> </a:t>
            </a:r>
            <a:r>
              <a:rPr lang="ru-RU" dirty="0" err="1"/>
              <a:t>кислотності</a:t>
            </a:r>
            <a:r>
              <a:rPr lang="ru-RU" dirty="0"/>
              <a:t> </a:t>
            </a:r>
            <a:r>
              <a:rPr lang="ru-RU" dirty="0" err="1"/>
              <a:t>грунтів</a:t>
            </a:r>
            <a:r>
              <a:rPr lang="ru-RU" dirty="0"/>
              <a:t> за </a:t>
            </a:r>
            <a:r>
              <a:rPr lang="ru-RU" dirty="0" err="1" smtClean="0"/>
              <a:t>площею</a:t>
            </a:r>
            <a:endParaRPr lang="ru-RU" dirty="0" smtClean="0"/>
          </a:p>
          <a:p>
            <a:pPr>
              <a:defRPr/>
            </a:pPr>
            <a:r>
              <a:rPr lang="ru-RU" dirty="0" smtClean="0"/>
              <a:t> </a:t>
            </a:r>
            <a:r>
              <a:rPr lang="ru-RU" dirty="0"/>
              <a:t>(в %)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val>
            <c:numRef>
              <c:f>Лист1!$C$2:$C$5</c:f>
              <c:numCache>
                <c:formatCode>General</c:formatCode>
                <c:ptCount val="4"/>
                <c:pt idx="0">
                  <c:v>56</c:v>
                </c:pt>
                <c:pt idx="1">
                  <c:v>28</c:v>
                </c:pt>
                <c:pt idx="2">
                  <c:v>15</c:v>
                </c:pt>
                <c:pt idx="3">
                  <c:v>1</c:v>
                </c:pt>
              </c:numCache>
            </c:numRef>
          </c:val>
        </c:ser>
        <c:axId val="66186240"/>
        <c:axId val="66937600"/>
      </c:barChart>
      <c:catAx>
        <c:axId val="66186240"/>
        <c:scaling>
          <c:orientation val="minMax"/>
        </c:scaling>
        <c:axPos val="b"/>
        <c:majorTickMark val="none"/>
        <c:tickLblPos val="nextTo"/>
        <c:crossAx val="66937600"/>
        <c:crosses val="autoZero"/>
        <c:auto val="1"/>
        <c:lblAlgn val="ctr"/>
        <c:lblOffset val="100"/>
      </c:catAx>
      <c:valAx>
        <c:axId val="66937600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66186240"/>
        <c:crosses val="autoZero"/>
        <c:crossBetween val="between"/>
      </c:valAx>
    </c:plotArea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8729-E0A8-4D07-A787-BE7E772B459E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A583B-88BD-4537-BA0A-382257E9E9E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8729-E0A8-4D07-A787-BE7E772B459E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A583B-88BD-4537-BA0A-382257E9E9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8729-E0A8-4D07-A787-BE7E772B459E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C5A583B-88BD-4537-BA0A-382257E9E9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8729-E0A8-4D07-A787-BE7E772B459E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A583B-88BD-4537-BA0A-382257E9E9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8729-E0A8-4D07-A787-BE7E772B459E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A583B-88BD-4537-BA0A-382257E9E9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8729-E0A8-4D07-A787-BE7E772B459E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A583B-88BD-4537-BA0A-382257E9E9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8729-E0A8-4D07-A787-BE7E772B459E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A583B-88BD-4537-BA0A-382257E9E9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8729-E0A8-4D07-A787-BE7E772B459E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A583B-88BD-4537-BA0A-382257E9E9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8729-E0A8-4D07-A787-BE7E772B459E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A583B-88BD-4537-BA0A-382257E9E9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8729-E0A8-4D07-A787-BE7E772B459E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A583B-88BD-4537-BA0A-382257E9E9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8729-E0A8-4D07-A787-BE7E772B459E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A583B-88BD-4537-BA0A-382257E9E9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7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0128729-E0A8-4D07-A787-BE7E772B459E}" type="datetimeFigureOut">
              <a:rPr lang="ru-RU" smtClean="0"/>
              <a:pPr/>
              <a:t>14.04.2025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C5A583B-88BD-4537-BA0A-382257E9E9E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kegt.rshu.edu.ua/images/dustan/INDL8.pdf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tsatu.edu.ua/rosl/wp-content/uploads/sites/20/lr.6.bioindykacija-i-biotestuvannja-v-ahroekolohiyi.pdf" TargetMode="External"/><Relationship Id="rId4" Type="http://schemas.openxmlformats.org/officeDocument/2006/relationships/hyperlink" Target="https://nv.nltu.edu.ua/Archive/2021/31_6/10.pdf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ультимедиа 4" descr="Мультимедиа">
            <a:extLst>
              <a:ext uri="{FF2B5EF4-FFF2-40B4-BE49-F238E27FC236}">
                <a16:creationId xmlns:a16="http://schemas.microsoft.com/office/drawing/2014/main" xmlns="" id="{D7FB60BE-A06D-46A2-8BC5-E4AB30430916}"/>
              </a:ext>
            </a:extLst>
          </p:cNvPr>
          <p:cNvSpPr txBox="1">
            <a:spLocks/>
          </p:cNvSpPr>
          <p:nvPr/>
        </p:nvSpPr>
        <p:spPr>
          <a:xfrm>
            <a:off x="1548384" y="1650170"/>
            <a:ext cx="9400032" cy="4215384"/>
          </a:xfrm>
          <a:prstGeom prst="rect">
            <a:avLst/>
          </a:prstGeom>
        </p:spPr>
      </p:sp>
      <p:pic>
        <p:nvPicPr>
          <p:cNvPr id="3" name="Рисунок 2" descr="G:\Фото\домашні\света айфон 16.06.2014\IMG_0511.JPG"/>
          <p:cNvPicPr/>
          <p:nvPr/>
        </p:nvPicPr>
        <p:blipFill>
          <a:blip r:embed="rId2" cstate="print"/>
          <a:srcRect t="43717" b="761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rgbClr val="00B0F0"/>
            </a:solidFill>
            <a:prstDash val="solid"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95536" y="1556792"/>
            <a:ext cx="83529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Смородина чорна як </a:t>
            </a:r>
            <a:r>
              <a:rPr lang="uk-UA" sz="40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фітоіндикатор</a:t>
            </a:r>
            <a:r>
              <a:rPr lang="uk-UA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кислотності </a:t>
            </a:r>
            <a:r>
              <a:rPr lang="uk-UA" sz="40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грунтів</a:t>
            </a:r>
            <a:endParaRPr lang="ru-RU" sz="4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79712" y="116632"/>
            <a:ext cx="4896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Комунальний заклад </a:t>
            </a: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“Іркліївський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ліцей”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Золотоніського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 району  Черкаської області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99592" y="1052736"/>
            <a:ext cx="70567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Конкурс “МАН - Юніор. Дослідник. Еколог ”  2025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H:\загубинога\изображение_viber_2019-05-20_19-00-46.jpg"/>
          <p:cNvPicPr/>
          <p:nvPr/>
        </p:nvPicPr>
        <p:blipFill>
          <a:blip r:embed="rId3" cstate="print"/>
          <a:srcRect l="29663" t="11779" r="39872" b="62860"/>
          <a:stretch>
            <a:fillRect/>
          </a:stretch>
        </p:blipFill>
        <p:spPr bwMode="auto">
          <a:xfrm rot="479228">
            <a:off x="6659075" y="3185724"/>
            <a:ext cx="1833143" cy="2184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0" y="5661248"/>
            <a:ext cx="4032448" cy="92333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uk-UA" b="1" dirty="0" smtClean="0"/>
              <a:t>Автор роботи </a:t>
            </a:r>
            <a:r>
              <a:rPr lang="en-US" b="1" dirty="0" smtClean="0"/>
              <a:t>–</a:t>
            </a:r>
            <a:r>
              <a:rPr lang="uk-UA" dirty="0" smtClean="0"/>
              <a:t> </a:t>
            </a:r>
          </a:p>
          <a:p>
            <a:pPr lvl="0" algn="ctr"/>
            <a:r>
              <a:rPr lang="uk-UA" b="1" dirty="0" err="1" smtClean="0"/>
              <a:t>Бобух</a:t>
            </a:r>
            <a:r>
              <a:rPr lang="uk-UA" b="1" dirty="0" smtClean="0"/>
              <a:t> Ніка</a:t>
            </a:r>
            <a:r>
              <a:rPr lang="uk-UA" b="1" dirty="0" smtClean="0"/>
              <a:t>  </a:t>
            </a:r>
            <a:r>
              <a:rPr lang="uk-UA" b="1" dirty="0" smtClean="0"/>
              <a:t>Вітал</a:t>
            </a:r>
            <a:r>
              <a:rPr lang="uk-UA" b="1" dirty="0" smtClean="0"/>
              <a:t>іївна </a:t>
            </a:r>
            <a:endParaRPr lang="uk-UA" b="1" dirty="0" smtClean="0"/>
          </a:p>
          <a:p>
            <a:pPr lvl="0" algn="ctr"/>
            <a:r>
              <a:rPr lang="uk-UA" b="1" dirty="0" smtClean="0"/>
              <a:t>учениця </a:t>
            </a:r>
            <a:r>
              <a:rPr lang="uk-UA" b="1" dirty="0" smtClean="0"/>
              <a:t>7 </a:t>
            </a:r>
            <a:r>
              <a:rPr lang="uk-UA" b="1" dirty="0" smtClean="0"/>
              <a:t>класу </a:t>
            </a:r>
            <a:endParaRPr lang="en-US" b="1" dirty="0" smtClean="0"/>
          </a:p>
        </p:txBody>
      </p:sp>
      <p:sp>
        <p:nvSpPr>
          <p:cNvPr id="12" name="Прямоугольник 11"/>
          <p:cNvSpPr/>
          <p:nvPr/>
        </p:nvSpPr>
        <p:spPr>
          <a:xfrm>
            <a:off x="4355976" y="5589240"/>
            <a:ext cx="4572000" cy="923330"/>
          </a:xfrm>
          <a:prstGeom prst="rect">
            <a:avLst/>
          </a:prstGeom>
          <a:solidFill>
            <a:srgbClr val="00B050"/>
          </a:solidFill>
        </p:spPr>
        <p:txBody>
          <a:bodyPr>
            <a:spAutoFit/>
          </a:bodyPr>
          <a:lstStyle/>
          <a:p>
            <a:pPr algn="ctr"/>
            <a:r>
              <a:rPr lang="uk-UA" b="1" dirty="0" smtClean="0"/>
              <a:t>Керівник роботи:</a:t>
            </a:r>
            <a:r>
              <a:rPr lang="uk-UA" i="1" dirty="0" smtClean="0"/>
              <a:t> </a:t>
            </a:r>
          </a:p>
          <a:p>
            <a:pPr algn="ctr"/>
            <a:r>
              <a:rPr lang="uk-UA" b="1" i="1" dirty="0" err="1" smtClean="0"/>
              <a:t>Загубинога</a:t>
            </a:r>
            <a:r>
              <a:rPr lang="uk-UA" b="1" i="1" dirty="0" smtClean="0"/>
              <a:t> Оксана Олексіївна</a:t>
            </a:r>
            <a:r>
              <a:rPr lang="uk-UA" dirty="0" smtClean="0"/>
              <a:t> – вчитель біології та хімії, вчитель методист</a:t>
            </a:r>
            <a:endParaRPr lang="ru-RU" dirty="0" smtClean="0"/>
          </a:p>
        </p:txBody>
      </p:sp>
      <p:pic>
        <p:nvPicPr>
          <p:cNvPr id="1026" name="Picture 2" descr="C:\Users\User\Desktop\изображение_viber_2025-04-11_10-46-26-7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789226">
            <a:off x="1259632" y="3501008"/>
            <a:ext cx="1512168" cy="18884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ультимедиа 4" descr="Мультимедиа">
            <a:extLst>
              <a:ext uri="{FF2B5EF4-FFF2-40B4-BE49-F238E27FC236}">
                <a16:creationId xmlns:a16="http://schemas.microsoft.com/office/drawing/2014/main" xmlns="" id="{D7FB60BE-A06D-46A2-8BC5-E4AB30430916}"/>
              </a:ext>
            </a:extLst>
          </p:cNvPr>
          <p:cNvSpPr txBox="1">
            <a:spLocks/>
          </p:cNvSpPr>
          <p:nvPr/>
        </p:nvSpPr>
        <p:spPr>
          <a:xfrm>
            <a:off x="1548384" y="1650170"/>
            <a:ext cx="9400032" cy="4215384"/>
          </a:xfrm>
          <a:prstGeom prst="rect">
            <a:avLst/>
          </a:prstGeom>
        </p:spPr>
      </p:sp>
      <p:pic>
        <p:nvPicPr>
          <p:cNvPr id="1026" name="Picture 2" descr="I:\Фото\домашні\досліди\Діти, школа\Сергія\різні\DSC03667.JPG"/>
          <p:cNvPicPr>
            <a:picLocks noChangeAspect="1" noChangeArrowheads="1"/>
          </p:cNvPicPr>
          <p:nvPr/>
        </p:nvPicPr>
        <p:blipFill>
          <a:blip r:embed="rId2" cstate="print"/>
          <a:srcRect b="1010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23528" y="181958"/>
            <a:ext cx="828092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Актуальність роботи</a:t>
            </a: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Ґрунт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біоорганомінеральна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система,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забезпечує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ріст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культурних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Одним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основних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показників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властивостей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грунтів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кислотність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 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Деякі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спокійно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рости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кислому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ґрунті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інші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ж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віддають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перевагу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нейтральному. Перед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тим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як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висаджувати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певні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необхідно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враховувати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кислотніть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ґрунту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ділянці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2000" b="1" dirty="0" err="1" smtClean="0">
                <a:solidFill>
                  <a:schemeClr val="bg1"/>
                </a:solidFill>
              </a:rPr>
              <a:t>Навіть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сьогодні</a:t>
            </a:r>
            <a:r>
              <a:rPr lang="ru-RU" sz="2000" b="1" dirty="0" smtClean="0">
                <a:solidFill>
                  <a:schemeClr val="bg1"/>
                </a:solidFill>
              </a:rPr>
              <a:t>, на початку ХХІ </a:t>
            </a:r>
            <a:r>
              <a:rPr lang="ru-RU" sz="2000" b="1" dirty="0" err="1" smtClean="0">
                <a:solidFill>
                  <a:schemeClr val="bg1"/>
                </a:solidFill>
              </a:rPr>
              <a:t>століття</a:t>
            </a:r>
            <a:r>
              <a:rPr lang="ru-RU" sz="2000" b="1" dirty="0" smtClean="0">
                <a:solidFill>
                  <a:schemeClr val="bg1"/>
                </a:solidFill>
              </a:rPr>
              <a:t>, </a:t>
            </a:r>
            <a:r>
              <a:rPr lang="ru-RU" sz="2000" b="1" dirty="0" err="1" smtClean="0">
                <a:solidFill>
                  <a:schemeClr val="bg1"/>
                </a:solidFill>
              </a:rPr>
              <a:t>більше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третини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аграріїв</a:t>
            </a:r>
            <a:r>
              <a:rPr lang="ru-RU" sz="2000" b="1" dirty="0" smtClean="0">
                <a:solidFill>
                  <a:schemeClr val="bg1"/>
                </a:solidFill>
              </a:rPr>
              <a:t> не </a:t>
            </a:r>
            <a:r>
              <a:rPr lang="ru-RU" sz="2000" b="1" dirty="0" err="1" smtClean="0">
                <a:solidFill>
                  <a:schemeClr val="bg1"/>
                </a:solidFill>
              </a:rPr>
              <a:t>знають</a:t>
            </a:r>
            <a:r>
              <a:rPr lang="ru-RU" sz="2000" b="1" dirty="0" smtClean="0">
                <a:solidFill>
                  <a:schemeClr val="bg1"/>
                </a:solidFill>
              </a:rPr>
              <a:t> точно </a:t>
            </a:r>
            <a:r>
              <a:rPr lang="ru-RU" sz="2000" b="1" dirty="0" err="1" smtClean="0">
                <a:solidFill>
                  <a:schemeClr val="bg1"/>
                </a:solidFill>
              </a:rPr>
              <a:t>кислотність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ґрунтів</a:t>
            </a:r>
            <a:r>
              <a:rPr lang="ru-RU" sz="2000" b="1" dirty="0" smtClean="0">
                <a:solidFill>
                  <a:schemeClr val="bg1"/>
                </a:solidFill>
              </a:rPr>
              <a:t> на </a:t>
            </a:r>
            <a:r>
              <a:rPr lang="ru-RU" sz="2000" b="1" dirty="0" err="1" smtClean="0">
                <a:solidFill>
                  <a:schemeClr val="bg1"/>
                </a:solidFill>
              </a:rPr>
              <a:t>власних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посівних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площах</a:t>
            </a:r>
            <a:r>
              <a:rPr lang="ru-RU" sz="2000" b="1" dirty="0" smtClean="0">
                <a:solidFill>
                  <a:schemeClr val="bg1"/>
                </a:solidFill>
              </a:rPr>
              <a:t>, а </a:t>
            </a:r>
            <a:r>
              <a:rPr lang="ru-RU" sz="2000" b="1" dirty="0" err="1" smtClean="0">
                <a:solidFill>
                  <a:schemeClr val="bg1"/>
                </a:solidFill>
              </a:rPr>
              <a:t>між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іншим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саме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цей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показник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здатен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помітно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знизити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чи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підвищити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показники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продуктивності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вирощування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сільгоспкультур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Понад</a:t>
            </a:r>
            <a:r>
              <a:rPr lang="ru-RU" sz="2000" b="1" dirty="0" smtClean="0">
                <a:solidFill>
                  <a:schemeClr val="bg1"/>
                </a:solidFill>
              </a:rPr>
              <a:t> 50% </a:t>
            </a:r>
            <a:r>
              <a:rPr lang="ru-RU" sz="2000" b="1" dirty="0" err="1" smtClean="0">
                <a:solidFill>
                  <a:schemeClr val="bg1"/>
                </a:solidFill>
              </a:rPr>
              <a:t>українського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чорнозему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страждає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від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надмірної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кислотності</a:t>
            </a:r>
            <a:r>
              <a:rPr lang="ru-RU" sz="2000" b="1" dirty="0" smtClean="0">
                <a:solidFill>
                  <a:schemeClr val="bg1"/>
                </a:solidFill>
              </a:rPr>
              <a:t>. </a:t>
            </a:r>
            <a:r>
              <a:rPr lang="ru-RU" sz="2000" b="1" dirty="0" err="1" smtClean="0">
                <a:solidFill>
                  <a:schemeClr val="bg1"/>
                </a:solidFill>
              </a:rPr>
              <a:t>Такий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ґрунт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є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згубним</a:t>
            </a:r>
            <a:r>
              <a:rPr lang="ru-RU" sz="2000" b="1" dirty="0" smtClean="0">
                <a:solidFill>
                  <a:schemeClr val="bg1"/>
                </a:solidFill>
              </a:rPr>
              <a:t> для </a:t>
            </a:r>
            <a:r>
              <a:rPr lang="ru-RU" sz="2000" b="1" dirty="0" err="1" smtClean="0">
                <a:solidFill>
                  <a:schemeClr val="bg1"/>
                </a:solidFill>
              </a:rPr>
              <a:t>більшості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сільськогосподарських</a:t>
            </a:r>
            <a:r>
              <a:rPr lang="ru-RU" sz="2000" b="1" dirty="0" smtClean="0">
                <a:solidFill>
                  <a:schemeClr val="bg1"/>
                </a:solidFill>
              </a:rPr>
              <a:t> культур. </a:t>
            </a:r>
          </a:p>
          <a:p>
            <a:pPr algn="just"/>
            <a:r>
              <a:rPr lang="ru-RU" sz="2000" b="1" dirty="0" smtClean="0">
                <a:solidFill>
                  <a:schemeClr val="bg1"/>
                </a:solidFill>
              </a:rPr>
              <a:t>Контроль </a:t>
            </a:r>
            <a:r>
              <a:rPr lang="ru-RU" sz="2000" b="1" dirty="0" err="1" smtClean="0">
                <a:solidFill>
                  <a:schemeClr val="bg1"/>
                </a:solidFill>
              </a:rPr>
              <a:t>рН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ґрунту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є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життєво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важливим</a:t>
            </a:r>
            <a:r>
              <a:rPr lang="ru-RU" sz="2000" b="1" dirty="0" smtClean="0">
                <a:solidFill>
                  <a:schemeClr val="bg1"/>
                </a:solidFill>
              </a:rPr>
              <a:t> для оптимального </a:t>
            </a:r>
            <a:r>
              <a:rPr lang="ru-RU" sz="2000" b="1" dirty="0" err="1" smtClean="0">
                <a:solidFill>
                  <a:schemeClr val="bg1"/>
                </a:solidFill>
              </a:rPr>
              <a:t>використання</a:t>
            </a:r>
            <a:r>
              <a:rPr lang="ru-RU" sz="2000" b="1" dirty="0" smtClean="0">
                <a:solidFill>
                  <a:schemeClr val="bg1"/>
                </a:solidFill>
              </a:rPr>
              <a:t> та </a:t>
            </a:r>
            <a:r>
              <a:rPr lang="ru-RU" sz="2000" b="1" dirty="0" err="1" smtClean="0">
                <a:solidFill>
                  <a:schemeClr val="bg1"/>
                </a:solidFill>
              </a:rPr>
              <a:t>продуктивності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ґрунтів</a:t>
            </a:r>
            <a:r>
              <a:rPr lang="ru-RU" sz="2000" b="1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endParaRPr lang="ru-RU" sz="2000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ультимедиа 4" descr="Мультимедиа">
            <a:extLst>
              <a:ext uri="{FF2B5EF4-FFF2-40B4-BE49-F238E27FC236}">
                <a16:creationId xmlns:a16="http://schemas.microsoft.com/office/drawing/2014/main" xmlns="" id="{D7FB60BE-A06D-46A2-8BC5-E4AB30430916}"/>
              </a:ext>
            </a:extLst>
          </p:cNvPr>
          <p:cNvSpPr txBox="1">
            <a:spLocks/>
          </p:cNvSpPr>
          <p:nvPr/>
        </p:nvSpPr>
        <p:spPr>
          <a:xfrm>
            <a:off x="1548384" y="1650170"/>
            <a:ext cx="9400032" cy="4215384"/>
          </a:xfrm>
          <a:prstGeom prst="rect">
            <a:avLst/>
          </a:prstGeom>
        </p:spPr>
      </p:sp>
      <p:pic>
        <p:nvPicPr>
          <p:cNvPr id="6" name="Picture 3" descr="https://tetra-agro.com.ua/uploaded/c24ad783-bd05-476b-8786-0308aeffc7c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8964488" cy="2952328"/>
          </a:xfrm>
        </p:spPr>
        <p:txBody>
          <a:bodyPr>
            <a:normAutofit/>
          </a:bodyPr>
          <a:lstStyle/>
          <a:p>
            <a:pPr algn="l"/>
            <a:r>
              <a:rPr lang="ru-RU" sz="3500" dirty="0" err="1" smtClean="0">
                <a:solidFill>
                  <a:srgbClr val="FF0000"/>
                </a:solidFill>
              </a:rPr>
              <a:t>Кислотність</a:t>
            </a:r>
            <a:r>
              <a:rPr lang="ru-RU" sz="3500" dirty="0" smtClean="0">
                <a:solidFill>
                  <a:srgbClr val="FF0000"/>
                </a:solidFill>
              </a:rPr>
              <a:t> </a:t>
            </a:r>
            <a:r>
              <a:rPr lang="ru-RU" sz="3500" dirty="0" err="1" smtClean="0">
                <a:solidFill>
                  <a:srgbClr val="FF0000"/>
                </a:solidFill>
              </a:rPr>
              <a:t>ґрунтів</a:t>
            </a:r>
            <a:r>
              <a:rPr lang="ru-RU" sz="3500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— </a:t>
            </a:r>
            <a:r>
              <a:rPr lang="ru-RU" dirty="0" err="1" smtClean="0"/>
              <a:t>це</a:t>
            </a:r>
            <a:r>
              <a:rPr lang="ru-RU" dirty="0" smtClean="0"/>
              <a:t> </a:t>
            </a:r>
            <a:r>
              <a:rPr lang="ru-RU" dirty="0" err="1" smtClean="0"/>
              <a:t>властивість</a:t>
            </a:r>
            <a:r>
              <a:rPr lang="ru-RU" dirty="0" smtClean="0"/>
              <a:t>, </a:t>
            </a:r>
            <a:r>
              <a:rPr lang="ru-RU" dirty="0" err="1" smtClean="0"/>
              <a:t>обумовлена</a:t>
            </a:r>
            <a:r>
              <a:rPr lang="ru-RU" dirty="0" smtClean="0"/>
              <a:t> </a:t>
            </a:r>
            <a:r>
              <a:rPr lang="ru-RU" dirty="0" err="1" smtClean="0"/>
              <a:t>наявністю</a:t>
            </a:r>
            <a:r>
              <a:rPr lang="ru-RU" dirty="0" smtClean="0"/>
              <a:t> в </a:t>
            </a:r>
            <a:r>
              <a:rPr lang="ru-RU" dirty="0" err="1" smtClean="0"/>
              <a:t>ґрунтовому</a:t>
            </a:r>
            <a:r>
              <a:rPr lang="ru-RU" dirty="0" smtClean="0"/>
              <a:t> </a:t>
            </a:r>
            <a:r>
              <a:rPr lang="ru-RU" dirty="0" err="1" smtClean="0"/>
              <a:t>розчині</a:t>
            </a:r>
            <a:r>
              <a:rPr lang="ru-RU" dirty="0" smtClean="0"/>
              <a:t> </a:t>
            </a:r>
            <a:r>
              <a:rPr lang="ru-RU" dirty="0" err="1" smtClean="0"/>
              <a:t>водневих</a:t>
            </a:r>
            <a:r>
              <a:rPr lang="ru-RU" dirty="0" smtClean="0"/>
              <a:t> (Н+) </a:t>
            </a:r>
            <a:r>
              <a:rPr lang="ru-RU" dirty="0" err="1" smtClean="0"/>
              <a:t>іонів</a:t>
            </a:r>
            <a:r>
              <a:rPr lang="ru-RU" dirty="0" smtClean="0"/>
              <a:t>. </a:t>
            </a:r>
          </a:p>
          <a:p>
            <a:pPr algn="l"/>
            <a:r>
              <a:rPr lang="ru-RU" dirty="0" smtClean="0"/>
              <a:t> </a:t>
            </a:r>
            <a:r>
              <a:rPr lang="ru-RU" dirty="0" err="1" smtClean="0"/>
              <a:t>Кислі</a:t>
            </a:r>
            <a:r>
              <a:rPr lang="ru-RU" dirty="0" smtClean="0"/>
              <a:t> </a:t>
            </a:r>
            <a:r>
              <a:rPr lang="ru-RU" dirty="0" err="1" smtClean="0"/>
              <a:t>ґрунти</a:t>
            </a:r>
            <a:r>
              <a:rPr lang="ru-RU" dirty="0" smtClean="0"/>
              <a:t> </a:t>
            </a:r>
            <a:r>
              <a:rPr lang="ru-RU" dirty="0" err="1" smtClean="0"/>
              <a:t>мають</a:t>
            </a:r>
            <a:r>
              <a:rPr lang="ru-RU" dirty="0" smtClean="0"/>
              <a:t> </a:t>
            </a:r>
            <a:r>
              <a:rPr lang="ru-RU" dirty="0" err="1" smtClean="0"/>
              <a:t>рН</a:t>
            </a:r>
            <a:r>
              <a:rPr lang="ru-RU" dirty="0" smtClean="0"/>
              <a:t> </a:t>
            </a:r>
            <a:r>
              <a:rPr lang="ru-RU" dirty="0" err="1" smtClean="0"/>
              <a:t>менше</a:t>
            </a:r>
            <a:r>
              <a:rPr lang="ru-RU" dirty="0" smtClean="0"/>
              <a:t> 7, </a:t>
            </a:r>
          </a:p>
          <a:p>
            <a:pPr algn="l"/>
            <a:r>
              <a:rPr lang="ru-RU" dirty="0" err="1" smtClean="0"/>
              <a:t>Нейтральні</a:t>
            </a:r>
            <a:r>
              <a:rPr lang="ru-RU" dirty="0" smtClean="0"/>
              <a:t> — </a:t>
            </a:r>
            <a:r>
              <a:rPr lang="ru-RU" dirty="0" err="1" smtClean="0"/>
              <a:t>близько</a:t>
            </a:r>
            <a:r>
              <a:rPr lang="ru-RU" dirty="0" smtClean="0"/>
              <a:t> 7, </a:t>
            </a:r>
          </a:p>
          <a:p>
            <a:pPr algn="l"/>
            <a:r>
              <a:rPr lang="ru-RU" dirty="0" err="1" smtClean="0"/>
              <a:t>Лужні</a:t>
            </a:r>
            <a:r>
              <a:rPr lang="ru-RU" dirty="0" smtClean="0"/>
              <a:t> — </a:t>
            </a:r>
            <a:r>
              <a:rPr lang="ru-RU" dirty="0" err="1" smtClean="0"/>
              <a:t>понад</a:t>
            </a:r>
            <a:r>
              <a:rPr lang="ru-RU" dirty="0" smtClean="0"/>
              <a:t> 7.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458112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5004048" y="1772816"/>
          <a:ext cx="3707904" cy="23836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0200"/>
                <a:gridCol w="1907704"/>
              </a:tblGrid>
              <a:tr h="432048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accent2"/>
                          </a:solidFill>
                        </a:rPr>
                        <a:t>Культура</a:t>
                      </a:r>
                      <a:endParaRPr lang="ru-RU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accent2"/>
                          </a:solidFill>
                        </a:rPr>
                        <a:t>Оптимальний </a:t>
                      </a:r>
                      <a:r>
                        <a:rPr lang="uk-UA" dirty="0" err="1" smtClean="0">
                          <a:solidFill>
                            <a:schemeClr val="accent2"/>
                          </a:solidFill>
                        </a:rPr>
                        <a:t>рН</a:t>
                      </a:r>
                      <a:endParaRPr lang="ru-RU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412938">
                <a:tc>
                  <a:txBody>
                    <a:bodyPr/>
                    <a:lstStyle/>
                    <a:p>
                      <a:r>
                        <a:rPr lang="uk-UA" dirty="0" smtClean="0"/>
                        <a:t>соя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6,5 – 7,1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412938">
                <a:tc>
                  <a:txBody>
                    <a:bodyPr/>
                    <a:lstStyle/>
                    <a:p>
                      <a:r>
                        <a:rPr lang="uk-UA" dirty="0" smtClean="0"/>
                        <a:t>картопля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5 - 5,5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412938">
                <a:tc>
                  <a:txBody>
                    <a:bodyPr/>
                    <a:lstStyle/>
                    <a:p>
                      <a:r>
                        <a:rPr lang="uk-UA" dirty="0" smtClean="0"/>
                        <a:t>соняшник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6</a:t>
                      </a:r>
                      <a:r>
                        <a:rPr lang="uk-UA" baseline="0" dirty="0" smtClean="0"/>
                        <a:t> – 6,8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712742">
                <a:tc>
                  <a:txBody>
                    <a:bodyPr/>
                    <a:lstStyle/>
                    <a:p>
                      <a:r>
                        <a:rPr lang="uk-UA" dirty="0" smtClean="0"/>
                        <a:t>Цукровий буряк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7 – 7,5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79512" y="3645024"/>
          <a:ext cx="3888432" cy="21825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38222"/>
                <a:gridCol w="2050210"/>
              </a:tblGrid>
              <a:tr h="432048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accent2"/>
                          </a:solidFill>
                        </a:rPr>
                        <a:t>Культура</a:t>
                      </a:r>
                      <a:endParaRPr lang="ru-RU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accent2"/>
                          </a:solidFill>
                        </a:rPr>
                        <a:t>Оптимальний </a:t>
                      </a:r>
                      <a:r>
                        <a:rPr lang="uk-UA" dirty="0" err="1" smtClean="0">
                          <a:solidFill>
                            <a:schemeClr val="accent2"/>
                          </a:solidFill>
                        </a:rPr>
                        <a:t>рН</a:t>
                      </a:r>
                      <a:endParaRPr lang="ru-RU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err="1" smtClean="0"/>
                        <a:t>озима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пшениця</a:t>
                      </a:r>
                      <a:endParaRPr lang="ru-RU" sz="1800" dirty="0" smtClean="0">
                        <a:solidFill>
                          <a:schemeClr val="bg1"/>
                        </a:solidFill>
                        <a:latin typeface="inheri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6,3-7,6</a:t>
                      </a:r>
                      <a:endParaRPr lang="ru-RU" sz="1800" dirty="0" smtClean="0">
                        <a:solidFill>
                          <a:schemeClr val="bg1"/>
                        </a:solidFill>
                        <a:latin typeface="inherit"/>
                      </a:endParaRPr>
                    </a:p>
                  </a:txBody>
                  <a:tcPr/>
                </a:tc>
              </a:tr>
              <a:tr h="4154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яра </a:t>
                      </a:r>
                      <a:r>
                        <a:rPr lang="ru-RU" sz="1800" dirty="0" err="1" smtClean="0"/>
                        <a:t>пшениця</a:t>
                      </a:r>
                      <a:endParaRPr lang="ru-RU" sz="1800" dirty="0" smtClean="0">
                        <a:solidFill>
                          <a:schemeClr val="bg1"/>
                        </a:solidFill>
                        <a:latin typeface="inheri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6-7,5</a:t>
                      </a:r>
                      <a:endParaRPr lang="ru-RU" sz="1800" dirty="0" smtClean="0">
                        <a:solidFill>
                          <a:schemeClr val="bg1"/>
                        </a:solidFill>
                        <a:latin typeface="inherit"/>
                      </a:endParaRPr>
                    </a:p>
                  </a:txBody>
                  <a:tcPr/>
                </a:tc>
              </a:tr>
              <a:tr h="4154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err="1" smtClean="0"/>
                        <a:t>ячмінь</a:t>
                      </a:r>
                      <a:endParaRPr lang="ru-RU" sz="1800" dirty="0" smtClean="0">
                        <a:solidFill>
                          <a:schemeClr val="bg1"/>
                        </a:solidFill>
                        <a:latin typeface="inheri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6,8-7,5</a:t>
                      </a:r>
                      <a:endParaRPr lang="ru-RU" sz="1800" dirty="0" smtClean="0">
                        <a:solidFill>
                          <a:schemeClr val="bg1"/>
                        </a:solidFill>
                        <a:latin typeface="inherit"/>
                      </a:endParaRPr>
                    </a:p>
                  </a:txBody>
                  <a:tcPr/>
                </a:tc>
              </a:tr>
              <a:tr h="415482">
                <a:tc>
                  <a:txBody>
                    <a:bodyPr/>
                    <a:lstStyle/>
                    <a:p>
                      <a:r>
                        <a:rPr lang="uk-UA" dirty="0" smtClean="0"/>
                        <a:t>овес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5 – 7,7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" name="Picture 2" descr="I:\Нові фото 2017 первоцвіти калина\PA051100.JPG"/>
          <p:cNvPicPr>
            <a:picLocks noChangeAspect="1" noChangeArrowheads="1"/>
          </p:cNvPicPr>
          <p:nvPr/>
        </p:nvPicPr>
        <p:blipFill>
          <a:blip r:embed="rId3" cstate="print"/>
          <a:srcRect r="21575"/>
          <a:stretch>
            <a:fillRect/>
          </a:stretch>
        </p:blipFill>
        <p:spPr bwMode="auto">
          <a:xfrm>
            <a:off x="6156176" y="4365104"/>
            <a:ext cx="2376264" cy="22723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148064" y="188640"/>
            <a:ext cx="3672408" cy="13681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1.Опрацювати теоретичні відомості із питання </a:t>
            </a:r>
            <a:r>
              <a:rPr lang="uk-UA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фітоіндикації</a:t>
            </a: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кислотності </a:t>
            </a:r>
            <a:r>
              <a:rPr lang="uk-UA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грунту</a:t>
            </a: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 різними рослинами, як </a:t>
            </a:r>
            <a:r>
              <a:rPr lang="uk-UA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фітоіндикаторами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1412776"/>
            <a:ext cx="3816424" cy="194421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/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Дослідити кислотність </a:t>
            </a:r>
            <a:r>
              <a:rPr lang="uk-UA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грунтів</a:t>
            </a: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на полях в селі </a:t>
            </a:r>
            <a:r>
              <a:rPr lang="uk-UA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Скородистик</a:t>
            </a: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на Черкащині </a:t>
            </a: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методом </a:t>
            </a:r>
            <a:r>
              <a:rPr lang="uk-UA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фітоіндикації</a:t>
            </a: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за станом зміни кольору розчину  відвару листя смородини чорної. Для цього:  </a:t>
            </a:r>
          </a:p>
          <a:p>
            <a:pPr marL="342900" indent="-342900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932040" y="3212976"/>
            <a:ext cx="3888432" cy="936104"/>
          </a:xfrm>
          <a:prstGeom prst="rect">
            <a:avLst/>
          </a:prstGeom>
          <a:solidFill>
            <a:srgbClr val="A3BA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3.Провести відбір проб </a:t>
            </a:r>
            <a:r>
              <a:rPr lang="uk-UA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грунту</a:t>
            </a: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–для</a:t>
            </a: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досліджень їх кислотності.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716016" y="4221088"/>
            <a:ext cx="3672408" cy="1368152"/>
          </a:xfrm>
          <a:prstGeom prst="rect">
            <a:avLst/>
          </a:prstGeom>
          <a:solidFill>
            <a:srgbClr val="97A3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4.Провести швидкі лабораторно - польові дослідження  рівня кислотності </a:t>
            </a:r>
            <a:r>
              <a:rPr lang="uk-UA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грунтів</a:t>
            </a: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 допомогою  відвару з листя смородини.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364088" y="5661248"/>
            <a:ext cx="3456384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5.Провести статистичні опрацювання отриманих даних</a:t>
            </a:r>
          </a:p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427984" y="1628800"/>
            <a:ext cx="3816424" cy="1512168"/>
          </a:xfrm>
          <a:prstGeom prst="rect">
            <a:avLst/>
          </a:prstGeom>
          <a:solidFill>
            <a:srgbClr val="A1F5C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2.Провести огляд видового складу сільськогосподарських рослин що ростуть на досліджуваних територіях. </a:t>
            </a:r>
          </a:p>
          <a:p>
            <a:pPr algn="ctr"/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79512" y="260648"/>
            <a:ext cx="4752528" cy="936104"/>
          </a:xfrm>
          <a:prstGeom prst="rect">
            <a:avLst/>
          </a:prstGeom>
          <a:solidFill>
            <a:srgbClr val="E0D2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>
                <a:solidFill>
                  <a:schemeClr val="accent2"/>
                </a:solidFill>
              </a:rPr>
              <a:t>Мета і завдання роботи</a:t>
            </a:r>
            <a:endParaRPr lang="ru-RU" sz="3600" dirty="0">
              <a:solidFill>
                <a:schemeClr val="accent2"/>
              </a:solidFill>
            </a:endParaRPr>
          </a:p>
        </p:txBody>
      </p:sp>
      <p:pic>
        <p:nvPicPr>
          <p:cNvPr id="2050" name="Picture 2" descr="I:\Нові фото 2017 первоцвіти калина\P6150932.JPG"/>
          <p:cNvPicPr>
            <a:picLocks noChangeAspect="1" noChangeArrowheads="1"/>
          </p:cNvPicPr>
          <p:nvPr/>
        </p:nvPicPr>
        <p:blipFill>
          <a:blip r:embed="rId2" cstate="print"/>
          <a:srcRect l="27163" t="12201" r="31100" b="12201"/>
          <a:stretch>
            <a:fillRect/>
          </a:stretch>
        </p:blipFill>
        <p:spPr bwMode="auto">
          <a:xfrm>
            <a:off x="755576" y="3573016"/>
            <a:ext cx="2592288" cy="3032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ультимедиа 4" descr="Мультимедиа">
            <a:extLst>
              <a:ext uri="{FF2B5EF4-FFF2-40B4-BE49-F238E27FC236}">
                <a16:creationId xmlns:a16="http://schemas.microsoft.com/office/drawing/2014/main" xmlns="" id="{D7FB60BE-A06D-46A2-8BC5-E4AB30430916}"/>
              </a:ext>
            </a:extLst>
          </p:cNvPr>
          <p:cNvSpPr txBox="1">
            <a:spLocks/>
          </p:cNvSpPr>
          <p:nvPr/>
        </p:nvSpPr>
        <p:spPr>
          <a:xfrm>
            <a:off x="1548384" y="1650170"/>
            <a:ext cx="9400032" cy="4215384"/>
          </a:xfrm>
          <a:prstGeom prst="rect">
            <a:avLst/>
          </a:prstGeom>
        </p:spPr>
      </p:sp>
      <p:sp>
        <p:nvSpPr>
          <p:cNvPr id="5" name="Прямоугольник 4"/>
          <p:cNvSpPr/>
          <p:nvPr/>
        </p:nvSpPr>
        <p:spPr>
          <a:xfrm rot="21001459">
            <a:off x="312708" y="548479"/>
            <a:ext cx="4248472" cy="1077218"/>
          </a:xfrm>
          <a:prstGeom prst="rect">
            <a:avLst/>
          </a:prstGeom>
          <a:solidFill>
            <a:srgbClr val="92FC9C"/>
          </a:solidFill>
        </p:spPr>
        <p:txBody>
          <a:bodyPr wrap="square">
            <a:spAutoFit/>
          </a:bodyPr>
          <a:lstStyle/>
          <a:p>
            <a:pPr marL="342900" indent="-34290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єкти</a:t>
            </a:r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дослідження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Поля  з сільськогосподарськими рослинами.</a:t>
            </a:r>
            <a:endParaRPr lang="ru-RU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21018465">
            <a:off x="2580417" y="1399512"/>
            <a:ext cx="4320480" cy="2369880"/>
          </a:xfrm>
          <a:prstGeom prst="rect">
            <a:avLst/>
          </a:prstGeom>
          <a:solidFill>
            <a:srgbClr val="92FC9C"/>
          </a:solidFill>
        </p:spPr>
        <p:txBody>
          <a:bodyPr wrap="square">
            <a:spAutoFit/>
          </a:bodyPr>
          <a:lstStyle/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Наукова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новизна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передбачуваних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результатів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Вперше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досліджено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стан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кислотності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грунтів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на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прикладі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агросистеми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полів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села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Скородистик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Черкащині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«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бабусиним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методом», – за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відваром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листя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смородини</a:t>
            </a:r>
            <a:endParaRPr lang="ru-RU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20994626">
            <a:off x="4276497" y="3668821"/>
            <a:ext cx="4421627" cy="2677656"/>
          </a:xfrm>
          <a:prstGeom prst="rect">
            <a:avLst/>
          </a:prstGeom>
          <a:solidFill>
            <a:srgbClr val="92FC9C"/>
          </a:solidFill>
        </p:spPr>
        <p:txBody>
          <a:bodyPr wrap="square">
            <a:spAutoFit/>
          </a:bodyPr>
          <a:lstStyle/>
          <a:p>
            <a:pPr lvl="0" indent="449263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Практичне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значення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одержаних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результатів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Проаналізовані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показники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кислотності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грунтів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можуть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слугувати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для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виявлення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ранніх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змін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екосистем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під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впливом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антропогенного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пресингу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та при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розміщенні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сільськогосподарських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рослин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на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місцевих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полях</a:t>
            </a:r>
            <a:endParaRPr lang="ru-RU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I:\Нові фото 2017 первоцвіти калина\P6150868.JPG"/>
          <p:cNvPicPr>
            <a:picLocks noChangeAspect="1" noChangeArrowheads="1"/>
          </p:cNvPicPr>
          <p:nvPr/>
        </p:nvPicPr>
        <p:blipFill>
          <a:blip r:embed="rId2" cstate="print"/>
          <a:srcRect l="26375" r="20863" b="13250"/>
          <a:stretch>
            <a:fillRect/>
          </a:stretch>
        </p:blipFill>
        <p:spPr bwMode="auto">
          <a:xfrm>
            <a:off x="6948264" y="188640"/>
            <a:ext cx="1944216" cy="2279960"/>
          </a:xfrm>
          <a:prstGeom prst="rect">
            <a:avLst/>
          </a:prstGeom>
          <a:noFill/>
        </p:spPr>
      </p:pic>
      <p:pic>
        <p:nvPicPr>
          <p:cNvPr id="2053" name="Picture 5" descr="I:\Нові фото 2017 первоцвіти калина\P6150909.JPG"/>
          <p:cNvPicPr>
            <a:picLocks noChangeAspect="1" noChangeArrowheads="1"/>
          </p:cNvPicPr>
          <p:nvPr/>
        </p:nvPicPr>
        <p:blipFill>
          <a:blip r:embed="rId3" cstate="print"/>
          <a:srcRect l="25588" t="6951" r="24800"/>
          <a:stretch>
            <a:fillRect/>
          </a:stretch>
        </p:blipFill>
        <p:spPr bwMode="auto">
          <a:xfrm>
            <a:off x="323528" y="2348880"/>
            <a:ext cx="1772206" cy="2492895"/>
          </a:xfrm>
          <a:prstGeom prst="rect">
            <a:avLst/>
          </a:prstGeom>
          <a:noFill/>
        </p:spPr>
      </p:pic>
      <p:pic>
        <p:nvPicPr>
          <p:cNvPr id="2054" name="Picture 6" descr="I:\Нові фото 2017 первоцвіти калина\PA061107.JPG"/>
          <p:cNvPicPr>
            <a:picLocks noChangeAspect="1" noChangeArrowheads="1"/>
          </p:cNvPicPr>
          <p:nvPr/>
        </p:nvPicPr>
        <p:blipFill>
          <a:blip r:embed="rId4" cstate="print"/>
          <a:srcRect l="27163" t="12201" r="27163" b="16400"/>
          <a:stretch>
            <a:fillRect/>
          </a:stretch>
        </p:blipFill>
        <p:spPr bwMode="auto">
          <a:xfrm>
            <a:off x="1763688" y="4509120"/>
            <a:ext cx="1872208" cy="21950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8229600" cy="905272"/>
          </a:xfrm>
        </p:spPr>
        <p:txBody>
          <a:bodyPr>
            <a:normAutofit/>
          </a:bodyPr>
          <a:lstStyle/>
          <a:p>
            <a:r>
              <a:rPr lang="ru-RU" sz="2800" dirty="0" err="1" smtClean="0">
                <a:solidFill>
                  <a:srgbClr val="FF0000"/>
                </a:solidFill>
                <a:effectLst/>
                <a:latin typeface="+mn-lt"/>
              </a:rPr>
              <a:t>Чорна</a:t>
            </a:r>
            <a:r>
              <a:rPr lang="ru-RU" sz="2800" dirty="0" smtClean="0">
                <a:solidFill>
                  <a:srgbClr val="FF0000"/>
                </a:solidFill>
                <a:effectLst/>
                <a:latin typeface="+mn-lt"/>
              </a:rPr>
              <a:t> смородина як </a:t>
            </a:r>
            <a:r>
              <a:rPr lang="ru-RU" sz="2800" dirty="0" err="1" smtClean="0">
                <a:solidFill>
                  <a:srgbClr val="FF0000"/>
                </a:solidFill>
                <a:effectLst/>
                <a:latin typeface="+mn-lt"/>
              </a:rPr>
              <a:t>фітоіндикатор</a:t>
            </a:r>
            <a:r>
              <a:rPr lang="ru-RU" sz="2800" dirty="0" smtClean="0">
                <a:solidFill>
                  <a:srgbClr val="FF0000"/>
                </a:solidFill>
                <a:effectLst/>
                <a:latin typeface="+mn-lt"/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  <a:effectLst/>
                <a:latin typeface="+mn-lt"/>
              </a:rPr>
              <a:t>кислотності</a:t>
            </a:r>
            <a:r>
              <a:rPr lang="ru-RU" sz="2800" dirty="0" smtClean="0">
                <a:solidFill>
                  <a:srgbClr val="FF0000"/>
                </a:solidFill>
                <a:effectLst/>
                <a:latin typeface="+mn-lt"/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  <a:effectLst/>
                <a:latin typeface="+mn-lt"/>
              </a:rPr>
              <a:t>грунтів</a:t>
            </a:r>
            <a:endParaRPr lang="ru-RU" sz="2800" dirty="0">
              <a:solidFill>
                <a:srgbClr val="FF0000"/>
              </a:solidFill>
              <a:effectLst/>
              <a:latin typeface="+mn-lt"/>
            </a:endParaRPr>
          </a:p>
        </p:txBody>
      </p:sp>
      <p:sp>
        <p:nvSpPr>
          <p:cNvPr id="4" name="Мультимедиа 4" descr="Мультимедиа">
            <a:extLst>
              <a:ext uri="{FF2B5EF4-FFF2-40B4-BE49-F238E27FC236}">
                <a16:creationId xmlns:a16="http://schemas.microsoft.com/office/drawing/2014/main" xmlns="" id="{D7FB60BE-A06D-46A2-8BC5-E4AB30430916}"/>
              </a:ext>
            </a:extLst>
          </p:cNvPr>
          <p:cNvSpPr txBox="1">
            <a:spLocks/>
          </p:cNvSpPr>
          <p:nvPr/>
        </p:nvSpPr>
        <p:spPr>
          <a:xfrm>
            <a:off x="1548384" y="1650170"/>
            <a:ext cx="9400032" cy="4215384"/>
          </a:xfrm>
          <a:prstGeom prst="rect">
            <a:avLst/>
          </a:prstGeom>
        </p:spPr>
      </p:sp>
      <p:pic>
        <p:nvPicPr>
          <p:cNvPr id="3075" name="Picture 3" descr="I:\Нові фото 2017 первоцвіти калина\P6150888.JPG"/>
          <p:cNvPicPr>
            <a:picLocks noChangeAspect="1" noChangeArrowheads="1"/>
          </p:cNvPicPr>
          <p:nvPr/>
        </p:nvPicPr>
        <p:blipFill>
          <a:blip r:embed="rId2" cstate="print"/>
          <a:srcRect l="12988" t="1701" r="9838" b="12201"/>
          <a:stretch>
            <a:fillRect/>
          </a:stretch>
        </p:blipFill>
        <p:spPr bwMode="auto">
          <a:xfrm>
            <a:off x="4932040" y="1412776"/>
            <a:ext cx="2667809" cy="2232248"/>
          </a:xfrm>
          <a:prstGeom prst="rect">
            <a:avLst/>
          </a:prstGeom>
          <a:noFill/>
        </p:spPr>
      </p:pic>
      <p:pic>
        <p:nvPicPr>
          <p:cNvPr id="3076" name="Picture 4" descr="I:\Нові фото 2017 первоцвіти калина\PA061108.JPG"/>
          <p:cNvPicPr>
            <a:picLocks noChangeAspect="1" noChangeArrowheads="1"/>
          </p:cNvPicPr>
          <p:nvPr/>
        </p:nvPicPr>
        <p:blipFill>
          <a:blip r:embed="rId3" cstate="print"/>
          <a:srcRect l="24013" t="29000" r="22438"/>
          <a:stretch>
            <a:fillRect/>
          </a:stretch>
        </p:blipFill>
        <p:spPr bwMode="auto">
          <a:xfrm>
            <a:off x="4283968" y="4077072"/>
            <a:ext cx="2448272" cy="2506185"/>
          </a:xfrm>
          <a:prstGeom prst="rect">
            <a:avLst/>
          </a:prstGeom>
          <a:noFill/>
        </p:spPr>
      </p:pic>
      <p:sp>
        <p:nvSpPr>
          <p:cNvPr id="13314" name="AutoShape 2" descr="ветка смородины крупным планом. - куст смородины стоковые фото и изображен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Picture 2" descr="C:\Users\User\Desktop\П.Вишебаба фото\Без названия - 2025-01-15T101633.0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3429000"/>
            <a:ext cx="2304256" cy="252028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179512" y="1700808"/>
            <a:ext cx="4248472" cy="4968552"/>
          </a:xfrm>
          <a:prstGeom prst="rect">
            <a:avLst/>
          </a:prstGeom>
          <a:solidFill>
            <a:srgbClr val="E0D2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err="1" smtClean="0">
                <a:solidFill>
                  <a:schemeClr val="bg1"/>
                </a:solidFill>
              </a:rPr>
              <a:t>Ще</a:t>
            </a:r>
            <a:r>
              <a:rPr lang="ru-RU" dirty="0" smtClean="0">
                <a:solidFill>
                  <a:schemeClr val="bg1"/>
                </a:solidFill>
              </a:rPr>
              <a:t> «бабусин метод» . </a:t>
            </a:r>
            <a:r>
              <a:rPr lang="ru-RU" dirty="0" err="1" smtClean="0">
                <a:solidFill>
                  <a:schemeClr val="bg1"/>
                </a:solidFill>
              </a:rPr>
              <a:t>Перевірка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кислотності</a:t>
            </a:r>
            <a:r>
              <a:rPr lang="ru-RU" dirty="0" smtClean="0">
                <a:solidFill>
                  <a:schemeClr val="bg1"/>
                </a:solidFill>
              </a:rPr>
              <a:t> грунту «</a:t>
            </a:r>
            <a:r>
              <a:rPr lang="ru-RU" dirty="0" err="1" smtClean="0">
                <a:solidFill>
                  <a:schemeClr val="bg1"/>
                </a:solidFill>
              </a:rPr>
              <a:t>смородиновим</a:t>
            </a:r>
            <a:r>
              <a:rPr lang="ru-RU" dirty="0" smtClean="0">
                <a:solidFill>
                  <a:schemeClr val="bg1"/>
                </a:solidFill>
              </a:rPr>
              <a:t> чайком».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Методика </a:t>
            </a:r>
            <a:r>
              <a:rPr lang="ru-RU" dirty="0" err="1" smtClean="0">
                <a:solidFill>
                  <a:schemeClr val="bg1"/>
                </a:solidFill>
              </a:rPr>
              <a:t>роботи</a:t>
            </a:r>
            <a:r>
              <a:rPr lang="ru-RU" dirty="0" smtClean="0">
                <a:solidFill>
                  <a:schemeClr val="bg1"/>
                </a:solidFill>
              </a:rPr>
              <a:t>: </a:t>
            </a:r>
          </a:p>
          <a:p>
            <a:r>
              <a:rPr lang="ru-RU" dirty="0" err="1" smtClean="0">
                <a:solidFill>
                  <a:schemeClr val="bg1"/>
                </a:solidFill>
              </a:rPr>
              <a:t>Слід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узяти</a:t>
            </a:r>
            <a:r>
              <a:rPr lang="ru-RU" dirty="0" smtClean="0">
                <a:solidFill>
                  <a:schemeClr val="bg1"/>
                </a:solidFill>
              </a:rPr>
              <a:t> 3-4 листки </a:t>
            </a:r>
            <a:r>
              <a:rPr lang="ru-RU" dirty="0" err="1" smtClean="0">
                <a:solidFill>
                  <a:schemeClr val="bg1"/>
                </a:solidFill>
              </a:rPr>
              <a:t>чорної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смородини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err="1" smtClean="0">
                <a:solidFill>
                  <a:schemeClr val="bg1"/>
                </a:solidFill>
              </a:rPr>
              <a:t>залити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їх</a:t>
            </a:r>
            <a:r>
              <a:rPr lang="ru-RU" dirty="0" smtClean="0">
                <a:solidFill>
                  <a:schemeClr val="bg1"/>
                </a:solidFill>
              </a:rPr>
              <a:t> склянкою крутого </a:t>
            </a:r>
            <a:r>
              <a:rPr lang="ru-RU" dirty="0" err="1" smtClean="0">
                <a:solidFill>
                  <a:schemeClr val="bg1"/>
                </a:solidFill>
              </a:rPr>
              <a:t>окропу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настояти</a:t>
            </a:r>
            <a:r>
              <a:rPr lang="ru-RU" dirty="0" smtClean="0">
                <a:solidFill>
                  <a:schemeClr val="bg1"/>
                </a:solidFill>
              </a:rPr>
              <a:t>, доки вода не стане </a:t>
            </a:r>
            <a:r>
              <a:rPr lang="ru-RU" dirty="0" err="1" smtClean="0">
                <a:solidFill>
                  <a:schemeClr val="bg1"/>
                </a:solidFill>
              </a:rPr>
              <a:t>кімнатної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температури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Додати</a:t>
            </a:r>
            <a:r>
              <a:rPr lang="ru-RU" dirty="0" smtClean="0">
                <a:solidFill>
                  <a:schemeClr val="bg1"/>
                </a:solidFill>
              </a:rPr>
              <a:t> у </a:t>
            </a:r>
            <a:r>
              <a:rPr lang="ru-RU" dirty="0" err="1" smtClean="0">
                <a:solidFill>
                  <a:schemeClr val="bg1"/>
                </a:solidFill>
              </a:rPr>
              <a:t>ємність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настоєм</a:t>
            </a:r>
            <a:r>
              <a:rPr lang="ru-RU" dirty="0" smtClean="0">
                <a:solidFill>
                  <a:schemeClr val="bg1"/>
                </a:solidFill>
              </a:rPr>
              <a:t> землю </a:t>
            </a:r>
            <a:r>
              <a:rPr lang="ru-RU" dirty="0" err="1" smtClean="0">
                <a:solidFill>
                  <a:schemeClr val="bg1"/>
                </a:solidFill>
              </a:rPr>
              <a:t>з</a:t>
            </a:r>
            <a:r>
              <a:rPr lang="ru-RU" dirty="0" smtClean="0">
                <a:solidFill>
                  <a:schemeClr val="bg1"/>
                </a:solidFill>
              </a:rPr>
              <a:t> поля, яке </a:t>
            </a:r>
            <a:r>
              <a:rPr lang="ru-RU" dirty="0" err="1" smtClean="0">
                <a:solidFill>
                  <a:schemeClr val="bg1"/>
                </a:solidFill>
              </a:rPr>
              <a:t>потрібно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перевірити</a:t>
            </a:r>
            <a:r>
              <a:rPr lang="ru-RU" dirty="0" smtClean="0">
                <a:solidFill>
                  <a:schemeClr val="bg1"/>
                </a:solidFill>
              </a:rPr>
              <a:t>. Вода </a:t>
            </a:r>
            <a:r>
              <a:rPr lang="ru-RU" dirty="0" err="1" smtClean="0">
                <a:solidFill>
                  <a:schemeClr val="bg1"/>
                </a:solidFill>
              </a:rPr>
              <a:t>змінить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колір</a:t>
            </a:r>
            <a:r>
              <a:rPr lang="ru-RU" dirty="0" smtClean="0">
                <a:solidFill>
                  <a:schemeClr val="bg1"/>
                </a:solidFill>
              </a:rPr>
              <a:t>, за ним </a:t>
            </a:r>
            <a:r>
              <a:rPr lang="ru-RU" dirty="0" err="1" smtClean="0">
                <a:solidFill>
                  <a:schemeClr val="bg1"/>
                </a:solidFill>
              </a:rPr>
              <a:t>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можна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визначити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кислотність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доданого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ґрунту</a:t>
            </a:r>
            <a:r>
              <a:rPr lang="ru-RU" dirty="0" smtClean="0">
                <a:solidFill>
                  <a:schemeClr val="bg1"/>
                </a:solidFill>
              </a:rPr>
              <a:t>:</a:t>
            </a:r>
          </a:p>
          <a:p>
            <a:r>
              <a:rPr lang="ru-RU" dirty="0" err="1" smtClean="0">
                <a:solidFill>
                  <a:schemeClr val="accent2"/>
                </a:solidFill>
              </a:rPr>
              <a:t>червоний</a:t>
            </a:r>
            <a:r>
              <a:rPr lang="ru-RU" dirty="0" smtClean="0">
                <a:solidFill>
                  <a:schemeClr val="accent2"/>
                </a:solidFill>
              </a:rPr>
              <a:t> — </a:t>
            </a:r>
            <a:r>
              <a:rPr lang="en-US" dirty="0" smtClean="0">
                <a:solidFill>
                  <a:schemeClr val="accent2"/>
                </a:solidFill>
              </a:rPr>
              <a:t>pH 3,5-4,5;</a:t>
            </a:r>
          </a:p>
          <a:p>
            <a:r>
              <a:rPr lang="ru-RU" dirty="0" err="1" smtClean="0">
                <a:solidFill>
                  <a:schemeClr val="accent2"/>
                </a:solidFill>
              </a:rPr>
              <a:t>рожевий</a:t>
            </a:r>
            <a:r>
              <a:rPr lang="ru-RU" dirty="0" smtClean="0">
                <a:solidFill>
                  <a:schemeClr val="accent2"/>
                </a:solidFill>
              </a:rPr>
              <a:t> — </a:t>
            </a:r>
            <a:r>
              <a:rPr lang="en-US" dirty="0" smtClean="0">
                <a:solidFill>
                  <a:schemeClr val="accent2"/>
                </a:solidFill>
              </a:rPr>
              <a:t>pH 4,5-6,5;</a:t>
            </a:r>
          </a:p>
          <a:p>
            <a:r>
              <a:rPr lang="ru-RU" dirty="0" err="1" smtClean="0">
                <a:solidFill>
                  <a:schemeClr val="accent2"/>
                </a:solidFill>
              </a:rPr>
              <a:t>зелений</a:t>
            </a:r>
            <a:r>
              <a:rPr lang="ru-RU" dirty="0" smtClean="0">
                <a:solidFill>
                  <a:schemeClr val="accent2"/>
                </a:solidFill>
              </a:rPr>
              <a:t> — </a:t>
            </a:r>
            <a:r>
              <a:rPr lang="en-US" dirty="0" smtClean="0">
                <a:solidFill>
                  <a:schemeClr val="accent2"/>
                </a:solidFill>
              </a:rPr>
              <a:t>pH </a:t>
            </a:r>
            <a:r>
              <a:rPr lang="ru-RU" dirty="0" err="1" smtClean="0">
                <a:solidFill>
                  <a:schemeClr val="accent2"/>
                </a:solidFill>
              </a:rPr>
              <a:t>близько</a:t>
            </a:r>
            <a:r>
              <a:rPr lang="ru-RU" dirty="0" smtClean="0">
                <a:solidFill>
                  <a:schemeClr val="accent2"/>
                </a:solidFill>
              </a:rPr>
              <a:t> 7;</a:t>
            </a:r>
          </a:p>
          <a:p>
            <a:r>
              <a:rPr lang="ru-RU" dirty="0" err="1" smtClean="0">
                <a:solidFill>
                  <a:schemeClr val="accent2"/>
                </a:solidFill>
              </a:rPr>
              <a:t>блакитний</a:t>
            </a:r>
            <a:r>
              <a:rPr lang="ru-RU" dirty="0" smtClean="0">
                <a:solidFill>
                  <a:schemeClr val="accent2"/>
                </a:solidFill>
              </a:rPr>
              <a:t> — </a:t>
            </a:r>
            <a:r>
              <a:rPr lang="en-US" dirty="0" smtClean="0">
                <a:solidFill>
                  <a:schemeClr val="accent2"/>
                </a:solidFill>
              </a:rPr>
              <a:t>pH 7 </a:t>
            </a:r>
            <a:r>
              <a:rPr lang="ru-RU" dirty="0" err="1" smtClean="0">
                <a:solidFill>
                  <a:schemeClr val="accent2"/>
                </a:solidFill>
              </a:rPr>
              <a:t>і</a:t>
            </a:r>
            <a:r>
              <a:rPr lang="ru-RU" dirty="0" smtClean="0">
                <a:solidFill>
                  <a:schemeClr val="accent2"/>
                </a:solidFill>
              </a:rPr>
              <a:t> </a:t>
            </a:r>
            <a:r>
              <a:rPr lang="ru-RU" dirty="0" err="1" smtClean="0">
                <a:solidFill>
                  <a:schemeClr val="accent2"/>
                </a:solidFill>
              </a:rPr>
              <a:t>вище</a:t>
            </a:r>
            <a:r>
              <a:rPr lang="ru-RU" dirty="0" smtClean="0">
                <a:solidFill>
                  <a:schemeClr val="accent2"/>
                </a:solidFill>
              </a:rPr>
              <a:t>.</a:t>
            </a:r>
          </a:p>
          <a:p>
            <a:r>
              <a:rPr lang="ru-RU" dirty="0" smtClean="0">
                <a:solidFill>
                  <a:schemeClr val="accent2"/>
                </a:solidFill>
              </a:rPr>
              <a:t> </a:t>
            </a:r>
          </a:p>
          <a:p>
            <a:endParaRPr lang="ru-RU" dirty="0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ультимедиа 4" descr="Мультимедиа">
            <a:extLst>
              <a:ext uri="{FF2B5EF4-FFF2-40B4-BE49-F238E27FC236}">
                <a16:creationId xmlns:a16="http://schemas.microsoft.com/office/drawing/2014/main" xmlns="" id="{D7FB60BE-A06D-46A2-8BC5-E4AB30430916}"/>
              </a:ext>
            </a:extLst>
          </p:cNvPr>
          <p:cNvSpPr txBox="1">
            <a:spLocks/>
          </p:cNvSpPr>
          <p:nvPr/>
        </p:nvSpPr>
        <p:spPr>
          <a:xfrm>
            <a:off x="1548384" y="1650170"/>
            <a:ext cx="9400032" cy="4215384"/>
          </a:xfrm>
          <a:prstGeom prst="rect">
            <a:avLst/>
          </a:prstGeom>
        </p:spPr>
      </p:sp>
      <p:pic>
        <p:nvPicPr>
          <p:cNvPr id="6159" name="Picture 15" descr="I:\Фото\домашні\макс айфон 16.06.2014\IMG_0809.JPG"/>
          <p:cNvPicPr>
            <a:picLocks noChangeAspect="1" noChangeArrowheads="1"/>
          </p:cNvPicPr>
          <p:nvPr/>
        </p:nvPicPr>
        <p:blipFill>
          <a:blip r:embed="rId2" cstate="print"/>
          <a:srcRect b="4942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627784" y="1196752"/>
          <a:ext cx="6157192" cy="4983279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52771"/>
                <a:gridCol w="1332355"/>
                <a:gridCol w="1425876"/>
                <a:gridCol w="777751"/>
                <a:gridCol w="2268439"/>
              </a:tblGrid>
              <a:tr h="518160">
                <a:tc gridSpan="5"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Точки </a:t>
                      </a:r>
                      <a:r>
                        <a:rPr lang="ru-RU" sz="2800" baseline="0" dirty="0" smtClean="0"/>
                        <a:t> </a:t>
                      </a:r>
                      <a:r>
                        <a:rPr lang="ru-RU" sz="2800" baseline="0" dirty="0" err="1" smtClean="0"/>
                        <a:t>д</a:t>
                      </a:r>
                      <a:r>
                        <a:rPr lang="ru-RU" sz="2800" dirty="0" err="1" smtClean="0"/>
                        <a:t>осліджень</a:t>
                      </a:r>
                      <a:endParaRPr lang="ru-RU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807841">
                <a:tc>
                  <a:txBody>
                    <a:bodyPr/>
                    <a:lstStyle/>
                    <a:p>
                      <a:r>
                        <a:rPr lang="uk-UA" dirty="0" smtClean="0"/>
                        <a:t>№</a:t>
                      </a:r>
                    </a:p>
                    <a:p>
                      <a:r>
                        <a:rPr lang="uk-UA" dirty="0" err="1" smtClean="0"/>
                        <a:t>пп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err="1" smtClean="0"/>
                        <a:t>Досліджу-вана</a:t>
                      </a:r>
                      <a:r>
                        <a:rPr lang="uk-UA" dirty="0" smtClean="0"/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територія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err="1" smtClean="0"/>
                        <a:t>Сільсько</a:t>
                      </a:r>
                      <a:r>
                        <a:rPr lang="uk-UA" dirty="0" smtClean="0"/>
                        <a:t> -</a:t>
                      </a:r>
                    </a:p>
                    <a:p>
                      <a:r>
                        <a:rPr lang="uk-UA" dirty="0" smtClean="0"/>
                        <a:t>господарська</a:t>
                      </a:r>
                    </a:p>
                    <a:p>
                      <a:r>
                        <a:rPr lang="uk-UA" dirty="0" smtClean="0"/>
                        <a:t> культура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Площа (в га)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Розміщення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 відносно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околиці села</a:t>
                      </a:r>
                      <a:endParaRPr lang="ru-RU" dirty="0" smtClean="0"/>
                    </a:p>
                  </a:txBody>
                  <a:tcPr/>
                </a:tc>
              </a:tr>
              <a:tr h="323136">
                <a:tc>
                  <a:txBody>
                    <a:bodyPr/>
                    <a:lstStyle/>
                    <a:p>
                      <a:r>
                        <a:rPr lang="uk-UA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Поле №1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пшениця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40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північна</a:t>
                      </a:r>
                      <a:endParaRPr lang="ru-RU" dirty="0"/>
                    </a:p>
                  </a:txBody>
                  <a:tcPr/>
                </a:tc>
              </a:tr>
              <a:tr h="416168">
                <a:tc>
                  <a:txBody>
                    <a:bodyPr/>
                    <a:lstStyle/>
                    <a:p>
                      <a:r>
                        <a:rPr lang="uk-UA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Поле №2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пшениця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22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err="1" smtClean="0"/>
                        <a:t>Північно</a:t>
                      </a:r>
                      <a:r>
                        <a:rPr lang="uk-UA" dirty="0" smtClean="0"/>
                        <a:t> – західна</a:t>
                      </a:r>
                      <a:endParaRPr lang="ru-RU" dirty="0"/>
                    </a:p>
                  </a:txBody>
                  <a:tcPr/>
                </a:tc>
              </a:tr>
              <a:tr h="352152">
                <a:tc>
                  <a:txBody>
                    <a:bodyPr/>
                    <a:lstStyle/>
                    <a:p>
                      <a:r>
                        <a:rPr lang="uk-UA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Поле №3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ячмінь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північна</a:t>
                      </a:r>
                      <a:endParaRPr lang="ru-RU" dirty="0" smtClean="0"/>
                    </a:p>
                  </a:txBody>
                  <a:tcPr/>
                </a:tc>
              </a:tr>
              <a:tr h="565489">
                <a:tc>
                  <a:txBody>
                    <a:bodyPr/>
                    <a:lstStyle/>
                    <a:p>
                      <a:r>
                        <a:rPr lang="uk-UA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Поле №4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кукурудза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28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Північно-західна</a:t>
                      </a:r>
                      <a:endParaRPr lang="ru-RU" dirty="0" smtClean="0"/>
                    </a:p>
                  </a:txBody>
                  <a:tcPr/>
                </a:tc>
              </a:tr>
              <a:tr h="373302">
                <a:tc>
                  <a:txBody>
                    <a:bodyPr/>
                    <a:lstStyle/>
                    <a:p>
                      <a:r>
                        <a:rPr lang="uk-UA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Поле №5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соя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30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Південно-західна</a:t>
                      </a:r>
                      <a:endParaRPr lang="ru-RU" dirty="0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uk-UA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Поле №6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картопля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err="1" smtClean="0"/>
                        <a:t>Південно</a:t>
                      </a:r>
                      <a:r>
                        <a:rPr lang="uk-UA" dirty="0" smtClean="0"/>
                        <a:t> – західна</a:t>
                      </a:r>
                      <a:endParaRPr lang="ru-RU" dirty="0"/>
                    </a:p>
                  </a:txBody>
                  <a:tcPr/>
                </a:tc>
              </a:tr>
              <a:tr h="351633">
                <a:tc>
                  <a:txBody>
                    <a:bodyPr/>
                    <a:lstStyle/>
                    <a:p>
                      <a:r>
                        <a:rPr lang="uk-UA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Поле №7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цибуля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2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південна</a:t>
                      </a:r>
                      <a:endParaRPr lang="ru-RU" dirty="0" smtClean="0"/>
                    </a:p>
                  </a:txBody>
                  <a:tcPr/>
                </a:tc>
              </a:tr>
              <a:tr h="392112">
                <a:tc>
                  <a:txBody>
                    <a:bodyPr/>
                    <a:lstStyle/>
                    <a:p>
                      <a:r>
                        <a:rPr lang="uk-UA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Поле №8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морква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південна</a:t>
                      </a:r>
                      <a:endParaRPr lang="ru-RU" dirty="0" smtClean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 descr="I:\Нові фото 2017 первоцвіти калина\P6150873.JPG"/>
          <p:cNvPicPr>
            <a:picLocks noChangeAspect="1" noChangeArrowheads="1"/>
          </p:cNvPicPr>
          <p:nvPr/>
        </p:nvPicPr>
        <p:blipFill>
          <a:blip r:embed="rId3" cstate="print"/>
          <a:srcRect l="26375" t="4851" r="25588" b="6951"/>
          <a:stretch>
            <a:fillRect/>
          </a:stretch>
        </p:blipFill>
        <p:spPr bwMode="auto">
          <a:xfrm>
            <a:off x="251520" y="836712"/>
            <a:ext cx="2123728" cy="2232248"/>
          </a:xfrm>
          <a:prstGeom prst="rect">
            <a:avLst/>
          </a:prstGeom>
          <a:noFill/>
        </p:spPr>
      </p:pic>
      <p:pic>
        <p:nvPicPr>
          <p:cNvPr id="7" name="Picture 2" descr="I:\Нові фото 2017 первоцвіти калина\PA051100.JPG"/>
          <p:cNvPicPr>
            <a:picLocks noChangeAspect="1" noChangeArrowheads="1"/>
          </p:cNvPicPr>
          <p:nvPr/>
        </p:nvPicPr>
        <p:blipFill>
          <a:blip r:embed="rId4" cstate="print"/>
          <a:srcRect r="21575"/>
          <a:stretch>
            <a:fillRect/>
          </a:stretch>
        </p:blipFill>
        <p:spPr bwMode="auto">
          <a:xfrm>
            <a:off x="107504" y="3933056"/>
            <a:ext cx="2376264" cy="22723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ультимедиа 4" descr="Мультимедиа">
            <a:extLst>
              <a:ext uri="{FF2B5EF4-FFF2-40B4-BE49-F238E27FC236}">
                <a16:creationId xmlns:a16="http://schemas.microsoft.com/office/drawing/2014/main" xmlns="" id="{D7FB60BE-A06D-46A2-8BC5-E4AB30430916}"/>
              </a:ext>
            </a:extLst>
          </p:cNvPr>
          <p:cNvSpPr txBox="1">
            <a:spLocks/>
          </p:cNvSpPr>
          <p:nvPr/>
        </p:nvSpPr>
        <p:spPr>
          <a:xfrm>
            <a:off x="1548384" y="1650170"/>
            <a:ext cx="9400032" cy="4215384"/>
          </a:xfrm>
          <a:prstGeom prst="rect">
            <a:avLst/>
          </a:prstGeom>
        </p:spPr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51520" y="332656"/>
          <a:ext cx="6624736" cy="426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86"/>
                <a:gridCol w="1072435"/>
                <a:gridCol w="1144866"/>
                <a:gridCol w="1584176"/>
                <a:gridCol w="1656184"/>
                <a:gridCol w="792089"/>
              </a:tblGrid>
              <a:tr h="648072">
                <a:tc gridSpan="6">
                  <a:txBody>
                    <a:bodyPr/>
                    <a:lstStyle/>
                    <a:p>
                      <a:pPr algn="ctr"/>
                      <a:r>
                        <a:rPr lang="ru-RU" sz="2000" baseline="0" dirty="0" err="1" smtClean="0">
                          <a:solidFill>
                            <a:srgbClr val="FF0000"/>
                          </a:solidFill>
                        </a:rPr>
                        <a:t>Висновки</a:t>
                      </a:r>
                      <a:r>
                        <a:rPr lang="ru-RU" sz="200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2000" baseline="0" dirty="0" err="1" smtClean="0">
                          <a:solidFill>
                            <a:srgbClr val="FF0000"/>
                          </a:solidFill>
                        </a:rPr>
                        <a:t>з</a:t>
                      </a:r>
                      <a:r>
                        <a:rPr lang="ru-RU" sz="200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2000" baseline="0" dirty="0" err="1" smtClean="0">
                          <a:solidFill>
                            <a:srgbClr val="FF0000"/>
                          </a:solidFill>
                        </a:rPr>
                        <a:t>д</a:t>
                      </a:r>
                      <a:r>
                        <a:rPr lang="ru-RU" sz="2000" dirty="0" err="1" smtClean="0">
                          <a:solidFill>
                            <a:srgbClr val="FF0000"/>
                          </a:solidFill>
                        </a:rPr>
                        <a:t>осліджень</a:t>
                      </a:r>
                      <a:r>
                        <a:rPr lang="ru-RU" sz="2000" dirty="0" smtClean="0">
                          <a:solidFill>
                            <a:srgbClr val="FF0000"/>
                          </a:solidFill>
                        </a:rPr>
                        <a:t> за </a:t>
                      </a:r>
                      <a:r>
                        <a:rPr lang="ru-RU" sz="2000" dirty="0" err="1" smtClean="0">
                          <a:solidFill>
                            <a:srgbClr val="FF0000"/>
                          </a:solidFill>
                        </a:rPr>
                        <a:t>допомогою</a:t>
                      </a:r>
                      <a:r>
                        <a:rPr lang="ru-RU" sz="20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FF0000"/>
                          </a:solidFill>
                        </a:rPr>
                        <a:t>відвару</a:t>
                      </a:r>
                      <a:r>
                        <a:rPr lang="ru-RU" sz="20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FF0000"/>
                          </a:solidFill>
                        </a:rPr>
                        <a:t>листя</a:t>
                      </a:r>
                      <a:r>
                        <a:rPr lang="ru-RU" sz="20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FF0000"/>
                          </a:solidFill>
                        </a:rPr>
                        <a:t>смородини</a:t>
                      </a:r>
                      <a:endParaRPr lang="ru-RU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67112"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№</a:t>
                      </a:r>
                    </a:p>
                    <a:p>
                      <a:r>
                        <a:rPr lang="uk-UA" sz="1400" dirty="0" err="1" smtClean="0"/>
                        <a:t>пп</a:t>
                      </a:r>
                      <a:endParaRPr lang="ru-RU" sz="1400" dirty="0" smtClean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err="1" smtClean="0"/>
                        <a:t>Досліджу-вана</a:t>
                      </a:r>
                      <a:r>
                        <a:rPr lang="uk-UA" sz="1400" dirty="0" smtClean="0"/>
                        <a:t> територія</a:t>
                      </a:r>
                      <a:endParaRPr lang="ru-RU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Сільського</a:t>
                      </a:r>
                    </a:p>
                    <a:p>
                      <a:r>
                        <a:rPr lang="uk-UA" sz="1400" dirty="0" err="1" smtClean="0"/>
                        <a:t>сподарська</a:t>
                      </a:r>
                      <a:endParaRPr lang="uk-UA" sz="1400" dirty="0" smtClean="0"/>
                    </a:p>
                    <a:p>
                      <a:r>
                        <a:rPr lang="uk-UA" sz="1400" dirty="0" smtClean="0"/>
                        <a:t> культура</a:t>
                      </a:r>
                      <a:endParaRPr lang="ru-RU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Колір</a:t>
                      </a:r>
                      <a:r>
                        <a:rPr lang="uk-UA" sz="1400" baseline="0" dirty="0" smtClean="0"/>
                        <a:t> розчину </a:t>
                      </a:r>
                      <a:r>
                        <a:rPr lang="uk-UA" sz="1400" baseline="0" dirty="0" err="1" smtClean="0"/>
                        <a:t>грунту</a:t>
                      </a:r>
                      <a:r>
                        <a:rPr lang="uk-UA" sz="1400" baseline="0" dirty="0" smtClean="0"/>
                        <a:t> у відварі з листя смородини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/>
                        <a:t>Стан</a:t>
                      </a:r>
                      <a:r>
                        <a:rPr lang="uk-UA" sz="1400" baseline="0" dirty="0" smtClean="0"/>
                        <a:t> </a:t>
                      </a:r>
                      <a:r>
                        <a:rPr lang="uk-UA" sz="1400" baseline="0" dirty="0" err="1" smtClean="0"/>
                        <a:t>грунту</a:t>
                      </a:r>
                      <a:endParaRPr lang="uk-UA" sz="1400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aseline="0" dirty="0" smtClean="0"/>
                        <a:t>(висновок) </a:t>
                      </a:r>
                      <a:endParaRPr lang="ru-RU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dirty="0" err="1" smtClean="0"/>
                        <a:t>рН</a:t>
                      </a:r>
                      <a:endParaRPr lang="uk-UA" sz="1400" dirty="0" smtClean="0"/>
                    </a:p>
                    <a:p>
                      <a:r>
                        <a:rPr lang="uk-UA" sz="1400" dirty="0" err="1" smtClean="0"/>
                        <a:t>грунту</a:t>
                      </a:r>
                      <a:endParaRPr lang="ru-RU" sz="14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68"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1</a:t>
                      </a:r>
                      <a:endParaRPr lang="ru-RU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Поле №1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пшениця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err="1" smtClean="0"/>
                        <a:t>слаборожевий</a:t>
                      </a:r>
                      <a:endParaRPr lang="ru-RU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dirty="0" err="1" smtClean="0"/>
                        <a:t>слабокислий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6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68"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2</a:t>
                      </a:r>
                      <a:endParaRPr lang="ru-RU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/>
                        <a:t>Поле №2</a:t>
                      </a:r>
                      <a:endParaRPr lang="ru-RU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пшениця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err="1" smtClean="0"/>
                        <a:t>слабоблакитно</a:t>
                      </a:r>
                      <a:r>
                        <a:rPr lang="uk-UA" sz="1400" baseline="0" dirty="0" smtClean="0"/>
                        <a:t> </a:t>
                      </a:r>
                      <a:r>
                        <a:rPr lang="uk-UA" sz="1400" baseline="0" dirty="0" err="1" smtClean="0"/>
                        <a:t>зеленкований</a:t>
                      </a:r>
                      <a:endParaRPr lang="ru-RU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dirty="0" err="1" smtClean="0"/>
                        <a:t>слаболужний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8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68"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3</a:t>
                      </a:r>
                      <a:endParaRPr lang="ru-RU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/>
                        <a:t>Поле №3</a:t>
                      </a:r>
                      <a:endParaRPr lang="ru-RU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/>
                        <a:t>ячмінь</a:t>
                      </a:r>
                      <a:endParaRPr lang="ru-RU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/>
                        <a:t>зелений</a:t>
                      </a:r>
                      <a:endParaRPr lang="ru-RU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smtClean="0"/>
                        <a:t>нейтральний</a:t>
                      </a:r>
                      <a:endParaRPr lang="ru-RU" sz="140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/>
                        <a:t>7</a:t>
                      </a:r>
                      <a:endParaRPr lang="ru-RU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68"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4</a:t>
                      </a:r>
                      <a:endParaRPr lang="ru-RU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/>
                        <a:t>Поле №4</a:t>
                      </a:r>
                      <a:endParaRPr lang="ru-RU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/>
                        <a:t>кукурудза</a:t>
                      </a:r>
                      <a:endParaRPr lang="ru-RU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/>
                        <a:t>зелений</a:t>
                      </a:r>
                      <a:endParaRPr lang="ru-RU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/>
                        <a:t>нейтральний</a:t>
                      </a:r>
                      <a:endParaRPr lang="ru-RU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7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68"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5</a:t>
                      </a:r>
                      <a:endParaRPr lang="ru-RU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/>
                        <a:t>Поле №5</a:t>
                      </a:r>
                      <a:endParaRPr lang="ru-RU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/>
                        <a:t>соя</a:t>
                      </a:r>
                      <a:endParaRPr lang="ru-RU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/>
                        <a:t>зелений</a:t>
                      </a:r>
                      <a:endParaRPr lang="ru-RU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/>
                        <a:t>нейтральний</a:t>
                      </a:r>
                      <a:endParaRPr lang="ru-RU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smtClean="0"/>
                        <a:t>7</a:t>
                      </a:r>
                      <a:endParaRPr lang="ru-RU" sz="140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68"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6</a:t>
                      </a:r>
                      <a:endParaRPr lang="ru-RU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/>
                        <a:t>Поле №6</a:t>
                      </a:r>
                      <a:endParaRPr lang="ru-RU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картопля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/>
                        <a:t>зелений</a:t>
                      </a:r>
                      <a:endParaRPr lang="ru-RU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/>
                        <a:t>нейтральний</a:t>
                      </a:r>
                      <a:endParaRPr lang="ru-RU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/>
                        <a:t>7</a:t>
                      </a:r>
                      <a:endParaRPr lang="ru-RU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68"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7</a:t>
                      </a:r>
                      <a:endParaRPr lang="ru-RU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/>
                        <a:t>Поле №7</a:t>
                      </a:r>
                      <a:endParaRPr lang="ru-RU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цибуля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/>
                        <a:t>Червоно-рожевий</a:t>
                      </a:r>
                      <a:endParaRPr lang="ru-RU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/>
                        <a:t>кислий</a:t>
                      </a:r>
                      <a:endParaRPr lang="ru-RU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/>
                        <a:t>5</a:t>
                      </a:r>
                      <a:endParaRPr lang="ru-RU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68"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8</a:t>
                      </a:r>
                      <a:endParaRPr lang="ru-RU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/>
                        <a:t>Поле №8</a:t>
                      </a:r>
                      <a:endParaRPr lang="ru-RU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морква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err="1" smtClean="0"/>
                        <a:t>слаборожевий</a:t>
                      </a:r>
                      <a:endParaRPr lang="ru-RU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err="1" smtClean="0"/>
                        <a:t>слабокислий</a:t>
                      </a:r>
                      <a:endParaRPr lang="ru-RU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6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" name="Picture 6" descr="I:\Нові фото 2017 первоцвіти калина\P6150893.JPG"/>
          <p:cNvPicPr>
            <a:picLocks noChangeAspect="1" noChangeArrowheads="1"/>
          </p:cNvPicPr>
          <p:nvPr/>
        </p:nvPicPr>
        <p:blipFill>
          <a:blip r:embed="rId2" cstate="print"/>
          <a:srcRect l="25588" t="5901" r="22438" b="12201"/>
          <a:stretch>
            <a:fillRect/>
          </a:stretch>
        </p:blipFill>
        <p:spPr bwMode="auto">
          <a:xfrm>
            <a:off x="6876256" y="188640"/>
            <a:ext cx="1944216" cy="2016224"/>
          </a:xfrm>
          <a:prstGeom prst="rect">
            <a:avLst/>
          </a:prstGeom>
          <a:noFill/>
        </p:spPr>
      </p:pic>
      <p:pic>
        <p:nvPicPr>
          <p:cNvPr id="8" name="Picture 5" descr="I:\Нові фото 2017 первоцвіти калина\P6150933.JPG"/>
          <p:cNvPicPr>
            <a:picLocks noChangeAspect="1" noChangeArrowheads="1"/>
          </p:cNvPicPr>
          <p:nvPr/>
        </p:nvPicPr>
        <p:blipFill>
          <a:blip r:embed="rId3" cstate="print"/>
          <a:srcRect l="25652" t="15454" r="23020" b="13901"/>
          <a:stretch>
            <a:fillRect/>
          </a:stretch>
        </p:blipFill>
        <p:spPr bwMode="auto">
          <a:xfrm>
            <a:off x="3059832" y="4941168"/>
            <a:ext cx="1944216" cy="1755576"/>
          </a:xfrm>
          <a:prstGeom prst="rect">
            <a:avLst/>
          </a:prstGeom>
          <a:noFill/>
        </p:spPr>
      </p:pic>
      <p:pic>
        <p:nvPicPr>
          <p:cNvPr id="9" name="Picture 7" descr="I:\Нові фото 2017 первоцвіти калина\P6150926.JPG"/>
          <p:cNvPicPr>
            <a:picLocks noChangeAspect="1" noChangeArrowheads="1"/>
          </p:cNvPicPr>
          <p:nvPr/>
        </p:nvPicPr>
        <p:blipFill>
          <a:blip r:embed="rId4" cstate="print"/>
          <a:srcRect l="27163" r="20863"/>
          <a:stretch>
            <a:fillRect/>
          </a:stretch>
        </p:blipFill>
        <p:spPr bwMode="auto">
          <a:xfrm>
            <a:off x="611560" y="4869160"/>
            <a:ext cx="1800200" cy="1772816"/>
          </a:xfrm>
          <a:prstGeom prst="rect">
            <a:avLst/>
          </a:prstGeom>
          <a:noFill/>
        </p:spPr>
      </p:pic>
      <p:pic>
        <p:nvPicPr>
          <p:cNvPr id="7170" name="Picture 2" descr="I:\Нові фото 2017 первоцвіти калина\P6150901.JPG"/>
          <p:cNvPicPr>
            <a:picLocks noChangeAspect="1" noChangeArrowheads="1"/>
          </p:cNvPicPr>
          <p:nvPr/>
        </p:nvPicPr>
        <p:blipFill>
          <a:blip r:embed="rId5" cstate="print"/>
          <a:srcRect l="27950" r="27163"/>
          <a:stretch>
            <a:fillRect/>
          </a:stretch>
        </p:blipFill>
        <p:spPr bwMode="auto">
          <a:xfrm>
            <a:off x="6948264" y="2348880"/>
            <a:ext cx="1944216" cy="2636912"/>
          </a:xfrm>
          <a:prstGeom prst="rect">
            <a:avLst/>
          </a:prstGeom>
          <a:noFill/>
        </p:spPr>
      </p:pic>
      <p:pic>
        <p:nvPicPr>
          <p:cNvPr id="7171" name="Picture 3" descr="I:\Нові фото 2017 первоцвіти калина\P6150904.JPG"/>
          <p:cNvPicPr>
            <a:picLocks noChangeAspect="1" noChangeArrowheads="1"/>
          </p:cNvPicPr>
          <p:nvPr/>
        </p:nvPicPr>
        <p:blipFill>
          <a:blip r:embed="rId6" cstate="print"/>
          <a:srcRect l="27163" t="8001" r="31100" b="14300"/>
          <a:stretch>
            <a:fillRect/>
          </a:stretch>
        </p:blipFill>
        <p:spPr bwMode="auto">
          <a:xfrm>
            <a:off x="6444208" y="4365104"/>
            <a:ext cx="1800200" cy="23694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ультимедиа 4" descr="Мультимедиа">
            <a:extLst>
              <a:ext uri="{FF2B5EF4-FFF2-40B4-BE49-F238E27FC236}">
                <a16:creationId xmlns:a16="http://schemas.microsoft.com/office/drawing/2014/main" xmlns="" id="{D7FB60BE-A06D-46A2-8BC5-E4AB30430916}"/>
              </a:ext>
            </a:extLst>
          </p:cNvPr>
          <p:cNvSpPr txBox="1">
            <a:spLocks/>
          </p:cNvSpPr>
          <p:nvPr/>
        </p:nvSpPr>
        <p:spPr>
          <a:xfrm>
            <a:off x="1548384" y="1650170"/>
            <a:ext cx="9400032" cy="4215384"/>
          </a:xfrm>
          <a:prstGeom prst="rect">
            <a:avLst/>
          </a:prstGeom>
        </p:spPr>
      </p:sp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>
          <a:xfrm>
            <a:off x="467544" y="116633"/>
            <a:ext cx="7772400" cy="792087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Стан </a:t>
            </a:r>
            <a:r>
              <a:rPr lang="ru-RU" sz="3200" b="1" dirty="0" err="1" smtClean="0">
                <a:solidFill>
                  <a:srgbClr val="FF0000"/>
                </a:solidFill>
              </a:rPr>
              <a:t>кислотності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</a:rPr>
              <a:t>досліджуваних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</a:rPr>
              <a:t>грунтів</a:t>
            </a:r>
            <a:endParaRPr lang="ru-RU" sz="3200" b="1" dirty="0">
              <a:solidFill>
                <a:srgbClr val="FF000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79512" y="1196752"/>
          <a:ext cx="5040561" cy="2597472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864096"/>
                <a:gridCol w="864096"/>
                <a:gridCol w="936104"/>
                <a:gridCol w="504056"/>
                <a:gridCol w="1872209"/>
              </a:tblGrid>
              <a:tr h="370840">
                <a:tc>
                  <a:txBody>
                    <a:bodyPr/>
                    <a:lstStyle/>
                    <a:p>
                      <a:r>
                        <a:rPr lang="uk-UA" dirty="0" err="1" smtClean="0"/>
                        <a:t>№пп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Точки</a:t>
                      </a:r>
                      <a:r>
                        <a:rPr lang="uk-UA" baseline="0" dirty="0" smtClean="0"/>
                        <a:t> 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Площа  га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 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кислотність</a:t>
                      </a:r>
                      <a:endParaRPr lang="ru-RU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22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15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err="1" smtClean="0"/>
                        <a:t>слаболужні</a:t>
                      </a:r>
                      <a:endParaRPr lang="ru-RU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3,4,5,6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98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56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нейтральні</a:t>
                      </a:r>
                      <a:endParaRPr lang="ru-RU" dirty="0"/>
                    </a:p>
                  </a:txBody>
                  <a:tcPr/>
                </a:tc>
              </a:tr>
              <a:tr h="418440">
                <a:tc>
                  <a:txBody>
                    <a:bodyPr/>
                    <a:lstStyle/>
                    <a:p>
                      <a:r>
                        <a:rPr lang="uk-UA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1,8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46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28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err="1" smtClean="0"/>
                        <a:t>слабокислі</a:t>
                      </a:r>
                      <a:endParaRPr lang="ru-RU" dirty="0" smtClean="0"/>
                    </a:p>
                  </a:txBody>
                  <a:tcPr/>
                </a:tc>
              </a:tr>
              <a:tr h="426432">
                <a:tc>
                  <a:txBody>
                    <a:bodyPr/>
                    <a:lstStyle/>
                    <a:p>
                      <a:r>
                        <a:rPr lang="uk-UA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кислі</a:t>
                      </a:r>
                      <a:endParaRPr lang="ru-RU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Всього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168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51520" y="4149080"/>
            <a:ext cx="8712968" cy="2554545"/>
          </a:xfrm>
          <a:prstGeom prst="rect">
            <a:avLst/>
          </a:prstGeom>
          <a:solidFill>
            <a:srgbClr val="92FC9C"/>
          </a:solidFill>
        </p:spPr>
        <p:txBody>
          <a:bodyPr wrap="square">
            <a:spAutoFit/>
          </a:bodyPr>
          <a:lstStyle/>
          <a:p>
            <a:pPr marL="342900" indent="-34290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Висновок</a:t>
            </a:r>
          </a:p>
          <a:p>
            <a:pPr marL="342900" indent="-342900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Отже: оглянувши деякі поля  місцевих агрофірм  </a:t>
            </a:r>
            <a:r>
              <a:rPr lang="uk-UA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“Літол”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uk-UA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“Міжгір</a:t>
            </a:r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я” та  поля  дрібних фермерів, які вирощують зернові та просапні культури  в селі </a:t>
            </a:r>
            <a:r>
              <a:rPr lang="uk-UA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Скородистик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на Черкащині і, користуючись властивістю листя смородини змінювати колір при різних показниках кислотності </a:t>
            </a:r>
            <a:r>
              <a:rPr lang="uk-UA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грунту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я виявила що  кислотність </a:t>
            </a:r>
            <a:r>
              <a:rPr lang="uk-UA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грунтів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 досліджуваних полях нейтральна або близька до нейтральної (це 166 га) і тільки на одному полі (це 2 га) </a:t>
            </a:r>
            <a:r>
              <a:rPr lang="uk-UA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грунт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кислий і потребує коригування  його кислотності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5580112" y="1124744"/>
          <a:ext cx="298132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9512" y="1124745"/>
          <a:ext cx="8712968" cy="364268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676736"/>
                <a:gridCol w="1293152"/>
                <a:gridCol w="1198464"/>
                <a:gridCol w="1728192"/>
                <a:gridCol w="3816424"/>
              </a:tblGrid>
              <a:tr h="797626">
                <a:tc>
                  <a:txBody>
                    <a:bodyPr/>
                    <a:lstStyle/>
                    <a:p>
                      <a:r>
                        <a:rPr lang="uk-UA" sz="1200" dirty="0" err="1" smtClean="0"/>
                        <a:t>№пп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/>
                        <a:t>С/г</a:t>
                      </a:r>
                      <a:r>
                        <a:rPr lang="uk-UA" sz="1200" baseline="0" dirty="0" smtClean="0"/>
                        <a:t> культура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/>
                        <a:t>Оптимальні показники кислотності</a:t>
                      </a:r>
                      <a:r>
                        <a:rPr lang="uk-UA" sz="1200" baseline="0" dirty="0" smtClean="0"/>
                        <a:t> </a:t>
                      </a:r>
                      <a:r>
                        <a:rPr lang="uk-UA" sz="1200" baseline="0" dirty="0" err="1" smtClean="0"/>
                        <a:t>грунту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/>
                        <a:t>Отримані показники кислотності </a:t>
                      </a:r>
                      <a:r>
                        <a:rPr lang="uk-UA" sz="1200" dirty="0" err="1" smtClean="0"/>
                        <a:t>грунту</a:t>
                      </a:r>
                      <a:r>
                        <a:rPr lang="uk-UA" sz="1200" dirty="0" smtClean="0"/>
                        <a:t> при дослідженні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/>
                        <a:t>Висновок про дотримання вимог кислотності </a:t>
                      </a:r>
                      <a:r>
                        <a:rPr lang="uk-UA" sz="1200" dirty="0" err="1" smtClean="0"/>
                        <a:t>грунту</a:t>
                      </a:r>
                      <a:r>
                        <a:rPr lang="uk-UA" sz="1200" dirty="0" smtClean="0"/>
                        <a:t> при вирощуванні рослин</a:t>
                      </a:r>
                      <a:endParaRPr lang="ru-RU" sz="1200" dirty="0"/>
                    </a:p>
                  </a:txBody>
                  <a:tcPr/>
                </a:tc>
              </a:tr>
              <a:tr h="354501"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пшениця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/>
                        <a:t>5,5 – 7,5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6 - 8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 дотримано </a:t>
                      </a:r>
                      <a:endParaRPr lang="ru-RU" sz="1400" dirty="0"/>
                    </a:p>
                  </a:txBody>
                  <a:tcPr/>
                </a:tc>
              </a:tr>
              <a:tr h="354501"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ячмінь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/>
                        <a:t>6,0 – 7,3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6 - 7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/>
                        <a:t>дотримано </a:t>
                      </a:r>
                      <a:endParaRPr lang="ru-RU" sz="1400" dirty="0" smtClean="0"/>
                    </a:p>
                  </a:txBody>
                  <a:tcPr/>
                </a:tc>
              </a:tr>
              <a:tr h="354501"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кукурудза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5,5 – 6,5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Близько до норми</a:t>
                      </a:r>
                      <a:endParaRPr lang="ru-RU" sz="1400" dirty="0"/>
                    </a:p>
                  </a:txBody>
                  <a:tcPr/>
                </a:tc>
              </a:tr>
              <a:tr h="354501"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соя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6,2 – 7,0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дотримано</a:t>
                      </a:r>
                      <a:endParaRPr lang="ru-RU" sz="1400" dirty="0"/>
                    </a:p>
                  </a:txBody>
                  <a:tcPr/>
                </a:tc>
              </a:tr>
              <a:tr h="354501"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картопля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6,0 – 6,5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/>
                        <a:t>Близько до норми</a:t>
                      </a:r>
                      <a:endParaRPr lang="ru-RU" sz="1400" dirty="0" smtClean="0"/>
                    </a:p>
                  </a:txBody>
                  <a:tcPr/>
                </a:tc>
              </a:tr>
              <a:tr h="529061"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6</a:t>
                      </a:r>
                      <a:endParaRPr lang="ru-RU" sz="1400" dirty="0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цибуля</a:t>
                      </a:r>
                      <a:endParaRPr lang="ru-RU" sz="1400" dirty="0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6,5 – 7,5</a:t>
                      </a:r>
                      <a:endParaRPr lang="ru-RU" sz="1400" dirty="0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5</a:t>
                      </a:r>
                      <a:endParaRPr lang="ru-RU" sz="1400" dirty="0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dirty="0" err="1" smtClean="0"/>
                        <a:t>Грунт</a:t>
                      </a:r>
                      <a:r>
                        <a:rPr lang="uk-UA" sz="1400" dirty="0" smtClean="0"/>
                        <a:t> непридатний для вирощування цибулі, не враховано кислотність </a:t>
                      </a:r>
                      <a:r>
                        <a:rPr lang="uk-UA" sz="1400" dirty="0" err="1" smtClean="0"/>
                        <a:t>грунту</a:t>
                      </a:r>
                      <a:r>
                        <a:rPr lang="uk-UA" sz="1400" dirty="0" smtClean="0"/>
                        <a:t> </a:t>
                      </a:r>
                      <a:endParaRPr lang="ru-RU" sz="1400" dirty="0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1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7</a:t>
                      </a:r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морква</a:t>
                      </a:r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/>
                        <a:t>6,5 – 7,5</a:t>
                      </a:r>
                      <a:endParaRPr lang="ru-RU" sz="1400" dirty="0" smtClean="0"/>
                    </a:p>
                    <a:p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7</a:t>
                      </a:r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dirty="0" err="1" smtClean="0"/>
                        <a:t>Грунт</a:t>
                      </a:r>
                      <a:r>
                        <a:rPr lang="uk-UA" sz="1400" dirty="0" smtClean="0"/>
                        <a:t>  придатний для вирощування моркви</a:t>
                      </a:r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79512" y="4725144"/>
            <a:ext cx="8640960" cy="20162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rgbClr val="FF0000"/>
                </a:solidFill>
              </a:rPr>
              <a:t>Висновок</a:t>
            </a:r>
          </a:p>
          <a:p>
            <a:pPr algn="ctr"/>
            <a:r>
              <a:rPr lang="uk-UA" dirty="0" smtClean="0"/>
              <a:t>Порівнюючи оптимальні показники кислотності </a:t>
            </a:r>
            <a:r>
              <a:rPr lang="uk-UA" dirty="0" err="1" smtClean="0"/>
              <a:t>грунту</a:t>
            </a:r>
            <a:r>
              <a:rPr lang="uk-UA" dirty="0" smtClean="0"/>
              <a:t> для вирощування рослин з отриманими при дослідженні, я виявила, що було дотримано рекомендації на полях пшениці та ячменю. Близькими до норми була кислотність </a:t>
            </a:r>
            <a:r>
              <a:rPr lang="uk-UA" dirty="0" err="1" smtClean="0"/>
              <a:t>грунту</a:t>
            </a:r>
            <a:r>
              <a:rPr lang="uk-UA" dirty="0" smtClean="0"/>
              <a:t> на полі кукурудзи та картоплі. При вирощуванні цибулі фермер не врахував </a:t>
            </a:r>
            <a:r>
              <a:rPr lang="uk-UA" dirty="0" err="1" smtClean="0"/>
              <a:t>кислитність</a:t>
            </a:r>
            <a:r>
              <a:rPr lang="uk-UA" dirty="0" smtClean="0"/>
              <a:t> </a:t>
            </a:r>
            <a:r>
              <a:rPr lang="uk-UA" dirty="0" err="1" smtClean="0"/>
              <a:t>грунту</a:t>
            </a:r>
            <a:r>
              <a:rPr lang="uk-UA" dirty="0" smtClean="0"/>
              <a:t> і сподіватись на високий врожай можливо лише при коригуванні кислотності </a:t>
            </a:r>
            <a:r>
              <a:rPr lang="uk-UA" dirty="0" err="1" smtClean="0"/>
              <a:t>грунту</a:t>
            </a:r>
            <a:r>
              <a:rPr lang="uk-UA" dirty="0" smtClean="0"/>
              <a:t> добривами.</a:t>
            </a:r>
            <a:endParaRPr lang="ru-RU" dirty="0"/>
          </a:p>
        </p:txBody>
      </p:sp>
      <p:sp>
        <p:nvSpPr>
          <p:cNvPr id="10" name="Заголовок 5"/>
          <p:cNvSpPr txBox="1">
            <a:spLocks/>
          </p:cNvSpPr>
          <p:nvPr/>
        </p:nvSpPr>
        <p:spPr>
          <a:xfrm>
            <a:off x="395536" y="116632"/>
            <a:ext cx="8229600" cy="905272"/>
          </a:xfrm>
          <a:prstGeom prst="rect">
            <a:avLst/>
          </a:prstGeom>
        </p:spPr>
        <p:txBody>
          <a:bodyPr vert="horz" lIns="45720" tIns="0" rIns="4572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3200" dirty="0" smtClean="0">
                <a:solidFill>
                  <a:srgbClr val="FF0000"/>
                </a:solidFill>
                <a:ea typeface="+mj-ea"/>
                <a:cs typeface="+mj-cs"/>
              </a:rPr>
              <a:t>Порівняння даних про дотримання норм кислотності </a:t>
            </a:r>
            <a:r>
              <a:rPr lang="uk-UA" sz="3200" dirty="0" err="1" smtClean="0">
                <a:solidFill>
                  <a:srgbClr val="FF0000"/>
                </a:solidFill>
                <a:ea typeface="+mj-ea"/>
                <a:cs typeface="+mj-cs"/>
              </a:rPr>
              <a:t>грунтів</a:t>
            </a:r>
            <a:r>
              <a:rPr lang="uk-UA" sz="3200" dirty="0" smtClean="0">
                <a:solidFill>
                  <a:srgbClr val="FF0000"/>
                </a:solidFill>
                <a:ea typeface="+mj-ea"/>
                <a:cs typeface="+mj-cs"/>
              </a:rPr>
              <a:t> при вирощуванні рослин</a:t>
            </a:r>
            <a:endParaRPr kumimoji="0" lang="ru-RU" sz="3200" i="0" u="none" strike="noStrike" kern="1200" normalizeH="0" baseline="0" noProof="0" dirty="0">
              <a:solidFill>
                <a:srgbClr val="FF0000"/>
              </a:solidFill>
              <a:uLnTx/>
              <a:uFillTx/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ультимедиа 4" descr="Мультимедиа">
            <a:extLst>
              <a:ext uri="{FF2B5EF4-FFF2-40B4-BE49-F238E27FC236}">
                <a16:creationId xmlns:a16="http://schemas.microsoft.com/office/drawing/2014/main" xmlns="" id="{D7FB60BE-A06D-46A2-8BC5-E4AB30430916}"/>
              </a:ext>
            </a:extLst>
          </p:cNvPr>
          <p:cNvSpPr txBox="1">
            <a:spLocks/>
          </p:cNvSpPr>
          <p:nvPr/>
        </p:nvSpPr>
        <p:spPr>
          <a:xfrm>
            <a:off x="1548384" y="1650170"/>
            <a:ext cx="9400032" cy="4215384"/>
          </a:xfrm>
          <a:prstGeom prst="rect">
            <a:avLst/>
          </a:prstGeom>
        </p:spPr>
      </p:sp>
      <p:pic>
        <p:nvPicPr>
          <p:cNvPr id="6159" name="Picture 15" descr="I:\Фото\домашні\макс айфон 16.06.2014\IMG_0809.JPG"/>
          <p:cNvPicPr>
            <a:picLocks noChangeAspect="1" noChangeArrowheads="1"/>
          </p:cNvPicPr>
          <p:nvPr/>
        </p:nvPicPr>
        <p:blipFill>
          <a:blip r:embed="rId2" cstate="print"/>
          <a:srcRect r="51575" b="49426"/>
          <a:stretch>
            <a:fillRect/>
          </a:stretch>
        </p:blipFill>
        <p:spPr bwMode="auto">
          <a:xfrm>
            <a:off x="0" y="3573016"/>
            <a:ext cx="9144000" cy="328498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47971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30"/>
              </a:spcBef>
              <a:spcAft>
                <a:spcPts val="100"/>
              </a:spcAft>
            </a:pPr>
            <a:r>
              <a:rPr lang="uk-UA" sz="2400" dirty="0" smtClean="0">
                <a:solidFill>
                  <a:srgbClr val="FF0000"/>
                </a:solidFill>
              </a:rPr>
              <a:t>Рекомендації по покращенню кислотності </a:t>
            </a:r>
            <a:r>
              <a:rPr lang="uk-UA" sz="2400" dirty="0" err="1" smtClean="0">
                <a:solidFill>
                  <a:srgbClr val="FF0000"/>
                </a:solidFill>
              </a:rPr>
              <a:t>грунтів</a:t>
            </a:r>
            <a:endParaRPr lang="ru-RU" sz="2400" dirty="0" smtClean="0">
              <a:solidFill>
                <a:srgbClr val="FF0000"/>
              </a:solidFill>
            </a:endParaRPr>
          </a:p>
          <a:p>
            <a:pPr algn="just">
              <a:lnSpc>
                <a:spcPct val="120000"/>
              </a:lnSpc>
              <a:spcBef>
                <a:spcPts val="330"/>
              </a:spcBef>
              <a:spcAft>
                <a:spcPts val="100"/>
              </a:spcAft>
            </a:pP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1.Більшість сільськогосподарських рослин добре зростає на нейтральних або близьких до нейтральних </a:t>
            </a:r>
            <a:r>
              <a:rPr lang="uk-UA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грунтах</a:t>
            </a: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Невеликі відхилення в бік лужності чи кислотності можна усунути проводячи відповідні агротехнічні заходи.</a:t>
            </a: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20000"/>
              </a:lnSpc>
              <a:spcBef>
                <a:spcPts val="330"/>
              </a:spcBef>
              <a:spcAft>
                <a:spcPts val="100"/>
              </a:spcAft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2.</a:t>
            </a: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Щоб зменшити лужність ґрунту добре підходить азотні добрива  – селітри.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Вони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сприяють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підвищенню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рівня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рН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підвищують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абсорбцію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поживних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lnSpc>
                <a:spcPct val="120000"/>
              </a:lnSpc>
              <a:spcBef>
                <a:spcPts val="330"/>
              </a:spcBef>
              <a:spcAft>
                <a:spcPts val="100"/>
              </a:spcAft>
            </a:pP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3.Щоб зменшити кислотність використовують доломітове борошно  Для сильного </a:t>
            </a:r>
            <a:r>
              <a:rPr lang="uk-UA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закислення</a:t>
            </a: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добрий результат дає вапнування </a:t>
            </a:r>
            <a:r>
              <a:rPr lang="uk-UA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грунтів</a:t>
            </a: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посів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сидератів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(люпин, люцерна, овес.)</a:t>
            </a:r>
          </a:p>
          <a:p>
            <a:pPr algn="just">
              <a:lnSpc>
                <a:spcPct val="120000"/>
              </a:lnSpc>
              <a:spcBef>
                <a:spcPts val="330"/>
              </a:spcBef>
              <a:spcAft>
                <a:spcPts val="100"/>
              </a:spcAft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4.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підвищити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зменшити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pH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грунту,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слід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застосовувати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меліоранти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Ці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підвищують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родючість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впливають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структурні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властивості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ґрунту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ультимедиа 4" descr="Мультимедиа">
            <a:extLst>
              <a:ext uri="{FF2B5EF4-FFF2-40B4-BE49-F238E27FC236}">
                <a16:creationId xmlns:a16="http://schemas.microsoft.com/office/drawing/2014/main" xmlns="" id="{D7FB60BE-A06D-46A2-8BC5-E4AB30430916}"/>
              </a:ext>
            </a:extLst>
          </p:cNvPr>
          <p:cNvSpPr txBox="1">
            <a:spLocks/>
          </p:cNvSpPr>
          <p:nvPr/>
        </p:nvSpPr>
        <p:spPr>
          <a:xfrm>
            <a:off x="1548384" y="1650170"/>
            <a:ext cx="9400032" cy="4215384"/>
          </a:xfrm>
          <a:prstGeom prst="rect">
            <a:avLst/>
          </a:prstGeom>
        </p:spPr>
      </p:sp>
      <p:pic>
        <p:nvPicPr>
          <p:cNvPr id="8194" name="Picture 2" descr="I:\Фото\домашні\2008\7.06.08рибалка квіти ліс\Изображение 122.jpg"/>
          <p:cNvPicPr>
            <a:picLocks noChangeAspect="1" noChangeArrowheads="1"/>
          </p:cNvPicPr>
          <p:nvPr/>
        </p:nvPicPr>
        <p:blipFill>
          <a:blip r:embed="rId2" cstate="print"/>
          <a:srcRect b="19904"/>
          <a:stretch>
            <a:fillRect/>
          </a:stretch>
        </p:blipFill>
        <p:spPr bwMode="auto">
          <a:xfrm>
            <a:off x="0" y="-963488"/>
            <a:ext cx="9144000" cy="741682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95536" y="-675456"/>
            <a:ext cx="8208912" cy="3754874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cs typeface="Times New Roman" pitchFamily="18" charset="0"/>
              </a:rPr>
              <a:t>                  </a:t>
            </a:r>
            <a:r>
              <a:rPr lang="ru-RU" sz="2000" b="1" dirty="0" err="1" smtClean="0">
                <a:solidFill>
                  <a:srgbClr val="FF0000"/>
                </a:solidFill>
                <a:cs typeface="Times New Roman" pitchFamily="18" charset="0"/>
              </a:rPr>
              <a:t>Літературні</a:t>
            </a:r>
            <a:r>
              <a:rPr lang="ru-RU" sz="2000" b="1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cs typeface="Times New Roman" pitchFamily="18" charset="0"/>
              </a:rPr>
              <a:t>джерела</a:t>
            </a:r>
            <a:r>
              <a:rPr lang="ru-RU" sz="2000" b="1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cs typeface="Times New Roman" pitchFamily="18" charset="0"/>
              </a:rPr>
              <a:t>1. </a:t>
            </a:r>
            <a:r>
              <a:rPr lang="ru-RU" sz="2000" dirty="0" err="1" smtClean="0">
                <a:cs typeface="Times New Roman" pitchFamily="18" charset="0"/>
              </a:rPr>
              <a:t>Біоіндикація</a:t>
            </a:r>
            <a:r>
              <a:rPr lang="ru-RU" sz="2000" dirty="0" smtClean="0">
                <a:cs typeface="Times New Roman" pitchFamily="18" charset="0"/>
              </a:rPr>
              <a:t> стану </a:t>
            </a:r>
            <a:r>
              <a:rPr lang="ru-RU" sz="2000" dirty="0" err="1" smtClean="0">
                <a:cs typeface="Times New Roman" pitchFamily="18" charset="0"/>
              </a:rPr>
              <a:t>ґрунтів</a:t>
            </a:r>
            <a:r>
              <a:rPr lang="ru-RU" sz="2000" dirty="0" smtClean="0">
                <a:cs typeface="Times New Roman" pitchFamily="18" charset="0"/>
              </a:rPr>
              <a:t>. </a:t>
            </a:r>
            <a:r>
              <a:rPr lang="ru-RU" sz="2000" dirty="0" err="1" smtClean="0">
                <a:cs typeface="Times New Roman" pitchFamily="18" charset="0"/>
              </a:rPr>
              <a:t>Лекція</a:t>
            </a:r>
            <a:r>
              <a:rPr lang="ru-RU" sz="2000" dirty="0" smtClean="0">
                <a:cs typeface="Times New Roman" pitchFamily="18" charset="0"/>
              </a:rPr>
              <a:t> 8. </a:t>
            </a:r>
            <a:r>
              <a:rPr lang="ru-RU" sz="2000" dirty="0" err="1" smtClean="0">
                <a:cs typeface="Times New Roman" pitchFamily="18" charset="0"/>
              </a:rPr>
              <a:t>Посилання</a:t>
            </a:r>
            <a:r>
              <a:rPr lang="ru-RU" sz="2000" dirty="0" smtClean="0">
                <a:cs typeface="Times New Roman" pitchFamily="18" charset="0"/>
              </a:rPr>
              <a:t>: </a:t>
            </a:r>
            <a:r>
              <a:rPr lang="ru-RU" sz="2000" u="sng" dirty="0" smtClean="0">
                <a:cs typeface="Times New Roman" pitchFamily="18" charset="0"/>
                <a:hlinkClick r:id="rId3"/>
              </a:rPr>
              <a:t>https://kegt.rshu.edu.ua/images/dustan/INDL8.pdf</a:t>
            </a:r>
            <a:r>
              <a:rPr lang="ru-RU" sz="2000" dirty="0" smtClean="0">
                <a:cs typeface="Times New Roman" pitchFamily="18" charset="0"/>
              </a:rPr>
              <a:t/>
            </a:r>
            <a:br>
              <a:rPr lang="ru-RU" sz="2000" dirty="0" smtClean="0">
                <a:cs typeface="Times New Roman" pitchFamily="18" charset="0"/>
              </a:rPr>
            </a:br>
            <a:r>
              <a:rPr lang="ru-RU" sz="2000" dirty="0" smtClean="0">
                <a:cs typeface="Times New Roman" pitchFamily="18" charset="0"/>
              </a:rPr>
              <a:t>2. П.А. Никитюк. </a:t>
            </a:r>
            <a:r>
              <a:rPr lang="ru-RU" sz="2000" dirty="0" err="1" smtClean="0">
                <a:cs typeface="Times New Roman" pitchFamily="18" charset="0"/>
              </a:rPr>
              <a:t>Екологічна</a:t>
            </a:r>
            <a:r>
              <a:rPr lang="ru-RU" sz="2000" dirty="0" smtClean="0">
                <a:cs typeface="Times New Roman" pitchFamily="18" charset="0"/>
              </a:rPr>
              <a:t> </a:t>
            </a:r>
            <a:r>
              <a:rPr lang="ru-RU" sz="2000" dirty="0" err="1" smtClean="0">
                <a:cs typeface="Times New Roman" pitchFamily="18" charset="0"/>
              </a:rPr>
              <a:t>оцінка</a:t>
            </a:r>
            <a:r>
              <a:rPr lang="ru-RU" sz="2000" dirty="0" smtClean="0">
                <a:cs typeface="Times New Roman" pitchFamily="18" charset="0"/>
              </a:rPr>
              <a:t> </a:t>
            </a:r>
            <a:r>
              <a:rPr lang="ru-RU" sz="2000" dirty="0" err="1" smtClean="0">
                <a:cs typeface="Times New Roman" pitchFamily="18" charset="0"/>
              </a:rPr>
              <a:t>агрохімічної</a:t>
            </a:r>
            <a:r>
              <a:rPr lang="ru-RU" sz="2000" dirty="0" smtClean="0">
                <a:cs typeface="Times New Roman" pitchFamily="18" charset="0"/>
              </a:rPr>
              <a:t> </a:t>
            </a:r>
            <a:r>
              <a:rPr lang="ru-RU" sz="2000" dirty="0" err="1" smtClean="0">
                <a:cs typeface="Times New Roman" pitchFamily="18" charset="0"/>
              </a:rPr>
              <a:t>якості</a:t>
            </a:r>
            <a:r>
              <a:rPr lang="ru-RU" sz="2000" dirty="0" smtClean="0">
                <a:cs typeface="Times New Roman" pitchFamily="18" charset="0"/>
              </a:rPr>
              <a:t> </a:t>
            </a:r>
            <a:r>
              <a:rPr lang="ru-RU" sz="2000" dirty="0" err="1" smtClean="0">
                <a:cs typeface="Times New Roman" pitchFamily="18" charset="0"/>
              </a:rPr>
              <a:t>ґрунтів</a:t>
            </a:r>
            <a:r>
              <a:rPr lang="ru-RU" sz="2000" dirty="0" smtClean="0">
                <a:cs typeface="Times New Roman" pitchFamily="18" charset="0"/>
              </a:rPr>
              <a:t> методом </a:t>
            </a:r>
            <a:r>
              <a:rPr lang="ru-RU" sz="2000" dirty="0" err="1" smtClean="0">
                <a:cs typeface="Times New Roman" pitchFamily="18" charset="0"/>
              </a:rPr>
              <a:t>фітоіндикації</a:t>
            </a:r>
            <a:r>
              <a:rPr lang="ru-RU" sz="2000" dirty="0" smtClean="0">
                <a:cs typeface="Times New Roman" pitchFamily="18" charset="0"/>
              </a:rPr>
              <a:t>. </a:t>
            </a:r>
            <a:r>
              <a:rPr lang="ru-RU" sz="2000" dirty="0" err="1" smtClean="0">
                <a:cs typeface="Times New Roman" pitchFamily="18" charset="0"/>
              </a:rPr>
              <a:t>Посилання</a:t>
            </a:r>
            <a:r>
              <a:rPr lang="ru-RU" sz="2000" dirty="0" smtClean="0">
                <a:cs typeface="Times New Roman" pitchFamily="18" charset="0"/>
              </a:rPr>
              <a:t>: </a:t>
            </a:r>
            <a:r>
              <a:rPr lang="ru-RU" sz="2000" u="sng" dirty="0" smtClean="0">
                <a:cs typeface="Times New Roman" pitchFamily="18" charset="0"/>
                <a:hlinkClick r:id="rId4"/>
              </a:rPr>
              <a:t>https://nv.nltu.edu.ua/Archive/2021/31_6/10.pdf</a:t>
            </a:r>
            <a:r>
              <a:rPr lang="ru-RU" sz="2000" dirty="0" smtClean="0">
                <a:cs typeface="Times New Roman" pitchFamily="18" charset="0"/>
              </a:rPr>
              <a:t/>
            </a:r>
            <a:br>
              <a:rPr lang="ru-RU" sz="2000" dirty="0" smtClean="0">
                <a:cs typeface="Times New Roman" pitchFamily="18" charset="0"/>
              </a:rPr>
            </a:br>
            <a:r>
              <a:rPr lang="ru-RU" sz="2000" dirty="0" smtClean="0">
                <a:cs typeface="Times New Roman" pitchFamily="18" charset="0"/>
              </a:rPr>
              <a:t>3. </a:t>
            </a:r>
            <a:r>
              <a:rPr lang="ru-RU" sz="2000" dirty="0" err="1" smtClean="0">
                <a:cs typeface="Times New Roman" pitchFamily="18" charset="0"/>
              </a:rPr>
              <a:t>Біоіндикація</a:t>
            </a:r>
            <a:r>
              <a:rPr lang="ru-RU" sz="2000" dirty="0" smtClean="0">
                <a:cs typeface="Times New Roman" pitchFamily="18" charset="0"/>
              </a:rPr>
              <a:t> стану </a:t>
            </a:r>
            <a:r>
              <a:rPr lang="ru-RU" sz="2000" dirty="0" err="1" smtClean="0">
                <a:cs typeface="Times New Roman" pitchFamily="18" charset="0"/>
              </a:rPr>
              <a:t>ґрунтового</a:t>
            </a:r>
            <a:r>
              <a:rPr lang="ru-RU" sz="2000" dirty="0" smtClean="0">
                <a:cs typeface="Times New Roman" pitchFamily="18" charset="0"/>
              </a:rPr>
              <a:t> </a:t>
            </a:r>
            <a:r>
              <a:rPr lang="ru-RU" sz="2000" dirty="0" err="1" smtClean="0">
                <a:cs typeface="Times New Roman" pitchFamily="18" charset="0"/>
              </a:rPr>
              <a:t>покриву</a:t>
            </a:r>
            <a:r>
              <a:rPr lang="ru-RU" sz="2000" dirty="0" smtClean="0">
                <a:cs typeface="Times New Roman" pitchFamily="18" charset="0"/>
              </a:rPr>
              <a:t>.</a:t>
            </a:r>
            <a:br>
              <a:rPr lang="ru-RU" sz="2000" dirty="0" smtClean="0">
                <a:cs typeface="Times New Roman" pitchFamily="18" charset="0"/>
              </a:rPr>
            </a:br>
            <a:r>
              <a:rPr lang="ru-RU" sz="2000" dirty="0" err="1" smtClean="0">
                <a:cs typeface="Times New Roman" pitchFamily="18" charset="0"/>
              </a:rPr>
              <a:t>Посилання</a:t>
            </a:r>
            <a:r>
              <a:rPr lang="ru-RU" sz="2000" dirty="0" smtClean="0">
                <a:cs typeface="Times New Roman" pitchFamily="18" charset="0"/>
              </a:rPr>
              <a:t>: </a:t>
            </a:r>
            <a:r>
              <a:rPr lang="ru-RU" sz="2000" u="sng" dirty="0" smtClean="0">
                <a:cs typeface="Times New Roman" pitchFamily="18" charset="0"/>
              </a:rPr>
              <a:t>https://www.scribd.com/document/724729349/%</a:t>
            </a:r>
            <a:r>
              <a:rPr lang="ru-RU" sz="2000" dirty="0" smtClean="0">
                <a:cs typeface="Times New Roman" pitchFamily="18" charset="0"/>
              </a:rPr>
              <a:t/>
            </a:r>
            <a:br>
              <a:rPr lang="ru-RU" sz="2000" dirty="0" smtClean="0">
                <a:cs typeface="Times New Roman" pitchFamily="18" charset="0"/>
              </a:rPr>
            </a:br>
            <a:r>
              <a:rPr lang="ru-RU" sz="2000" dirty="0" smtClean="0">
                <a:cs typeface="Times New Roman" pitchFamily="18" charset="0"/>
              </a:rPr>
              <a:t>4.Біоіндикація та </a:t>
            </a:r>
            <a:r>
              <a:rPr lang="ru-RU" sz="2000" dirty="0" err="1" smtClean="0">
                <a:cs typeface="Times New Roman" pitchFamily="18" charset="0"/>
              </a:rPr>
              <a:t>біотестування</a:t>
            </a:r>
            <a:r>
              <a:rPr lang="ru-RU" sz="2000" dirty="0" smtClean="0">
                <a:cs typeface="Times New Roman" pitchFamily="18" charset="0"/>
              </a:rPr>
              <a:t> в </a:t>
            </a:r>
            <a:r>
              <a:rPr lang="ru-RU" sz="2000" dirty="0" err="1" smtClean="0">
                <a:cs typeface="Times New Roman" pitchFamily="18" charset="0"/>
              </a:rPr>
              <a:t>агроекології</a:t>
            </a:r>
            <a:r>
              <a:rPr lang="ru-RU" sz="2000" dirty="0" smtClean="0">
                <a:cs typeface="Times New Roman" pitchFamily="18" charset="0"/>
              </a:rPr>
              <a:t>. </a:t>
            </a:r>
            <a:r>
              <a:rPr lang="ru-RU" sz="2000" dirty="0" err="1" smtClean="0">
                <a:cs typeface="Times New Roman" pitchFamily="18" charset="0"/>
              </a:rPr>
              <a:t>Посилання</a:t>
            </a:r>
            <a:r>
              <a:rPr lang="ru-RU" sz="2000" dirty="0" smtClean="0">
                <a:cs typeface="Times New Roman" pitchFamily="18" charset="0"/>
              </a:rPr>
              <a:t>: </a:t>
            </a:r>
            <a:r>
              <a:rPr lang="ru-RU" sz="2000" u="sng" dirty="0" smtClean="0">
                <a:cs typeface="Times New Roman" pitchFamily="18" charset="0"/>
                <a:hlinkClick r:id="rId5"/>
              </a:rPr>
              <a:t>http://www.tsatu.edu.ua/rosl/wp-content/uploads/sites/20/lr.6.bioindykacija-i-biotestuvannja-v-ahroekolohiyi.pdf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475656" y="5085184"/>
            <a:ext cx="5904656" cy="115212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dirty="0" smtClean="0">
                <a:solidFill>
                  <a:srgbClr val="FF0000"/>
                </a:solidFill>
              </a:rPr>
              <a:t>Дякую за увагу</a:t>
            </a:r>
            <a:endParaRPr lang="ru-RU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ультимедиа 4" descr="Мультимедиа">
            <a:extLst>
              <a:ext uri="{FF2B5EF4-FFF2-40B4-BE49-F238E27FC236}">
                <a16:creationId xmlns:a16="http://schemas.microsoft.com/office/drawing/2014/main" xmlns="" id="{D7FB60BE-A06D-46A2-8BC5-E4AB30430916}"/>
              </a:ext>
            </a:extLst>
          </p:cNvPr>
          <p:cNvSpPr txBox="1">
            <a:spLocks/>
          </p:cNvSpPr>
          <p:nvPr/>
        </p:nvSpPr>
        <p:spPr>
          <a:xfrm>
            <a:off x="1548384" y="1650170"/>
            <a:ext cx="9400032" cy="4215384"/>
          </a:xfrm>
          <a:prstGeom prst="rect">
            <a:avLst/>
          </a:prstGeom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ультимедиа 4" descr="Мультимедиа">
            <a:extLst>
              <a:ext uri="{FF2B5EF4-FFF2-40B4-BE49-F238E27FC236}">
                <a16:creationId xmlns:a16="http://schemas.microsoft.com/office/drawing/2014/main" xmlns="" id="{D7FB60BE-A06D-46A2-8BC5-E4AB30430916}"/>
              </a:ext>
            </a:extLst>
          </p:cNvPr>
          <p:cNvSpPr txBox="1">
            <a:spLocks/>
          </p:cNvSpPr>
          <p:nvPr/>
        </p:nvSpPr>
        <p:spPr>
          <a:xfrm>
            <a:off x="1548384" y="1650170"/>
            <a:ext cx="9400032" cy="4215384"/>
          </a:xfrm>
          <a:prstGeom prst="rect">
            <a:avLst/>
          </a:prstGeom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ультимедиа 4" descr="Мультимедиа">
            <a:extLst>
              <a:ext uri="{FF2B5EF4-FFF2-40B4-BE49-F238E27FC236}">
                <a16:creationId xmlns:a16="http://schemas.microsoft.com/office/drawing/2014/main" xmlns="" id="{D7FB60BE-A06D-46A2-8BC5-E4AB30430916}"/>
              </a:ext>
            </a:extLst>
          </p:cNvPr>
          <p:cNvSpPr txBox="1">
            <a:spLocks/>
          </p:cNvSpPr>
          <p:nvPr/>
        </p:nvSpPr>
        <p:spPr>
          <a:xfrm>
            <a:off x="1548384" y="1650170"/>
            <a:ext cx="9400032" cy="4215384"/>
          </a:xfrm>
          <a:prstGeom prst="rect">
            <a:avLst/>
          </a:prstGeom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ультимедиа 4" descr="Мультимедиа">
            <a:extLst>
              <a:ext uri="{FF2B5EF4-FFF2-40B4-BE49-F238E27FC236}">
                <a16:creationId xmlns:a16="http://schemas.microsoft.com/office/drawing/2014/main" xmlns="" id="{D7FB60BE-A06D-46A2-8BC5-E4AB30430916}"/>
              </a:ext>
            </a:extLst>
          </p:cNvPr>
          <p:cNvSpPr txBox="1">
            <a:spLocks/>
          </p:cNvSpPr>
          <p:nvPr/>
        </p:nvSpPr>
        <p:spPr>
          <a:xfrm>
            <a:off x="1548384" y="1650170"/>
            <a:ext cx="9400032" cy="4215384"/>
          </a:xfrm>
          <a:prstGeom prst="rect">
            <a:avLst/>
          </a:prstGeom>
        </p:spPr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Другая 9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00B05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637</TotalTime>
  <Words>1025</Words>
  <Application>Microsoft Office PowerPoint</Application>
  <PresentationFormat>Экран (4:3)</PresentationFormat>
  <Paragraphs>252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Апекс</vt:lpstr>
      <vt:lpstr>Слайд 1</vt:lpstr>
      <vt:lpstr>Слайд 2</vt:lpstr>
      <vt:lpstr>Слайд 3</vt:lpstr>
      <vt:lpstr>Слайд 4</vt:lpstr>
      <vt:lpstr>Слайд 5</vt:lpstr>
      <vt:lpstr>Чорна смородина як фітоіндикатор кислотності грунтів</vt:lpstr>
      <vt:lpstr>Слайд 7</vt:lpstr>
      <vt:lpstr>Слайд 8</vt:lpstr>
      <vt:lpstr>Стан кислотності досліджуваних грунтів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Пользователь Windows</cp:lastModifiedBy>
  <cp:revision>72</cp:revision>
  <dcterms:created xsi:type="dcterms:W3CDTF">2023-06-17T11:53:27Z</dcterms:created>
  <dcterms:modified xsi:type="dcterms:W3CDTF">2025-04-14T12:02:39Z</dcterms:modified>
</cp:coreProperties>
</file>