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8" r:id="rId2"/>
    <p:sldId id="314" r:id="rId3"/>
    <p:sldId id="274" r:id="rId4"/>
    <p:sldId id="311" r:id="rId5"/>
    <p:sldId id="313" r:id="rId6"/>
    <p:sldId id="292" r:id="rId7"/>
    <p:sldId id="294" r:id="rId8"/>
    <p:sldId id="296" r:id="rId9"/>
    <p:sldId id="298" r:id="rId10"/>
    <p:sldId id="300" r:id="rId11"/>
    <p:sldId id="301" r:id="rId12"/>
    <p:sldId id="315" r:id="rId13"/>
    <p:sldId id="262" r:id="rId14"/>
    <p:sldId id="310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6710D61-C971-4CAD-9092-B23431457704}">
          <p14:sldIdLst>
            <p14:sldId id="258"/>
            <p14:sldId id="314"/>
            <p14:sldId id="274"/>
            <p14:sldId id="311"/>
            <p14:sldId id="313"/>
            <p14:sldId id="292"/>
            <p14:sldId id="294"/>
            <p14:sldId id="296"/>
            <p14:sldId id="298"/>
            <p14:sldId id="300"/>
            <p14:sldId id="301"/>
            <p14:sldId id="315"/>
          </p14:sldIdLst>
        </p14:section>
        <p14:section name="Раздел без заголовка" id="{CE46A4A5-6ADD-468E-9D16-69A2F1326843}">
          <p14:sldIdLst>
            <p14:sldId id="262"/>
            <p14:sldId id="310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805"/>
    <a:srgbClr val="0E1602"/>
    <a:srgbClr val="141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268" autoAdjust="0"/>
  </p:normalViewPr>
  <p:slideViewPr>
    <p:cSldViewPr snapToGrid="0">
      <p:cViewPr varScale="1">
        <p:scale>
          <a:sx n="89" d="100"/>
          <a:sy n="89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37737-C13B-4990-B033-92C9FA02F498}" type="datetimeFigureOut">
              <a:rPr lang="ru-RU" smtClean="0"/>
              <a:t>05.04.2025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9970-CE46-4211-8DF9-D1341D29E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95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Неперевершеним був його виступ в Голлівуді 20 березня 1943 році, де він,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українець підкорив Америку, зігравши  вперше в світі на народному інструменті- бандурі класичний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твір «Місячну сонату» Л. Бетховена .</a:t>
            </a:r>
            <a:r>
              <a:rPr lang="uk-UA" dirty="0"/>
              <a:t>Ємець згадував пізніше: «Уперше в історії Голівуду пролунали звуки української бандури і української музики, а з тим і дороге нам імення України».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695E-34C3-4D61-A2E0-82F4D8F3A888}" type="slidenum">
              <a:rPr lang="ru-UA" smtClean="0"/>
              <a:t>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0651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uain.press/_uploads/2021/12/Vasil-YEmets-4.jpg" TargetMode="Externa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krssr.com.ua/khark/bogoduhivskiy/sharivka-bogoduhivskiy" TargetMode="External"/><Relationship Id="rId2" Type="http://schemas.openxmlformats.org/officeDocument/2006/relationships/hyperlink" Target="https://archive.org/details/topon199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map.com.ua/wp-content/themes/foundation_xy/assets/images/maps/trexverstovki/23-13.jpg" TargetMode="External"/><Relationship Id="rId4" Type="http://schemas.openxmlformats.org/officeDocument/2006/relationships/hyperlink" Target="https://azbyka.ru/otechnik/Filaret_Chernigovskij/istoriko-statisticheskoe-opisanie-harkovskoj-eparhii/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705393" y="300447"/>
            <a:ext cx="10750732" cy="1175656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Всеукраїнський інтерактивний конкурс </a:t>
            </a:r>
            <a:b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«МАН – Юніор  Дослідник - 2025»</a:t>
            </a:r>
            <a:b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Номінація « Історик – Юніор»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82" y="1476104"/>
            <a:ext cx="11805557" cy="3739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endParaRPr lang="uk-UA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 </a:t>
            </a:r>
            <a:r>
              <a:rPr lang="uk-UA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 «Вулиця Василя Ємця – сторінки історії відомі й невідомі»</a:t>
            </a:r>
          </a:p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Березовська Кароліна Олександрівна,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Комунальний заклад «</a:t>
            </a:r>
            <a:r>
              <a:rPr lang="uk-UA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Шарівський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ліцей» Богодухівської міської ради  Богодухівського району  Харківської області, 9 клас, селище Шарівка</a:t>
            </a:r>
          </a:p>
          <a:p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Деркач Олена Володимирівна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вчитель історії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6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729" y="3801292"/>
            <a:ext cx="8029892" cy="940526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" y="235132"/>
            <a:ext cx="12100559" cy="6413862"/>
          </a:xfrm>
        </p:spPr>
        <p:txBody>
          <a:bodyPr>
            <a:noAutofit/>
          </a:bodyPr>
          <a:lstStyle/>
          <a:p>
            <a:pPr marL="164465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та завдання дослідження                 </a:t>
            </a:r>
          </a:p>
          <a:p>
            <a:pPr marL="164465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Мета:  </a:t>
            </a:r>
            <a:r>
              <a:rPr lang="uk-UA" sz="1800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топонімічні  дослідження історії   та назви  вулиці продовжити</a:t>
            </a: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вивчення стану увічнення пам’яті  Василя Ємця  в селищі Шарівка, що сприятиме  відродженню культурно-історичної спадщини рідного краю  та збереженню для нащадків.                                                                                                                                             </a:t>
            </a:r>
          </a:p>
          <a:p>
            <a:pPr marL="164465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Завдання:     </a:t>
            </a:r>
          </a:p>
          <a:p>
            <a:pPr marL="450215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залучити  і проаналізувати   наявні та нові джерела, усну історію  до написання історії вулиці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дослідити етапи розвитку селища, а відповідно -  розбудови вулиці</a:t>
            </a:r>
            <a:endParaRPr lang="ru-UA" sz="1800" b="1" dirty="0">
              <a:solidFill>
                <a:srgbClr val="0E160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відстежити зміну назв вулиці</a:t>
            </a:r>
            <a:endParaRPr lang="ru-UA" sz="1800" b="1" dirty="0">
              <a:solidFill>
                <a:srgbClr val="0E160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опис та екскурсійний  маршрут на тему: «Вулиця Василя Ємця –  сторінки історії відомі й невідомі». 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Особливістю дослідження є те, що: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– перше,  структура дослідження: історія селища і вулиці -   Василь Ємець – віртуальна екскурсія;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– друге,  єдині змістовні лінії - визначають локації екскурсійного  маршруту  вулиці: паркова, культурно – </a:t>
            </a:r>
            <a:r>
              <a:rPr lang="uk-UA" sz="1800" b="1" dirty="0" err="1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дозвілєва</a:t>
            </a: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b="1" dirty="0" err="1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меморіально</a:t>
            </a: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історична, лікарсько – медична, житлова;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solidFill>
                  <a:srgbClr val="0E160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по- третє, тип екскурсії: пішохідна, історико – краєзнавча тривалістю 1.5 -2 години.</a:t>
            </a:r>
          </a:p>
          <a:p>
            <a:pPr marL="164465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топонімічному словнику зазначено: «</a:t>
            </a:r>
            <a:r>
              <a:rPr lang="uk-UA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Шарівка</a:t>
            </a:r>
            <a:r>
              <a:rPr lang="uk-UA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розташована 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річці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Мерчик (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басейн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Ворскли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Виникл</a:t>
            </a:r>
            <a:r>
              <a:rPr lang="uk-UA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початку XVIII ст.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Назву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дістал</a:t>
            </a:r>
            <a:r>
              <a:rPr lang="uk-UA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імені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осавула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Охтирського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полку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Матвія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Шарія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1700 </a:t>
            </a:r>
            <a:r>
              <a:rPr lang="uk-UA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році 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березі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Мерчику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заснував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хутір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згодом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розрісся</a:t>
            </a:r>
            <a:r>
              <a:rPr lang="ru-RU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село</a:t>
            </a:r>
            <a:r>
              <a:rPr lang="uk-UA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UA" sz="18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E160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0263" y="41960"/>
            <a:ext cx="106519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17566"/>
            <a:ext cx="10131425" cy="744583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І.  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рідного селища </a:t>
            </a:r>
            <a:r>
              <a:rPr lang="uk-UA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Шарівка</a:t>
            </a: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вулиці</a:t>
            </a:r>
            <a:b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https://upload.wikimedia.org/wikipedia/commons/thumb/1/18/%D0%A4%D0%B8%D0%BB%D0%B0%D1%80%D0%B5%D1%82_%28%D0%93%D1%83%D0%BC%D0%B8%D0%BB%D0%B5%D0%B2%D1%81%D0%BA%D0%B8%D0%B9%29%2C_%D0%B0%D1%80%D1%85%D0%B8%D0%B5%D0%BF%D0%B8%D1%81%D0%BA%D0%BE%D0%BF_%D0%A7%D0%B5%D1%80%D0%BD%D0%B8%D0%B3%D0%BE%D0%B2%D1%81%D0%BA%D0%B8%D0%B9_%D0%B8_%D0%9D%D0%B5%D0%B6%D0%B8%D0%BD%D1%81%D0%BA%D0%B8%D0%B9%2C_02.jpg/200px-%D0%A4%D0%B8%D0%BB%D0%B0%D1%80%D0%B5%D1%82_%28%D0%93%D1%83%D0%BC%D0%B8%D0%BB%D0%B5%D0%B2%D1%81%D0%BA%D0%B8%D0%B9%29%2C_%D0%B0%D1%80%D1%85%D0%B8%D0%B5%D0%BF%D0%B8%D1%81%D0%BA%D0%BE%D0%BF_%D0%A7%D0%B5%D1%80%D0%BD%D0%B8%D0%B3%D0%BE%D0%B2%D1%81%D0%BA%D0%B8%D0%B9_%D0%B8_%D0%9D%D0%B5%D0%B6%D0%B8%D0%BD%D1%81%D0%BA%D0%B8%D0%B9%2C_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491" y="1941742"/>
            <a:ext cx="2477469" cy="331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1/1e/Filaret_%28Gumilevsky%29_Historical_and_statistical_description_of_the_Kharkov_diocese_TI.1852_Cover.pdf/page1-220px-Filaret_%28Gumilevsky%29_Historical_and_statistical_description_of_the_Kharkov_diocese_TI.1852_Cover.pd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4" r="7694"/>
          <a:stretch/>
        </p:blipFill>
        <p:spPr bwMode="auto">
          <a:xfrm rot="1039502">
            <a:off x="7204850" y="733802"/>
            <a:ext cx="2292295" cy="339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➤ Шарівка. Парково-архітектурно-туберкульозна перлина Ольховських та Кеніга  Цікаві місця • Пам'ятки • Що подивитись у Шарівка.  Парково-архітектурно-туберкульозна перлина Ольховських та Кеніга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7" y="4228873"/>
            <a:ext cx="4646672" cy="232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0604" y="557393"/>
            <a:ext cx="708877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поселення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нинішнього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селища  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ім’ям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осавула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охтирського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полку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Матвія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Осипова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Шарого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uk-UA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Шарія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в 1700 р. тут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козацька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слобода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назвою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Шарівка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 , оточена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лісом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будується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панський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1709 р.  Шарій отримав дозвіл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І переселити з Правобережжя 20 родин черкес.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 в 1770 р.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придбав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„лук 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рілля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один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Мерчика”. </a:t>
            </a:r>
          </a:p>
          <a:p>
            <a:pPr algn="just"/>
            <a:r>
              <a:rPr lang="uk-UA" sz="2000" b="1" dirty="0">
                <a:latin typeface="Georgia" panose="02040502050405020303" pitchFamily="18" charset="0"/>
                <a:cs typeface="Times New Roman" panose="02020603050405020304" pitchFamily="18" charset="0"/>
              </a:rPr>
              <a:t>Філарет (Гумілевський)</a:t>
            </a:r>
          </a:p>
          <a:p>
            <a:pPr algn="just"/>
            <a:r>
              <a:rPr lang="uk-UA" sz="2000" b="1" dirty="0">
                <a:latin typeface="Georgia" panose="02040502050405020303" pitchFamily="18" charset="0"/>
                <a:cs typeface="Times New Roman" panose="02020603050405020304" pitchFamily="18" charset="0"/>
              </a:rPr>
              <a:t>«</a:t>
            </a:r>
            <a:r>
              <a:rPr lang="uk-UA" sz="2000" b="1" dirty="0" err="1">
                <a:latin typeface="Georgia" panose="02040502050405020303" pitchFamily="18" charset="0"/>
                <a:cs typeface="Times New Roman" panose="02020603050405020304" pitchFamily="18" charset="0"/>
              </a:rPr>
              <a:t>Описание</a:t>
            </a:r>
            <a:r>
              <a:rPr lang="uk-UA" sz="2000" b="1" dirty="0"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Georgia" panose="02040502050405020303" pitchFamily="18" charset="0"/>
                <a:cs typeface="Times New Roman" panose="02020603050405020304" pitchFamily="18" charset="0"/>
              </a:rPr>
              <a:t>Харьковской</a:t>
            </a:r>
            <a:r>
              <a:rPr lang="uk-UA" sz="2000" b="1" dirty="0">
                <a:latin typeface="Georgia" panose="02040502050405020303" pitchFamily="18" charset="0"/>
                <a:cs typeface="Times New Roman" panose="02020603050405020304" pitchFamily="18" charset="0"/>
              </a:rPr>
              <a:t> епархии»,1853р.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3441" y="4495366"/>
            <a:ext cx="542047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</a:t>
            </a:r>
            <a:r>
              <a:rPr lang="uk-UA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Шаріїв</a:t>
            </a: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1700 –1770 рр.</a:t>
            </a: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розбудувала хутір, господарський будинок  на лівому березі річки </a:t>
            </a:r>
            <a:r>
              <a:rPr lang="uk-UA" sz="2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Мерчик</a:t>
            </a: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Сучасна назва  цієї частини села</a:t>
            </a:r>
          </a:p>
          <a:p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«стара </a:t>
            </a:r>
            <a:r>
              <a:rPr lang="uk-UA" sz="2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Шарівка</a:t>
            </a:r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де і народився </a:t>
            </a:r>
          </a:p>
          <a:p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Василь Ємець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62917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4552" y="53655"/>
            <a:ext cx="54573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Шарівки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 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3055" y="394820"/>
            <a:ext cx="43629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Ольховських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1770-1860рр</a:t>
            </a:r>
            <a:r>
              <a:rPr lang="ru-RU" sz="20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2900" y="680592"/>
            <a:ext cx="722746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Ольховських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гуральня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селітряне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 Шуберта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ХІХ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видно,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правому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Ольховські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млини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кошари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худоби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Гебенштрейтів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(1860-1894рр.)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Гебенштрейти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облаштували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винокурний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завод,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ставки,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освоювали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правого берега.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Почалася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забудова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розпочалася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забудова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000" dirty="0">
                <a:solidFill>
                  <a:srgbClr val="002060"/>
                </a:solidFill>
              </a:rPr>
              <a:t>. 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Кенігів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(1894-1917рр.)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Продовжила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модернізацію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винокурного заводу,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села, 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Будують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фельдшерський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пункт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основному,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878" y="353613"/>
            <a:ext cx="4493141" cy="16216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666" y="2116400"/>
            <a:ext cx="4505334" cy="18720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934" y="4129534"/>
            <a:ext cx="2160957" cy="21384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4193" y="4201249"/>
            <a:ext cx="2075405" cy="206672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531429" y="6383654"/>
            <a:ext cx="3462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Леопольд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Кеніг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94193" y="6383654"/>
            <a:ext cx="2075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  Юлій 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Кеніг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0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461" y="1671088"/>
            <a:ext cx="5714529" cy="15869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5C5DAD-E97F-9F7D-DD64-971956E28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59" b="31987"/>
          <a:stretch/>
        </p:blipFill>
        <p:spPr>
          <a:xfrm>
            <a:off x="339470" y="503811"/>
            <a:ext cx="3514073" cy="18686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8A8FF5-3EBE-7330-05B6-A5512E4B9B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99" t="30249" r="36184" b="40419"/>
          <a:stretch/>
        </p:blipFill>
        <p:spPr bwMode="auto">
          <a:xfrm>
            <a:off x="9530647" y="529244"/>
            <a:ext cx="2455799" cy="35255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67E915-CA85-D741-B49B-2F15E2DED27A}"/>
              </a:ext>
            </a:extLst>
          </p:cNvPr>
          <p:cNvSpPr txBox="1"/>
          <p:nvPr/>
        </p:nvSpPr>
        <p:spPr>
          <a:xfrm>
            <a:off x="1775012" y="4038577"/>
            <a:ext cx="7277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Доба незалежної України 1991 -2025 років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8446" y="546643"/>
            <a:ext cx="6884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/>
          <a:srcRect l="45537" t="31939" r="33939" b="41990"/>
          <a:stretch/>
        </p:blipFill>
        <p:spPr bwMode="auto">
          <a:xfrm>
            <a:off x="4066474" y="2093190"/>
            <a:ext cx="2743200" cy="17778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157910" y="744458"/>
            <a:ext cx="530352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Житлова локація</a:t>
            </a:r>
          </a:p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1947 рік - забудова житловими будинками лівої сторони вулиці, яка з нагоди 30-річчя Жовтневої революції і отримала назву </a:t>
            </a:r>
            <a:r>
              <a:rPr lang="uk-UA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вулиця Радянська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№11. Будинок родини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Мальцевих одна з 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найперших   забудов</a:t>
            </a: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1949 року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6" name="Рисунок 15"/>
          <p:cNvPicPr/>
          <p:nvPr/>
        </p:nvPicPr>
        <p:blipFill rotWithShape="1">
          <a:blip r:embed="rId5"/>
          <a:srcRect l="24693" t="50475" r="43079" b="11597"/>
          <a:stretch/>
        </p:blipFill>
        <p:spPr bwMode="auto">
          <a:xfrm>
            <a:off x="204421" y="4535638"/>
            <a:ext cx="2865350" cy="2048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/>
          <p:cNvPicPr/>
          <p:nvPr/>
        </p:nvPicPr>
        <p:blipFill rotWithShape="1">
          <a:blip r:embed="rId5"/>
          <a:srcRect l="58204" t="50475" r="13095" b="10741"/>
          <a:stretch/>
        </p:blipFill>
        <p:spPr bwMode="auto">
          <a:xfrm>
            <a:off x="9052560" y="4206065"/>
            <a:ext cx="2724832" cy="20218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069771" y="4581108"/>
            <a:ext cx="54153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усунення комуністичних символів і назв із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публічного простору та з  нагоди 125 річниці від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 народження бандуриста, у 2015 році  вулиця </a:t>
            </a: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Радянська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була перейменована на вулицю </a:t>
            </a: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Василя Ємця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4592" y="2102844"/>
            <a:ext cx="3989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Розбудова села і вулиць тривала і</a:t>
            </a:r>
          </a:p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радянський період. В 1920 році в селі  відкрили клуб до будівлі ХІХ століття добудували театр з бібліотекою. Так з’явився на </a:t>
            </a:r>
          </a:p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вулиці сучасний Будинок культури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49071" y="60195"/>
            <a:ext cx="6403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Радянський період 1917—1991рр.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27895" y="6247258"/>
            <a:ext cx="428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12 табличка з назвою вулиці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89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787125" y="40414"/>
            <a:ext cx="10014268" cy="548639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       ІІ.  </a:t>
            </a:r>
            <a:r>
              <a:rPr lang="uk-UA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 ж він, Василь Ємець    (1890 -1982)</a:t>
            </a:r>
            <a:endParaRPr lang="ru-RU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7091" y="783772"/>
            <a:ext cx="6775360" cy="4199708"/>
          </a:xfrm>
        </p:spPr>
        <p:txBody>
          <a:bodyPr>
            <a:noAutofit/>
          </a:bodyPr>
          <a:lstStyle/>
          <a:p>
            <a:pPr marL="164465" indent="0" algn="just">
              <a:spcAft>
                <a:spcPts val="800"/>
              </a:spcAft>
              <a:buNone/>
            </a:pPr>
            <a:r>
              <a:rPr lang="uk-UA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Василь Костьович Ємець всесвітньовідомий бандурист, віртуоз, організатор першої в історії капели зрячих бандуристів. Народився в Шарівці  2 (15) серпня 1890 року</a:t>
            </a:r>
            <a:endParaRPr lang="ru-UA" sz="18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сім’ї здобув навиків гри  на музичних інструментах. Навчався в Охтирському колегіумі, де  вперше публічно виступив, зігравши на бандурі, в Харківському університеті на природничому факультеті. Бандура з ним була завжди. 3 листопада 1918 року  організував перший виступ капели бандуристів в Києві. Потім, з поразкою державотворення в Україні,  в 1919 році емігрував за кордон в Європу, пізніше  в Америку,  де і прожив решту свого життя. Помер  в 1982 році. Похований в Лос – </a:t>
            </a:r>
            <a:r>
              <a:rPr lang="uk-UA" sz="1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Анджелісі</a:t>
            </a: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UA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5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46901" t="21388" r="34885" b="38973"/>
          <a:stretch/>
        </p:blipFill>
        <p:spPr bwMode="auto">
          <a:xfrm>
            <a:off x="90897" y="942973"/>
            <a:ext cx="2638652" cy="3354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47462" t="23098" r="16942" b="37548"/>
          <a:stretch/>
        </p:blipFill>
        <p:spPr bwMode="auto">
          <a:xfrm>
            <a:off x="175712" y="4671110"/>
            <a:ext cx="2511379" cy="2113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58525" t="23099" r="26082" b="40399"/>
          <a:stretch/>
        </p:blipFill>
        <p:spPr bwMode="auto">
          <a:xfrm>
            <a:off x="9462451" y="1265379"/>
            <a:ext cx="2677885" cy="2897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/>
          <a:srcRect l="50829" t="21102" r="17905" b="39544"/>
          <a:stretch/>
        </p:blipFill>
        <p:spPr bwMode="auto">
          <a:xfrm>
            <a:off x="2966717" y="4644491"/>
            <a:ext cx="2118632" cy="2113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6"/>
          <a:srcRect l="45698" t="22244" r="11972" b="37546"/>
          <a:stretch/>
        </p:blipFill>
        <p:spPr bwMode="auto">
          <a:xfrm>
            <a:off x="5329599" y="4644491"/>
            <a:ext cx="2949735" cy="2113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7"/>
          <a:srcRect l="44575" t="21102" r="10689" b="39259"/>
          <a:stretch/>
        </p:blipFill>
        <p:spPr bwMode="auto">
          <a:xfrm>
            <a:off x="8523584" y="4671110"/>
            <a:ext cx="3535061" cy="2087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549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429" y="-285749"/>
            <a:ext cx="11996057" cy="1528354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Українець,  який підкорив </a:t>
            </a:r>
            <a:r>
              <a:rPr lang="uk-UA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ГолЛівуд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eethoven - Moonlight Sonata _ Bandura Cov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2757" y="2941067"/>
            <a:ext cx="5769973" cy="3764156"/>
          </a:xfrm>
        </p:spPr>
      </p:pic>
      <p:pic>
        <p:nvPicPr>
          <p:cNvPr id="5" name="Рисунок 4" descr="Василь Ємець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" y="297180"/>
            <a:ext cx="3200400" cy="47404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430633" y="694298"/>
            <a:ext cx="86165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Неперевершеним був його виступ в Голлівуді 20 березня 1943 році, де він,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українець підкорив Америку, зігравши  вперше в світі на народному інструменті - бандурі класичний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твір «Місячну сонату» </a:t>
            </a:r>
          </a:p>
          <a:p>
            <a:pPr lvl="0" algn="ctr" defTabSz="914400">
              <a:defRPr/>
            </a:pP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Людвіга Ван Бетховена.</a:t>
            </a: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defRPr/>
            </a:pP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Ємець згадував пізніше: «Уперше в історії Голівуду пролунали звуки української бандури і української музики, а з тим і дороге нам імення України».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19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Топонімічна карта- схема вулиці Василя Ємця     </a:t>
            </a:r>
            <a:b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7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7" t="15426" r="10330" b="16593"/>
          <a:stretch/>
        </p:blipFill>
        <p:spPr bwMode="auto">
          <a:xfrm>
            <a:off x="726141" y="788948"/>
            <a:ext cx="10875309" cy="60187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7542" y="50284"/>
            <a:ext cx="11497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Екскурсійний маршрут на тему: «Вулиця Василя Ємця – сторінки історії відомі й невідомі» </a:t>
            </a: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Виконала Березовська Кароліна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Изображение выглядит как шаблон, прямоугольный, Симметрия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B58CBF37-15CC-23B9-4752-B183AB83C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832" y="498652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903243" cy="1685109"/>
          </a:xfrm>
        </p:spPr>
        <p:txBody>
          <a:bodyPr>
            <a:noAutofit/>
          </a:bodyPr>
          <a:lstStyle/>
          <a:p>
            <a:pPr marL="964565" indent="-514350" algn="ctr">
              <a:lnSpc>
                <a:spcPct val="106000"/>
              </a:lnSpc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Технологічна карта екскурсії на тему </a:t>
            </a:r>
            <a:b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«Вулиця Василя Ємця – сторінки історії відомі й невідомі» (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фрагмент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  Березовська Кароліна.</a:t>
            </a:r>
            <a:b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2956056"/>
              </p:ext>
            </p:extLst>
          </p:nvPr>
        </p:nvGraphicFramePr>
        <p:xfrm>
          <a:off x="431073" y="1232067"/>
          <a:ext cx="11472170" cy="55286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5070">
                  <a:extLst>
                    <a:ext uri="{9D8B030D-6E8A-4147-A177-3AD203B41FA5}">
                      <a16:colId xmlns:a16="http://schemas.microsoft.com/office/drawing/2014/main" val="2481382112"/>
                    </a:ext>
                  </a:extLst>
                </a:gridCol>
                <a:gridCol w="1285682">
                  <a:extLst>
                    <a:ext uri="{9D8B030D-6E8A-4147-A177-3AD203B41FA5}">
                      <a16:colId xmlns:a16="http://schemas.microsoft.com/office/drawing/2014/main" val="438630670"/>
                    </a:ext>
                  </a:extLst>
                </a:gridCol>
                <a:gridCol w="1265888">
                  <a:extLst>
                    <a:ext uri="{9D8B030D-6E8A-4147-A177-3AD203B41FA5}">
                      <a16:colId xmlns:a16="http://schemas.microsoft.com/office/drawing/2014/main" val="746401537"/>
                    </a:ext>
                  </a:extLst>
                </a:gridCol>
                <a:gridCol w="1169401">
                  <a:extLst>
                    <a:ext uri="{9D8B030D-6E8A-4147-A177-3AD203B41FA5}">
                      <a16:colId xmlns:a16="http://schemas.microsoft.com/office/drawing/2014/main" val="2820874001"/>
                    </a:ext>
                  </a:extLst>
                </a:gridCol>
                <a:gridCol w="2240665">
                  <a:extLst>
                    <a:ext uri="{9D8B030D-6E8A-4147-A177-3AD203B41FA5}">
                      <a16:colId xmlns:a16="http://schemas.microsoft.com/office/drawing/2014/main" val="313862942"/>
                    </a:ext>
                  </a:extLst>
                </a:gridCol>
                <a:gridCol w="4325464">
                  <a:extLst>
                    <a:ext uri="{9D8B030D-6E8A-4147-A177-3AD203B41FA5}">
                      <a16:colId xmlns:a16="http://schemas.microsoft.com/office/drawing/2014/main" val="1656131298"/>
                    </a:ext>
                  </a:extLst>
                </a:gridCol>
              </a:tblGrid>
              <a:tr h="6012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Ділянки маршруту екскурсії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Місця зупинок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Об’єкти показу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Тривалість огляду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Найменування підтем і перелік основних питань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Організаційні вказівки.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Методичні вказівки.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Важлива інформація.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extLst>
                  <a:ext uri="{0D108BD9-81ED-4DB2-BD59-A6C34878D82A}">
                    <a16:rowId xmlns:a16="http://schemas.microsoft.com/office/drawing/2014/main" val="562673181"/>
                  </a:ext>
                </a:extLst>
              </a:tr>
              <a:tr h="4907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1.Від місця зустрічі з групою до Будинку культури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Вхід  в парк ((ліворуч майстерні).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Будинок культури.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Будинки для робітників.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Майстерні, будинки.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Меморіальна дошка на фасаді Будинку культури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хв.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1.Історія заснування вулиці.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2.Історія появи  дошки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3.Коротка біографія </a:t>
                      </a:r>
                      <a:r>
                        <a:rPr lang="uk-UA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В.Ємця</a:t>
                      </a: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1.Звернути увагу ,що вулиця є однією з найдавніших в селищі, забудова тривала  протягом 1860 – 1866 роках, коли власником був </a:t>
                      </a:r>
                      <a:r>
                        <a:rPr lang="uk-UA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Х.Гебенштрейт</a:t>
                      </a: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(житло для робітників, майстерні, тощо).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Будівля Будинку культури  була теж добудована вже в повоєнний час, до цього використовувалася як гуртожиток.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 20 .05.2010 року перший виступ в </a:t>
                      </a:r>
                      <a:r>
                        <a:rPr lang="uk-UA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Шарівці</a:t>
                      </a: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Національної заслуженої капели бандуристів ім. Майбороди  на честь 120 річниці з дня народження її засновника, нашого земляка  Василя Ємця. Саме  цій даті і тут приурочена меморіальна дошка.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Василь Ємець народився в селищі </a:t>
                      </a:r>
                      <a:r>
                        <a:rPr lang="uk-UA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Шарівка</a:t>
                      </a: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2(15 серпня) 1890 року, тут пройшли його дитячі роки, тут він навчився грати на бандурі. Потім навчання в Охтирському колегіумі, де він  вперше публічно виступив, зігравши на бандурі, в 1911році.Протягом 1912-1913років навчання в Харківському університеті на природничому факультеті, але бандура з ним була завжди. З початком  національно – визвольних змагань за творення української держави в 1917-1918 рр. підтримав Українську революцію, саме  3 </a:t>
                      </a:r>
                      <a:r>
                        <a:rPr lang="uk-UA" sz="1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литопада</a:t>
                      </a:r>
                      <a:r>
                        <a:rPr lang="uk-UA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1918 року  організував перший виступ капели бандуристів в Києві.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61" marR="35461" marT="0" marB="0"/>
                </a:tc>
                <a:extLst>
                  <a:ext uri="{0D108BD9-81ED-4DB2-BD59-A6C34878D82A}">
                    <a16:rowId xmlns:a16="http://schemas.microsoft.com/office/drawing/2014/main" val="117324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80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593" y="0"/>
            <a:ext cx="11664407" cy="1748147"/>
          </a:xfrm>
        </p:spPr>
        <p:txBody>
          <a:bodyPr>
            <a:noAutofit/>
          </a:bodyPr>
          <a:lstStyle/>
          <a:p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ІІІ.   ВІРТУАЛЬНА    екскурсія</a:t>
            </a:r>
            <a:b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«Вулиця Василя Ємця – сторінки історії відомі й невідомі»</a:t>
            </a:r>
            <a:b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(світлини з особистого  фотоархіву Березовської Кароліни,2025р.)</a:t>
            </a:r>
            <a:b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Паркова локація вулиці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3" t="19962" r="30251" b="17527"/>
          <a:stretch/>
        </p:blipFill>
        <p:spPr bwMode="auto">
          <a:xfrm>
            <a:off x="2351315" y="3919706"/>
            <a:ext cx="2180632" cy="29382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1" t="22567" r="31077" b="33873"/>
          <a:stretch/>
        </p:blipFill>
        <p:spPr bwMode="auto">
          <a:xfrm>
            <a:off x="527593" y="1573540"/>
            <a:ext cx="2450737" cy="30645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531947" y="3921441"/>
            <a:ext cx="35661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dirty="0">
              <a:solidFill>
                <a:srgbClr val="2021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solidFill>
                <a:srgbClr val="2021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>
              <a:solidFill>
                <a:srgbClr val="2021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№2.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Майстерні ХІХ ст.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економії (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Гебенштрейт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вулиці , як власна ремонтна  база для техніки 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6571" y="4848910"/>
            <a:ext cx="20247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1.Арка, як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парадний вхід на вулицю  через парк, який був закладений після Другої світової війни </a:t>
            </a:r>
            <a:endParaRPr lang="ru-RU" dirty="0"/>
          </a:p>
        </p:txBody>
      </p:sp>
      <p:pic>
        <p:nvPicPr>
          <p:cNvPr id="10" name="Рисунок 9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4259" r="19668" b="16730"/>
          <a:stretch/>
        </p:blipFill>
        <p:spPr bwMode="auto">
          <a:xfrm>
            <a:off x="4066807" y="1855710"/>
            <a:ext cx="4232366" cy="29769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5"/>
          <a:srcRect l="44575" t="29943" r="11491" b="34411"/>
          <a:stretch/>
        </p:blipFill>
        <p:spPr bwMode="auto">
          <a:xfrm>
            <a:off x="8436333" y="2139808"/>
            <a:ext cx="3620685" cy="25853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485017" y="3105835"/>
            <a:ext cx="4232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36334" y="4952494"/>
            <a:ext cx="3620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№ 4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Будинки для проживання робітників та службовців  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 </a:t>
            </a: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(сучасний вигляд)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41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" y="2643047"/>
            <a:ext cx="12083144" cy="4097385"/>
          </a:xfrm>
        </p:spPr>
        <p:txBody>
          <a:bodyPr>
            <a:normAutofit/>
          </a:bodyPr>
          <a:lstStyle/>
          <a:p>
            <a:r>
              <a:rPr lang="uk-UA" sz="6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   </a:t>
            </a:r>
            <a:br>
              <a:rPr lang="uk-UA" sz="6000" dirty="0">
                <a:solidFill>
                  <a:schemeClr val="accent1">
                    <a:lumMod val="90000"/>
                    <a:lumOff val="10000"/>
                  </a:schemeClr>
                </a:solidFill>
              </a:rPr>
            </a:br>
            <a:r>
              <a:rPr lang="uk-UA" sz="6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   </a:t>
            </a:r>
            <a:br>
              <a:rPr lang="uk-UA" sz="6000" dirty="0">
                <a:solidFill>
                  <a:schemeClr val="accent1">
                    <a:lumMod val="90000"/>
                    <a:lumOff val="10000"/>
                  </a:schemeClr>
                </a:solidFill>
              </a:rPr>
            </a:br>
            <a:r>
              <a:rPr lang="uk-UA" sz="60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 </a:t>
            </a:r>
            <a:endParaRPr lang="ru-RU" sz="600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6" t="30174" r="36023" b="47814"/>
          <a:stretch/>
        </p:blipFill>
        <p:spPr bwMode="auto">
          <a:xfrm>
            <a:off x="132302" y="126152"/>
            <a:ext cx="2951841" cy="22167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628406" y="1042472"/>
            <a:ext cx="66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5759" y="323334"/>
            <a:ext cx="1120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Культурно – дозвільна  локація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Grp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2" t="25241" r="27975" b="31586"/>
          <a:stretch/>
        </p:blipFill>
        <p:spPr bwMode="auto">
          <a:xfrm>
            <a:off x="132302" y="2459487"/>
            <a:ext cx="2951841" cy="19831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83771" y="3974498"/>
            <a:ext cx="11064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839788" y="92812"/>
            <a:ext cx="10342018" cy="101890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/>
              <a:t>  </a:t>
            </a:r>
            <a:br>
              <a:rPr lang="ru-RU" dirty="0"/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6" t="30142" r="30098" b="40260"/>
          <a:stretch/>
        </p:blipFill>
        <p:spPr bwMode="auto">
          <a:xfrm>
            <a:off x="3185195" y="2643047"/>
            <a:ext cx="4222029" cy="33803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1" t="18821" r="19348" b="28868"/>
          <a:stretch/>
        </p:blipFill>
        <p:spPr bwMode="auto">
          <a:xfrm>
            <a:off x="7439213" y="1927438"/>
            <a:ext cx="4637313" cy="33803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47218A-2438-A277-8815-84917841A2B8}"/>
              </a:ext>
            </a:extLst>
          </p:cNvPr>
          <p:cNvSpPr txBox="1"/>
          <p:nvPr/>
        </p:nvSpPr>
        <p:spPr>
          <a:xfrm>
            <a:off x="3185195" y="957091"/>
            <a:ext cx="9230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Творча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музичних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колективів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відзначення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ювілеїв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Василя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Ємця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6FF1F2-7DDF-2B7D-8391-895F5AF69B42}"/>
              </a:ext>
            </a:extLst>
          </p:cNvPr>
          <p:cNvSpPr txBox="1"/>
          <p:nvPr/>
        </p:nvSpPr>
        <p:spPr>
          <a:xfrm>
            <a:off x="445042" y="6032207"/>
            <a:ext cx="11739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виступ Національної заслуженої капели бандуристів імені Г. Майбороди  з нагоди 120 річниці від  дня  народження її засновника Василя Ємця, 20 травня 2010 року в селищі Шарівка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3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63" y="84307"/>
            <a:ext cx="9753600" cy="613954"/>
          </a:xfrm>
        </p:spPr>
        <p:txBody>
          <a:bodyPr>
            <a:normAutofit fontScale="90000"/>
          </a:bodyPr>
          <a:lstStyle/>
          <a:p>
            <a: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uk-UA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Меморіально</a:t>
            </a:r>
            <a: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історична локація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66304" y="503642"/>
            <a:ext cx="5604121" cy="557783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 1948 році встановлено першу частину меморіалу   (воїну- визволителю) Перепоховання тіл загиблих у війні.</a:t>
            </a: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1985 році встановлена стелу землякам, які  не повернулися з фронту.</a:t>
            </a: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році – учасникам бойових дій, які померли в після воєнний період.     </a:t>
            </a: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році – ліквідаторам аварії на </a:t>
            </a:r>
            <a:r>
              <a:rPr lang="uk-UA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Чонобильській</a:t>
            </a: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АЕС.</a:t>
            </a: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2017 рік – учасникам локальних війн, </a:t>
            </a: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 році –    </a:t>
            </a:r>
            <a:r>
              <a:rPr lang="uk-UA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uk-UA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ятник</a:t>
            </a:r>
            <a:r>
              <a:rPr lang="uk-UA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бандуристам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uk-UA" sz="1700" b="1" dirty="0">
                <a:solidFill>
                  <a:srgbClr val="1508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Лікарсько-</a:t>
            </a:r>
            <a:r>
              <a:rPr lang="uk-UA" sz="1700" b="1" dirty="0">
                <a:solidFill>
                  <a:srgbClr val="150805"/>
                </a:solidFill>
              </a:rPr>
              <a:t> </a:t>
            </a:r>
            <a:r>
              <a:rPr lang="uk-UA" sz="1700" b="1" dirty="0">
                <a:solidFill>
                  <a:srgbClr val="1508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 локація</a:t>
            </a: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uk-UA" sz="1700" b="1" dirty="0">
                <a:solidFill>
                  <a:srgbClr val="15080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Фельдшерський пункт використовувався з 1917  до 1980 року як лікарня  селища.</a:t>
            </a:r>
            <a:endParaRPr lang="ru-RU" sz="1700" b="1" dirty="0">
              <a:solidFill>
                <a:srgbClr val="15080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800"/>
              </a:spcAft>
            </a:pPr>
            <a:r>
              <a:rPr lang="uk-UA" sz="1700" b="1" dirty="0">
                <a:solidFill>
                  <a:srgbClr val="15080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50- 60 ті роки ХХ століття побудовані будівлі кухні та пологового будинку.</a:t>
            </a:r>
            <a:endParaRPr lang="ru-RU" sz="1700" b="1" dirty="0">
              <a:solidFill>
                <a:srgbClr val="15080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15080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1980  році побудована  нова двоповерхова будівля</a:t>
            </a:r>
          </a:p>
          <a:p>
            <a:pPr>
              <a:spcBef>
                <a:spcPts val="0"/>
              </a:spcBef>
            </a:pPr>
            <a:r>
              <a:rPr lang="uk-UA" sz="1700" b="1" dirty="0">
                <a:solidFill>
                  <a:srgbClr val="15080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лікарні: перший поверх – амбулаторія, другий – стаціонарне відділення, окремо аптека та житловий будинок для медичного персоналу</a:t>
            </a:r>
            <a:r>
              <a:rPr lang="uk-UA" sz="1700" dirty="0">
                <a:solidFill>
                  <a:srgbClr val="15080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1700" dirty="0">
              <a:solidFill>
                <a:srgbClr val="150805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3" t="14829" r="18867" b="30501"/>
          <a:stretch/>
        </p:blipFill>
        <p:spPr bwMode="auto">
          <a:xfrm>
            <a:off x="157546" y="607423"/>
            <a:ext cx="3043645" cy="2165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6" t="15356" r="30251" b="16088"/>
          <a:stretch/>
        </p:blipFill>
        <p:spPr bwMode="auto">
          <a:xfrm>
            <a:off x="677086" y="2718909"/>
            <a:ext cx="2229399" cy="26139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6" t="16420" r="34093" b="57021"/>
          <a:stretch/>
        </p:blipFill>
        <p:spPr bwMode="auto">
          <a:xfrm rot="10800000">
            <a:off x="116566" y="4993736"/>
            <a:ext cx="3149738" cy="16589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4" t="31990" r="18867" b="27497"/>
          <a:stretch/>
        </p:blipFill>
        <p:spPr bwMode="auto">
          <a:xfrm>
            <a:off x="8884716" y="492212"/>
            <a:ext cx="3149738" cy="1658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49" t="35699" r="30572" b="30916"/>
          <a:stretch/>
        </p:blipFill>
        <p:spPr bwMode="auto">
          <a:xfrm>
            <a:off x="9077054" y="2353059"/>
            <a:ext cx="2843887" cy="1996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t="19391" r="19508" b="26231"/>
          <a:stretch/>
        </p:blipFill>
        <p:spPr bwMode="auto">
          <a:xfrm>
            <a:off x="8935539" y="4803392"/>
            <a:ext cx="2843887" cy="18493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86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684211" y="169819"/>
            <a:ext cx="8786360" cy="209004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sz="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5269" y="620486"/>
            <a:ext cx="8709467" cy="6355080"/>
          </a:xfrm>
        </p:spPr>
        <p:txBody>
          <a:bodyPr>
            <a:normAutofit fontScale="25000" lnSpcReduction="20000"/>
          </a:bodyPr>
          <a:lstStyle/>
          <a:p>
            <a:endParaRPr lang="uk-UA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по–перше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вулиця Василя Ємця одна з найдавніших вулиць селища, забудова тривала з ХІХ століття (різними власниками селища) до нашого часу, а тому  може бути туристичною візитівкою селища як для його жителів, так і гостей;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по–друге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права сторона вулиці становить історичну цінність, як архітектурні пам’ятки,  єдина змістовна лінія, що дає можливість визначити  локації маршруту;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по–третє,  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ліва сторона –  як житлова частина, забудовувалася в різний спосіб і зазнала модернізації будинків або взагалі зведення новобудов;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по–четверте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зміна назв вулиці:1870-1947рр. – частина  </a:t>
            </a:r>
            <a:r>
              <a:rPr lang="uk-UA" sz="7200" dirty="0" err="1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Шарівської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економії, 1947-2015р. – Радянська, з 2015- вулиця Василя Ємця, свідчить про ті історичні процеси, які відбувалися в селищі, сьогодні  вона є  його історично- культурним центром ;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по–п’яте, 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збереження пам’яток історії та прилеглої до них території, необхідно забезпечити підтримку  їх в належному стані;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по–шосте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цілому дане дослідження, у вигляді екскурсії, сприятиме відродженню культурно-історичної спадщини рідного краю та збереженню  її для нащадків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7200" b="1" u="sng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Новизна дослідження</a:t>
            </a:r>
            <a:r>
              <a:rPr lang="uk-UA" sz="72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здійснено комплексне дослідження  у вивченні  історії    вулиці Василя Ємця, як складової історії селища; зібрано, проаналізовано  й впорядковано джерельну базу з даної теми; відображено на світлинах значний матеріал історичних об’єктів показу за локаціями; зібрані матеріали, використані для оформлення  технологічної карти  та екскурсійного маршруту на тему «Вулиця Василя Ємця – сторінки історії відомі й невідомі». Все це і є особистим внеском автора в даний </a:t>
            </a:r>
            <a:r>
              <a:rPr lang="uk-UA" sz="7200" dirty="0" err="1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який можна використовувати у роботі з місцевими жителями і гостями, здобувачами освіти, як туристичну візитівку селища, що  сприятиме увіковіченню пам’яті всесвітньовідомого бандуриста Василя Ємця.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7200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7200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141F03"/>
                </a:solidFill>
              </a:rPr>
              <a:t> </a:t>
            </a:r>
            <a:endParaRPr lang="ru-RU" dirty="0">
              <a:solidFill>
                <a:srgbClr val="141F03"/>
              </a:solidFill>
            </a:endParaRPr>
          </a:p>
          <a:p>
            <a:endParaRPr lang="uk-UA" sz="2600" b="1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b="1" dirty="0">
                <a:solidFill>
                  <a:srgbClr val="141F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600" b="1" dirty="0">
              <a:solidFill>
                <a:srgbClr val="141F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141F03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3" t="31182" r="35369" b="29106"/>
          <a:stretch/>
        </p:blipFill>
        <p:spPr bwMode="auto">
          <a:xfrm>
            <a:off x="172314" y="502920"/>
            <a:ext cx="2675389" cy="2501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2314" y="3004457"/>
            <a:ext cx="267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 новобудова 2014 року.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7" t="30505" r="18747" b="16160"/>
          <a:stretch/>
        </p:blipFill>
        <p:spPr bwMode="auto">
          <a:xfrm>
            <a:off x="54748" y="3918857"/>
            <a:ext cx="2792955" cy="24166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476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6385" y="285234"/>
            <a:ext cx="10188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uk-UA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 внесок автора </a:t>
            </a:r>
            <a:r>
              <a:rPr lang="uk-UA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33513" t="22743" r="40764" b="18962"/>
          <a:stretch/>
        </p:blipFill>
        <p:spPr bwMode="auto">
          <a:xfrm>
            <a:off x="374886" y="955010"/>
            <a:ext cx="3678955" cy="5693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58942" t="25096" r="20040" b="26019"/>
          <a:stretch/>
        </p:blipFill>
        <p:spPr bwMode="auto">
          <a:xfrm>
            <a:off x="4337164" y="955012"/>
            <a:ext cx="3683725" cy="56939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/>
          <a:srcRect l="37985" t="23625" r="20076" b="7338"/>
          <a:stretch/>
        </p:blipFill>
        <p:spPr bwMode="auto">
          <a:xfrm>
            <a:off x="8304212" y="955011"/>
            <a:ext cx="3569925" cy="5693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90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0113" y="-313507"/>
            <a:ext cx="11007045" cy="83928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pPr marL="0" indent="0">
              <a:buNone/>
            </a:pPr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Список використаних джерел </a:t>
            </a:r>
            <a:r>
              <a:rPr lang="uk-UA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літератури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5463" y="388619"/>
            <a:ext cx="11861073" cy="931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1.Янко М.П.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Топонімічний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словник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Словник-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М.П.Янко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-К.,1998.-С.392.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Шарівка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uk-UA" sz="2000" dirty="0">
                <a:solidFill>
                  <a:srgbClr val="002060"/>
                </a:solidFill>
              </a:rPr>
              <a:t>:</a:t>
            </a:r>
            <a:r>
              <a:rPr lang="uk-UA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https://archive.org/details/topon1998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2000" dirty="0"/>
              <a:t>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Шарівка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Історія міст і сіл Української РСР: В 26 т. Харківська область / Ред.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тому: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Сіроштан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А. (голова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.),  та ін.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К.: Голов. ред. УРЕ АН УРСР, 1967. – 664с.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https://ukrssr.com.ua/khark/bogoduhivskiy/sharivka-bogoduhivskiy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3.Філарет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Гумілевський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Д.). Историко-статистическое описание Харьковской епархии [1853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https://azbyka.ru/otechnik/Filaret_Chernigovskij/istoriko-statisticheskoe-opisanie-harkovskoj-eparhii/3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Карта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триверстівка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Ф.Ф. Шуберта першої половини 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ХІХстоліття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https://freemap.com.ua/wp-content/themes/foundation_xy/assets/images/maps/trexverstovki/23-13.jpg</a:t>
            </a: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Колесов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А.А.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економія// Сільське господарство та  лісництво, вересень 1875 року, - С.Петербург,1875.-С.1-18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Кеніг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Леопольд Єгорович1821 -1903/В.І.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Пушкарь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Браунінг.-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Харків:видавництво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«Точка»,2018. – с.123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Могилевська Н.,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Беляєєв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М.Криниці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світла і добра. Нариси про людей, чиї долі пов’язані з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Богодухівщиною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публ.видання.Харків:Харківська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друкарня №16,2002.-315с.</a:t>
            </a: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Поколодна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М. Організація екскурсійної діяльності: підручник/ М. М.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Поколодна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Харків.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ун-тміськ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госп-ва ім. О.М.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Бекетова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–Харків : ХНУМГ            ім. О. М.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Бекетова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2017. –180с.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9. Розпорядження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Шарівської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селищної ради Богодухівського району  Харківської області  від 16 грудня 2015року  № 32 « Про  перейменування вулиць, провулків розташованих на території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Шарівської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селищної ради».( Матеріали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Шарівського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старостинського</a:t>
            </a: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округу)</a:t>
            </a:r>
            <a:r>
              <a:rPr lang="ru-RU" sz="2000" b="1" dirty="0"/>
              <a:t> </a:t>
            </a:r>
            <a:r>
              <a:rPr lang="uk-UA" sz="2000" b="1" dirty="0"/>
              <a:t> </a:t>
            </a:r>
            <a:endParaRPr lang="ru-RU" sz="2000" dirty="0"/>
          </a:p>
          <a:p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Особистий  фотоархів Березовської Кароліни 2025 р.</a:t>
            </a:r>
            <a:r>
              <a:rPr lang="uk-UA" b="1" dirty="0"/>
              <a:t> </a:t>
            </a:r>
            <a:endParaRPr lang="ru-RU" b="1" dirty="0"/>
          </a:p>
          <a:p>
            <a:r>
              <a:rPr lang="uk-UA" b="1" dirty="0"/>
              <a:t>                                                                      </a:t>
            </a:r>
            <a:endParaRPr lang="ru-RU" b="1" dirty="0"/>
          </a:p>
          <a:p>
            <a:r>
              <a:rPr lang="uk-UA" b="1" dirty="0"/>
              <a:t>Від    16 грудня   2015</a:t>
            </a:r>
            <a:r>
              <a:rPr lang="ru-RU" dirty="0"/>
              <a:t>  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________________              		</a:t>
            </a:r>
            <a:endParaRPr lang="ru-RU" sz="2000" dirty="0">
              <a:solidFill>
                <a:srgbClr val="002060"/>
              </a:solidFill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4472C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7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2263</TotalTime>
  <Words>2267</Words>
  <Application>Microsoft Office PowerPoint</Application>
  <PresentationFormat>Широкоэкранный</PresentationFormat>
  <Paragraphs>172</Paragraphs>
  <Slides>15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Calibri</vt:lpstr>
      <vt:lpstr>Century Gothic</vt:lpstr>
      <vt:lpstr>Georgia</vt:lpstr>
      <vt:lpstr>Times New Roman</vt:lpstr>
      <vt:lpstr>Wingdings</vt:lpstr>
      <vt:lpstr>Wingdings 3</vt:lpstr>
      <vt:lpstr>Сектор</vt:lpstr>
      <vt:lpstr>               Всеукраїнський інтерактивний конкурс                                  «МАН – Юніор  Дослідник - 2025»                                 Номінація « Історик – Юніор»</vt:lpstr>
      <vt:lpstr>             </vt:lpstr>
      <vt:lpstr>    І.  Історія рідного селища Шарівка і вулиці  </vt:lpstr>
      <vt:lpstr>Презентация PowerPoint</vt:lpstr>
      <vt:lpstr>Презентация PowerPoint</vt:lpstr>
      <vt:lpstr>       ІІ.  Хто ж він, Василь Ємець    (1890 -1982)</vt:lpstr>
      <vt:lpstr>Українець,  який підкорив ГолЛівуд</vt:lpstr>
      <vt:lpstr>Топонімічна карта- схема вулиці Василя Ємця                       </vt:lpstr>
      <vt:lpstr>   Технологічна карта екскурсії на тему  «Вулиця Василя Ємця – сторінки історії відомі й невідомі» (фрагмент) Виконала  Березовська Кароліна.     </vt:lpstr>
      <vt:lpstr>                                                                                                                                   ІІІ.   ВІРТУАЛЬНА    екскурсія     «Вулиця Василя Ємця – сторінки історії відомі й невідомі»              (світлини з особистого  фотоархіву Березовської Кароліни,2025р.)                                              Паркова локація вулиці</vt:lpstr>
      <vt:lpstr>            </vt:lpstr>
      <vt:lpstr>                                        Меморіально – історична локація  .</vt:lpstr>
      <vt:lpstr>                                              ВИСНОВКИ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Павленко Ольга</cp:lastModifiedBy>
  <cp:revision>125</cp:revision>
  <dcterms:created xsi:type="dcterms:W3CDTF">2025-03-17T13:51:04Z</dcterms:created>
  <dcterms:modified xsi:type="dcterms:W3CDTF">2025-04-05T15:22:14Z</dcterms:modified>
</cp:coreProperties>
</file>