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Bentham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nva Sans" panose="020B0604020202020204" charset="0"/>
      <p:regular r:id="rId18"/>
    </p:embeddedFont>
    <p:embeddedFont>
      <p:font typeface="Canva Sans Bold" panose="020B0604020202020204" charset="0"/>
      <p:regular r:id="rId19"/>
    </p:embeddedFont>
    <p:embeddedFont>
      <p:font typeface="Lucy Rose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3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4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29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7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2.sv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59971"/>
            <a:ext cx="4519342" cy="2730837"/>
          </a:xfrm>
          <a:custGeom>
            <a:avLst/>
            <a:gdLst/>
            <a:ahLst/>
            <a:cxnLst/>
            <a:rect l="l" t="t" r="r" b="b"/>
            <a:pathLst>
              <a:path w="4519342" h="2730837">
                <a:moveTo>
                  <a:pt x="0" y="0"/>
                </a:moveTo>
                <a:lnTo>
                  <a:pt x="4519342" y="0"/>
                </a:lnTo>
                <a:lnTo>
                  <a:pt x="4519342" y="2730837"/>
                </a:lnTo>
                <a:lnTo>
                  <a:pt x="0" y="27308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979982" y="198454"/>
            <a:ext cx="7308018" cy="3053870"/>
          </a:xfrm>
          <a:custGeom>
            <a:avLst/>
            <a:gdLst/>
            <a:ahLst/>
            <a:cxnLst/>
            <a:rect l="l" t="t" r="r" b="b"/>
            <a:pathLst>
              <a:path w="7308018" h="3053870">
                <a:moveTo>
                  <a:pt x="0" y="0"/>
                </a:moveTo>
                <a:lnTo>
                  <a:pt x="7308018" y="0"/>
                </a:lnTo>
                <a:lnTo>
                  <a:pt x="7308018" y="3053871"/>
                </a:lnTo>
                <a:lnTo>
                  <a:pt x="0" y="3053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6102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502101" y="1725390"/>
            <a:ext cx="10517061" cy="8229600"/>
          </a:xfrm>
          <a:custGeom>
            <a:avLst/>
            <a:gdLst/>
            <a:ahLst/>
            <a:cxnLst/>
            <a:rect l="l" t="t" r="r" b="b"/>
            <a:pathLst>
              <a:path w="10517061" h="8229600">
                <a:moveTo>
                  <a:pt x="0" y="0"/>
                </a:moveTo>
                <a:lnTo>
                  <a:pt x="10517061" y="0"/>
                </a:lnTo>
                <a:lnTo>
                  <a:pt x="1051706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565751" y="0"/>
            <a:ext cx="7308018" cy="3053870"/>
          </a:xfrm>
          <a:custGeom>
            <a:avLst/>
            <a:gdLst/>
            <a:ahLst/>
            <a:cxnLst/>
            <a:rect l="l" t="t" r="r" b="b"/>
            <a:pathLst>
              <a:path w="7308018" h="3053870">
                <a:moveTo>
                  <a:pt x="0" y="0"/>
                </a:moveTo>
                <a:lnTo>
                  <a:pt x="7308018" y="0"/>
                </a:lnTo>
                <a:lnTo>
                  <a:pt x="7308018" y="3053870"/>
                </a:lnTo>
                <a:lnTo>
                  <a:pt x="0" y="30538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-610200" y="3185650"/>
            <a:ext cx="17618824" cy="8320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2"/>
              </a:lnSpc>
            </a:pPr>
            <a:r>
              <a:rPr lang="en-US" sz="2394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Авторка</a:t>
            </a:r>
            <a:r>
              <a:rPr lang="en-US" sz="2394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2394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проєкту</a:t>
            </a:r>
            <a:r>
              <a:rPr lang="en-US" sz="2394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:</a:t>
            </a:r>
          </a:p>
          <a:p>
            <a:pPr algn="ctr">
              <a:lnSpc>
                <a:spcPts val="3352"/>
              </a:lnSpc>
            </a:pPr>
            <a:r>
              <a:rPr lang="en-US" sz="2394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Безкоровайна</a:t>
            </a:r>
            <a:r>
              <a:rPr lang="en-US" sz="2394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2394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Анастасія</a:t>
            </a:r>
            <a:r>
              <a:rPr lang="en-US" sz="2394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Олександрівна,</a:t>
            </a:r>
          </a:p>
          <a:p>
            <a:pPr algn="ctr">
              <a:lnSpc>
                <a:spcPts val="2375"/>
              </a:lnSpc>
            </a:pP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учениця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7-А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класу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Кремінського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ліцею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№5 </a:t>
            </a:r>
          </a:p>
          <a:p>
            <a:pPr algn="ctr">
              <a:lnSpc>
                <a:spcPts val="2375"/>
              </a:lnSpc>
            </a:pP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Кремінської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міської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ради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Луганської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області</a:t>
            </a:r>
            <a:endParaRPr lang="en-US" sz="1696" dirty="0">
              <a:solidFill>
                <a:srgbClr val="000000"/>
              </a:solidFill>
              <a:latin typeface="Bentham"/>
              <a:ea typeface="Bentham"/>
              <a:cs typeface="Bentham"/>
              <a:sym typeface="Bentham"/>
            </a:endParaRPr>
          </a:p>
          <a:p>
            <a:pPr algn="ctr">
              <a:lnSpc>
                <a:spcPts val="2375"/>
              </a:lnSpc>
            </a:pP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Керівники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проєкту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:</a:t>
            </a:r>
          </a:p>
          <a:p>
            <a:pPr algn="ctr">
              <a:lnSpc>
                <a:spcPts val="2375"/>
              </a:lnSpc>
            </a:pP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Набока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Олександр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Вікторович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, </a:t>
            </a:r>
          </a:p>
          <a:p>
            <a:pPr algn="ctr">
              <a:lnSpc>
                <a:spcPts val="2375"/>
              </a:lnSpc>
            </a:pP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керівник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секції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«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Історія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України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»       </a:t>
            </a:r>
          </a:p>
          <a:p>
            <a:pPr algn="ctr">
              <a:lnSpc>
                <a:spcPts val="2375"/>
              </a:lnSpc>
            </a:pP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комунального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закладу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</a:p>
          <a:p>
            <a:pPr algn="ctr">
              <a:lnSpc>
                <a:spcPts val="2375"/>
              </a:lnSpc>
            </a:pP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«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Луганська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обласна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мала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академія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наук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учнівської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молоді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», </a:t>
            </a:r>
          </a:p>
          <a:p>
            <a:pPr algn="ctr">
              <a:lnSpc>
                <a:spcPts val="2375"/>
              </a:lnSpc>
            </a:pP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д.і.н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.,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професор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,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завідувач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кафедри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</a:p>
          <a:p>
            <a:pPr algn="ctr">
              <a:lnSpc>
                <a:spcPts val="2375"/>
              </a:lnSpc>
            </a:pP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історії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та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археології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Луганського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національного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</a:p>
          <a:p>
            <a:pPr algn="ctr">
              <a:lnSpc>
                <a:spcPts val="2375"/>
              </a:lnSpc>
            </a:pP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університету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імені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Тараса</a:t>
            </a:r>
            <a:r>
              <a:rPr lang="en-US" sz="1696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696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Шевченка</a:t>
            </a:r>
            <a:endParaRPr lang="en-US" sz="1696" dirty="0">
              <a:solidFill>
                <a:srgbClr val="000000"/>
              </a:solidFill>
              <a:latin typeface="Bentham"/>
              <a:ea typeface="Bentham"/>
              <a:cs typeface="Bentham"/>
              <a:sym typeface="Bentham"/>
            </a:endParaRPr>
          </a:p>
          <a:p>
            <a:pPr algn="ctr">
              <a:lnSpc>
                <a:spcPts val="2236"/>
              </a:lnSpc>
            </a:pPr>
            <a:endParaRPr lang="en-US" sz="1696" dirty="0">
              <a:solidFill>
                <a:srgbClr val="000000"/>
              </a:solidFill>
              <a:latin typeface="Bentham"/>
              <a:ea typeface="Bentham"/>
              <a:cs typeface="Bentham"/>
              <a:sym typeface="Bentham"/>
            </a:endParaRPr>
          </a:p>
          <a:p>
            <a:pPr algn="ctr">
              <a:lnSpc>
                <a:spcPts val="2236"/>
              </a:lnSpc>
            </a:pP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Уманська Тамара Олександрівна, </a:t>
            </a:r>
          </a:p>
          <a:p>
            <a:pPr algn="ctr">
              <a:lnSpc>
                <a:spcPts val="2236"/>
              </a:lnSpc>
            </a:pP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заступниця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директора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з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виховної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роботи</a:t>
            </a:r>
            <a:endParaRPr lang="en-US" sz="1597" dirty="0">
              <a:solidFill>
                <a:srgbClr val="000000"/>
              </a:solidFill>
              <a:latin typeface="Bentham"/>
              <a:ea typeface="Bentham"/>
              <a:cs typeface="Bentham"/>
              <a:sym typeface="Bentham"/>
            </a:endParaRPr>
          </a:p>
          <a:p>
            <a:pPr algn="ctr">
              <a:lnSpc>
                <a:spcPts val="2236"/>
              </a:lnSpc>
            </a:pP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Кремінського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ліцеї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№5</a:t>
            </a:r>
          </a:p>
          <a:p>
            <a:pPr algn="ctr">
              <a:lnSpc>
                <a:spcPts val="2236"/>
              </a:lnSpc>
            </a:pP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Кремінської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міської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ради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Луганської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області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,</a:t>
            </a:r>
          </a:p>
          <a:p>
            <a:pPr algn="ctr">
              <a:lnSpc>
                <a:spcPts val="2236"/>
              </a:lnSpc>
            </a:pP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керівниця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секцій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«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Українська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література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»,</a:t>
            </a:r>
          </a:p>
          <a:p>
            <a:pPr algn="ctr">
              <a:lnSpc>
                <a:spcPts val="2236"/>
              </a:lnSpc>
            </a:pP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«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Кримськотатарська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гуманітаристика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»</a:t>
            </a:r>
          </a:p>
          <a:p>
            <a:pPr algn="ctr">
              <a:lnSpc>
                <a:spcPts val="2236"/>
              </a:lnSpc>
            </a:pP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комунального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закладу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</a:p>
          <a:p>
            <a:pPr algn="ctr">
              <a:lnSpc>
                <a:spcPts val="2236"/>
              </a:lnSpc>
            </a:pP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«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Луганська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обласна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мала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академія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наук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учнівської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</a:t>
            </a:r>
            <a:r>
              <a:rPr lang="en-US" sz="15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молоді</a:t>
            </a:r>
            <a:r>
              <a:rPr lang="en-US" sz="15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» </a:t>
            </a:r>
          </a:p>
          <a:p>
            <a:pPr algn="ctr">
              <a:lnSpc>
                <a:spcPts val="1956"/>
              </a:lnSpc>
            </a:pPr>
            <a:endParaRPr lang="en-US" sz="1597" dirty="0">
              <a:solidFill>
                <a:srgbClr val="000000"/>
              </a:solidFill>
              <a:latin typeface="Bentham"/>
              <a:ea typeface="Bentham"/>
              <a:cs typeface="Bentham"/>
              <a:sym typeface="Bentham"/>
            </a:endParaRPr>
          </a:p>
          <a:p>
            <a:pPr algn="ctr">
              <a:lnSpc>
                <a:spcPts val="1956"/>
              </a:lnSpc>
            </a:pPr>
            <a:r>
              <a:rPr lang="en-US" sz="1397" dirty="0" err="1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Кремінна</a:t>
            </a:r>
            <a:r>
              <a:rPr lang="uk-UA" sz="1397" dirty="0">
                <a:solidFill>
                  <a:srgbClr val="000000"/>
                </a:solidFill>
                <a:latin typeface="Bentham"/>
                <a:ea typeface="Bentham"/>
                <a:cs typeface="Bentham"/>
                <a:sym typeface="Bentham"/>
              </a:rPr>
              <a:t> - 2025</a:t>
            </a:r>
            <a:endParaRPr lang="en-US" sz="1397" dirty="0">
              <a:solidFill>
                <a:srgbClr val="000000"/>
              </a:solidFill>
              <a:latin typeface="Bentham"/>
              <a:ea typeface="Bentham"/>
              <a:cs typeface="Bentham"/>
              <a:sym typeface="Bentham"/>
            </a:endParaRPr>
          </a:p>
          <a:p>
            <a:pPr algn="ctr">
              <a:lnSpc>
                <a:spcPts val="12849"/>
              </a:lnSpc>
            </a:pPr>
            <a:endParaRPr lang="en-US" sz="1397" dirty="0">
              <a:solidFill>
                <a:srgbClr val="000000"/>
              </a:solidFill>
              <a:latin typeface="Bentham"/>
              <a:ea typeface="Bentham"/>
              <a:cs typeface="Bentham"/>
              <a:sym typeface="Bentha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216665" y="1574560"/>
            <a:ext cx="7349086" cy="225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1"/>
              </a:lnSpc>
            </a:pPr>
            <a:r>
              <a:rPr lang="en-US" sz="2611">
                <a:solidFill>
                  <a:srgbClr val="004AAD"/>
                </a:solidFill>
                <a:latin typeface="Lucy Rose"/>
                <a:ea typeface="Lucy Rose"/>
                <a:cs typeface="Lucy Rose"/>
                <a:sym typeface="Lucy Rose"/>
              </a:rPr>
              <a:t>ПАНОРАМНА ФОТОГРАФІЯ МІСТА КРЕМІННА КІНЦЯ ХІХ – ПОЧАТКУ ХХ СТ. ЯК ДЖЕРЕЛО ЗБЕРЕЖЕННЯ ІСТОРИЧНОЇ ПАМ'ЯТІ</a:t>
            </a:r>
          </a:p>
          <a:p>
            <a:pPr algn="ctr">
              <a:lnSpc>
                <a:spcPts val="6745"/>
              </a:lnSpc>
            </a:pPr>
            <a:endParaRPr lang="en-US" sz="2611">
              <a:solidFill>
                <a:srgbClr val="004AAD"/>
              </a:solidFill>
              <a:latin typeface="Lucy Rose"/>
              <a:ea typeface="Lucy Rose"/>
              <a:cs typeface="Lucy Rose"/>
              <a:sym typeface="Lucy Ros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1491202" y="3532418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4" y="0"/>
                </a:lnTo>
                <a:lnTo>
                  <a:pt x="12358534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87363" y="1091010"/>
            <a:ext cx="16230600" cy="8229600"/>
            <a:chOff x="0" y="0"/>
            <a:chExt cx="16030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3022" cy="812800"/>
            </a:xfrm>
            <a:custGeom>
              <a:avLst/>
              <a:gdLst/>
              <a:ahLst/>
              <a:cxnLst/>
              <a:rect l="l" t="t" r="r" b="b"/>
              <a:pathLst>
                <a:path w="1603022" h="812800">
                  <a:moveTo>
                    <a:pt x="1523604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523604" y="812800"/>
                  </a:lnTo>
                  <a:cubicBezTo>
                    <a:pt x="1523604" y="769101"/>
                    <a:pt x="1558943" y="733382"/>
                    <a:pt x="1603022" y="733382"/>
                  </a:cubicBezTo>
                  <a:lnTo>
                    <a:pt x="1603022" y="79418"/>
                  </a:lnTo>
                  <a:cubicBezTo>
                    <a:pt x="1559323" y="79418"/>
                    <a:pt x="1523604" y="44079"/>
                    <a:pt x="1523604" y="0"/>
                  </a:cubicBezTo>
                  <a:close/>
                </a:path>
              </a:pathLst>
            </a:custGeom>
            <a:solidFill>
              <a:srgbClr val="DDD7C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8100" y="0"/>
              <a:ext cx="1526822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0"/>
            <a:ext cx="2112860" cy="1968481"/>
          </a:xfrm>
          <a:custGeom>
            <a:avLst/>
            <a:gdLst/>
            <a:ahLst/>
            <a:cxnLst/>
            <a:rect l="l" t="t" r="r" b="b"/>
            <a:pathLst>
              <a:path w="2112860" h="1968481">
                <a:moveTo>
                  <a:pt x="0" y="0"/>
                </a:moveTo>
                <a:lnTo>
                  <a:pt x="2112860" y="0"/>
                </a:lnTo>
                <a:lnTo>
                  <a:pt x="2112860" y="1968481"/>
                </a:lnTo>
                <a:lnTo>
                  <a:pt x="0" y="19684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071691">
            <a:off x="16020235" y="6637436"/>
            <a:ext cx="2912755" cy="4710655"/>
          </a:xfrm>
          <a:custGeom>
            <a:avLst/>
            <a:gdLst/>
            <a:ahLst/>
            <a:cxnLst/>
            <a:rect l="l" t="t" r="r" b="b"/>
            <a:pathLst>
              <a:path w="2912755" h="4710655">
                <a:moveTo>
                  <a:pt x="0" y="0"/>
                </a:moveTo>
                <a:lnTo>
                  <a:pt x="2912755" y="0"/>
                </a:lnTo>
                <a:lnTo>
                  <a:pt x="2912755" y="4710655"/>
                </a:lnTo>
                <a:lnTo>
                  <a:pt x="0" y="4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89991" y="6266740"/>
            <a:ext cx="7308018" cy="3053870"/>
          </a:xfrm>
          <a:custGeom>
            <a:avLst/>
            <a:gdLst/>
            <a:ahLst/>
            <a:cxnLst/>
            <a:rect l="l" t="t" r="r" b="b"/>
            <a:pathLst>
              <a:path w="7308018" h="3053870">
                <a:moveTo>
                  <a:pt x="0" y="0"/>
                </a:moveTo>
                <a:lnTo>
                  <a:pt x="7308018" y="0"/>
                </a:lnTo>
                <a:lnTo>
                  <a:pt x="7308018" y="3053870"/>
                </a:lnTo>
                <a:lnTo>
                  <a:pt x="0" y="305387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55035" y="1425574"/>
            <a:ext cx="15007587" cy="533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324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Метою дослідження є аналіз панорамної фотографії Кремінної орієнтовно кінця ХІХ - початку ХХ ст. </a:t>
            </a:r>
          </a:p>
          <a:p>
            <a:pPr algn="ctr">
              <a:lnSpc>
                <a:spcPts val="4536"/>
              </a:lnSpc>
            </a:pPr>
            <a:r>
              <a:rPr lang="en-US" sz="324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завдання дослідження – по-перше, подальше висвітлити козацьке походження міста, по-друге, поглиблено виокремити чотири локації, які відбивають історичні епохи становлення населеного пункту, по-третє, уперше запропонувати розроблення віртуального туристичного маршруту історичними місцями «Кремінна: Історія однієї фотографії».</a:t>
            </a:r>
          </a:p>
          <a:p>
            <a:pPr algn="ctr">
              <a:lnSpc>
                <a:spcPts val="11404"/>
              </a:lnSpc>
            </a:pPr>
            <a:endParaRPr lang="en-US" sz="3240">
              <a:solidFill>
                <a:srgbClr val="433926"/>
              </a:solidFill>
              <a:latin typeface="Lucy Rose"/>
              <a:ea typeface="Lucy Rose"/>
              <a:cs typeface="Lucy Rose"/>
              <a:sym typeface="Lucy Ros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1491202" y="3532418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4" y="0"/>
                </a:lnTo>
                <a:lnTo>
                  <a:pt x="12358534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515858" y="1404727"/>
            <a:ext cx="16230600" cy="8229600"/>
            <a:chOff x="0" y="0"/>
            <a:chExt cx="16030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3022" cy="812800"/>
            </a:xfrm>
            <a:custGeom>
              <a:avLst/>
              <a:gdLst/>
              <a:ahLst/>
              <a:cxnLst/>
              <a:rect l="l" t="t" r="r" b="b"/>
              <a:pathLst>
                <a:path w="1603022" h="812800">
                  <a:moveTo>
                    <a:pt x="1523604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523604" y="812800"/>
                  </a:lnTo>
                  <a:cubicBezTo>
                    <a:pt x="1523604" y="769101"/>
                    <a:pt x="1558943" y="733382"/>
                    <a:pt x="1603022" y="733382"/>
                  </a:cubicBezTo>
                  <a:lnTo>
                    <a:pt x="1603022" y="79418"/>
                  </a:lnTo>
                  <a:cubicBezTo>
                    <a:pt x="1559323" y="79418"/>
                    <a:pt x="1523604" y="44079"/>
                    <a:pt x="1523604" y="0"/>
                  </a:cubicBezTo>
                  <a:close/>
                </a:path>
              </a:pathLst>
            </a:custGeom>
            <a:solidFill>
              <a:srgbClr val="DDD7C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8100" y="0"/>
              <a:ext cx="1526822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0"/>
            <a:ext cx="3015514" cy="2809454"/>
          </a:xfrm>
          <a:custGeom>
            <a:avLst/>
            <a:gdLst/>
            <a:ahLst/>
            <a:cxnLst/>
            <a:rect l="l" t="t" r="r" b="b"/>
            <a:pathLst>
              <a:path w="3015514" h="2809454">
                <a:moveTo>
                  <a:pt x="0" y="0"/>
                </a:moveTo>
                <a:lnTo>
                  <a:pt x="3015514" y="0"/>
                </a:lnTo>
                <a:lnTo>
                  <a:pt x="3015514" y="2809454"/>
                </a:lnTo>
                <a:lnTo>
                  <a:pt x="0" y="28094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071691">
            <a:off x="16020235" y="6637436"/>
            <a:ext cx="2912755" cy="4710655"/>
          </a:xfrm>
          <a:custGeom>
            <a:avLst/>
            <a:gdLst/>
            <a:ahLst/>
            <a:cxnLst/>
            <a:rect l="l" t="t" r="r" b="b"/>
            <a:pathLst>
              <a:path w="2912755" h="4710655">
                <a:moveTo>
                  <a:pt x="0" y="0"/>
                </a:moveTo>
                <a:lnTo>
                  <a:pt x="2912755" y="0"/>
                </a:lnTo>
                <a:lnTo>
                  <a:pt x="2912755" y="4710655"/>
                </a:lnTo>
                <a:lnTo>
                  <a:pt x="0" y="4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094207" y="5768353"/>
            <a:ext cx="3540105" cy="4690265"/>
          </a:xfrm>
          <a:custGeom>
            <a:avLst/>
            <a:gdLst/>
            <a:ahLst/>
            <a:cxnLst/>
            <a:rect l="l" t="t" r="r" b="b"/>
            <a:pathLst>
              <a:path w="3540105" h="4690265">
                <a:moveTo>
                  <a:pt x="0" y="0"/>
                </a:moveTo>
                <a:lnTo>
                  <a:pt x="3540105" y="0"/>
                </a:lnTo>
                <a:lnTo>
                  <a:pt x="3540105" y="4690266"/>
                </a:lnTo>
                <a:lnTo>
                  <a:pt x="0" y="4690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880874" y="5783096"/>
            <a:ext cx="6159599" cy="4280399"/>
          </a:xfrm>
          <a:custGeom>
            <a:avLst/>
            <a:gdLst/>
            <a:ahLst/>
            <a:cxnLst/>
            <a:rect l="l" t="t" r="r" b="b"/>
            <a:pathLst>
              <a:path w="6159599" h="4280399">
                <a:moveTo>
                  <a:pt x="0" y="0"/>
                </a:moveTo>
                <a:lnTo>
                  <a:pt x="6159599" y="0"/>
                </a:lnTo>
                <a:lnTo>
                  <a:pt x="6159599" y="4280399"/>
                </a:lnTo>
                <a:lnTo>
                  <a:pt x="0" y="42803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7825" y="1558941"/>
            <a:ext cx="17853376" cy="4209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433926"/>
                </a:solidFill>
                <a:latin typeface="Bentham"/>
                <a:ea typeface="Bentham"/>
                <a:cs typeface="Bentham"/>
                <a:sym typeface="Bentham"/>
              </a:rPr>
              <a:t>Місто Кремінна (історична назва – Новоглухів)</a:t>
            </a:r>
          </a:p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433926"/>
                </a:solidFill>
                <a:latin typeface="Bentham"/>
                <a:ea typeface="Bentham"/>
                <a:cs typeface="Bentham"/>
                <a:sym typeface="Bentham"/>
              </a:rPr>
              <a:t> засновано вихідцями з української Гетьманщини у другій половині XVII ст. (1679 р.), оскільки в добу Руїни (1657 – 1687) українські переселенці із Глухівського (сучасна Сумська область) і ніжинського козацьких полків активно освоюють північ теперішньої Луганської області. Військове містечко, яке виникає на березі річки Красної й входить до складу Ізюмського полку Слобідської України, отримує назву Новоглухів і згодом зберігає історичну українську ідентичність (В.Пірко)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1491202" y="3532418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4" y="0"/>
                </a:lnTo>
                <a:lnTo>
                  <a:pt x="12358534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16030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3022" cy="812800"/>
            </a:xfrm>
            <a:custGeom>
              <a:avLst/>
              <a:gdLst/>
              <a:ahLst/>
              <a:cxnLst/>
              <a:rect l="l" t="t" r="r" b="b"/>
              <a:pathLst>
                <a:path w="1603022" h="812800">
                  <a:moveTo>
                    <a:pt x="1523604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523604" y="812800"/>
                  </a:lnTo>
                  <a:cubicBezTo>
                    <a:pt x="1523604" y="769101"/>
                    <a:pt x="1558943" y="733382"/>
                    <a:pt x="1603022" y="733382"/>
                  </a:cubicBezTo>
                  <a:lnTo>
                    <a:pt x="1603022" y="79418"/>
                  </a:lnTo>
                  <a:cubicBezTo>
                    <a:pt x="1559323" y="79418"/>
                    <a:pt x="1523604" y="44079"/>
                    <a:pt x="1523604" y="0"/>
                  </a:cubicBezTo>
                  <a:close/>
                </a:path>
              </a:pathLst>
            </a:custGeom>
            <a:solidFill>
              <a:srgbClr val="DDD7C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8100" y="0"/>
              <a:ext cx="1526822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0"/>
            <a:ext cx="3015514" cy="2809454"/>
          </a:xfrm>
          <a:custGeom>
            <a:avLst/>
            <a:gdLst/>
            <a:ahLst/>
            <a:cxnLst/>
            <a:rect l="l" t="t" r="r" b="b"/>
            <a:pathLst>
              <a:path w="3015514" h="2809454">
                <a:moveTo>
                  <a:pt x="0" y="0"/>
                </a:moveTo>
                <a:lnTo>
                  <a:pt x="3015514" y="0"/>
                </a:lnTo>
                <a:lnTo>
                  <a:pt x="3015514" y="2809454"/>
                </a:lnTo>
                <a:lnTo>
                  <a:pt x="0" y="28094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071691">
            <a:off x="16020235" y="6637436"/>
            <a:ext cx="2912755" cy="4710655"/>
          </a:xfrm>
          <a:custGeom>
            <a:avLst/>
            <a:gdLst/>
            <a:ahLst/>
            <a:cxnLst/>
            <a:rect l="l" t="t" r="r" b="b"/>
            <a:pathLst>
              <a:path w="2912755" h="4710655">
                <a:moveTo>
                  <a:pt x="0" y="0"/>
                </a:moveTo>
                <a:lnTo>
                  <a:pt x="2912755" y="0"/>
                </a:lnTo>
                <a:lnTo>
                  <a:pt x="2912755" y="4710655"/>
                </a:lnTo>
                <a:lnTo>
                  <a:pt x="0" y="4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015514" y="5430088"/>
            <a:ext cx="13285188" cy="4525073"/>
          </a:xfrm>
          <a:custGeom>
            <a:avLst/>
            <a:gdLst/>
            <a:ahLst/>
            <a:cxnLst/>
            <a:rect l="l" t="t" r="r" b="b"/>
            <a:pathLst>
              <a:path w="13285188" h="4525073">
                <a:moveTo>
                  <a:pt x="0" y="0"/>
                </a:moveTo>
                <a:lnTo>
                  <a:pt x="13285188" y="0"/>
                </a:lnTo>
                <a:lnTo>
                  <a:pt x="13285188" y="4525073"/>
                </a:lnTo>
                <a:lnTo>
                  <a:pt x="0" y="452507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1342" b="-11342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571007" y="1525421"/>
            <a:ext cx="14277693" cy="425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>
                <a:solidFill>
                  <a:srgbClr val="433926"/>
                </a:solidFill>
                <a:latin typeface="Bentham"/>
                <a:ea typeface="Bentham"/>
                <a:cs typeface="Bentham"/>
                <a:sym typeface="Bentham"/>
              </a:rPr>
              <a:t> На панорамній світлині зображено чотири історичні пам’ятки, які обґрунтовано пропонуємо зробити історичними локаціями туристичного маршруту, - сарматський курган, Серебрянський ліс, Свято-Троїцький храм, старовинна будівля залізничного вокзалу. </a:t>
            </a:r>
          </a:p>
          <a:p>
            <a:pPr algn="ctr">
              <a:lnSpc>
                <a:spcPts val="4440"/>
              </a:lnSpc>
            </a:pPr>
            <a:endParaRPr lang="en-US" sz="4000">
              <a:solidFill>
                <a:srgbClr val="433926"/>
              </a:solidFill>
              <a:latin typeface="Bentham"/>
              <a:ea typeface="Bentham"/>
              <a:cs typeface="Bentham"/>
              <a:sym typeface="Bentha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1491202" y="3532418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4" y="0"/>
                </a:lnTo>
                <a:lnTo>
                  <a:pt x="12358534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16030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3022" cy="812800"/>
            </a:xfrm>
            <a:custGeom>
              <a:avLst/>
              <a:gdLst/>
              <a:ahLst/>
              <a:cxnLst/>
              <a:rect l="l" t="t" r="r" b="b"/>
              <a:pathLst>
                <a:path w="1603022" h="812800">
                  <a:moveTo>
                    <a:pt x="1523604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523604" y="812800"/>
                  </a:lnTo>
                  <a:cubicBezTo>
                    <a:pt x="1523604" y="769101"/>
                    <a:pt x="1558943" y="733382"/>
                    <a:pt x="1603022" y="733382"/>
                  </a:cubicBezTo>
                  <a:lnTo>
                    <a:pt x="1603022" y="79418"/>
                  </a:lnTo>
                  <a:cubicBezTo>
                    <a:pt x="1559323" y="79418"/>
                    <a:pt x="1523604" y="44079"/>
                    <a:pt x="1523604" y="0"/>
                  </a:cubicBezTo>
                  <a:close/>
                </a:path>
              </a:pathLst>
            </a:custGeom>
            <a:solidFill>
              <a:srgbClr val="DDD7C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8100" y="9525"/>
              <a:ext cx="1526822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0"/>
            <a:ext cx="3015514" cy="2809454"/>
          </a:xfrm>
          <a:custGeom>
            <a:avLst/>
            <a:gdLst/>
            <a:ahLst/>
            <a:cxnLst/>
            <a:rect l="l" t="t" r="r" b="b"/>
            <a:pathLst>
              <a:path w="3015514" h="2809454">
                <a:moveTo>
                  <a:pt x="0" y="0"/>
                </a:moveTo>
                <a:lnTo>
                  <a:pt x="3015514" y="0"/>
                </a:lnTo>
                <a:lnTo>
                  <a:pt x="3015514" y="2809454"/>
                </a:lnTo>
                <a:lnTo>
                  <a:pt x="0" y="28094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071691">
            <a:off x="16020235" y="6637436"/>
            <a:ext cx="2912755" cy="4710655"/>
          </a:xfrm>
          <a:custGeom>
            <a:avLst/>
            <a:gdLst/>
            <a:ahLst/>
            <a:cxnLst/>
            <a:rect l="l" t="t" r="r" b="b"/>
            <a:pathLst>
              <a:path w="2912755" h="4710655">
                <a:moveTo>
                  <a:pt x="0" y="0"/>
                </a:moveTo>
                <a:lnTo>
                  <a:pt x="2912755" y="0"/>
                </a:lnTo>
                <a:lnTo>
                  <a:pt x="2912755" y="4710655"/>
                </a:lnTo>
                <a:lnTo>
                  <a:pt x="0" y="4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86578" y="4672557"/>
            <a:ext cx="3463565" cy="5114799"/>
          </a:xfrm>
          <a:custGeom>
            <a:avLst/>
            <a:gdLst/>
            <a:ahLst/>
            <a:cxnLst/>
            <a:rect l="l" t="t" r="r" b="b"/>
            <a:pathLst>
              <a:path w="3463565" h="5114799">
                <a:moveTo>
                  <a:pt x="0" y="0"/>
                </a:moveTo>
                <a:lnTo>
                  <a:pt x="3463565" y="0"/>
                </a:lnTo>
                <a:lnTo>
                  <a:pt x="3463565" y="5114799"/>
                </a:lnTo>
                <a:lnTo>
                  <a:pt x="0" y="51147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950557" y="4672557"/>
            <a:ext cx="3843491" cy="5114799"/>
          </a:xfrm>
          <a:custGeom>
            <a:avLst/>
            <a:gdLst/>
            <a:ahLst/>
            <a:cxnLst/>
            <a:rect l="l" t="t" r="r" b="b"/>
            <a:pathLst>
              <a:path w="3843491" h="5114799">
                <a:moveTo>
                  <a:pt x="0" y="0"/>
                </a:moveTo>
                <a:lnTo>
                  <a:pt x="3843491" y="0"/>
                </a:lnTo>
                <a:lnTo>
                  <a:pt x="3843491" y="5114799"/>
                </a:lnTo>
                <a:lnTo>
                  <a:pt x="0" y="51147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668185" y="6078750"/>
            <a:ext cx="8759773" cy="2914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Зразки іранського срібного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посуду сарматських курганів Луганщини</a:t>
            </a:r>
          </a:p>
          <a:p>
            <a:pPr algn="ctr">
              <a:lnSpc>
                <a:spcPts val="8820"/>
              </a:lnSpc>
            </a:pPr>
            <a:endParaRPr lang="en-US" sz="3500">
              <a:solidFill>
                <a:srgbClr val="433926"/>
              </a:solidFill>
              <a:latin typeface="Lucy Rose"/>
              <a:ea typeface="Lucy Rose"/>
              <a:cs typeface="Lucy Rose"/>
              <a:sym typeface="Lucy Rose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625659" y="1242822"/>
            <a:ext cx="14168389" cy="4782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9"/>
              </a:lnSpc>
            </a:pPr>
            <a:r>
              <a:rPr lang="en-US" sz="3274">
                <a:solidFill>
                  <a:srgbClr val="433926"/>
                </a:solidFill>
                <a:latin typeface="Bentham"/>
                <a:ea typeface="Bentham"/>
                <a:cs typeface="Bentham"/>
                <a:sym typeface="Bentham"/>
              </a:rPr>
              <a:t> Найдавнішою історичною пам'яткою є сарматський курган, який височіє на фотографії на обрії. Розкопки на об'єкті ведуться в  70-ті рр. ХХ ст., причому знайдено артефакти матеріальної культури в похованні сарматського вождя, а саме: срібний посуд іранського походження, виробництво якого датується останніми сторіччями до н. е., що свідчить про те, що місцеве сарматське населення має давні торгівельні зв’язки із іранськими державами – Парфянським царством і Державою Сасанідів.</a:t>
            </a:r>
          </a:p>
          <a:p>
            <a:pPr algn="ctr">
              <a:lnSpc>
                <a:spcPts val="6549"/>
              </a:lnSpc>
            </a:pPr>
            <a:endParaRPr lang="en-US" sz="3274">
              <a:solidFill>
                <a:srgbClr val="433926"/>
              </a:solidFill>
              <a:latin typeface="Bentham"/>
              <a:ea typeface="Bentham"/>
              <a:cs typeface="Bentham"/>
              <a:sym typeface="Bentha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1491202" y="3532418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4" y="0"/>
                </a:lnTo>
                <a:lnTo>
                  <a:pt x="12358534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16030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3022" cy="812800"/>
            </a:xfrm>
            <a:custGeom>
              <a:avLst/>
              <a:gdLst/>
              <a:ahLst/>
              <a:cxnLst/>
              <a:rect l="l" t="t" r="r" b="b"/>
              <a:pathLst>
                <a:path w="1603022" h="812800">
                  <a:moveTo>
                    <a:pt x="1523604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523604" y="812800"/>
                  </a:lnTo>
                  <a:cubicBezTo>
                    <a:pt x="1523604" y="769101"/>
                    <a:pt x="1558943" y="733382"/>
                    <a:pt x="1603022" y="733382"/>
                  </a:cubicBezTo>
                  <a:lnTo>
                    <a:pt x="1603022" y="79418"/>
                  </a:lnTo>
                  <a:cubicBezTo>
                    <a:pt x="1559323" y="79418"/>
                    <a:pt x="1523604" y="44079"/>
                    <a:pt x="1523604" y="0"/>
                  </a:cubicBezTo>
                  <a:close/>
                </a:path>
              </a:pathLst>
            </a:custGeom>
            <a:solidFill>
              <a:srgbClr val="DDD7C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8100" y="0"/>
              <a:ext cx="1526822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0"/>
            <a:ext cx="1793380" cy="1670832"/>
          </a:xfrm>
          <a:custGeom>
            <a:avLst/>
            <a:gdLst/>
            <a:ahLst/>
            <a:cxnLst/>
            <a:rect l="l" t="t" r="r" b="b"/>
            <a:pathLst>
              <a:path w="1793380" h="1670832">
                <a:moveTo>
                  <a:pt x="0" y="0"/>
                </a:moveTo>
                <a:lnTo>
                  <a:pt x="1793380" y="0"/>
                </a:lnTo>
                <a:lnTo>
                  <a:pt x="1793380" y="1670832"/>
                </a:lnTo>
                <a:lnTo>
                  <a:pt x="0" y="16708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071691">
            <a:off x="16020235" y="6637436"/>
            <a:ext cx="2912755" cy="4710655"/>
          </a:xfrm>
          <a:custGeom>
            <a:avLst/>
            <a:gdLst/>
            <a:ahLst/>
            <a:cxnLst/>
            <a:rect l="l" t="t" r="r" b="b"/>
            <a:pathLst>
              <a:path w="2912755" h="4710655">
                <a:moveTo>
                  <a:pt x="0" y="0"/>
                </a:moveTo>
                <a:lnTo>
                  <a:pt x="2912755" y="0"/>
                </a:lnTo>
                <a:lnTo>
                  <a:pt x="2912755" y="4710655"/>
                </a:lnTo>
                <a:lnTo>
                  <a:pt x="0" y="4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72894" y="5143500"/>
            <a:ext cx="4574206" cy="4618048"/>
          </a:xfrm>
          <a:custGeom>
            <a:avLst/>
            <a:gdLst/>
            <a:ahLst/>
            <a:cxnLst/>
            <a:rect l="l" t="t" r="r" b="b"/>
            <a:pathLst>
              <a:path w="4574206" h="4618048">
                <a:moveTo>
                  <a:pt x="0" y="0"/>
                </a:moveTo>
                <a:lnTo>
                  <a:pt x="4574206" y="0"/>
                </a:lnTo>
                <a:lnTo>
                  <a:pt x="4574206" y="4618048"/>
                </a:lnTo>
                <a:lnTo>
                  <a:pt x="0" y="461804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545823" y="5143500"/>
            <a:ext cx="4164030" cy="4146608"/>
          </a:xfrm>
          <a:custGeom>
            <a:avLst/>
            <a:gdLst/>
            <a:ahLst/>
            <a:cxnLst/>
            <a:rect l="l" t="t" r="r" b="b"/>
            <a:pathLst>
              <a:path w="4164030" h="4146608">
                <a:moveTo>
                  <a:pt x="0" y="0"/>
                </a:moveTo>
                <a:lnTo>
                  <a:pt x="4164031" y="0"/>
                </a:lnTo>
                <a:lnTo>
                  <a:pt x="4164031" y="4146608"/>
                </a:lnTo>
                <a:lnTo>
                  <a:pt x="0" y="41466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64504" y="4574652"/>
            <a:ext cx="5934026" cy="2580528"/>
          </a:xfrm>
          <a:custGeom>
            <a:avLst/>
            <a:gdLst/>
            <a:ahLst/>
            <a:cxnLst/>
            <a:rect l="l" t="t" r="r" b="b"/>
            <a:pathLst>
              <a:path w="5934026" h="2580528">
                <a:moveTo>
                  <a:pt x="0" y="0"/>
                </a:moveTo>
                <a:lnTo>
                  <a:pt x="5934026" y="0"/>
                </a:lnTo>
                <a:lnTo>
                  <a:pt x="5934026" y="2580528"/>
                </a:lnTo>
                <a:lnTo>
                  <a:pt x="0" y="258052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05153" y="981075"/>
            <a:ext cx="14277693" cy="390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0"/>
              </a:lnSpc>
            </a:pPr>
            <a:r>
              <a:rPr lang="en-US" sz="4600">
                <a:solidFill>
                  <a:srgbClr val="433926"/>
                </a:solidFill>
                <a:latin typeface="Bentham"/>
                <a:ea typeface="Bentham"/>
                <a:cs typeface="Bentham"/>
                <a:sym typeface="Bentham"/>
              </a:rPr>
              <a:t> У ХХ ст. курган засаджують сосною, і він стає Серебрянським лісництвом, що є легенями Луганщини. З початком повномасштабної війни 2022 року ліс знаходиться в епіцентрі активний бойових дій і перетворюється на неживу пустелю.</a:t>
            </a:r>
          </a:p>
          <a:p>
            <a:pPr algn="ctr">
              <a:lnSpc>
                <a:spcPts val="3000"/>
              </a:lnSpc>
            </a:pPr>
            <a:endParaRPr lang="en-US" sz="4600">
              <a:solidFill>
                <a:srgbClr val="433926"/>
              </a:solidFill>
              <a:latin typeface="Bentham"/>
              <a:ea typeface="Bentham"/>
              <a:cs typeface="Bentham"/>
              <a:sym typeface="Bentham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1736928" y="7155180"/>
            <a:ext cx="6018343" cy="2625841"/>
          </a:xfrm>
          <a:custGeom>
            <a:avLst/>
            <a:gdLst/>
            <a:ahLst/>
            <a:cxnLst/>
            <a:rect l="l" t="t" r="r" b="b"/>
            <a:pathLst>
              <a:path w="6018343" h="2625841">
                <a:moveTo>
                  <a:pt x="0" y="0"/>
                </a:moveTo>
                <a:lnTo>
                  <a:pt x="6018342" y="0"/>
                </a:lnTo>
                <a:lnTo>
                  <a:pt x="6018342" y="2625841"/>
                </a:lnTo>
                <a:lnTo>
                  <a:pt x="0" y="262584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11362" b="-3922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1491202" y="3532418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4" y="0"/>
                </a:lnTo>
                <a:lnTo>
                  <a:pt x="12358534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2169018" y="550560"/>
            <a:ext cx="16230600" cy="8229600"/>
            <a:chOff x="0" y="0"/>
            <a:chExt cx="16030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3022" cy="812800"/>
            </a:xfrm>
            <a:custGeom>
              <a:avLst/>
              <a:gdLst/>
              <a:ahLst/>
              <a:cxnLst/>
              <a:rect l="l" t="t" r="r" b="b"/>
              <a:pathLst>
                <a:path w="1603022" h="812800">
                  <a:moveTo>
                    <a:pt x="1523604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523604" y="812800"/>
                  </a:lnTo>
                  <a:cubicBezTo>
                    <a:pt x="1523604" y="769101"/>
                    <a:pt x="1558943" y="733382"/>
                    <a:pt x="1603022" y="733382"/>
                  </a:cubicBezTo>
                  <a:lnTo>
                    <a:pt x="1603022" y="79418"/>
                  </a:lnTo>
                  <a:cubicBezTo>
                    <a:pt x="1559323" y="79418"/>
                    <a:pt x="1523604" y="44079"/>
                    <a:pt x="1523604" y="0"/>
                  </a:cubicBezTo>
                  <a:close/>
                </a:path>
              </a:pathLst>
            </a:custGeom>
            <a:solidFill>
              <a:srgbClr val="DDD7C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8100" y="0"/>
              <a:ext cx="1526822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0"/>
            <a:ext cx="2010643" cy="1873249"/>
          </a:xfrm>
          <a:custGeom>
            <a:avLst/>
            <a:gdLst/>
            <a:ahLst/>
            <a:cxnLst/>
            <a:rect l="l" t="t" r="r" b="b"/>
            <a:pathLst>
              <a:path w="2010643" h="1873249">
                <a:moveTo>
                  <a:pt x="0" y="0"/>
                </a:moveTo>
                <a:lnTo>
                  <a:pt x="2010643" y="0"/>
                </a:lnTo>
                <a:lnTo>
                  <a:pt x="2010643" y="1873249"/>
                </a:lnTo>
                <a:lnTo>
                  <a:pt x="0" y="1873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071691">
            <a:off x="16214092" y="6520835"/>
            <a:ext cx="2912755" cy="4710655"/>
          </a:xfrm>
          <a:custGeom>
            <a:avLst/>
            <a:gdLst/>
            <a:ahLst/>
            <a:cxnLst/>
            <a:rect l="l" t="t" r="r" b="b"/>
            <a:pathLst>
              <a:path w="2912755" h="4710655">
                <a:moveTo>
                  <a:pt x="0" y="0"/>
                </a:moveTo>
                <a:lnTo>
                  <a:pt x="2912755" y="0"/>
                </a:lnTo>
                <a:lnTo>
                  <a:pt x="2912755" y="4710655"/>
                </a:lnTo>
                <a:lnTo>
                  <a:pt x="0" y="4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949456" y="6276282"/>
            <a:ext cx="5520796" cy="2966112"/>
          </a:xfrm>
          <a:custGeom>
            <a:avLst/>
            <a:gdLst/>
            <a:ahLst/>
            <a:cxnLst/>
            <a:rect l="l" t="t" r="r" b="b"/>
            <a:pathLst>
              <a:path w="5520796" h="2966112">
                <a:moveTo>
                  <a:pt x="0" y="0"/>
                </a:moveTo>
                <a:lnTo>
                  <a:pt x="5520795" y="0"/>
                </a:lnTo>
                <a:lnTo>
                  <a:pt x="5520795" y="2966112"/>
                </a:lnTo>
                <a:lnTo>
                  <a:pt x="0" y="29661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010643" y="5292687"/>
            <a:ext cx="4232624" cy="4933301"/>
          </a:xfrm>
          <a:custGeom>
            <a:avLst/>
            <a:gdLst/>
            <a:ahLst/>
            <a:cxnLst/>
            <a:rect l="l" t="t" r="r" b="b"/>
            <a:pathLst>
              <a:path w="4232624" h="4933301">
                <a:moveTo>
                  <a:pt x="0" y="0"/>
                </a:moveTo>
                <a:lnTo>
                  <a:pt x="4232625" y="0"/>
                </a:lnTo>
                <a:lnTo>
                  <a:pt x="4232625" y="4933301"/>
                </a:lnTo>
                <a:lnTo>
                  <a:pt x="0" y="49333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4072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313251" y="971550"/>
            <a:ext cx="14793204" cy="4982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Третя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історична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локація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-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Свято-Троїцька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церква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–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центр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притягнення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уваги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на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світлині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,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яка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стає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популярним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православним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храмом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.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Свято-Троїцький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храм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є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яскравим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зразком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козацького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бароко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,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притаманного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спорудам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Острогозького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й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Ізюмського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полкам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Слобідської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України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другої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половини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XVIII – XIX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ст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. 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Подібні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архітектурні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споруди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наявні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ще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в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селах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Шульгінка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й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Осинове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Луганської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області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. </a:t>
            </a:r>
          </a:p>
          <a:p>
            <a:pPr algn="ctr">
              <a:lnSpc>
                <a:spcPts val="3780"/>
              </a:lnSpc>
            </a:pP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        У 30-х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роках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ХХ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століття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більшовицька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влада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руйнує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Свято-Троїцький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храм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, а в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часи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незалежної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України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на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його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місці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встановлено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пам’ятний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знак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,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на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якому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зазначені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сподівання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на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його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 </a:t>
            </a:r>
            <a:r>
              <a:rPr lang="en-US" sz="2700" dirty="0" err="1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відбудову</a:t>
            </a:r>
            <a:r>
              <a:rPr lang="en-US" sz="2700" dirty="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.</a:t>
            </a:r>
          </a:p>
          <a:p>
            <a:pPr algn="ctr">
              <a:lnSpc>
                <a:spcPts val="9799"/>
              </a:lnSpc>
            </a:pPr>
            <a:endParaRPr lang="en-US" sz="2700" dirty="0">
              <a:solidFill>
                <a:srgbClr val="433926"/>
              </a:solidFill>
              <a:latin typeface="Lucy Rose"/>
              <a:ea typeface="Lucy Rose"/>
              <a:cs typeface="Lucy Rose"/>
              <a:sym typeface="Lucy Rose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2977602" y="6698493"/>
            <a:ext cx="4128854" cy="3322955"/>
          </a:xfrm>
          <a:custGeom>
            <a:avLst/>
            <a:gdLst/>
            <a:ahLst/>
            <a:cxnLst/>
            <a:rect l="l" t="t" r="r" b="b"/>
            <a:pathLst>
              <a:path w="4128854" h="3322955">
                <a:moveTo>
                  <a:pt x="0" y="0"/>
                </a:moveTo>
                <a:lnTo>
                  <a:pt x="4128854" y="0"/>
                </a:lnTo>
                <a:lnTo>
                  <a:pt x="4128854" y="3322955"/>
                </a:lnTo>
                <a:lnTo>
                  <a:pt x="0" y="33229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2741756" y="5254587"/>
            <a:ext cx="3586356" cy="132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433926"/>
                </a:solidFill>
                <a:latin typeface="Canva Sans"/>
                <a:ea typeface="Canva Sans"/>
                <a:cs typeface="Canva Sans"/>
                <a:sym typeface="Canva Sans"/>
              </a:rPr>
              <a:t> Церкви кінця ХVIII – початку ХІХ ст., яка знаходиться у селі Осинове, на півночі Луганської області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1491202" y="3532418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4" y="0"/>
                </a:lnTo>
                <a:lnTo>
                  <a:pt x="12358534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305100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16030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3022" cy="812800"/>
            </a:xfrm>
            <a:custGeom>
              <a:avLst/>
              <a:gdLst/>
              <a:ahLst/>
              <a:cxnLst/>
              <a:rect l="l" t="t" r="r" b="b"/>
              <a:pathLst>
                <a:path w="1603022" h="812800">
                  <a:moveTo>
                    <a:pt x="1523604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523604" y="812800"/>
                  </a:lnTo>
                  <a:cubicBezTo>
                    <a:pt x="1523604" y="769101"/>
                    <a:pt x="1558943" y="733382"/>
                    <a:pt x="1603022" y="733382"/>
                  </a:cubicBezTo>
                  <a:lnTo>
                    <a:pt x="1603022" y="79418"/>
                  </a:lnTo>
                  <a:cubicBezTo>
                    <a:pt x="1559323" y="79418"/>
                    <a:pt x="1523604" y="44079"/>
                    <a:pt x="1523604" y="0"/>
                  </a:cubicBezTo>
                  <a:close/>
                </a:path>
              </a:pathLst>
            </a:custGeom>
            <a:solidFill>
              <a:srgbClr val="DDD7C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8100" y="0"/>
              <a:ext cx="1526822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-305100" y="-376027"/>
            <a:ext cx="3015514" cy="2809454"/>
          </a:xfrm>
          <a:custGeom>
            <a:avLst/>
            <a:gdLst/>
            <a:ahLst/>
            <a:cxnLst/>
            <a:rect l="l" t="t" r="r" b="b"/>
            <a:pathLst>
              <a:path w="3015514" h="2809454">
                <a:moveTo>
                  <a:pt x="0" y="0"/>
                </a:moveTo>
                <a:lnTo>
                  <a:pt x="3015514" y="0"/>
                </a:lnTo>
                <a:lnTo>
                  <a:pt x="3015514" y="2809454"/>
                </a:lnTo>
                <a:lnTo>
                  <a:pt x="0" y="28094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071691">
            <a:off x="16020235" y="6637436"/>
            <a:ext cx="2912755" cy="4710655"/>
          </a:xfrm>
          <a:custGeom>
            <a:avLst/>
            <a:gdLst/>
            <a:ahLst/>
            <a:cxnLst/>
            <a:rect l="l" t="t" r="r" b="b"/>
            <a:pathLst>
              <a:path w="2912755" h="4710655">
                <a:moveTo>
                  <a:pt x="0" y="0"/>
                </a:moveTo>
                <a:lnTo>
                  <a:pt x="2912755" y="0"/>
                </a:lnTo>
                <a:lnTo>
                  <a:pt x="2912755" y="4710655"/>
                </a:lnTo>
                <a:lnTo>
                  <a:pt x="0" y="4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05100" y="5363812"/>
            <a:ext cx="5479355" cy="2996158"/>
          </a:xfrm>
          <a:custGeom>
            <a:avLst/>
            <a:gdLst/>
            <a:ahLst/>
            <a:cxnLst/>
            <a:rect l="l" t="t" r="r" b="b"/>
            <a:pathLst>
              <a:path w="5479355" h="2996158">
                <a:moveTo>
                  <a:pt x="0" y="0"/>
                </a:moveTo>
                <a:lnTo>
                  <a:pt x="5479355" y="0"/>
                </a:lnTo>
                <a:lnTo>
                  <a:pt x="5479355" y="2996159"/>
                </a:lnTo>
                <a:lnTo>
                  <a:pt x="0" y="299615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319980" y="6756160"/>
            <a:ext cx="7968020" cy="2874017"/>
          </a:xfrm>
          <a:custGeom>
            <a:avLst/>
            <a:gdLst/>
            <a:ahLst/>
            <a:cxnLst/>
            <a:rect l="l" t="t" r="r" b="b"/>
            <a:pathLst>
              <a:path w="7968020" h="2874017">
                <a:moveTo>
                  <a:pt x="0" y="0"/>
                </a:moveTo>
                <a:lnTo>
                  <a:pt x="7968020" y="0"/>
                </a:lnTo>
                <a:lnTo>
                  <a:pt x="7968020" y="2874017"/>
                </a:lnTo>
                <a:lnTo>
                  <a:pt x="0" y="287401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689" b="-168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930459" y="5851096"/>
            <a:ext cx="4188041" cy="2957270"/>
          </a:xfrm>
          <a:custGeom>
            <a:avLst/>
            <a:gdLst/>
            <a:ahLst/>
            <a:cxnLst/>
            <a:rect l="l" t="t" r="r" b="b"/>
            <a:pathLst>
              <a:path w="4188041" h="2957270">
                <a:moveTo>
                  <a:pt x="0" y="0"/>
                </a:moveTo>
                <a:lnTo>
                  <a:pt x="4188041" y="0"/>
                </a:lnTo>
                <a:lnTo>
                  <a:pt x="4188041" y="2957269"/>
                </a:lnTo>
                <a:lnTo>
                  <a:pt x="0" y="295726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710414" y="1242822"/>
            <a:ext cx="14277693" cy="481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>
                <a:solidFill>
                  <a:srgbClr val="433926"/>
                </a:solidFill>
                <a:latin typeface="Bentham"/>
                <a:ea typeface="Bentham"/>
                <a:cs typeface="Bentham"/>
                <a:sym typeface="Bentham"/>
              </a:rPr>
              <a:t>Четверта локація – старовинна будівля залізничного вокзалу Кремінної, відкритого 17 грудня 1895 року. Ракурс фотографії дозволяє кремінськими краєзнавцям стверджувати, що знімок зроблено саме біля цього об'єкту. </a:t>
            </a:r>
          </a:p>
          <a:p>
            <a:pPr algn="ctr">
              <a:lnSpc>
                <a:spcPts val="3960"/>
              </a:lnSpc>
            </a:pPr>
            <a:r>
              <a:rPr lang="en-US" sz="3300">
                <a:solidFill>
                  <a:srgbClr val="433926"/>
                </a:solidFill>
                <a:latin typeface="Bentham"/>
                <a:ea typeface="Bentham"/>
                <a:cs typeface="Bentham"/>
                <a:sym typeface="Bentham"/>
              </a:rPr>
              <a:t>         Транспортний вузол Донецької Кам’яновугільної залізниці (ділянка Лисичанськ – Куп’янськ) дозволяє виходити на місто Куп’янськ і поєднувати Кремінну із іншими містами Наддніпрянської України, що сприяє розвитку вугільної промисловості.</a:t>
            </a:r>
          </a:p>
          <a:p>
            <a:pPr algn="ctr">
              <a:lnSpc>
                <a:spcPts val="6599"/>
              </a:lnSpc>
            </a:pPr>
            <a:endParaRPr lang="en-US" sz="3300">
              <a:solidFill>
                <a:srgbClr val="433926"/>
              </a:solidFill>
              <a:latin typeface="Bentham"/>
              <a:ea typeface="Bentham"/>
              <a:cs typeface="Bentham"/>
              <a:sym typeface="Bentha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1491202" y="3532418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4" y="0"/>
                </a:lnTo>
                <a:lnTo>
                  <a:pt x="12358534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16030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3022" cy="812800"/>
            </a:xfrm>
            <a:custGeom>
              <a:avLst/>
              <a:gdLst/>
              <a:ahLst/>
              <a:cxnLst/>
              <a:rect l="l" t="t" r="r" b="b"/>
              <a:pathLst>
                <a:path w="1603022" h="812800">
                  <a:moveTo>
                    <a:pt x="1523604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523604" y="812800"/>
                  </a:lnTo>
                  <a:cubicBezTo>
                    <a:pt x="1523604" y="769101"/>
                    <a:pt x="1558943" y="733382"/>
                    <a:pt x="1603022" y="733382"/>
                  </a:cubicBezTo>
                  <a:lnTo>
                    <a:pt x="1603022" y="79418"/>
                  </a:lnTo>
                  <a:cubicBezTo>
                    <a:pt x="1559323" y="79418"/>
                    <a:pt x="1523604" y="44079"/>
                    <a:pt x="1523604" y="0"/>
                  </a:cubicBezTo>
                  <a:close/>
                </a:path>
              </a:pathLst>
            </a:custGeom>
            <a:solidFill>
              <a:srgbClr val="DDD7C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8100" y="0"/>
              <a:ext cx="1526822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0"/>
            <a:ext cx="3015514" cy="2809454"/>
          </a:xfrm>
          <a:custGeom>
            <a:avLst/>
            <a:gdLst/>
            <a:ahLst/>
            <a:cxnLst/>
            <a:rect l="l" t="t" r="r" b="b"/>
            <a:pathLst>
              <a:path w="3015514" h="2809454">
                <a:moveTo>
                  <a:pt x="0" y="0"/>
                </a:moveTo>
                <a:lnTo>
                  <a:pt x="3015514" y="0"/>
                </a:lnTo>
                <a:lnTo>
                  <a:pt x="3015514" y="2809454"/>
                </a:lnTo>
                <a:lnTo>
                  <a:pt x="0" y="28094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071691">
            <a:off x="16020235" y="6637436"/>
            <a:ext cx="2912755" cy="4710655"/>
          </a:xfrm>
          <a:custGeom>
            <a:avLst/>
            <a:gdLst/>
            <a:ahLst/>
            <a:cxnLst/>
            <a:rect l="l" t="t" r="r" b="b"/>
            <a:pathLst>
              <a:path w="2912755" h="4710655">
                <a:moveTo>
                  <a:pt x="0" y="0"/>
                </a:moveTo>
                <a:lnTo>
                  <a:pt x="2912755" y="0"/>
                </a:lnTo>
                <a:lnTo>
                  <a:pt x="2912755" y="4710655"/>
                </a:lnTo>
                <a:lnTo>
                  <a:pt x="0" y="4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854927" y="939663"/>
            <a:ext cx="7799389" cy="100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5787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ВИСНОВКИ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15514" y="1464972"/>
            <a:ext cx="12345960" cy="5458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6"/>
              </a:lnSpc>
            </a:pPr>
            <a:endParaRPr/>
          </a:p>
          <a:p>
            <a:pPr algn="ctr">
              <a:lnSpc>
                <a:spcPts val="3307"/>
              </a:lnSpc>
            </a:pPr>
            <a:r>
              <a:rPr lang="en-US" sz="2756">
                <a:solidFill>
                  <a:srgbClr val="433926"/>
                </a:solidFill>
                <a:latin typeface="Bentham"/>
                <a:ea typeface="Bentham"/>
                <a:cs typeface="Bentham"/>
                <a:sym typeface="Bentham"/>
              </a:rPr>
              <a:t>Запропоновані нами локації історико-туристичного маршруту «Кремінна: Історія однієї фотографії» дозволяють виокремити основні етапи становлення міста: по-перше, стародавня епоха; по-друге, козацька доба, коли Новоглухівстає частиною Слобідської України; по-третє, використання та примноження природних багатств Кремінщини; по-четверте, епоха промислової модернізації кінця ХІХ – початку ХХ ст. Вони засвідчують і руйнівні процеси, зокрема: антицерковну політику радянської влади в 30-х рр. ХХ ст. на прикладі  долі Свято-Троїцької церкви й російсько-українську війну, під час якої знищується унікального природний об’єкт – Серебрянський ліс.</a:t>
            </a:r>
          </a:p>
          <a:p>
            <a:pPr algn="ctr">
              <a:lnSpc>
                <a:spcPts val="4916"/>
              </a:lnSpc>
            </a:pPr>
            <a:endParaRPr lang="en-US" sz="2756">
              <a:solidFill>
                <a:srgbClr val="433926"/>
              </a:solidFill>
              <a:latin typeface="Bentham"/>
              <a:ea typeface="Bentham"/>
              <a:cs typeface="Bentham"/>
              <a:sym typeface="Bentham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542452" y="6469567"/>
            <a:ext cx="9203096" cy="3989052"/>
          </a:xfrm>
          <a:custGeom>
            <a:avLst/>
            <a:gdLst/>
            <a:ahLst/>
            <a:cxnLst/>
            <a:rect l="l" t="t" r="r" b="b"/>
            <a:pathLst>
              <a:path w="9203096" h="3989052">
                <a:moveTo>
                  <a:pt x="0" y="0"/>
                </a:moveTo>
                <a:lnTo>
                  <a:pt x="9203096" y="0"/>
                </a:lnTo>
                <a:lnTo>
                  <a:pt x="9203096" y="3989052"/>
                </a:lnTo>
                <a:lnTo>
                  <a:pt x="0" y="39890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965" t="-1562" b="-1562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1491202" y="3532418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4" y="0"/>
                </a:lnTo>
                <a:lnTo>
                  <a:pt x="12358534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16030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3022" cy="812800"/>
            </a:xfrm>
            <a:custGeom>
              <a:avLst/>
              <a:gdLst/>
              <a:ahLst/>
              <a:cxnLst/>
              <a:rect l="l" t="t" r="r" b="b"/>
              <a:pathLst>
                <a:path w="1603022" h="812800">
                  <a:moveTo>
                    <a:pt x="1523604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523604" y="812800"/>
                  </a:lnTo>
                  <a:cubicBezTo>
                    <a:pt x="1523604" y="769101"/>
                    <a:pt x="1558943" y="733382"/>
                    <a:pt x="1603022" y="733382"/>
                  </a:cubicBezTo>
                  <a:lnTo>
                    <a:pt x="1603022" y="79418"/>
                  </a:lnTo>
                  <a:cubicBezTo>
                    <a:pt x="1559323" y="79418"/>
                    <a:pt x="1523604" y="44079"/>
                    <a:pt x="1523604" y="0"/>
                  </a:cubicBezTo>
                  <a:close/>
                </a:path>
              </a:pathLst>
            </a:custGeom>
            <a:solidFill>
              <a:srgbClr val="DDD7C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8100" y="0"/>
              <a:ext cx="1526822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0" y="0"/>
            <a:ext cx="3015514" cy="2809454"/>
          </a:xfrm>
          <a:custGeom>
            <a:avLst/>
            <a:gdLst/>
            <a:ahLst/>
            <a:cxnLst/>
            <a:rect l="l" t="t" r="r" b="b"/>
            <a:pathLst>
              <a:path w="3015514" h="2809454">
                <a:moveTo>
                  <a:pt x="0" y="0"/>
                </a:moveTo>
                <a:lnTo>
                  <a:pt x="3015514" y="0"/>
                </a:lnTo>
                <a:lnTo>
                  <a:pt x="3015514" y="2809454"/>
                </a:lnTo>
                <a:lnTo>
                  <a:pt x="0" y="28094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071691">
            <a:off x="16020235" y="6637436"/>
            <a:ext cx="2912755" cy="4710655"/>
          </a:xfrm>
          <a:custGeom>
            <a:avLst/>
            <a:gdLst/>
            <a:ahLst/>
            <a:cxnLst/>
            <a:rect l="l" t="t" r="r" b="b"/>
            <a:pathLst>
              <a:path w="2912755" h="4710655">
                <a:moveTo>
                  <a:pt x="0" y="0"/>
                </a:moveTo>
                <a:lnTo>
                  <a:pt x="2912755" y="0"/>
                </a:lnTo>
                <a:lnTo>
                  <a:pt x="2912755" y="4710655"/>
                </a:lnTo>
                <a:lnTo>
                  <a:pt x="0" y="4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303087" y="3984009"/>
            <a:ext cx="9997476" cy="6780295"/>
          </a:xfrm>
          <a:custGeom>
            <a:avLst/>
            <a:gdLst/>
            <a:ahLst/>
            <a:cxnLst/>
            <a:rect l="l" t="t" r="r" b="b"/>
            <a:pathLst>
              <a:path w="9997476" h="6780295">
                <a:moveTo>
                  <a:pt x="0" y="0"/>
                </a:moveTo>
                <a:lnTo>
                  <a:pt x="9997477" y="0"/>
                </a:lnTo>
                <a:lnTo>
                  <a:pt x="9997477" y="6780296"/>
                </a:lnTo>
                <a:lnTo>
                  <a:pt x="0" y="678029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07757" y="5587820"/>
            <a:ext cx="1773021" cy="2772151"/>
          </a:xfrm>
          <a:custGeom>
            <a:avLst/>
            <a:gdLst/>
            <a:ahLst/>
            <a:cxnLst/>
            <a:rect l="l" t="t" r="r" b="b"/>
            <a:pathLst>
              <a:path w="1773021" h="2772151">
                <a:moveTo>
                  <a:pt x="0" y="0"/>
                </a:moveTo>
                <a:lnTo>
                  <a:pt x="1773021" y="0"/>
                </a:lnTo>
                <a:lnTo>
                  <a:pt x="1773021" y="2772151"/>
                </a:lnTo>
                <a:lnTo>
                  <a:pt x="0" y="277215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627073" y="5713717"/>
            <a:ext cx="2632227" cy="2520357"/>
          </a:xfrm>
          <a:custGeom>
            <a:avLst/>
            <a:gdLst/>
            <a:ahLst/>
            <a:cxnLst/>
            <a:rect l="l" t="t" r="r" b="b"/>
            <a:pathLst>
              <a:path w="2632227" h="2520357">
                <a:moveTo>
                  <a:pt x="0" y="0"/>
                </a:moveTo>
                <a:lnTo>
                  <a:pt x="2632227" y="0"/>
                </a:lnTo>
                <a:lnTo>
                  <a:pt x="2632227" y="2520357"/>
                </a:lnTo>
                <a:lnTo>
                  <a:pt x="0" y="25203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950487" y="895350"/>
            <a:ext cx="1151873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433926"/>
                </a:solidFill>
                <a:latin typeface="Lucy Rose"/>
                <a:ea typeface="Lucy Rose"/>
                <a:cs typeface="Lucy Rose"/>
                <a:sym typeface="Lucy Rose"/>
              </a:rPr>
              <a:t>ПРАКТИЧНА ЗНАЧУЩІСТЬ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62979" y="1261641"/>
            <a:ext cx="14277693" cy="304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9"/>
              </a:lnSpc>
            </a:pPr>
            <a:endParaRPr/>
          </a:p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433926"/>
                </a:solidFill>
                <a:latin typeface="Bentham"/>
                <a:ea typeface="Bentham"/>
                <a:cs typeface="Bentham"/>
                <a:sym typeface="Bentham"/>
              </a:rPr>
              <a:t>РЕКОМЕНДАЦІЇ: доцільним може стати створення фахівцями сучасних інформаційних технологій комп'ютерної гри-мандрівки Кремінною різних історичних епох.</a:t>
            </a:r>
          </a:p>
          <a:p>
            <a:pPr algn="ctr">
              <a:lnSpc>
                <a:spcPts val="4320"/>
              </a:lnSpc>
            </a:pPr>
            <a:endParaRPr lang="en-US" sz="3600">
              <a:solidFill>
                <a:srgbClr val="433926"/>
              </a:solidFill>
              <a:latin typeface="Bentham"/>
              <a:ea typeface="Bentham"/>
              <a:cs typeface="Bentham"/>
              <a:sym typeface="Bentha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100" y="-171619"/>
            <a:ext cx="18898200" cy="10630238"/>
          </a:xfrm>
          <a:custGeom>
            <a:avLst/>
            <a:gdLst/>
            <a:ahLst/>
            <a:cxnLst/>
            <a:rect l="l" t="t" r="r" b="b"/>
            <a:pathLst>
              <a:path w="18898200" h="10630238">
                <a:moveTo>
                  <a:pt x="0" y="0"/>
                </a:moveTo>
                <a:lnTo>
                  <a:pt x="18898200" y="0"/>
                </a:lnTo>
                <a:lnTo>
                  <a:pt x="18898200" y="10630238"/>
                </a:lnTo>
                <a:lnTo>
                  <a:pt x="0" y="1063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431031">
            <a:off x="14417416" y="4553623"/>
            <a:ext cx="12358534" cy="9655105"/>
          </a:xfrm>
          <a:custGeom>
            <a:avLst/>
            <a:gdLst/>
            <a:ahLst/>
            <a:cxnLst/>
            <a:rect l="l" t="t" r="r" b="b"/>
            <a:pathLst>
              <a:path w="12358534" h="9655105">
                <a:moveTo>
                  <a:pt x="0" y="0"/>
                </a:moveTo>
                <a:lnTo>
                  <a:pt x="12358535" y="0"/>
                </a:lnTo>
                <a:lnTo>
                  <a:pt x="12358535" y="9655105"/>
                </a:lnTo>
                <a:lnTo>
                  <a:pt x="0" y="96551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000611" y="-1271397"/>
            <a:ext cx="16230600" cy="2542794"/>
          </a:xfrm>
          <a:custGeom>
            <a:avLst/>
            <a:gdLst/>
            <a:ahLst/>
            <a:cxnLst/>
            <a:rect l="l" t="t" r="r" b="b"/>
            <a:pathLst>
              <a:path w="16230600" h="2542794">
                <a:moveTo>
                  <a:pt x="0" y="0"/>
                </a:moveTo>
                <a:lnTo>
                  <a:pt x="16230600" y="0"/>
                </a:lnTo>
                <a:lnTo>
                  <a:pt x="16230600" y="2542794"/>
                </a:lnTo>
                <a:lnTo>
                  <a:pt x="0" y="2542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7825" y="7155180"/>
            <a:ext cx="18288000" cy="6263640"/>
          </a:xfrm>
          <a:custGeom>
            <a:avLst/>
            <a:gdLst/>
            <a:ahLst/>
            <a:cxnLst/>
            <a:rect l="l" t="t" r="r" b="b"/>
            <a:pathLst>
              <a:path w="18288000" h="6263640">
                <a:moveTo>
                  <a:pt x="18288000" y="6263640"/>
                </a:moveTo>
                <a:lnTo>
                  <a:pt x="0" y="62636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62636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164189"/>
            <a:ext cx="9709854" cy="5947285"/>
          </a:xfrm>
          <a:custGeom>
            <a:avLst/>
            <a:gdLst/>
            <a:ahLst/>
            <a:cxnLst/>
            <a:rect l="l" t="t" r="r" b="b"/>
            <a:pathLst>
              <a:path w="9709854" h="5947285">
                <a:moveTo>
                  <a:pt x="0" y="0"/>
                </a:moveTo>
                <a:lnTo>
                  <a:pt x="9709854" y="0"/>
                </a:lnTo>
                <a:lnTo>
                  <a:pt x="9709854" y="5947285"/>
                </a:lnTo>
                <a:lnTo>
                  <a:pt x="0" y="5947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251500" y="1271397"/>
            <a:ext cx="13785000" cy="8229600"/>
          </a:xfrm>
          <a:custGeom>
            <a:avLst/>
            <a:gdLst/>
            <a:ahLst/>
            <a:cxnLst/>
            <a:rect l="l" t="t" r="r" b="b"/>
            <a:pathLst>
              <a:path w="13785000" h="8229600">
                <a:moveTo>
                  <a:pt x="0" y="0"/>
                </a:moveTo>
                <a:lnTo>
                  <a:pt x="13785000" y="0"/>
                </a:lnTo>
                <a:lnTo>
                  <a:pt x="137850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5536" b="-1553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842553" y="-1915003"/>
            <a:ext cx="3742506" cy="3486768"/>
          </a:xfrm>
          <a:custGeom>
            <a:avLst/>
            <a:gdLst/>
            <a:ahLst/>
            <a:cxnLst/>
            <a:rect l="l" t="t" r="r" b="b"/>
            <a:pathLst>
              <a:path w="3742506" h="3486768">
                <a:moveTo>
                  <a:pt x="0" y="0"/>
                </a:moveTo>
                <a:lnTo>
                  <a:pt x="3742506" y="0"/>
                </a:lnTo>
                <a:lnTo>
                  <a:pt x="3742506" y="3486768"/>
                </a:lnTo>
                <a:lnTo>
                  <a:pt x="0" y="3486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036500" y="7155180"/>
            <a:ext cx="3478970" cy="5626367"/>
          </a:xfrm>
          <a:custGeom>
            <a:avLst/>
            <a:gdLst/>
            <a:ahLst/>
            <a:cxnLst/>
            <a:rect l="l" t="t" r="r" b="b"/>
            <a:pathLst>
              <a:path w="3478970" h="5626367">
                <a:moveTo>
                  <a:pt x="0" y="0"/>
                </a:moveTo>
                <a:lnTo>
                  <a:pt x="3478970" y="0"/>
                </a:lnTo>
                <a:lnTo>
                  <a:pt x="3478970" y="5626367"/>
                </a:lnTo>
                <a:lnTo>
                  <a:pt x="0" y="5626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344349" y="1204722"/>
            <a:ext cx="11580995" cy="8407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2"/>
              </a:lnSpc>
              <a:spcBef>
                <a:spcPct val="0"/>
              </a:spcBef>
            </a:pPr>
            <a:r>
              <a:rPr lang="en-US" sz="358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Список використаних джерел</a:t>
            </a:r>
          </a:p>
          <a:p>
            <a:pPr algn="ctr">
              <a:lnSpc>
                <a:spcPts val="4742"/>
              </a:lnSpc>
              <a:spcBef>
                <a:spcPct val="0"/>
              </a:spcBef>
            </a:pPr>
            <a:r>
              <a:rPr lang="en-US" sz="338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1.Джерело фотографій. URL:</a:t>
            </a:r>
          </a:p>
          <a:p>
            <a:pPr algn="ctr">
              <a:lnSpc>
                <a:spcPts val="4742"/>
              </a:lnSpc>
              <a:spcBef>
                <a:spcPct val="0"/>
              </a:spcBef>
            </a:pPr>
            <a:r>
              <a:rPr lang="en-US" sz="338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https://uk.wikipedia.org/wiki/%D0%9A%D1%80%D0%B5%D0%BC%D1%96%D0%BD%D0%BD%D0%B0 (дата звернення 02.04.2025).</a:t>
            </a:r>
          </a:p>
          <a:p>
            <a:pPr algn="ctr">
              <a:lnSpc>
                <a:spcPts val="4742"/>
              </a:lnSpc>
              <a:spcBef>
                <a:spcPct val="0"/>
              </a:spcBef>
            </a:pPr>
            <a:r>
              <a:rPr lang="en-US" sz="338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2.Кремінна: історична довідка. URL:</a:t>
            </a:r>
          </a:p>
          <a:p>
            <a:pPr algn="ctr">
              <a:lnSpc>
                <a:spcPts val="4742"/>
              </a:lnSpc>
              <a:spcBef>
                <a:spcPct val="0"/>
              </a:spcBef>
            </a:pPr>
            <a:r>
              <a:rPr lang="en-US" sz="338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https://rajrada-krem-lg.ucoz.ua/index/istorichna_dovidka/0-34 (дата звернення 02.04.2025).</a:t>
            </a:r>
          </a:p>
          <a:p>
            <a:pPr algn="ctr">
              <a:lnSpc>
                <a:spcPts val="4742"/>
              </a:lnSpc>
              <a:spcBef>
                <a:spcPct val="0"/>
              </a:spcBef>
            </a:pPr>
            <a:r>
              <a:rPr lang="en-US" sz="338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3.Пірко В. Заселення Степової України в XVI—XVIII ст. Донецьк: Укр. центр, 1998. 124 с.</a:t>
            </a:r>
          </a:p>
          <a:p>
            <a:pPr algn="ctr">
              <a:lnSpc>
                <a:spcPts val="4742"/>
              </a:lnSpc>
              <a:spcBef>
                <a:spcPct val="0"/>
              </a:spcBef>
            </a:pPr>
            <a:r>
              <a:rPr lang="en-US" sz="338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4.Цікаві факти з історії Кремінщини. URL:</a:t>
            </a:r>
          </a:p>
          <a:p>
            <a:pPr algn="ctr">
              <a:lnSpc>
                <a:spcPts val="4742"/>
              </a:lnSpc>
              <a:spcBef>
                <a:spcPct val="0"/>
              </a:spcBef>
            </a:pPr>
            <a:r>
              <a:rPr lang="en-US" sz="338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https://krm.lg.ua/novyny/96-tsikavi-fakty-z-istoriyi-kreminshchyny.html (дата звернення 02.04.2025).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839</Words>
  <Application>Microsoft Office PowerPoint</Application>
  <PresentationFormat>Произвольный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</vt:lpstr>
      <vt:lpstr>Canva Sans Bold</vt:lpstr>
      <vt:lpstr>Canva Sans</vt:lpstr>
      <vt:lpstr>Arial</vt:lpstr>
      <vt:lpstr>Lucy Rose</vt:lpstr>
      <vt:lpstr>Bentham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ПАНОРАМНА ФОТОГРАФІЯ МІСТА КРЕМІННА КІНЦЯ ХІХ – ПОЧАТКУ ХХ СТ. ЯК ДЖЕРЕЛО ЗБЕРЕЖЕННЯ ІСТОРИЧНОЇ ПАМ'ЯТІ</dc:title>
  <cp:lastModifiedBy>Уманська Тамара Олександрівна</cp:lastModifiedBy>
  <cp:revision>2</cp:revision>
  <dcterms:created xsi:type="dcterms:W3CDTF">2006-08-16T00:00:00Z</dcterms:created>
  <dcterms:modified xsi:type="dcterms:W3CDTF">2025-04-06T09:27:01Z</dcterms:modified>
  <dc:identifier>DAGj147dCQE</dc:identifier>
</cp:coreProperties>
</file>