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5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4915"/>
    <a:srgbClr val="7C7B47"/>
    <a:srgbClr val="787949"/>
    <a:srgbClr val="7370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1214-4F4C-4287-B6BD-B0F1CFFF676C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066B-AB3C-4BE1-9830-A2892EB65CB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6367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1214-4F4C-4287-B6BD-B0F1CFFF676C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066B-AB3C-4BE1-9830-A2892EB65CB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1612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1214-4F4C-4287-B6BD-B0F1CFFF676C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066B-AB3C-4BE1-9830-A2892EB65CB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5976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1214-4F4C-4287-B6BD-B0F1CFFF676C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066B-AB3C-4BE1-9830-A2892EB65CB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9072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1214-4F4C-4287-B6BD-B0F1CFFF676C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066B-AB3C-4BE1-9830-A2892EB65CB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8657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1214-4F4C-4287-B6BD-B0F1CFFF676C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066B-AB3C-4BE1-9830-A2892EB65CB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4583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1214-4F4C-4287-B6BD-B0F1CFFF676C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066B-AB3C-4BE1-9830-A2892EB65CB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58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1214-4F4C-4287-B6BD-B0F1CFFF676C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066B-AB3C-4BE1-9830-A2892EB65CB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0964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1214-4F4C-4287-B6BD-B0F1CFFF676C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066B-AB3C-4BE1-9830-A2892EB65CB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3797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1214-4F4C-4287-B6BD-B0F1CFFF676C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066B-AB3C-4BE1-9830-A2892EB65CB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112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1214-4F4C-4287-B6BD-B0F1CFFF676C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066B-AB3C-4BE1-9830-A2892EB65CB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8368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31214-4F4C-4287-B6BD-B0F1CFFF676C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7066B-AB3C-4BE1-9830-A2892EB65CB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9318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zp.depo.ua/ukr/zp/arhivi-kdb-yak-poeta-ivana-manila-na-tugu-za-zaporizkimi-stepami-lovili-20170526578155" TargetMode="External"/><Relationship Id="rId7" Type="http://schemas.openxmlformats.org/officeDocument/2006/relationships/hyperlink" Target="https://diasporiana.org.ua/poeziya/manylo-i-postrily-z-pera-druzhnye/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asporiana.org.ua/poeziya/10611-manilo-dnipryak-i-mech-svyatoslava/" TargetMode="External"/><Relationship Id="rId5" Type="http://schemas.openxmlformats.org/officeDocument/2006/relationships/hyperlink" Target="https://diasporiana.org.ua/poeziya/10634-manilo-i-grim-za-zoreyu/" TargetMode="External"/><Relationship Id="rId4" Type="http://schemas.openxmlformats.org/officeDocument/2006/relationships/hyperlink" Target="https://diasporiana.org.ua/poeziya/manylo-i-ukrayina-sam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484783"/>
          </a:xfrm>
        </p:spPr>
        <p:txBody>
          <a:bodyPr>
            <a:normAutofit/>
          </a:bodyPr>
          <a:lstStyle/>
          <a:p>
            <a:r>
              <a:rPr lang="uk-UA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Іван Манило – справжній </a:t>
            </a:r>
            <a:r>
              <a:rPr lang="uk-UA" sz="4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соборник</a:t>
            </a:r>
            <a:r>
              <a:rPr lang="uk-UA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Півдня</a:t>
            </a:r>
            <a:endParaRPr lang="uk-UA" sz="4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653136"/>
            <a:ext cx="3635896" cy="1728192"/>
          </a:xfrm>
        </p:spPr>
        <p:txBody>
          <a:bodyPr>
            <a:normAutofit fontScale="55000" lnSpcReduction="20000"/>
          </a:bodyPr>
          <a:lstStyle/>
          <a:p>
            <a:r>
              <a:rPr lang="uk-UA" sz="33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Автор: </a:t>
            </a:r>
            <a:r>
              <a:rPr lang="uk-UA" sz="33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Бачурський</a:t>
            </a:r>
            <a:r>
              <a:rPr lang="uk-UA" sz="33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Олександр Юрійович, учень 10 класу Запорізької гімназії №93 Запорізької міської ради Запорізької області. </a:t>
            </a:r>
          </a:p>
          <a:p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50" y="1888124"/>
            <a:ext cx="2373414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87279"/>
            <a:ext cx="2131819" cy="2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4" y="6381328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Запорізьке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територіальне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відділення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МАН </a:t>
            </a: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України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м. </a:t>
            </a: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Запоріжжя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uk-UA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4688" y="4602537"/>
            <a:ext cx="38877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Керівник: </a:t>
            </a:r>
            <a:r>
              <a:rPr lang="uk-UA" sz="16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Сафонова</a:t>
            </a:r>
            <a:r>
              <a:rPr lang="uk-UA" sz="1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Оксана Миколаївна, </a:t>
            </a:r>
            <a:r>
              <a:rPr lang="uk-UA" sz="1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вчитель української </a:t>
            </a:r>
            <a:r>
              <a:rPr lang="uk-UA" sz="1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мови та літератури Запорізької гімназії №93 Запорізької міської ради Запорізької області. </a:t>
            </a:r>
            <a:endParaRPr lang="uk-UA" sz="16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958" y="1766000"/>
            <a:ext cx="2127403" cy="28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8539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24744" y="548680"/>
            <a:ext cx="1584176" cy="868958"/>
          </a:xfrm>
        </p:spPr>
        <p:txBody>
          <a:bodyPr>
            <a:normAutofit/>
          </a:bodyPr>
          <a:lstStyle/>
          <a:p>
            <a:r>
              <a:rPr lang="uk-UA" dirty="0" smtClean="0"/>
              <a:t>  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            </a:t>
            </a:r>
            <a:endParaRPr lang="uk-UA" dirty="0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251518" y="4437112"/>
            <a:ext cx="3240359" cy="2182082"/>
          </a:xfrm>
          <a:prstGeom prst="horizontalScroll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737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Мета: дослідити життєвий та творчий шлях маловідомого запорізького письменника Івана Манила. Створити структурований продукт, що дозволить </a:t>
            </a:r>
            <a:r>
              <a:rPr lang="uk-UA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швидко</a:t>
            </a:r>
            <a:r>
              <a:rPr lang="uk-UA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uk-UA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й </a:t>
            </a:r>
            <a:r>
              <a:rPr lang="uk-UA" sz="1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вичерпно</a:t>
            </a:r>
            <a:r>
              <a:rPr lang="uk-UA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 ознайомитися з величчю його особистості. Довести, що </a:t>
            </a:r>
            <a:r>
              <a:rPr lang="uk-UA" sz="1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зросійщення</a:t>
            </a:r>
            <a:r>
              <a:rPr lang="uk-UA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 Півдня та Сходу є винятково штучним явищем. </a:t>
            </a:r>
            <a:endParaRPr lang="uk-UA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anose="020B0502040204020203" pitchFamily="34" charset="0"/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5220072" y="4437112"/>
            <a:ext cx="3168352" cy="2182082"/>
          </a:xfrm>
          <a:prstGeom prst="horizontalScroll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7879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Поштовхом до дослідження було цілковите осяяння та захоплення творчістю Івана Манила. Його думки та твори випереджали час і проявляли справдешнє обличчя й настрої тодішніх запоріжців. Завдяки цим байкам та віршам </a:t>
            </a:r>
            <a:r>
              <a:rPr lang="uk-UA" sz="1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укотре</a:t>
            </a:r>
            <a:r>
              <a:rPr lang="uk-UA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 переконуєшся, що Схід і Захід повік були разом.</a:t>
            </a:r>
            <a:endParaRPr lang="uk-UA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anose="020B0502040204020203" pitchFamily="34" charset="0"/>
            </a:endParaRPr>
          </a:p>
        </p:txBody>
      </p:sp>
      <p:sp>
        <p:nvSpPr>
          <p:cNvPr id="7" name="Вертикальный свиток 6"/>
          <p:cNvSpPr/>
          <p:nvPr/>
        </p:nvSpPr>
        <p:spPr>
          <a:xfrm>
            <a:off x="3131840" y="116632"/>
            <a:ext cx="2664296" cy="4149080"/>
          </a:xfrm>
          <a:prstGeom prst="verticalScroll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7C7B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Завдання:</a:t>
            </a:r>
          </a:p>
          <a:p>
            <a:pPr algn="ctr"/>
            <a:r>
              <a:rPr lang="uk-UA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1) Знайти та проаналізувати якомога більше архівних документів, загальнодоступної інформації, свідчень краян, творів, листів та висловлювань письменника.</a:t>
            </a:r>
          </a:p>
          <a:p>
            <a:pPr algn="ctr"/>
            <a:r>
              <a:rPr lang="uk-UA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2) Структурувати матеріал, скомпонувавши елементи біографії Івана Манила, нариси про місця його перебування в різні періоди та особисте </a:t>
            </a:r>
            <a:r>
              <a:rPr lang="uk-UA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ставлення до автора до нього.</a:t>
            </a:r>
            <a:endParaRPr lang="uk-UA" sz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anose="020B0502040204020203" pitchFamily="34" charset="0"/>
            </a:endParaRPr>
          </a:p>
          <a:p>
            <a:pPr algn="ctr"/>
            <a:r>
              <a:rPr lang="uk-UA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3) </a:t>
            </a:r>
            <a:r>
              <a:rPr lang="uk-UA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Поширити</a:t>
            </a:r>
            <a:r>
              <a:rPr lang="uk-UA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uk-UA" sz="1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проєкт</a:t>
            </a:r>
            <a:r>
              <a:rPr lang="uk-UA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uk-UA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серед щонайширших кіл поціновувачів </a:t>
            </a:r>
            <a:r>
              <a:rPr lang="uk-UA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та однодумців. Заохотити до вивчення істинної культури та історії Запорізького краю.</a:t>
            </a:r>
            <a:endParaRPr lang="uk-UA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anose="020B0502040204020203" pitchFamily="34" charset="0"/>
            </a:endParaRPr>
          </a:p>
          <a:p>
            <a:pPr algn="ctr"/>
            <a:endParaRPr lang="uk-UA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539552" y="764704"/>
            <a:ext cx="24482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Берег… Бережечок… Милий бережок…</a:t>
            </a:r>
            <a:b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Скільки протоптав я голубих стежок…</a:t>
            </a:r>
            <a:b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Скільки я книжок про тебе прочитав</a:t>
            </a:r>
            <a:b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 гаях веселих між пахких </a:t>
            </a:r>
            <a:r>
              <a:rPr lang="uk-UA" i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отав</a:t>
            </a:r>
            <a: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</a:t>
            </a:r>
            <a:endParaRPr lang="uk-UA" i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12160" y="764701"/>
            <a:ext cx="25202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Бережечок… Берег… Рідний бережок…</a:t>
            </a:r>
            <a:b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Скільки я про тебе написав байок</a:t>
            </a:r>
            <a:b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поезій мужніх, гострих епіграм!...</a:t>
            </a:r>
            <a:b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 тебе нікому, Дніпре, не </a:t>
            </a:r>
            <a:r>
              <a:rPr lang="uk-UA" i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віддам</a:t>
            </a:r>
            <a:r>
              <a:rPr lang="uk-UA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</a:t>
            </a:r>
            <a:endParaRPr lang="uk-UA" i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973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052736" y="274638"/>
            <a:ext cx="1656184" cy="1143000"/>
          </a:xfrm>
        </p:spPr>
        <p:txBody>
          <a:bodyPr/>
          <a:lstStyle/>
          <a:p>
            <a:r>
              <a:rPr lang="uk-UA" dirty="0"/>
              <a:t> 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332656" y="1600200"/>
            <a:ext cx="1080120" cy="4525963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  </a:t>
            </a:r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11" y="0"/>
            <a:ext cx="3463179" cy="235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24241" y="161634"/>
            <a:ext cx="41764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Іван Манило народився 14 березня 1918 року в селі </a:t>
            </a:r>
            <a:r>
              <a:rPr lang="uk-UA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Юрківка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Пологівського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району 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сучасної Запорізької 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області. Зараз, як і століття тому, це село перебуває неподалік від лінії 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зіткнення 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 бореться з </a:t>
            </a:r>
            <a:r>
              <a:rPr lang="uk-UA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одвічним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ворогом. </a:t>
            </a:r>
            <a:endParaRPr lang="uk-UA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712" y="4406913"/>
            <a:ext cx="2592288" cy="2455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2451147"/>
            <a:ext cx="288032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 із </a:t>
            </a:r>
            <a:r>
              <a:rPr lang="uk-UA" sz="1600" b="1" i="1" spc="-15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Юрківки</a:t>
            </a:r>
            <a:r>
              <a:rPr lang="uk-UA" sz="16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 де </a:t>
            </a:r>
            <a:r>
              <a:rPr lang="uk-UA" sz="1600" b="1" i="1" spc="-15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Оріхів</a:t>
            </a:r>
            <a:r>
              <a:rPr lang="uk-UA" sz="16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16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endParaRPr lang="uk-UA" sz="1600" b="1" i="1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600" b="1" i="1" spc="-15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Шумить</a:t>
            </a:r>
            <a:r>
              <a:rPr lang="uk-UA" sz="16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піснями вдалині,</a:t>
            </a:r>
          </a:p>
          <a:p>
            <a:pPr algn="ctr"/>
            <a:endParaRPr lang="uk-UA" sz="1600" b="1" i="1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6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 зорі падають на стріхи,</a:t>
            </a:r>
          </a:p>
          <a:p>
            <a:pPr algn="ctr"/>
            <a:endParaRPr lang="uk-UA" sz="1600" b="1" i="1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6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Немов </a:t>
            </a:r>
            <a:r>
              <a:rPr lang="uk-UA" sz="1600" b="1" i="1" spc="-15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троянди</a:t>
            </a:r>
            <a:r>
              <a:rPr lang="uk-UA" sz="16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осяйні.</a:t>
            </a:r>
          </a:p>
          <a:p>
            <a:pPr algn="ctr"/>
            <a:endParaRPr lang="uk-UA" sz="1600" b="1" i="1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6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 люд привітний, працьовитий</a:t>
            </a:r>
          </a:p>
          <a:p>
            <a:pPr algn="ctr"/>
            <a:endParaRPr lang="uk-UA" sz="1600" b="1" i="1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6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Горить в роботі до зорі,</a:t>
            </a:r>
          </a:p>
          <a:p>
            <a:pPr algn="ctr"/>
            <a:endParaRPr lang="uk-UA" sz="1600" b="1" i="1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6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 </a:t>
            </a:r>
            <a:r>
              <a:rPr lang="uk-UA" sz="1600" b="1" i="1" spc="-15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Кінка</a:t>
            </a:r>
            <a:r>
              <a:rPr lang="uk-UA" sz="16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золотом залита,</a:t>
            </a:r>
          </a:p>
          <a:p>
            <a:pPr algn="ctr"/>
            <a:endParaRPr lang="uk-UA" sz="1600" b="1" i="1" spc="-15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6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Сповняє </a:t>
            </a:r>
            <a:r>
              <a:rPr lang="uk-UA" sz="1600" b="1" i="1" spc="-15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щедро</a:t>
            </a:r>
            <a:r>
              <a:rPr lang="uk-UA" sz="16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uk-UA" sz="1600" b="1" i="1" spc="-15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ятері</a:t>
            </a:r>
            <a:r>
              <a:rPr lang="uk-UA" sz="16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  <a:endParaRPr lang="uk-UA" sz="1600" b="1" i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7864" y="2291973"/>
            <a:ext cx="32038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Юрко тут перший поселивсь,</a:t>
            </a:r>
          </a:p>
          <a:p>
            <a:pPr algn="ctr"/>
            <a:r>
              <a:rPr lang="uk-UA" sz="14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Січі Запорізької козак...</a:t>
            </a:r>
          </a:p>
          <a:p>
            <a:pPr algn="ctr"/>
            <a:r>
              <a:rPr lang="uk-UA" sz="14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 </a:t>
            </a:r>
            <a:r>
              <a:rPr lang="uk-UA" sz="1400" b="1" i="1" spc="-15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Кінкою</a:t>
            </a:r>
            <a:r>
              <a:rPr lang="uk-UA" sz="14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не раз він з турком бивсь, </a:t>
            </a:r>
          </a:p>
          <a:p>
            <a:pPr algn="ctr"/>
            <a:r>
              <a:rPr lang="uk-UA" sz="14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Поганець скуштував і шаблю і кулак...</a:t>
            </a:r>
          </a:p>
          <a:p>
            <a:pPr algn="ctr"/>
            <a:r>
              <a:rPr lang="uk-UA" sz="14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Сім'я Юрка росла із року-в-рік.</a:t>
            </a:r>
          </a:p>
          <a:p>
            <a:pPr algn="ctr"/>
            <a:r>
              <a:rPr lang="uk-UA" sz="14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Юрко - чолатий чоловік.</a:t>
            </a:r>
          </a:p>
          <a:p>
            <a:pPr algn="ctr"/>
            <a:r>
              <a:rPr lang="uk-UA" sz="14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До нього люду приїжджало</a:t>
            </a:r>
          </a:p>
          <a:p>
            <a:pPr algn="ctr"/>
            <a:r>
              <a:rPr lang="uk-UA" sz="14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 хліб, по мед, по славне сало...</a:t>
            </a:r>
          </a:p>
          <a:p>
            <a:pPr algn="ctr"/>
            <a:r>
              <a:rPr lang="uk-UA" sz="14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Шуміли роки - мов ріка.</a:t>
            </a:r>
          </a:p>
          <a:p>
            <a:pPr algn="ctr"/>
            <a:r>
              <a:rPr lang="uk-UA" sz="14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— Поїдемо в </a:t>
            </a:r>
            <a:r>
              <a:rPr lang="uk-UA" sz="1400" b="1" i="1" spc="-15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Юрківку</a:t>
            </a:r>
            <a:r>
              <a:rPr lang="uk-UA" sz="14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— до Юрка! —</a:t>
            </a:r>
          </a:p>
          <a:p>
            <a:pPr algn="ctr"/>
            <a:r>
              <a:rPr lang="uk-UA" sz="14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Вже так казали часто козаки.</a:t>
            </a:r>
          </a:p>
          <a:p>
            <a:pPr algn="ctr"/>
            <a:r>
              <a:rPr lang="uk-UA" sz="14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їхали. Поганці, мов вовки,</a:t>
            </a:r>
          </a:p>
          <a:p>
            <a:pPr algn="ctr"/>
            <a:r>
              <a:rPr lang="uk-UA" sz="14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Ховалися в байраках і тернах,</a:t>
            </a:r>
          </a:p>
          <a:p>
            <a:pPr algn="ctr"/>
            <a:r>
              <a:rPr lang="uk-UA" sz="14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Шаблюки ж побратимів — блиск і жах.</a:t>
            </a:r>
          </a:p>
          <a:p>
            <a:pPr algn="ctr"/>
            <a:r>
              <a:rPr lang="uk-UA" sz="14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Завжди, завжди хоробрий був той рід!</a:t>
            </a:r>
          </a:p>
          <a:p>
            <a:pPr algn="ctr"/>
            <a:r>
              <a:rPr lang="uk-UA" sz="14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Село </a:t>
            </a:r>
            <a:r>
              <a:rPr lang="uk-UA" sz="1400" b="1" i="1" spc="-15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Юрківка</a:t>
            </a:r>
            <a:r>
              <a:rPr lang="uk-UA" sz="1400" b="1" i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— Запоріжжя плід!</a:t>
            </a:r>
            <a:endParaRPr lang="uk-UA" sz="1400" b="1" i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7814397" y="2924944"/>
            <a:ext cx="972616" cy="2088232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166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268760" y="274638"/>
            <a:ext cx="1944216" cy="1143000"/>
          </a:xfrm>
        </p:spPr>
        <p:txBody>
          <a:bodyPr/>
          <a:lstStyle/>
          <a:p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268760" y="1600200"/>
            <a:ext cx="1872208" cy="4525963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  </a:t>
            </a:r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2195737" cy="2035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-11784"/>
            <a:ext cx="2601503" cy="2047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97239" y="4001"/>
            <a:ext cx="2790006" cy="2031325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algn="ctr"/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 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1937-1939 роках навчався у Запорізькому педагогічному інституті.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endParaRPr lang="uk-UA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245" y="0"/>
            <a:ext cx="1556755" cy="349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0308" y="4518045"/>
            <a:ext cx="3409963" cy="2339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6" y="4518045"/>
            <a:ext cx="3585582" cy="2339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021061" y="4518045"/>
            <a:ext cx="2122939" cy="2292935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>
            <a:spAutoFit/>
          </a:bodyPr>
          <a:lstStyle/>
          <a:p>
            <a:pPr algn="ctr"/>
            <a:r>
              <a:rPr lang="ru-RU" sz="11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Запоріжжя</a:t>
            </a: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</a:t>
            </a:r>
            <a:r>
              <a:rPr lang="ru-RU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Запоріжжі</a:t>
            </a:r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на </a:t>
            </a:r>
            <a:r>
              <a:rPr lang="ru-RU" sz="11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вулицях</a:t>
            </a: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Лине запах </a:t>
            </a:r>
            <a:r>
              <a:rPr lang="ru-RU" sz="11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пшениці</a:t>
            </a: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</a:t>
            </a:r>
            <a:b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11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</a:t>
            </a:r>
            <a:r>
              <a:rPr lang="ru-RU" sz="11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онце</a:t>
            </a: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1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радісно</a:t>
            </a: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1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тулиться</a:t>
            </a: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До </a:t>
            </a:r>
            <a:r>
              <a:rPr lang="ru-RU" sz="11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Дніпра</a:t>
            </a: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до </a:t>
            </a:r>
            <a:r>
              <a:rPr lang="ru-RU" sz="11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водиці</a:t>
            </a: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</a:p>
          <a:p>
            <a:pPr algn="ctr"/>
            <a:endParaRPr lang="ru-RU" sz="11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</a:t>
            </a:r>
            <a:r>
              <a:rPr lang="ru-RU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Запоріжжі</a:t>
            </a:r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хоч</a:t>
            </a:r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слизько</a:t>
            </a:r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є, </a:t>
            </a: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—</a:t>
            </a:r>
            <a:b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 </a:t>
            </a:r>
            <a:r>
              <a:rPr lang="ru-RU" sz="11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душі</a:t>
            </a: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1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променисто</a:t>
            </a: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  <a:b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Коли </a:t>
            </a:r>
            <a:r>
              <a:rPr lang="ru-RU" sz="11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хмара</a:t>
            </a: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1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розбризкує</a:t>
            </a: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 </a:t>
            </a:r>
            <a:r>
              <a:rPr lang="ru-RU" sz="11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кульбабах</a:t>
            </a: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1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намисто</a:t>
            </a: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</a:t>
            </a:r>
            <a:endParaRPr lang="ru-RU" sz="11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465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980728" y="1600200"/>
            <a:ext cx="1872208" cy="4525963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-180528" y="27933"/>
            <a:ext cx="4032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Під час німецької окупації перебував у Запоріжжі. Співпрацював із місцевою газетою «Нове Запоріжжя», де друкував свої вірші, сповнені </a:t>
            </a:r>
            <a:r>
              <a:rPr lang="uk-UA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любови</a:t>
            </a:r>
            <a:r>
              <a:rPr lang="uk-UA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до рідної землі та ненависті до катів українського народу.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322" y="-21931"/>
            <a:ext cx="2828678" cy="471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49488"/>
            <a:ext cx="2636353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353" y="5153411"/>
            <a:ext cx="3678970" cy="1704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6680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24744" y="274638"/>
            <a:ext cx="1800200" cy="1143000"/>
          </a:xfrm>
        </p:spPr>
        <p:txBody>
          <a:bodyPr/>
          <a:lstStyle/>
          <a:p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340768" y="1600200"/>
            <a:ext cx="1800200" cy="4525963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107504" y="44624"/>
            <a:ext cx="273630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Крім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того, за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даними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КГБ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під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час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окупації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Манило 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належав до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підпільного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осередку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ОУН,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який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діяв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у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селі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Юрківка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Ніби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саме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за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це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був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заарештований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німецькими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каральними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органами у 1943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році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 </a:t>
            </a:r>
            <a:endParaRPr lang="uk-UA" sz="1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0928"/>
            <a:ext cx="252028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08520" y="5314163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невеличких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спогадах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опублікованих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</a:t>
            </a:r>
            <a:r>
              <a:rPr lang="ru-RU" sz="1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же 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еміграції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в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Америці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у 1951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році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Іван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Манило не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підтверджував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своєї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належності</a:t>
            </a:r>
            <a:r>
              <a:rPr lang="ru-RU" sz="1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до </a:t>
            </a:r>
            <a:r>
              <a:rPr lang="ru-RU" sz="1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ОУН. Тим 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не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менш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згадував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про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діячів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націоналістичного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підпілля</a:t>
            </a:r>
            <a:r>
              <a:rPr 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 </a:t>
            </a:r>
            <a:endParaRPr lang="uk-UA" sz="1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6016" y="404664"/>
            <a:ext cx="367240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УПА </a:t>
            </a:r>
            <a:r>
              <a:rPr lang="en-US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|</a:t>
            </a:r>
            <a:r>
              <a:rPr lang="uk-UA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сонет</a:t>
            </a:r>
            <a:r>
              <a:rPr lang="en-US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|</a:t>
            </a:r>
            <a:r>
              <a:rPr lang="uk-UA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Купа 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гною:</a:t>
            </a:r>
          </a:p>
          <a:p>
            <a:pPr algn="ctr"/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— Поглянь на мене: я гнию і мрію,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моїм нутрі - дуети хробаків...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Яка утіха в них! Як вітер віє!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Понад хребтами стомлених віків!</a:t>
            </a:r>
          </a:p>
          <a:p>
            <a:pPr algn="ctr"/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 ти, УПА, </a:t>
            </a:r>
            <a:r>
              <a:rPr lang="uk-UA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гримиш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у безнадії,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Дарма кладеш дідів і юнаків...</a:t>
            </a:r>
          </a:p>
          <a:p>
            <a:pPr algn="ctr"/>
            <a:r>
              <a:rPr lang="uk-UA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Повір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мені: і ти ще занімієш...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Не трухлявіє лиш любов і гнів!</a:t>
            </a:r>
          </a:p>
          <a:p>
            <a:pPr algn="ctr"/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УПА:</a:t>
            </a:r>
          </a:p>
          <a:p>
            <a:pPr algn="ctr"/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— </a:t>
            </a:r>
            <a:r>
              <a:rPr lang="uk-UA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Нездарно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кпиш, </a:t>
            </a:r>
            <a:r>
              <a:rPr lang="uk-UA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старезна 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Купо гною,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Авжеж не підеш ти на фронт зі мною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 волі скарб великий і дзвінкий...</a:t>
            </a:r>
          </a:p>
          <a:p>
            <a:pPr algn="ctr"/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Лежи в віках марудною марою!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Над древнім Києвом цвітуть левкої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</a:t>
            </a:r>
            <a:r>
              <a:rPr lang="uk-UA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Слава 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Лицарям </a:t>
            </a:r>
            <a:r>
              <a:rPr lang="uk-UA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спліта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вінки!!!</a:t>
            </a:r>
          </a:p>
        </p:txBody>
      </p:sp>
    </p:spTree>
    <p:extLst>
      <p:ext uri="{BB962C8B-B14F-4D97-AF65-F5344CB8AC3E}">
        <p14:creationId xmlns:p14="http://schemas.microsoft.com/office/powerpoint/2010/main" val="846166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980728" y="274638"/>
            <a:ext cx="1656184" cy="1143000"/>
          </a:xfrm>
        </p:spPr>
        <p:txBody>
          <a:bodyPr/>
          <a:lstStyle/>
          <a:p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196752" y="1600200"/>
            <a:ext cx="1944216" cy="4525963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107504" y="116632"/>
            <a:ext cx="20882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1944 року Манило був примусово вивезений до Німеччини на роботи. </a:t>
            </a:r>
            <a:endParaRPr lang="uk-UA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300" y="3448050"/>
            <a:ext cx="29337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16016" y="332656"/>
            <a:ext cx="4230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«На </a:t>
            </a:r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початку 1944 року, на вулиці міста Миколаєва був заарештований гестапівцями мій приятель – журналіст з Донбасу Павло Бойко. Я поспішив йому на допомогу та й сам попав в гестапівські лабети. Нас замкнули в тісні і темні камери смертників, кожного окремо. Перед тим били обох кулачищами так, що ми, падаючи на підлогу, харкали </a:t>
            </a:r>
            <a:r>
              <a:rPr lang="uk-UA" sz="1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кров'ю».</a:t>
            </a:r>
            <a:endParaRPr lang="uk-UA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0"/>
            <a:ext cx="273630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 </a:t>
            </a:r>
            <a:r>
              <a:rPr lang="ru-RU" sz="1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щастя</a:t>
            </a:r>
            <a:r>
              <a:rPr lang="ru-RU" sz="1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</a:t>
            </a:r>
            <a:r>
              <a:rPr lang="ru-RU" sz="1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він</a:t>
            </a:r>
            <a:r>
              <a:rPr lang="ru-RU" sz="1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залишився</a:t>
            </a:r>
            <a:r>
              <a:rPr lang="ru-RU" sz="1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живим та </a:t>
            </a:r>
            <a:r>
              <a:rPr lang="ru-RU" sz="1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згодом</a:t>
            </a:r>
            <a:r>
              <a:rPr lang="ru-RU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виїхав</a:t>
            </a:r>
            <a:r>
              <a:rPr lang="ru-RU" sz="1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далі</a:t>
            </a:r>
            <a:r>
              <a:rPr lang="ru-RU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на </a:t>
            </a:r>
            <a:r>
              <a:rPr lang="ru-RU" sz="1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Захід</a:t>
            </a:r>
            <a:r>
              <a:rPr lang="ru-RU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  <a:r>
              <a:rPr lang="uk-UA" sz="1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 </a:t>
            </a:r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даними 1-го Головного Управління </a:t>
            </a:r>
            <a:r>
              <a:rPr lang="uk-UA" sz="1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КГБ</a:t>
            </a:r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він проживав у Мюнхені, </a:t>
            </a:r>
            <a:r>
              <a:rPr lang="uk-UA" sz="1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Аугсбурзі</a:t>
            </a:r>
            <a:r>
              <a:rPr lang="uk-UA" sz="1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 Займався </a:t>
            </a:r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літературною роботою, був відомий як поет та автор нарисів. Зокрема, публікував байки у газеті "Хлібороб", сільськогосподарському виданні часопису "Українець".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275976" y="5733256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308" y="3756665"/>
            <a:ext cx="3011648" cy="2294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419872" y="6027332"/>
            <a:ext cx="27363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Іван Манило четвертий зліва у другому ряду. </a:t>
            </a:r>
            <a:r>
              <a:rPr lang="uk-UA" sz="1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Аугсбург</a:t>
            </a:r>
            <a:r>
              <a:rPr lang="uk-UA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1947.</a:t>
            </a:r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26159" y="3756665"/>
            <a:ext cx="3206467" cy="3108543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Прощай,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Україно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прощай!</a:t>
            </a:r>
          </a:p>
          <a:p>
            <a:pPr algn="ctr"/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Можливо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тебе не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побачу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</a:t>
            </a:r>
          </a:p>
          <a:p>
            <a:pPr algn="ctr"/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ляже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на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серце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відчай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—</a:t>
            </a:r>
          </a:p>
          <a:p>
            <a:pPr algn="ctr"/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чужині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я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гірко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заплачу.</a:t>
            </a:r>
          </a:p>
          <a:p>
            <a:pPr algn="ctr"/>
            <a:endParaRPr lang="ru-RU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Пройшов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Бесарабію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я,</a:t>
            </a:r>
          </a:p>
          <a:p>
            <a:pPr algn="ctr"/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Проїхав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Румунію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в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квітні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сонце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вже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не так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сія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Як в нас на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Вкраїні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привітній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</a:p>
          <a:p>
            <a:pPr algn="ctr"/>
            <a:endParaRPr lang="ru-RU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Прощай,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Україно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прощай!</a:t>
            </a:r>
          </a:p>
          <a:p>
            <a:pPr algn="ctr"/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Мене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жде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далека дорога...</a:t>
            </a:r>
          </a:p>
          <a:p>
            <a:pPr algn="ctr"/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ляже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на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серце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відчай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—</a:t>
            </a:r>
          </a:p>
          <a:p>
            <a:pPr algn="ctr"/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Полину до </a:t>
            </a:r>
            <a:r>
              <a:rPr lang="ru-RU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вічного</a:t>
            </a:r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Бога...</a:t>
            </a:r>
            <a:endParaRPr lang="uk-UA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263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052736" y="274638"/>
            <a:ext cx="1872208" cy="1143000"/>
          </a:xfrm>
        </p:spPr>
        <p:txBody>
          <a:bodyPr/>
          <a:lstStyle/>
          <a:p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196752" y="1600200"/>
            <a:ext cx="1728192" cy="4525963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Від 1947 року Іван Манило мешкав у США. Його дружина Лідія була уродженкою Нікополя, воєнне лихоліття також закинуло її на Захід. Обидва працювали на заводі, і, за 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спостереженнями </a:t>
            </a:r>
            <a:r>
              <a:rPr lang="uk-UA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совєтських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агентів, заробляли достатньо для прожиття. Зокрема, придбали собі будинок на шість кімнат, що за </a:t>
            </a:r>
            <a:r>
              <a:rPr lang="uk-UA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совєтськими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мірками, звичайно ж, було розкішшю.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60032" y="138499"/>
            <a:ext cx="374441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</a:t>
            </a:r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родовжив </a:t>
            </a:r>
            <a:r>
              <a:rPr lang="uk-U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навчання, у 1957 році закінчив Пенсільванський університет. Мешкав у Філадельфії, організував видавничий фонд і видавництво "Світ". Не полишав писати і від перших повоєнних років публікував власні творчі доробки.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304" y="4569204"/>
            <a:ext cx="1717338" cy="15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6374"/>
            <a:ext cx="1979712" cy="298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550" y="3886374"/>
            <a:ext cx="1847143" cy="2971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256" y="3875479"/>
            <a:ext cx="1850722" cy="2971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978" y="3875792"/>
            <a:ext cx="2102022" cy="298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7704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96752" y="274638"/>
            <a:ext cx="1800200" cy="1143000"/>
          </a:xfrm>
        </p:spPr>
        <p:txBody>
          <a:bodyPr/>
          <a:lstStyle/>
          <a:p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908720" y="1600200"/>
            <a:ext cx="1800200" cy="4525963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60032" y="24341"/>
            <a:ext cx="423021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err="1" smtClean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Ти</a:t>
            </a:r>
            <a:r>
              <a:rPr lang="ru-RU" sz="1600" b="1" i="1" dirty="0" smtClean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не клич…</a:t>
            </a:r>
            <a:br>
              <a:rPr lang="ru-RU" sz="1600" b="1" i="1" dirty="0" smtClean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1600" b="1" i="1" dirty="0" err="1" smtClean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Ти</a:t>
            </a:r>
            <a:r>
              <a:rPr lang="ru-RU" sz="1600" b="1" i="1" dirty="0" smtClean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не клич мене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сином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Гудзоне,</a:t>
            </a:r>
          </a:p>
          <a:p>
            <a:pPr algn="ctr"/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 не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син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 Лине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гомін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і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сміх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</a:t>
            </a:r>
          </a:p>
          <a:p>
            <a:pPr algn="ctr"/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Корабель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мій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пливе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 Не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потоне</a:t>
            </a:r>
            <a:endParaRPr lang="ru-RU" sz="1600" b="1" i="1" dirty="0">
              <a:solidFill>
                <a:srgbClr val="F149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Моє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слово у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хвилях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твоїх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</a:p>
          <a:p>
            <a:pPr algn="ctr"/>
            <a:endParaRPr lang="ru-RU" sz="1600" b="1" i="1" dirty="0">
              <a:solidFill>
                <a:srgbClr val="F149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Ти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не клич мене братом, Гудзоне,</a:t>
            </a:r>
          </a:p>
          <a:p>
            <a:pPr algn="ctr"/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 не брат... Лине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гомін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і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грім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</a:t>
            </a:r>
          </a:p>
          <a:p>
            <a:pPr algn="ctr"/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Мій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народ і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сміється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і стогне,</a:t>
            </a:r>
          </a:p>
          <a:p>
            <a:pPr algn="ctr"/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Ходить-бродить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жахкий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бурелім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</a:p>
          <a:p>
            <a:pPr algn="ctr"/>
            <a:endParaRPr lang="ru-RU" sz="1600" b="1" i="1" dirty="0">
              <a:solidFill>
                <a:srgbClr val="F149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Ти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не клич, не терзай, не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шукай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мене, </a:t>
            </a:r>
            <a:r>
              <a:rPr lang="ru-RU" sz="1600" b="1" i="1" dirty="0" smtClean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—</a:t>
            </a:r>
            <a:br>
              <a:rPr lang="ru-RU" sz="1600" b="1" i="1" dirty="0" smtClean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1600" b="1" i="1" dirty="0" smtClean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Над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Дніпром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моїм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слави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снопи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</a:t>
            </a:r>
          </a:p>
          <a:p>
            <a:pPr algn="ctr"/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Якщо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ляжу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на дно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твоє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каменем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</a:t>
            </a:r>
            <a:r>
              <a:rPr lang="ru-RU" sz="1600" b="1" i="1" dirty="0" smtClean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—</a:t>
            </a:r>
            <a:r>
              <a:rPr lang="ru-RU" sz="1600" b="1" i="1" dirty="0" err="1" smtClean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Заридають</a:t>
            </a:r>
            <a:r>
              <a:rPr lang="ru-RU" sz="1600" b="1" i="1" dirty="0" smtClean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 мною степи.</a:t>
            </a:r>
          </a:p>
          <a:p>
            <a:pPr algn="ctr"/>
            <a:endParaRPr lang="ru-RU" sz="1600" b="1" i="1" dirty="0">
              <a:solidFill>
                <a:srgbClr val="F149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Чую запах терпкий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євшан-зілля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Бачу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лан, у гаях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Дніпрельстан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</a:p>
          <a:p>
            <a:pPr algn="ctr"/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Чужина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-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чорна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ніч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божевілля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</a:t>
            </a:r>
          </a:p>
          <a:p>
            <a:pPr algn="ctr"/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 — не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Джан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я — не Ганс, я —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Іван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</a:t>
            </a:r>
          </a:p>
          <a:p>
            <a:pPr algn="ctr"/>
            <a:endParaRPr lang="ru-RU" sz="1600" b="1" i="1" dirty="0">
              <a:solidFill>
                <a:srgbClr val="F149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Не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заманюй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Гудзоне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могутній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 —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Дніпряк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а не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блазень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і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ґном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</a:t>
            </a:r>
          </a:p>
          <a:p>
            <a:pPr algn="ctr"/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Корабель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мій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пливе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у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майбутнє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майбутнє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моє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над </a:t>
            </a:r>
            <a:r>
              <a:rPr lang="ru-RU" sz="16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Дніпром</a:t>
            </a:r>
            <a:r>
              <a:rPr lang="ru-RU" sz="16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</a:t>
            </a:r>
            <a:endParaRPr lang="uk-UA" sz="1600" b="1" i="1" dirty="0">
              <a:solidFill>
                <a:srgbClr val="F149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35696" y="14704"/>
            <a:ext cx="324036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i="1" dirty="0" smtClean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</a:t>
            </a:r>
            <a:r>
              <a:rPr lang="uk-UA" sz="1200" b="1" i="1" dirty="0" smtClean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Лист старого еміґранта</a:t>
            </a:r>
            <a:br>
              <a:rPr lang="uk-UA" sz="1200" b="1" i="1" dirty="0" smtClean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sz="1200" b="1" i="1" dirty="0" smtClean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1200" b="1" i="1" dirty="0" smtClean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sz="1200" b="1" i="1" dirty="0" smtClean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 </a:t>
            </a:r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пишу, далека, незабутня,</a:t>
            </a:r>
          </a:p>
          <a:p>
            <a:pPr algn="ctr"/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Із Нью-Йорку славного пишу:</a:t>
            </a:r>
          </a:p>
          <a:p>
            <a:pPr algn="ctr"/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Сяють зорі білі, п'ятикутні,</a:t>
            </a:r>
          </a:p>
          <a:p>
            <a:pPr algn="ctr"/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машини шинами: </a:t>
            </a:r>
            <a:r>
              <a:rPr lang="uk-UA" sz="12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шу-шу</a:t>
            </a:r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</a:t>
            </a:r>
          </a:p>
          <a:p>
            <a:pPr algn="ctr"/>
            <a:endParaRPr lang="uk-UA" sz="1200" b="1" i="1" dirty="0">
              <a:solidFill>
                <a:srgbClr val="F149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Мчать повз мене роки - чорні зграї,</a:t>
            </a:r>
          </a:p>
          <a:p>
            <a:pPr algn="ctr"/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Доля </a:t>
            </a:r>
            <a:r>
              <a:rPr lang="uk-UA" sz="12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долярова</a:t>
            </a:r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мерехтить...</a:t>
            </a:r>
          </a:p>
          <a:p>
            <a:pPr algn="ctr"/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Чи ж повіриш ти мені — не знаю,</a:t>
            </a:r>
          </a:p>
          <a:p>
            <a:pPr algn="ctr"/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Тільки тут, як дим, пливе блакить...</a:t>
            </a:r>
          </a:p>
          <a:p>
            <a:pPr algn="ctr"/>
            <a:endParaRPr lang="uk-UA" sz="1200" b="1" i="1" dirty="0">
              <a:solidFill>
                <a:srgbClr val="F149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 купив будинок біля парку,</a:t>
            </a:r>
          </a:p>
          <a:p>
            <a:pPr algn="ctr"/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 в будинку крісла, килими...</a:t>
            </a:r>
          </a:p>
          <a:p>
            <a:pPr algn="ctr"/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Україну, мов стару шинкарку,</a:t>
            </a:r>
          </a:p>
          <a:p>
            <a:pPr algn="ctr"/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Вже давненько </a:t>
            </a:r>
            <a:r>
              <a:rPr lang="uk-UA" sz="12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призабули</a:t>
            </a:r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ми.</a:t>
            </a:r>
          </a:p>
          <a:p>
            <a:pPr algn="ctr"/>
            <a:endParaRPr lang="uk-UA" sz="1200" b="1" i="1" dirty="0">
              <a:solidFill>
                <a:srgbClr val="F149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Ще скажу під рев і рик джаз-банду:</a:t>
            </a:r>
          </a:p>
          <a:p>
            <a:pPr algn="ctr"/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Хоч засох мій український сад,</a:t>
            </a:r>
          </a:p>
          <a:p>
            <a:pPr algn="ctr"/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Ти згадай нетягу-еміґранта,</a:t>
            </a:r>
          </a:p>
          <a:p>
            <a:pPr algn="ctr"/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Що помре, не знаючи </a:t>
            </a:r>
            <a:r>
              <a:rPr lang="uk-UA" sz="1200" b="1" i="1" dirty="0" err="1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відрад</a:t>
            </a:r>
            <a:r>
              <a:rPr lang="uk-UA" sz="1200" b="1" i="1" dirty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0" y="4600575"/>
            <a:ext cx="3533775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43740" y="4765119"/>
            <a:ext cx="13162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i="1" dirty="0" smtClean="0">
                <a:solidFill>
                  <a:srgbClr val="F149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Іван Манило (стоїть) зі своєю дружиною Лідією та другом-мовознавцем Артемом Софроновичем Орлом. Літо 1972 року, США.</a:t>
            </a:r>
            <a:endParaRPr lang="uk-UA" sz="1000" b="1" i="1" dirty="0">
              <a:solidFill>
                <a:srgbClr val="F149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08520" y="24341"/>
            <a:ext cx="230425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Цвіль</a:t>
            </a:r>
          </a:p>
          <a:p>
            <a:pPr algn="ctr"/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Первертенко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Василь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Має дім, автомобіль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банкове має конто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 Нью-Йорку і в Торонто...</a:t>
            </a:r>
          </a:p>
          <a:p>
            <a:pPr algn="ctr"/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Тільки ж чути звідусіль: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Його серце вкрила цвіль,</a:t>
            </a:r>
          </a:p>
          <a:p>
            <a:pPr algn="ctr"/>
            <a:r>
              <a:rPr lang="uk-UA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Не 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читає цей дружок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Ні газет, а ні книжок...</a:t>
            </a:r>
          </a:p>
          <a:p>
            <a:pPr algn="ctr"/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Тож Вільяма — Василя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Проковтне чужа земля!</a:t>
            </a:r>
          </a:p>
        </p:txBody>
      </p:sp>
    </p:spTree>
    <p:extLst>
      <p:ext uri="{BB962C8B-B14F-4D97-AF65-F5344CB8AC3E}">
        <p14:creationId xmlns:p14="http://schemas.microsoft.com/office/powerpoint/2010/main" val="524356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24744" y="274638"/>
            <a:ext cx="1800200" cy="1143000"/>
          </a:xfrm>
        </p:spPr>
        <p:txBody>
          <a:bodyPr/>
          <a:lstStyle/>
          <a:p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340768" y="1600200"/>
            <a:ext cx="1944216" cy="4525963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2829109" y="117691"/>
            <a:ext cx="338437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Нікіта</a:t>
            </a:r>
            <a: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і Зіна</a:t>
            </a:r>
            <a:b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Жив 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та був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хрущов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Нікіта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—</a:t>
            </a:r>
          </a:p>
          <a:p>
            <a:pPr algn="ctr"/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Мікояна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побратим...</a:t>
            </a:r>
          </a:p>
          <a:p>
            <a:pPr algn="ctr"/>
            <a: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Українка 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Зіна Свита 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Розбалакалася з ним:</a:t>
            </a:r>
          </a:p>
          <a:p>
            <a:pPr algn="ctr"/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— Що ж це ти, старий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Нікіто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Став немов без голови,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Придніпровське сало й жито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Загрібаєш до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москви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?</a:t>
            </a:r>
          </a:p>
          <a:p>
            <a:pPr algn="ctr"/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Добре черево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наїв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ти 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древнім Києві моїм,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 тепер, несамовитий,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Щоб тебе ударив грім!</a:t>
            </a:r>
          </a:p>
          <a:p>
            <a:pPr algn="ctr"/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Тягнеш гроші, масло й жили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 українських громадян...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Чи вже хочеш до могили?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Чи до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сталіна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-вождя?</a:t>
            </a:r>
          </a:p>
          <a:p>
            <a:pPr algn="ctr"/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Ти бажаєш мандрувати?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Й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мікояна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ж захопи!..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 цим пігмеєм головатим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мавзолеї поруч спи!..</a:t>
            </a:r>
          </a:p>
          <a:p>
            <a:pPr algn="ctr"/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Забайкаллі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в Казахстані,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Нашим людям — чорна путь...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Ще вони,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повір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повстануть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росію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перетруть! —</a:t>
            </a:r>
          </a:p>
          <a:p>
            <a:pPr algn="ctr"/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Буде ж Київ, буде слава,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Придніпровська рине рать...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Буде Київська Держава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Для Слов'янщини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сіять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!!!</a:t>
            </a:r>
            <a:endParaRPr lang="uk-UA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8144" y="1412776"/>
            <a:ext cx="295232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Дядько Сем і </a:t>
            </a:r>
            <a:r>
              <a:rPr lang="uk-UA" sz="12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хрущов</a:t>
            </a:r>
            <a: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До 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Марксового "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Капітала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"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Хрущов прип'яв кришеник сала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Ще й з ложку масла напоказ...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вже гримить він </a:t>
            </a:r>
            <a: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раз-у-раз:</a:t>
            </a:r>
            <a:b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"Америко!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Твої прийдешні покоління, —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Таке бо наше повеління, —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Лиш напоказ 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десь матимуть сальце...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Дарма ти пнешся в заводії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 світові.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Ми ж ростемо!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Ракетодієм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Тож закарбуй собі на носі це</a:t>
            </a:r>
            <a: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!»</a:t>
            </a:r>
            <a:b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Тут дядько Сем, послухавши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хрущовські теревені,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Сказав: — Безбожнику!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Сміється з тебе навіть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ленін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;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Мізерний Мао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вже плює тобі в лице!!!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04" y="1426350"/>
            <a:ext cx="316835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Джанові</a:t>
            </a:r>
            <a: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Ф. Кеннеді</a:t>
            </a:r>
            <a:b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Осінь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осінь! Над землею осінь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Пропливає, стелиться і йде...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 в твоєму буйному волоссі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Сивина сріблиться де-не-де.</a:t>
            </a:r>
          </a:p>
          <a:p>
            <a:pPr algn="ctr"/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Президенте! Міг ти уявити: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Білі коні... Гріб в сумних стрічках...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Прапором смугастим оповитий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 столиці твій останній шлях.</a:t>
            </a:r>
          </a:p>
          <a:p>
            <a:pPr algn="ctr"/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Світ увесь здригнувся від утрати,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Море суму скрізь і самота...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Президенте! Хто ж міг обірвати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Молоді, як сон, твої літа?</a:t>
            </a:r>
          </a:p>
          <a:p>
            <a:pPr algn="ctr"/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здається: білогриві коні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Повернули в білий дім кортеж, —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встаєш ти знову, сили повний,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народам руку подаєш!</a:t>
            </a:r>
          </a:p>
        </p:txBody>
      </p:sp>
    </p:spTree>
    <p:extLst>
      <p:ext uri="{BB962C8B-B14F-4D97-AF65-F5344CB8AC3E}">
        <p14:creationId xmlns:p14="http://schemas.microsoft.com/office/powerpoint/2010/main" val="501301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268760" y="274638"/>
            <a:ext cx="1656184" cy="1143000"/>
          </a:xfrm>
        </p:spPr>
        <p:txBody>
          <a:bodyPr/>
          <a:lstStyle/>
          <a:p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412776" y="1600200"/>
            <a:ext cx="1728192" cy="4525963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002"/>
            <a:ext cx="288032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 початку 1956 року Іван Манило через листування відновив зв'язки із сестрою Тетяною Манило, що мешкала </a:t>
            </a:r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</a:t>
            </a:r>
            <a:r>
              <a:rPr lang="uk-UA" sz="1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uk-UA" sz="1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Кушугумі</a:t>
            </a:r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Запорізької області. Поступово розширював коло запорізьких адресатів, цікавився долею знайомих, чимало з яких були заарештовані органами держбезпеки або ж перебували у розшуку. Цим викликав до себе черговий "сплеск інтересу" з боку </a:t>
            </a:r>
            <a:r>
              <a:rPr lang="uk-UA" sz="16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совєтських</a:t>
            </a:r>
            <a:r>
              <a:rPr lang="uk-UA" sz="1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спецслужб.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6004" y="5373216"/>
            <a:ext cx="2952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 своїх листах поет </a:t>
            </a:r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висловлював тугу за Батьківщиною, мовляв, віддав би усе, аби хоч раз приїхати сюди і побачити рідні степи.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05472" y="126767"/>
            <a:ext cx="2808312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Берег (Ліні Костенко)</a:t>
            </a:r>
          </a:p>
          <a:p>
            <a:pPr algn="ctr"/>
            <a:endParaRPr lang="uk-UA" sz="1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Берег... Бережечок... Милий бережок...</a:t>
            </a: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Скільки протоптав я голубих стежок!</a:t>
            </a:r>
          </a:p>
          <a:p>
            <a:pPr algn="ctr"/>
            <a:endParaRPr lang="uk-UA" sz="1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Скільки я книжок про тебе прочитав</a:t>
            </a: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 гаях веселих між пахких </a:t>
            </a:r>
            <a:r>
              <a:rPr lang="uk-UA" sz="1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отав</a:t>
            </a:r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</a:t>
            </a:r>
          </a:p>
          <a:p>
            <a:pPr algn="ctr"/>
            <a:endParaRPr lang="uk-UA" sz="1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Бережечок... Берег.. Рідний бережок...</a:t>
            </a: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Скільки я про тебе написав байок</a:t>
            </a:r>
          </a:p>
          <a:p>
            <a:pPr algn="ctr"/>
            <a:endParaRPr lang="uk-UA" sz="1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поезій мужніх, гострих епіграм!..</a:t>
            </a: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 тебе нікому, Дніпре, не </a:t>
            </a:r>
            <a:r>
              <a:rPr lang="uk-UA" sz="1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віддам</a:t>
            </a:r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</a:t>
            </a:r>
          </a:p>
          <a:p>
            <a:pPr algn="ctr"/>
            <a:endParaRPr lang="uk-UA" sz="1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Смарагдові верби, хвилі-комиші</a:t>
            </a: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Арфами видзвонюють у моїй душі.</a:t>
            </a:r>
          </a:p>
          <a:p>
            <a:pPr algn="ctr"/>
            <a:endParaRPr lang="uk-UA" sz="1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 </a:t>
            </a:r>
            <a:r>
              <a:rPr lang="uk-UA" sz="1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дубовім </a:t>
            </a:r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гаї клекоти орла...</a:t>
            </a: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з вогню кохання залишилась мла.</a:t>
            </a:r>
          </a:p>
          <a:p>
            <a:pPr algn="ctr"/>
            <a:endParaRPr lang="uk-UA" sz="1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 </a:t>
            </a:r>
            <a:r>
              <a:rPr lang="uk-UA" sz="1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Хортицькім</a:t>
            </a:r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березі золоті вали...</a:t>
            </a: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Там ми з поетесою в </a:t>
            </a:r>
            <a:r>
              <a:rPr lang="uk-UA" sz="1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рай жаги </a:t>
            </a:r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пливли.</a:t>
            </a:r>
          </a:p>
          <a:p>
            <a:pPr algn="ctr"/>
            <a:endParaRPr lang="uk-UA" sz="1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 її, обласкану, на руках приніс</a:t>
            </a: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 шовкові килими там, де верболіз.</a:t>
            </a:r>
          </a:p>
          <a:p>
            <a:pPr algn="ctr"/>
            <a:endParaRPr lang="uk-UA" sz="1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Місяць поміж зорями поблукав і </a:t>
            </a:r>
            <a:r>
              <a:rPr lang="uk-UA" sz="1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щез</a:t>
            </a:r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полум'ї кохання я згорів увесь...</a:t>
            </a:r>
          </a:p>
          <a:p>
            <a:pPr algn="ctr"/>
            <a:endParaRPr lang="uk-UA" sz="1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Поцілунки зоряні, сяйво мрій і дум</a:t>
            </a: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Арфами видзвонюють там, де </a:t>
            </a:r>
            <a:r>
              <a:rPr lang="uk-UA" sz="1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Кушугум</a:t>
            </a:r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</a:t>
            </a:r>
          </a:p>
          <a:p>
            <a:pPr algn="ctr"/>
            <a:endParaRPr lang="uk-UA" sz="1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Вірю, ми зустрінемось, милий бережок:</a:t>
            </a: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 знайду до тебе ще тисячі стежок!..</a:t>
            </a:r>
            <a:endParaRPr lang="uk-UA" sz="11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8144" y="126767"/>
            <a:ext cx="2736304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Дівчина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з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Солодкої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Балки</a:t>
            </a:r>
          </a:p>
          <a:p>
            <a:pPr algn="ctr"/>
            <a:endParaRPr lang="ru-RU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зросла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ти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і з ким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зустрічалась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Як мене до полону взяла?</a:t>
            </a:r>
          </a:p>
          <a:p>
            <a:pPr algn="ctr"/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Краще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б ми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вже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навіки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з'єднались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—</a:t>
            </a:r>
          </a:p>
          <a:p>
            <a:pPr algn="ctr"/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Рана в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серці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б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моїм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зажила.</a:t>
            </a:r>
          </a:p>
          <a:p>
            <a:pPr algn="ctr"/>
            <a:endParaRPr lang="ru-RU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тепер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я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блукаю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розбитий</a:t>
            </a:r>
            <a:endParaRPr lang="ru-RU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без муки не маю ночей.</a:t>
            </a:r>
          </a:p>
          <a:p>
            <a:pPr algn="ctr"/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Ну, скажи,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що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я буду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робити</a:t>
            </a:r>
            <a:endParaRPr lang="ru-RU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Без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твоїх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наймиліших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очей!?</a:t>
            </a:r>
          </a:p>
          <a:p>
            <a:pPr algn="ctr"/>
            <a:endParaRPr lang="ru-RU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Буду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мріяти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й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снити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про тебе, —</a:t>
            </a:r>
          </a:p>
          <a:p>
            <a:pPr algn="ctr"/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Може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прийдеш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у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сні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хоч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колись...</a:t>
            </a:r>
          </a:p>
          <a:p>
            <a:pPr algn="ctr"/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Пригорну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тебе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міцно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до себе</a:t>
            </a:r>
          </a:p>
          <a:p>
            <a:pPr algn="ctr"/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забуду,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що</a:t>
            </a:r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ми </a:t>
            </a:r>
            <a:r>
              <a:rPr lang="ru-RU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розійшлись</a:t>
            </a:r>
            <a:r>
              <a:rPr lang="ru-RU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</a:t>
            </a:r>
            <a:br>
              <a:rPr lang="ru-RU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endParaRPr lang="uk-UA" sz="1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0152" y="3907773"/>
            <a:ext cx="2808312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1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11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sz="11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Гуляє </a:t>
            </a:r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вітер...</a:t>
            </a:r>
          </a:p>
          <a:p>
            <a:pPr algn="ctr"/>
            <a:endParaRPr lang="uk-UA" sz="11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Гуляє вітер в Гуляй-Полі,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Гуляє вітер в голові...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журно хиляться тополі,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Немов поклони б'ють </a:t>
            </a:r>
            <a:r>
              <a:rPr lang="uk-UA" sz="11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москві</a:t>
            </a:r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</a:t>
            </a:r>
          </a:p>
          <a:p>
            <a:pPr algn="ctr"/>
            <a:endParaRPr lang="uk-UA" sz="11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Коли ж, коли </a:t>
            </a:r>
            <a:r>
              <a:rPr lang="uk-UA" sz="11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державобронза</a:t>
            </a:r>
            <a:endParaRPr lang="uk-UA" sz="11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Зведеться рать на Київ-шлях?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Коли збудуємо у грозах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Нову Америку в полях?</a:t>
            </a:r>
          </a:p>
          <a:p>
            <a:pPr algn="ctr"/>
            <a:endParaRPr lang="uk-UA" sz="11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Коли </a:t>
            </a:r>
            <a:r>
              <a:rPr lang="uk-UA" sz="11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Дніпровщина</a:t>
            </a:r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велика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Зітре з арени Ілліча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прийде в рідне Поле Дике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Апостол Правди і меча!?</a:t>
            </a:r>
          </a:p>
        </p:txBody>
      </p:sp>
    </p:spTree>
    <p:extLst>
      <p:ext uri="{BB962C8B-B14F-4D97-AF65-F5344CB8AC3E}">
        <p14:creationId xmlns:p14="http://schemas.microsoft.com/office/powerpoint/2010/main" val="404079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340768" y="274638"/>
            <a:ext cx="1584176" cy="1143000"/>
          </a:xfrm>
        </p:spPr>
        <p:txBody>
          <a:bodyPr/>
          <a:lstStyle/>
          <a:p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412776" y="1600200"/>
            <a:ext cx="2160240" cy="4525963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-324544" y="86916"/>
            <a:ext cx="360040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Мрії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Тарасові</a:t>
            </a:r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Мріялось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 поставлю хату</a:t>
            </a: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До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Дніпра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дверима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Будуть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грози без погрози</a:t>
            </a: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ріднім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небі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гримать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</a:p>
          <a:p>
            <a:pPr algn="ctr"/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Будуть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грози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сині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сльози</a:t>
            </a:r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Нести в доли моря.</a:t>
            </a:r>
          </a:p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Україно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</a:t>
            </a:r>
            <a:r>
              <a:rPr lang="ru-RU" sz="1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вої</a:t>
            </a:r>
            <a:r>
              <a:rPr lang="ru-RU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степи</a:t>
            </a: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вітрами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говорять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</a:p>
          <a:p>
            <a:pPr algn="ctr"/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 за тебе,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Україно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Конав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у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заволжі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Щире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слово коло тебе</a:t>
            </a: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Ставив на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сторожі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</a:t>
            </a:r>
          </a:p>
          <a:p>
            <a:pPr algn="ctr"/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Мріялось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 поставлю хату,</a:t>
            </a: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Дніпро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ревучий...</a:t>
            </a:r>
          </a:p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Довелося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ж — Доле! Доле! —</a:t>
            </a: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Канівській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кручі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</a:t>
            </a:r>
          </a:p>
          <a:p>
            <a:pPr algn="ctr"/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Вік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лежати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 Моя хата —</a:t>
            </a: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землі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родимій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страждає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Україна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руїнах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у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димі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</a:p>
          <a:p>
            <a:pPr algn="ctr"/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Коли ж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навік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розпадуться</a:t>
            </a:r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Кайдани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і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ґрати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?</a:t>
            </a:r>
          </a:p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Обніміте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ж,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брати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мої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Найменшого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брата!!!</a:t>
            </a:r>
            <a:endParaRPr lang="uk-UA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43808" y="86915"/>
            <a:ext cx="259228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Пам'яті Т. Шевченка</a:t>
            </a:r>
          </a:p>
          <a:p>
            <a:pPr algn="ctr"/>
            <a:endParaRPr lang="uk-UA" sz="1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Русокоса Катерина,</a:t>
            </a:r>
          </a:p>
          <a:p>
            <a:pPr algn="ctr"/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Сівши тихо при вікні,</a:t>
            </a:r>
          </a:p>
          <a:p>
            <a:pPr algn="ctr"/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Гаптувала цвіт калини</a:t>
            </a:r>
          </a:p>
          <a:p>
            <a:pPr algn="ctr"/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 шовковім полотні;</a:t>
            </a:r>
          </a:p>
          <a:p>
            <a:pPr algn="ctr"/>
            <a:endParaRPr lang="uk-UA" sz="1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Потім виросла тополя,</a:t>
            </a:r>
          </a:p>
          <a:p>
            <a:pPr algn="ctr"/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просині небес гнучка,</a:t>
            </a:r>
          </a:p>
          <a:p>
            <a:pPr algn="ctr"/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Біля неї — трав роздолля,</a:t>
            </a:r>
          </a:p>
          <a:p>
            <a:pPr algn="ctr"/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Далі — річка гомінка...</a:t>
            </a:r>
          </a:p>
          <a:p>
            <a:pPr algn="ctr"/>
            <a:endParaRPr lang="uk-UA" sz="1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Катерина заспівала:</a:t>
            </a:r>
          </a:p>
          <a:p>
            <a:pPr algn="ctr"/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"Мій улюблений поет!.."</a:t>
            </a:r>
          </a:p>
          <a:p>
            <a:pPr algn="ctr"/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Й гаптуванням заквітчала</a:t>
            </a:r>
          </a:p>
          <a:p>
            <a:pPr algn="ctr"/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Кобзаря ясний портрет.</a:t>
            </a:r>
          </a:p>
          <a:p>
            <a:pPr algn="ctr"/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1942</a:t>
            </a:r>
            <a:endParaRPr lang="uk-UA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36096" y="0"/>
            <a:ext cx="3528391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Над Аралом</a:t>
            </a:r>
          </a:p>
          <a:p>
            <a:pPr algn="ctr"/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Холод і туга, і вітер у вії...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Часом присняться родимі оселі,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Дніпр невгомонний, степи </a:t>
            </a:r>
            <a:r>
              <a:rPr lang="uk-UA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золотії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Сонце високе й брати невеселі;</a:t>
            </a:r>
          </a:p>
          <a:p>
            <a:pPr algn="ctr"/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Хочеться впасти, забути про горе,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грудях пекельний біль-жаль тамувати...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"Жду тебе, мила </a:t>
            </a:r>
            <a:r>
              <a:rPr lang="uk-UA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вечірняя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зоре,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Ти з Придніпров'я? Скажи, як там мати?</a:t>
            </a:r>
          </a:p>
          <a:p>
            <a:pPr algn="ctr"/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Й досі, напевно, жита не квітують,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Щастя-дороги в тернах заростають.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Зоре </a:t>
            </a:r>
            <a:r>
              <a:rPr lang="uk-UA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вечірняя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 Знаю: катують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Матір-Вкраїну, бо правди немає!"</a:t>
            </a:r>
          </a:p>
          <a:p>
            <a:pPr algn="ctr"/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Берег Аралу, Шевченко в задумі.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Вітер пустельний над морем лютує.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Клаптик паперу — і </a:t>
            </a:r>
            <a:r>
              <a:rPr lang="uk-UA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соняшні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думи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Йдуть у безсмертя, і людство хвилюють.</a:t>
            </a:r>
            <a:endParaRPr lang="uk-UA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041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96752" y="274638"/>
            <a:ext cx="1656184" cy="1143000"/>
          </a:xfrm>
        </p:spPr>
        <p:txBody>
          <a:bodyPr/>
          <a:lstStyle/>
          <a:p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268760" y="1600200"/>
            <a:ext cx="1800200" cy="4525963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32656"/>
            <a:ext cx="313184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Іванові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Франкові</a:t>
            </a:r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Ми не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стрічались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мрійнозорий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Мене й на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світі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ж не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було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Коли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ламав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ти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скелі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-гори</a:t>
            </a: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розганяв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туманів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зло...</a:t>
            </a:r>
          </a:p>
          <a:p>
            <a:pPr algn="ctr"/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Тумани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ж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ті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вкливали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доли, </a:t>
            </a:r>
          </a:p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Пливли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в Карпатах,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навісні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</a:t>
            </a: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ти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 "Нехай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ні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жар,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ні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холод</a:t>
            </a: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Не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спинить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нас в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палкій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борні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!" —</a:t>
            </a:r>
          </a:p>
          <a:p>
            <a:pPr algn="ctr"/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Слова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зривалися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вогненні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Передавались з уст до уст.</a:t>
            </a:r>
          </a:p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Ти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—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Каменяр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Народній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Геній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Немов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Тарас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Золотоуст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</a:p>
          <a:p>
            <a:pPr algn="ctr"/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Минають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дні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рокочуть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роки,</a:t>
            </a:r>
          </a:p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Шумлять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гаї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нових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століть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</a:p>
          <a:p>
            <a:pPr algn="ctr"/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Ти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з нами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йдеш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сталевим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кроком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 нас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мільйонів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стан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стоїть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!!!</a:t>
            </a:r>
          </a:p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1966</a:t>
            </a:r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71800" y="23256"/>
            <a:ext cx="36004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Пам'яті Поета В. Самійленка</a:t>
            </a:r>
          </a:p>
          <a:p>
            <a:pPr algn="ctr"/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Степ розлогий, придніпровський,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роздолля трав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велику Україну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Рідну пригадав.</a:t>
            </a:r>
          </a:p>
          <a:p>
            <a:pPr algn="ctr"/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Смуток. Жах і безнадійність.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Києві </a:t>
            </a:r>
            <a:r>
              <a:rPr lang="uk-UA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Че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-Ка...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— Ой, загинеш, Україно,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Від більшовика!..</a:t>
            </a:r>
          </a:p>
          <a:p>
            <a:pPr algn="ctr"/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чужині я плакав серцем.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Гнівом пломенів,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 приїхав і ридаю,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Жаль твоїх синів.</a:t>
            </a:r>
          </a:p>
          <a:p>
            <a:pPr algn="ctr"/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Мабуть, </a:t>
            </a:r>
            <a:r>
              <a:rPr lang="uk-UA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дорога 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Матусю,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Вже й мені не </a:t>
            </a:r>
            <a:r>
              <a:rPr lang="uk-UA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жить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тихих вербах не кохати 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Дніпрову блакить...</a:t>
            </a:r>
          </a:p>
          <a:p>
            <a:pPr algn="ctr"/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Знаю добре: гнів пекельний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Горами </a:t>
            </a:r>
            <a:r>
              <a:rPr lang="uk-UA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гойда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...А надворі ніч, як море,</a:t>
            </a:r>
          </a:p>
          <a:p>
            <a:pPr algn="ctr"/>
            <a:r>
              <a:rPr lang="uk-UA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Стоге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та </a:t>
            </a:r>
            <a:r>
              <a:rPr lang="uk-UA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рида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</a:t>
            </a:r>
          </a:p>
          <a:p>
            <a:pPr algn="ctr"/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Самійленко впав на ліжко,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Груди біль </a:t>
            </a:r>
            <a:r>
              <a:rPr lang="uk-UA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стиска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Бродить смерть навколо хати.</a:t>
            </a:r>
          </a:p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Чорна, мов </a:t>
            </a:r>
            <a:r>
              <a:rPr lang="uk-UA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Че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-Ка...</a:t>
            </a:r>
            <a:endParaRPr lang="uk-UA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8184" y="116631"/>
            <a:ext cx="2699792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Вінок на могилу Івана Нечуя-Левицького</a:t>
            </a:r>
          </a:p>
          <a:p>
            <a:pPr algn="ctr"/>
            <a:endParaRPr lang="uk-UA" sz="11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 рожево-хмарнім абажурі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Сонце мовить: я життя несу!..</a:t>
            </a:r>
          </a:p>
          <a:p>
            <a:pPr algn="ctr"/>
            <a:r>
              <a:rPr lang="uk-UA" sz="11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Солов'ї</a:t>
            </a:r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закохані, в </a:t>
            </a:r>
            <a:r>
              <a:rPr lang="uk-UA" sz="11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безжурі</a:t>
            </a:r>
            <a:endParaRPr lang="uk-UA" sz="11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Прославляють ніжність і красу.</a:t>
            </a:r>
          </a:p>
          <a:p>
            <a:pPr algn="ctr"/>
            <a:endParaRPr lang="uk-UA" sz="11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Потім </a:t>
            </a:r>
            <a:r>
              <a:rPr lang="uk-UA" sz="11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виплива</a:t>
            </a:r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русявий вечір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Із-за гаю </a:t>
            </a:r>
            <a:r>
              <a:rPr lang="uk-UA" sz="11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дального</a:t>
            </a:r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на Рось,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 за ним юнак іде, на плечі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Положивши весла... </a:t>
            </a:r>
            <a:r>
              <a:rPr lang="uk-UA" sz="11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Розцвілось</a:t>
            </a:r>
            <a:endParaRPr lang="uk-UA" sz="11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uk-UA" sz="11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 душі його палке бажання: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 "Кобзарем" </a:t>
            </a:r>
            <a:r>
              <a:rPr lang="uk-UA" sz="11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порозмовлять</a:t>
            </a:r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в човні,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Щоб відчути Січі вирування,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Щоб повстали з хвиль дитинства дні...</a:t>
            </a:r>
          </a:p>
          <a:p>
            <a:pPr algn="ctr"/>
            <a:endParaRPr lang="uk-UA" sz="11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Тільки, що ж це ти, стрункий юначе,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</a:t>
            </a:r>
            <a:r>
              <a:rPr lang="uk-UA" sz="11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прозірнії</a:t>
            </a:r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хвилі рониш сум?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здається: ти уже не бачиш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Ані верб, ні човна, повен дум...</a:t>
            </a:r>
          </a:p>
          <a:p>
            <a:pPr algn="ctr"/>
            <a:endParaRPr lang="uk-UA" sz="11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"Лихо б'є тебе, о Україно, —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Москалі, поляки і жидки...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Але ж ти, матусю, не загинеш: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 перо візьму — мої книжки</a:t>
            </a:r>
          </a:p>
          <a:p>
            <a:pPr algn="ctr"/>
            <a:endParaRPr lang="uk-UA" sz="11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Сіятимуть правду (люд в кайданах!),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 схвилюю душу не одну!.."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Ген вставала зіронька рум'яна,</a:t>
            </a:r>
          </a:p>
          <a:p>
            <a:pPr algn="ctr"/>
            <a:r>
              <a:rPr lang="uk-UA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Нагадавши квітку осяйну...</a:t>
            </a:r>
          </a:p>
        </p:txBody>
      </p:sp>
    </p:spTree>
    <p:extLst>
      <p:ext uri="{BB962C8B-B14F-4D97-AF65-F5344CB8AC3E}">
        <p14:creationId xmlns:p14="http://schemas.microsoft.com/office/powerpoint/2010/main" val="2739930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340768" y="274638"/>
            <a:ext cx="2160240" cy="1143000"/>
          </a:xfrm>
        </p:spPr>
        <p:txBody>
          <a:bodyPr/>
          <a:lstStyle/>
          <a:p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412776" y="1600200"/>
            <a:ext cx="1944216" cy="4525963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-34062" y="19916"/>
            <a:ext cx="230425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Поет помер у 1976-му у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місті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Вайнленд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штат </a:t>
            </a:r>
            <a:r>
              <a:rPr lang="ru-RU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Нью-</a:t>
            </a:r>
            <a:r>
              <a:rPr lang="ru-RU" sz="1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Джерсі</a:t>
            </a:r>
            <a:r>
              <a:rPr lang="ru-RU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 Там 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похований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 </a:t>
            </a:r>
            <a:r>
              <a:rPr lang="ru-RU" sz="1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Усі</a:t>
            </a:r>
            <a:r>
              <a:rPr lang="ru-RU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його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збірки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побачили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світ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в </a:t>
            </a:r>
            <a:r>
              <a:rPr lang="ru-RU" sz="1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Америці</a:t>
            </a:r>
            <a:r>
              <a:rPr lang="ru-RU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 Для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пересічного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українського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читача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він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лишається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майже</a:t>
            </a:r>
            <a:r>
              <a:rPr lang="ru-RU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невідомим</a:t>
            </a:r>
            <a:r>
              <a:rPr lang="ru-RU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  <a:br>
              <a:rPr lang="ru-RU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</a:t>
            </a:r>
            <a:r>
              <a:rPr lang="ru-RU" sz="1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це</a:t>
            </a:r>
            <a:r>
              <a:rPr lang="ru-RU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треба </a:t>
            </a:r>
            <a:r>
              <a:rPr lang="ru-RU" sz="1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виправити</a:t>
            </a:r>
            <a:r>
              <a:rPr lang="ru-RU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</a:t>
            </a:r>
            <a:br>
              <a:rPr lang="ru-RU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endParaRPr lang="uk-UA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9752" y="0"/>
            <a:ext cx="28083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Вайнланд</a:t>
            </a:r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О,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Вайнланд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Вайнланд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 Ріки,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фарми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Веселі люди та сади.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О, недаремно, ох, недарма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 став поетом-командармом,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Приїхавши сюди, сюди...</a:t>
            </a:r>
          </a:p>
          <a:p>
            <a:pPr algn="ctr"/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О,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Вайнланд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Вайнланд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 Ген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Мілвілле</a:t>
            </a:r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Плекає в сутінках свій сон,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 серце українське миле,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Неначе сонце, повносиле,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Бере й мене у свій полон!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81291" y="23918"/>
            <a:ext cx="25922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Філядельфіє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! Про тебе в пісні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 згадаю, мабуть, ще не раз: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Линуть хмари — і дощі навскісні,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Ніби пригасили біль образ.</a:t>
            </a:r>
          </a:p>
          <a:p>
            <a:pPr algn="ctr"/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Все забуду. Перейду, Відлину.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Нових друзів стріну на путі...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далеку рідну Україну,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Наче ласку,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пронесу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в житті.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7713" y="100862"/>
            <a:ext cx="172819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 </a:t>
            </a:r>
            <a:r>
              <a:rPr lang="uk-UA" sz="1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Ніяґарі</a:t>
            </a:r>
            <a:endParaRPr lang="uk-UA" sz="1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uk-UA" sz="1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Веселі скелі </a:t>
            </a:r>
            <a:r>
              <a:rPr lang="uk-UA" sz="1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Ніяґари</a:t>
            </a:r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Мов народившись на Дніпрі,</a:t>
            </a: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Вітають нас. </a:t>
            </a:r>
            <a:r>
              <a:rPr lang="uk-UA" sz="1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Безгримні</a:t>
            </a:r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хмари</a:t>
            </a:r>
          </a:p>
          <a:p>
            <a:pPr algn="ctr"/>
            <a:r>
              <a:rPr lang="uk-UA" sz="1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Палахкотіють</a:t>
            </a:r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угорі...</a:t>
            </a:r>
          </a:p>
          <a:p>
            <a:pPr algn="ctr"/>
            <a:endParaRPr lang="uk-UA" sz="1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Вони пливуть туди, ми знаєм,</a:t>
            </a: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 висне небо молоде,</a:t>
            </a: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 на коні Хмельницький грає,</a:t>
            </a:r>
          </a:p>
          <a:p>
            <a:pPr algn="ctr"/>
            <a:r>
              <a:rPr lang="uk-UA" sz="1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Київ кличе нас і жде!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2259351" y="3667617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8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«Мене цікавлять безсмертні»</a:t>
            </a:r>
            <a:br>
              <a:rPr lang="uk-UA" sz="28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Ірина </a:t>
            </a:r>
            <a:r>
              <a:rPr lang="uk-UA" sz="28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Фаріон</a:t>
            </a:r>
            <a:endParaRPr lang="uk-UA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5013176"/>
            <a:ext cx="6552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 мене теж!.. Іван Манило – справжній </a:t>
            </a:r>
            <a:r>
              <a:rPr lang="uk-UA" sz="24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соборник</a:t>
            </a:r>
            <a:r>
              <a:rPr lang="uk-UA" sz="2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Півдня…</a:t>
            </a:r>
            <a:endParaRPr lang="uk-UA" sz="24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65585" y="3284984"/>
            <a:ext cx="288032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Безсмертя</a:t>
            </a:r>
          </a:p>
          <a:p>
            <a:pPr algn="ctr"/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Ні, я не вірю в небилиці,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Ні, я не вірю в Рим-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москву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Якщо помру в двадцятім віці,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То в двадцять першім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оживу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...</a:t>
            </a:r>
          </a:p>
          <a:p>
            <a:pPr algn="ctr"/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Моя весна — палке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надхнення</a:t>
            </a:r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Ще тільки лине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іздаля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;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Привіт від Глібова і Клена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Мене </a:t>
            </a:r>
            <a:r>
              <a:rPr lang="uk-UA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хвилює 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й </a:t>
            </a:r>
            <a:r>
              <a:rPr lang="uk-UA" sz="1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окриля</a:t>
            </a:r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</a:p>
          <a:p>
            <a:pPr algn="ctr"/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нових полях, з-за лісу слави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Безсмертя їде на коні: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Воно — величне і ласкаве —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Давно всміхається мені...</a:t>
            </a:r>
          </a:p>
          <a:p>
            <a:pPr algn="ctr"/>
            <a:r>
              <a:rPr lang="uk-UA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1966</a:t>
            </a:r>
            <a:endParaRPr lang="uk-UA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803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96752" y="274638"/>
            <a:ext cx="1944216" cy="1143000"/>
          </a:xfrm>
        </p:spPr>
        <p:txBody>
          <a:bodyPr/>
          <a:lstStyle/>
          <a:p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196752" y="1600200"/>
            <a:ext cx="2088232" cy="4525963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  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2915816" y="188640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Висновки: </a:t>
            </a:r>
            <a:endParaRPr lang="uk-UA" sz="36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980728"/>
            <a:ext cx="374441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 результатами </a:t>
            </a:r>
            <a:r>
              <a:rPr lang="uk-UA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дослідження я насамперед духовно збагатився. Я дізнався, що Іван Манило був справді величною постаттю всеукраїнського масштабу: із ним листувався Володимир Винниченко, він писав вірші про багатьох українських велетнів Духу. Після читання його </a:t>
            </a:r>
            <a:r>
              <a:rPr lang="uk-UA" sz="1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геніяльних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і неймовірно влучних </a:t>
            </a:r>
            <a:r>
              <a:rPr lang="uk-UA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uk-UA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байок та поезій стає очевидним, що Україна зроду-звіку була соборною та єдиною.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44178" y="859641"/>
            <a:ext cx="237626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Важливо бути свідомим. Важливо пам'ятати хто ти є, і вивчати історію Рідного краю. </a:t>
            </a:r>
            <a:r>
              <a:rPr lang="uk-UA" sz="1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Життєвий шлях і твори Іван Манила </a:t>
            </a:r>
            <a:r>
              <a:rPr lang="uk-UA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- безцінне джерело мудрості, обличчя Запорізького краю.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39042" y="864572"/>
            <a:ext cx="26642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Перспективним є поширення творчості Манила серед українців. Його твори охоплюють усі найцікавіші та </a:t>
            </a:r>
            <a:r>
              <a:rPr lang="uk-UA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найавтентичніші</a:t>
            </a:r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теми, про які я тільки зміг подумати.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616" y="4293096"/>
            <a:ext cx="54726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Використані джерела:</a:t>
            </a:r>
            <a:br>
              <a:rPr lang="uk-UA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uk-UA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uk-UA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endParaRPr lang="uk-UA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4800927"/>
            <a:ext cx="75608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zp.depo.ua/ukr/zp/arhivi-kdb-yak-poeta-ivana-manila-na-tugu-za-zaporizkimi-stepami-lovili-20170526578155</a:t>
            </a:r>
            <a:r>
              <a:rPr lang="uk-UA" dirty="0" smtClean="0"/>
              <a:t> </a:t>
            </a:r>
            <a:br>
              <a:rPr lang="uk-UA" dirty="0" smtClean="0"/>
            </a:br>
            <a:r>
              <a:rPr lang="en-US" dirty="0">
                <a:hlinkClick r:id="rId4"/>
              </a:rPr>
              <a:t>https://diasporiana.org.ua/poeziya/manylo-i-ukrayina-sama</a:t>
            </a:r>
            <a:r>
              <a:rPr lang="en-US" dirty="0" smtClean="0">
                <a:hlinkClick r:id="rId4"/>
              </a:rPr>
              <a:t>/</a:t>
            </a:r>
            <a:r>
              <a:rPr lang="uk-UA" dirty="0" smtClean="0"/>
              <a:t> </a:t>
            </a:r>
            <a:br>
              <a:rPr lang="uk-UA" dirty="0" smtClean="0"/>
            </a:br>
            <a:r>
              <a:rPr lang="en-US" dirty="0">
                <a:hlinkClick r:id="rId5"/>
              </a:rPr>
              <a:t>https://diasporiana.org.ua/poeziya/10634-manilo-i-grim-za-zoreyu</a:t>
            </a:r>
            <a:r>
              <a:rPr lang="en-US" dirty="0" smtClean="0">
                <a:hlinkClick r:id="rId5"/>
              </a:rPr>
              <a:t>/</a:t>
            </a:r>
            <a:r>
              <a:rPr lang="uk-UA" dirty="0" smtClean="0"/>
              <a:t> </a:t>
            </a:r>
            <a:br>
              <a:rPr lang="uk-UA" dirty="0" smtClean="0"/>
            </a:br>
            <a:r>
              <a:rPr lang="en-US" dirty="0">
                <a:hlinkClick r:id="rId6"/>
              </a:rPr>
              <a:t>https://diasporiana.org.ua/poeziya/10611-manilo-dnipryak-i-mech-svyatoslava</a:t>
            </a:r>
            <a:r>
              <a:rPr lang="en-US" dirty="0" smtClean="0">
                <a:hlinkClick r:id="rId6"/>
              </a:rPr>
              <a:t>/</a:t>
            </a:r>
            <a:r>
              <a:rPr lang="uk-UA" dirty="0" smtClean="0"/>
              <a:t> </a:t>
            </a:r>
            <a:br>
              <a:rPr lang="uk-UA" dirty="0" smtClean="0"/>
            </a:br>
            <a:r>
              <a:rPr lang="en-US" dirty="0">
                <a:hlinkClick r:id="rId7"/>
              </a:rPr>
              <a:t>https://diasporiana.org.ua/poeziya/manylo-i-postrily-z-pera-druzhnye</a:t>
            </a:r>
            <a:r>
              <a:rPr lang="en-US" dirty="0" smtClean="0">
                <a:hlinkClick r:id="rId7"/>
              </a:rPr>
              <a:t>/</a:t>
            </a:r>
            <a:r>
              <a:rPr lang="uk-UA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826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2488</TotalTime>
  <Words>2284</Words>
  <Application>Microsoft Office PowerPoint</Application>
  <PresentationFormat>Экран (4:3)</PresentationFormat>
  <Paragraphs>529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Іван Манило – справжній соборник Півдня</vt:lpstr>
      <vt:lpstr>   </vt:lpstr>
      <vt:lpstr>  </vt:lpstr>
      <vt:lpstr>  </vt:lpstr>
      <vt:lpstr>Презентация PowerPoint</vt:lpstr>
      <vt:lpstr>  </vt:lpstr>
      <vt:lpstr>  </vt:lpstr>
      <vt:lpstr>  </vt:lpstr>
      <vt:lpstr>  </vt:lpstr>
      <vt:lpstr> </vt:lpstr>
      <vt:lpstr> </vt:lpstr>
      <vt:lpstr>  </vt:lpstr>
      <vt:lpstr>  </vt:lpstr>
      <vt:lpstr>  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Іван Манило – справжній соборник Півдня</dc:title>
  <dc:creator>User</dc:creator>
  <cp:lastModifiedBy>User</cp:lastModifiedBy>
  <cp:revision>68</cp:revision>
  <dcterms:created xsi:type="dcterms:W3CDTF">2025-04-19T13:02:40Z</dcterms:created>
  <dcterms:modified xsi:type="dcterms:W3CDTF">2025-04-22T18:01:00Z</dcterms:modified>
</cp:coreProperties>
</file>