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Roboto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768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48008c381e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48008c381e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48008c381e_6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48008c381e_6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48008c381e_6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48008c381e_6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48008c381e_6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48008c381e_6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48008c381e_6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48008c381e_6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48008c381e_6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48008c381e_6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8008c381e_6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48008c381e_6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48008c381e_6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48008c381e_6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48008c381e_6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48008c381e_6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48008c381e_8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48008c381e_8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48008c381e_8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48008c381e_8_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240750" y="259773"/>
            <a:ext cx="8662500" cy="20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ВИНОГРАДІВСЬКИЙ Л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ІЦЕЙ ІМЕНІ О.О.БАНЄВА</a:t>
            </a:r>
            <a:b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БОЛГРАДСЬКОЇ МІСЬКОЇ РАДИ ОДЕСЬКОЇ ОБЛАСТІ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 Всеукраїнського Інтерактивного конкурсу </a:t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1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≪</a:t>
            </a:r>
            <a:r>
              <a:rPr lang="uk-UA" sz="1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МАН – Юніор Дослідник</a:t>
            </a:r>
            <a:r>
              <a:rPr lang="en" sz="1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≫</a:t>
            </a:r>
            <a:r>
              <a:rPr lang="uk-UA" sz="1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1400" b="1" dirty="0" smtClean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1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Номінація </a:t>
            </a:r>
            <a:r>
              <a:rPr lang="en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≪</a:t>
            </a:r>
            <a:r>
              <a:rPr lang="uk-UA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Історик - Юніор</a:t>
            </a:r>
            <a:r>
              <a:rPr lang="en" sz="1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≫ </a:t>
            </a:r>
            <a:r>
              <a:rPr lang="uk-U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1"/>
          </p:nvPr>
        </p:nvSpPr>
        <p:spPr>
          <a:xfrm>
            <a:off x="311700" y="1880754"/>
            <a:ext cx="8520600" cy="31397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ТЕМА</a:t>
            </a:r>
            <a:r>
              <a:rPr lang="en" sz="7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uk-UA" sz="7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7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ДОСЛІДЖЕННЯ </a:t>
            </a:r>
            <a:r>
              <a:rPr lang="en" sz="7600" b="1" dirty="0">
                <a:latin typeface="Times New Roman"/>
                <a:ea typeface="Times New Roman"/>
                <a:cs typeface="Times New Roman"/>
                <a:sym typeface="Times New Roman"/>
              </a:rPr>
              <a:t>ІСТОРІЇ </a:t>
            </a:r>
            <a:r>
              <a:rPr lang="en" sz="7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ДЖЕР</a:t>
            </a:r>
            <a:r>
              <a:rPr lang="ru-RU" sz="7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ЕЛ</a:t>
            </a:r>
            <a:r>
              <a:rPr lang="en" sz="76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7600" b="1" dirty="0">
                <a:latin typeface="Times New Roman"/>
                <a:ea typeface="Times New Roman"/>
                <a:cs typeface="Times New Roman"/>
                <a:sym typeface="Times New Roman"/>
              </a:rPr>
              <a:t>СЕЛА ВИНОГРАДІВКА</a:t>
            </a:r>
            <a:endParaRPr sz="5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200400" lvl="7" indent="0">
              <a:lnSpc>
                <a:spcPct val="120000"/>
              </a:lnSpc>
            </a:pPr>
            <a:endParaRPr lang="uk-UA" sz="36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0" lvl="8" indent="0">
              <a:lnSpc>
                <a:spcPct val="120000"/>
              </a:lnSpc>
            </a:pP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Автор</a:t>
            </a:r>
            <a:r>
              <a:rPr lang="en" sz="6000" dirty="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br>
              <a:rPr lang="en" sz="6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Банєв </a:t>
            </a:r>
            <a:r>
              <a:rPr lang="en" sz="6000" dirty="0">
                <a:latin typeface="Times New Roman"/>
                <a:ea typeface="Times New Roman"/>
                <a:cs typeface="Times New Roman"/>
                <a:sym typeface="Times New Roman"/>
              </a:rPr>
              <a:t>Олег 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Олексійович</a:t>
            </a: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6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0" lvl="8" indent="0">
              <a:lnSpc>
                <a:spcPct val="120000"/>
              </a:lnSpc>
            </a:pP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у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чень </a:t>
            </a:r>
            <a:r>
              <a:rPr lang="en" sz="6000" dirty="0">
                <a:latin typeface="Times New Roman"/>
                <a:ea typeface="Times New Roman"/>
                <a:cs typeface="Times New Roman"/>
                <a:sym typeface="Times New Roman"/>
              </a:rPr>
              <a:t>9-А 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класу</a:t>
            </a:r>
            <a:endParaRPr lang="en" sz="6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0" lvl="8" indent="0">
              <a:lnSpc>
                <a:spcPct val="120000"/>
              </a:lnSpc>
            </a:pP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ВИНОГРАДІВСЬК</a:t>
            </a: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ОГО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 ЛІЦЕ</a:t>
            </a: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Ю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uk-UA" sz="60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0" lvl="8" indent="0">
              <a:lnSpc>
                <a:spcPct val="120000"/>
              </a:lnSpc>
            </a:pP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ІМЕНІ 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О.О.БАНЄВА</a:t>
            </a:r>
          </a:p>
          <a:p>
            <a:pPr marL="3657600" lvl="8" indent="0">
              <a:lnSpc>
                <a:spcPct val="120000"/>
              </a:lnSpc>
            </a:pP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БОЛГРАДСЬКОЇ </a:t>
            </a:r>
            <a:r>
              <a:rPr lang="en" sz="6000" dirty="0">
                <a:latin typeface="Times New Roman"/>
                <a:ea typeface="Times New Roman"/>
                <a:cs typeface="Times New Roman"/>
                <a:sym typeface="Times New Roman"/>
              </a:rPr>
              <a:t>МІСЬКОЇ 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РАДИ</a:t>
            </a: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uk-UA" sz="60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0" lvl="8" indent="0">
              <a:lnSpc>
                <a:spcPct val="120000"/>
              </a:lnSpc>
            </a:pP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ОДЕСЬКОЇ </a:t>
            </a: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ОБЛАСТІ</a:t>
            </a:r>
          </a:p>
          <a:p>
            <a:pPr marL="3657600" lvl="8" indent="0">
              <a:lnSpc>
                <a:spcPct val="120000"/>
              </a:lnSpc>
            </a:pP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с. Виноградівка</a:t>
            </a:r>
            <a:endParaRPr lang="uk-UA" sz="60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0" lvl="8" indent="0">
              <a:lnSpc>
                <a:spcPct val="120000"/>
              </a:lnSpc>
            </a:pP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Керівник</a:t>
            </a:r>
            <a:r>
              <a:rPr lang="en" sz="6000" dirty="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br>
              <a:rPr lang="en" sz="6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Цонєва </a:t>
            </a:r>
            <a:r>
              <a:rPr lang="en" sz="6000" dirty="0">
                <a:latin typeface="Times New Roman"/>
                <a:ea typeface="Times New Roman"/>
                <a:cs typeface="Times New Roman"/>
                <a:sym typeface="Times New Roman"/>
              </a:rPr>
              <a:t>Аліна 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Іванівна</a:t>
            </a: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6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0" lvl="8" indent="0">
              <a:lnSpc>
                <a:spcPct val="120000"/>
              </a:lnSpc>
            </a:pPr>
            <a:r>
              <a:rPr lang="uk-UA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		в</a:t>
            </a:r>
            <a:r>
              <a:rPr lang="en" sz="6000" dirty="0" smtClean="0">
                <a:latin typeface="Times New Roman"/>
                <a:ea typeface="Times New Roman"/>
                <a:cs typeface="Times New Roman"/>
                <a:sym typeface="Times New Roman"/>
              </a:rPr>
              <a:t>читель </a:t>
            </a:r>
            <a:r>
              <a:rPr lang="en" sz="6000" dirty="0">
                <a:latin typeface="Times New Roman"/>
                <a:ea typeface="Times New Roman"/>
                <a:cs typeface="Times New Roman"/>
                <a:sym typeface="Times New Roman"/>
              </a:rPr>
              <a:t>історії</a:t>
            </a:r>
            <a:r>
              <a:rPr lang="en" sz="1500" dirty="0"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" sz="15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5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50" b="1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 ДОСЛІДЖЕННЯ:</a:t>
            </a:r>
          </a:p>
          <a:p>
            <a:pPr marL="457200" lvl="0" indent="-341709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❏"/>
            </a:pPr>
            <a:r>
              <a:rPr lang="en" sz="375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дослідити </a:t>
            </a:r>
            <a:r>
              <a:rPr lang="en" sz="37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історію джерел води с.Виноградівка Болградського району;</a:t>
            </a:r>
            <a:endParaRPr sz="37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170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❏"/>
            </a:pPr>
            <a:r>
              <a:rPr lang="en" sz="37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скласти карту джерел с.Виноградівка.</a:t>
            </a:r>
            <a:endParaRPr sz="37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59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" sz="259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876" b="1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ЗАВДАННЯ ДОСЛІДЖЕННЯ:</a:t>
            </a:r>
          </a:p>
          <a:p>
            <a:pPr marL="457200" lvl="0" indent="-345539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❏"/>
            </a:pPr>
            <a:r>
              <a:rPr lang="en" sz="3876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зібрати </a:t>
            </a:r>
            <a:r>
              <a:rPr lang="en" sz="3876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історичні дані про джерела </a:t>
            </a:r>
            <a:r>
              <a:rPr lang="en" sz="3876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води </a:t>
            </a:r>
            <a:r>
              <a:rPr lang="en" sz="3876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с.Виноградівка;</a:t>
            </a:r>
            <a:endParaRPr sz="3876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553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❏"/>
            </a:pPr>
            <a:r>
              <a:rPr lang="en" sz="3876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виявити та фіксувати локації відомих джерел на території села.</a:t>
            </a:r>
            <a:endParaRPr sz="3876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ДЖЕРЕЛА ВОДИ</a:t>
            </a:r>
            <a:endParaRPr lang="ru-RU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uk-UA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 </a:t>
            </a: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таке джерело? Це невеликий струмінь води, який вибивається з-під землі. Сама земля - матінка дарує людям свіжість, бадьорість, здоров’я.</a:t>
            </a:r>
            <a:b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Завдяки природній фільтрації вона повністю зберігає свої природні 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якості.</a:t>
            </a:r>
            <a:r>
              <a:rPr lang="uk-UA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Мешканці 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села </a:t>
            </a: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використовують в якості питної 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</a:t>
            </a:r>
            <a:r>
              <a:rPr lang="uk-UA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</a:t>
            </a: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основному воду двох природних джерел та одного бювету.</a:t>
            </a:r>
            <a:b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1)каптаж джерела ≪Ісус≫;</a:t>
            </a:r>
            <a:b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2)каптаж джерела ≪Три тополі≫;</a:t>
            </a:r>
            <a:b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3)бювет по вулиці Й.Банєва.</a:t>
            </a:r>
            <a:endParaRPr sz="17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275"/>
              <a:buNone/>
            </a:pPr>
            <a:endParaRPr sz="4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311700" y="329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ДЖЕРЕЛО </a:t>
            </a:r>
            <a:r>
              <a:rPr lang="ru-RU" sz="2739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≪ІСУС≫</a:t>
            </a: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ru-RU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5425" y="1017800"/>
            <a:ext cx="3796874" cy="28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567126"/>
            <a:ext cx="4029226" cy="302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ІСТОРІЯ ДЖЕРЕЛА </a:t>
            </a:r>
            <a:r>
              <a:rPr lang="ru-RU" sz="275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≪ІСУС≫</a:t>
            </a:r>
            <a:endParaRPr lang="ru-RU" sz="275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" sz="17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Засновником </a:t>
            </a:r>
            <a:r>
              <a:rPr lang="en" sz="17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 Таушанжи Микола Федорович, який народився у 1959 році. Історію зародження цього джерела розповів сам Микола Федорович. </a:t>
            </a:r>
            <a:r>
              <a:rPr lang="uk-UA" sz="17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Він </a:t>
            </a:r>
            <a:r>
              <a:rPr lang="en" sz="17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зібрав </a:t>
            </a:r>
            <a:r>
              <a:rPr lang="en" sz="17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біля себе однодумців, і стали ділитися ідеями. Всім сподобався проєкт Булгара Івана Миколайовича(1955 року народження): спорудити маленьку </a:t>
            </a:r>
            <a:r>
              <a:rPr lang="en" sz="17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капличку.</a:t>
            </a:r>
            <a:endParaRPr lang="uk-UA" sz="1700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" sz="17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Фігури </a:t>
            </a:r>
            <a:r>
              <a:rPr lang="en" sz="17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Ісуса Христа і Самаритянки зліпили у дворі Миколи Федоровича скульптори з Ізмаїлу. 28 серпня 2011 року в день Успіння Пресвятої Богородиці було відкриття джерела. Сьогодні воду з цього джерела набирають не тільки мешканці нашого села, а й найближчих сіл, проїжджі.</a:t>
            </a:r>
            <a:endParaRPr sz="1700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311700" y="26825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25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ДЖЕРЕЛО ≪ТРИ ТОПОЛІ≫ </a:t>
            </a:r>
            <a:endParaRPr lang="ru-RU" sz="25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31675"/>
            <a:ext cx="3911549" cy="2933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0750" y="876050"/>
            <a:ext cx="3911549" cy="29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>
            <a:spLocks noGrp="1"/>
          </p:cNvSpPr>
          <p:nvPr>
            <p:ph type="title"/>
          </p:nvPr>
        </p:nvSpPr>
        <p:spPr>
          <a:xfrm>
            <a:off x="311700" y="379625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ІСТОРІЯ ДЖЕРЕЛА ≪ТРИ ТОПОЛІ≫</a:t>
            </a:r>
            <a:endParaRPr lang="ru-RU" sz="25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1"/>
          </p:nvPr>
        </p:nvSpPr>
        <p:spPr>
          <a:xfrm>
            <a:off x="311700" y="987425"/>
            <a:ext cx="8520600" cy="35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Три </a:t>
            </a:r>
            <a:r>
              <a:rPr lang="en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тополі символізують дружбу між народами України та Молдови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uk-UA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Джерело </a:t>
            </a:r>
            <a:r>
              <a:rPr lang="en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стоїть на кордоні, і багато автобусів, легкові, вантажні автомобілі тут зупиняються, щоб 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перепочити</a:t>
            </a:r>
            <a:r>
              <a:rPr lang="uk-UA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зупинитися, набрати або попити води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uk-UA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uk-UA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</a:t>
            </a:r>
            <a:r>
              <a:rPr lang="en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розповіді мешканця села Кірчева Пантелія Вікторовича (1940 року народження), це джерело було споруджено на початку ХІХ століття, спочатку на цьому місці були два джерела, вони були відкриті господарями - Жаба Гачу та Цикилика Стойчу.</a:t>
            </a:r>
            <a:br>
              <a:rPr lang="en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1973 році джерело було відреставроване. Керував проєктом Кірчев Пантелій Вікторович. Планування місцевості було змінене: прибрали пагорби та розрівняли місцевість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uk-UA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</a:t>
            </a:r>
            <a:r>
              <a:rPr lang="en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2019 році два брати Чапкин Микола Харлампійович і В’ячеслав Харлампійович стали ініціаторами реставраційних робіт. Проведена величезна робота, зовнішній </a:t>
            </a:r>
            <a:br>
              <a:rPr lang="en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вигляд джерела зазнає позитивних змін, але 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колишній</a:t>
            </a:r>
            <a:endParaRPr lang="uk-UA" sz="16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</a:t>
            </a:r>
            <a:r>
              <a:rPr lang="uk-UA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залишається незмінним.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311700" y="237875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БЮВЕТ ПО ВУЛИЦІ Й.БАНЄВА</a:t>
            </a:r>
            <a:endParaRPr lang="ru-RU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0" name="Google Shape;1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9375" y="845674"/>
            <a:ext cx="4022925" cy="302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532877"/>
            <a:ext cx="4022925" cy="3029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ІСТОРІЯ БЮВЕТУ</a:t>
            </a:r>
            <a:endParaRPr lang="ru-RU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Один </a:t>
            </a: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із найголовніших пунктів водопостачання у Виноградівці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uk-UA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</a:t>
            </a:r>
            <a:r>
              <a:rPr lang="uk-UA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кт </a:t>
            </a: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із спорудження бювету з'явився завдяки плідній роботі з турецькою агенцією зі співробітництва та координації (ТІКА) при Раді Міністрів Республіки Туреччина, яка активно надає допомогу населеним пунктам Одеської області, в яких компактно проживає населення гагаузької національності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uk-UA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Заступник </a:t>
            </a: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голови Одеської </a:t>
            </a:r>
            <a:r>
              <a:rPr lang="uk-UA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обласної 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ради </a:t>
            </a: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Юрій Димчогло, який супроводжував Хаджі Болата, з ініціативи якого розвивається співпраця з ТВК в Одеській області, розповів, що бенефіціарами цього 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</a:t>
            </a:r>
            <a:r>
              <a:rPr lang="uk-UA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кту </a:t>
            </a: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виступили обласна рада і департамент ЖКГ </a:t>
            </a:r>
            <a:r>
              <a:rPr lang="uk-UA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обласної державної (військової) </a:t>
            </a:r>
            <a:r>
              <a:rPr lang="en" sz="17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адміністрації</a:t>
            </a: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які спільно з турецьким агентством ТІКА </a:t>
            </a:r>
            <a:b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втілюють його в життя.</a:t>
            </a:r>
            <a:endParaRPr sz="17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1839190" y="410000"/>
            <a:ext cx="6993109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КАРТА ДЖЕРЕЛ</a:t>
            </a:r>
            <a:endParaRPr lang="ru-RU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3979125" y="1572288"/>
            <a:ext cx="405000" cy="3948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2"/>
          <p:cNvSpPr txBox="1"/>
          <p:nvPr/>
        </p:nvSpPr>
        <p:spPr>
          <a:xfrm>
            <a:off x="4384125" y="1488375"/>
            <a:ext cx="40944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Джерело ≪Ісус≫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22"/>
          <p:cNvSpPr/>
          <p:nvPr/>
        </p:nvSpPr>
        <p:spPr>
          <a:xfrm>
            <a:off x="3979125" y="3176400"/>
            <a:ext cx="405000" cy="394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2"/>
          <p:cNvSpPr txBox="1"/>
          <p:nvPr/>
        </p:nvSpPr>
        <p:spPr>
          <a:xfrm>
            <a:off x="4384125" y="2343900"/>
            <a:ext cx="40944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Джерело ≪Три тополі≫ 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22"/>
          <p:cNvSpPr/>
          <p:nvPr/>
        </p:nvSpPr>
        <p:spPr>
          <a:xfrm>
            <a:off x="3979125" y="2374350"/>
            <a:ext cx="405000" cy="394800"/>
          </a:xfrm>
          <a:prstGeom prst="ellipse">
            <a:avLst/>
          </a:prstGeom>
          <a:solidFill>
            <a:srgbClr val="9900FF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2"/>
          <p:cNvSpPr txBox="1"/>
          <p:nvPr/>
        </p:nvSpPr>
        <p:spPr>
          <a:xfrm>
            <a:off x="4384125" y="3176400"/>
            <a:ext cx="21669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Бювет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40" y="101744"/>
            <a:ext cx="3009900" cy="47529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ВИСНОВКИ</a:t>
            </a:r>
            <a:endParaRPr lang="ru-RU" b="1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23"/>
          <p:cNvSpPr txBox="1">
            <a:spLocks noGrp="1"/>
          </p:cNvSpPr>
          <p:nvPr>
            <p:ph type="body" idx="1"/>
          </p:nvPr>
        </p:nvSpPr>
        <p:spPr>
          <a:xfrm>
            <a:off x="311699" y="1199500"/>
            <a:ext cx="8364709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uk-UA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Джерела </a:t>
            </a:r>
            <a: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це символ чистоти нашої природи. І обов’язок кожного громадянина своєї Батьківщини - утримувати їхні території в порядку,зберегти їх.</a:t>
            </a:r>
            <a:b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Працюючи над даною темою, я дізнався багато нового: а саме історію джерел води мого рідного села, і, проаналізувавши зібраний матеріал, я прийшов до висновку, що джерела дуже важливі для нас і </a:t>
            </a:r>
            <a:r>
              <a:rPr lang="en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місцевих</a:t>
            </a:r>
            <a:r>
              <a:rPr lang="uk-UA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мешканців,</a:t>
            </a:r>
            <a:r>
              <a:rPr lang="en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їх необхідно оберігати.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-UA" sz="25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СПИСОК ВИКОРИСТАНИХ ДЖЕРЕЛ</a:t>
            </a:r>
            <a:endParaRPr lang="uk-UA" sz="2500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А.І.Кіссе, В.М.Станко Буджак-Одеса: PostScriptum - СМИЛ 2014-744;               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Спогади старожилів села Виноградівка: Хаджиогло П.Ф., Кірчева П.В.;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Матеріали музею обласного Центру гагаузької культури с.Виноградівка;         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Інтернет - ресурси.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104</Words>
  <Application>Microsoft Office PowerPoint</Application>
  <PresentationFormat>Экран (16:9)</PresentationFormat>
  <Paragraphs>43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Times New Roman</vt:lpstr>
      <vt:lpstr>Roboto</vt:lpstr>
      <vt:lpstr>Geometric</vt:lpstr>
      <vt:lpstr>         ВИНОГРАДІВСЬКИЙ ЛІЦЕЙ ІМЕНІ О.О.БАНЄВА БОЛГРАДСЬКОЇ МІСЬКОЇ РАДИ ОДЕСЬКОЇ ОБЛАСТІ I етап Всеукраїнського Інтерактивного конкурсу  ≪МАН – Юніор Дослідник≫ Номінація ≪Історик - Юніор≫  </vt:lpstr>
      <vt:lpstr>Слайд 2</vt:lpstr>
      <vt:lpstr>ДЖЕРЕЛА ВОДИ</vt:lpstr>
      <vt:lpstr>ДЖЕРЕЛО ≪ІСУС≫ </vt:lpstr>
      <vt:lpstr>ІСТОРІЯ ДЖЕРЕЛА ≪ІСУС≫</vt:lpstr>
      <vt:lpstr>ДЖЕРЕЛО ≪ТРИ ТОПОЛІ≫ </vt:lpstr>
      <vt:lpstr>ІСТОРІЯ ДЖЕРЕЛА ≪ТРИ ТОПОЛІ≫</vt:lpstr>
      <vt:lpstr>БЮВЕТ ПО ВУЛИЦІ Й.БАНЄВА</vt:lpstr>
      <vt:lpstr>ІСТОРІЯ БЮВЕТУ</vt:lpstr>
      <vt:lpstr>КАРТА ДЖЕРЕЛ</vt:lpstr>
      <vt:lpstr>ВИСНОВКИ</vt:lpstr>
      <vt:lpstr>СПИСОК ВИКОРИСТАНИХ ДЖЕРЕЛ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ВИНОГРАДІВСЬКИЙ ЛІЦЕЙ ІМЕНІ О.О.БАНЄВА БОЛЬГРАДСЬКОЇ МІСЬКОЇ РАДИ ОДЕСЬКОЇ ОБЛАСТІ I етап Всеукраїнського Інтерактивного конкурсу  ≪МАН – Юніор Дослідник≫ Номінація ≪Історик - Юніор≫  </dc:title>
  <cp:lastModifiedBy>F5</cp:lastModifiedBy>
  <cp:revision>18</cp:revision>
  <dcterms:modified xsi:type="dcterms:W3CDTF">2025-04-04T12:25:25Z</dcterms:modified>
</cp:coreProperties>
</file>