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6" r:id="rId13"/>
    <p:sldId id="267" r:id="rId14"/>
    <p:sldId id="269" r:id="rId15"/>
    <p:sldId id="270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без заголовка" id="{93850E6F-9B82-4BAC-A752-EBA9848F106C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8"/>
            <p14:sldId id="266"/>
            <p14:sldId id="267"/>
            <p14:sldId id="269"/>
            <p14:sldId id="270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BFF85"/>
    <a:srgbClr val="FFEE85"/>
    <a:srgbClr val="FFCB85"/>
    <a:srgbClr val="FFB185"/>
    <a:srgbClr val="10CF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3580" autoAdjust="0"/>
  </p:normalViewPr>
  <p:slideViewPr>
    <p:cSldViewPr snapToGrid="0">
      <p:cViewPr varScale="1">
        <p:scale>
          <a:sx n="61" d="100"/>
          <a:sy n="61" d="100"/>
        </p:scale>
        <p:origin x="996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0" d="100"/>
          <a:sy n="50" d="100"/>
        </p:scale>
        <p:origin x="2886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23227243231467443"/>
          <c:y val="0.10286477220573523"/>
          <c:w val="0.54951380628101043"/>
          <c:h val="0.8813515056232839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Загальна діаграма рослин</c:v>
                </c:pt>
              </c:strCache>
            </c:strRef>
          </c:tx>
          <c:spPr>
            <a:noFill/>
          </c:spPr>
          <c:dPt>
            <c:idx val="0"/>
            <c:bubble3D val="0"/>
            <c:spPr>
              <a:solidFill>
                <a:srgbClr val="FFB185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8EE0-4766-B37C-F355889C636E}"/>
              </c:ext>
            </c:extLst>
          </c:dPt>
          <c:dPt>
            <c:idx val="1"/>
            <c:bubble3D val="0"/>
            <c:spPr>
              <a:solidFill>
                <a:srgbClr val="FFCB85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8EE0-4766-B37C-F355889C636E}"/>
              </c:ext>
            </c:extLst>
          </c:dPt>
          <c:dPt>
            <c:idx val="2"/>
            <c:bubble3D val="0"/>
            <c:spPr>
              <a:solidFill>
                <a:srgbClr val="FFEE85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EE0-4766-B37C-F355889C636E}"/>
              </c:ext>
            </c:extLst>
          </c:dPt>
          <c:dPt>
            <c:idx val="3"/>
            <c:bubble3D val="0"/>
            <c:spPr>
              <a:solidFill>
                <a:srgbClr val="CBFF85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EE0-4766-B37C-F355889C636E}"/>
              </c:ext>
            </c:extLst>
          </c:dPt>
          <c:cat>
            <c:strRef>
              <c:f>Лист1!$A$2:$A$5</c:f>
              <c:strCache>
                <c:ptCount val="4"/>
                <c:pt idx="0">
                  <c:v>Кислі</c:v>
                </c:pt>
                <c:pt idx="1">
                  <c:v>Слабокислі</c:v>
                </c:pt>
                <c:pt idx="2">
                  <c:v>Майже нейтральні</c:v>
                </c:pt>
                <c:pt idx="3">
                  <c:v>нейтральні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33.5</c:v>
                </c:pt>
                <c:pt idx="1">
                  <c:v>24.8</c:v>
                </c:pt>
                <c:pt idx="2">
                  <c:v>23.6</c:v>
                </c:pt>
                <c:pt idx="3">
                  <c:v>18.100000000000001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E0-4766-B37C-F355889C63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Ділянка 1</c:v>
                </c:pt>
              </c:strCache>
            </c:strRef>
          </c:tx>
          <c:dPt>
            <c:idx val="0"/>
            <c:bubble3D val="0"/>
            <c:spPr>
              <a:solidFill>
                <a:srgbClr val="FFB185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EDDB-4908-B232-4E3E31A1C260}"/>
              </c:ext>
            </c:extLst>
          </c:dPt>
          <c:dPt>
            <c:idx val="1"/>
            <c:bubble3D val="0"/>
            <c:spPr>
              <a:solidFill>
                <a:srgbClr val="FFCB85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DDB-4908-B232-4E3E31A1C260}"/>
              </c:ext>
            </c:extLst>
          </c:dPt>
          <c:dPt>
            <c:idx val="2"/>
            <c:bubble3D val="0"/>
            <c:spPr>
              <a:solidFill>
                <a:srgbClr val="FFEE85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EDDB-4908-B232-4E3E31A1C260}"/>
              </c:ext>
            </c:extLst>
          </c:dPt>
          <c:dPt>
            <c:idx val="3"/>
            <c:bubble3D val="0"/>
            <c:spPr>
              <a:solidFill>
                <a:srgbClr val="CBFF85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DDB-4908-B232-4E3E31A1C260}"/>
              </c:ext>
            </c:extLst>
          </c:dPt>
          <c:cat>
            <c:strRef>
              <c:f>Лист1!$A$2:$A$5</c:f>
              <c:strCache>
                <c:ptCount val="4"/>
                <c:pt idx="0">
                  <c:v>Кислі</c:v>
                </c:pt>
                <c:pt idx="1">
                  <c:v>Слабокислі</c:v>
                </c:pt>
                <c:pt idx="2">
                  <c:v>Майже нейтральні</c:v>
                </c:pt>
                <c:pt idx="3">
                  <c:v>Нейтральні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53.7</c:v>
                </c:pt>
                <c:pt idx="1">
                  <c:v>22.2</c:v>
                </c:pt>
                <c:pt idx="2">
                  <c:v>14.8</c:v>
                </c:pt>
                <c:pt idx="3">
                  <c:v>9.3000000000000007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DB-4908-B232-4E3E31A1C2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33432511471753801"/>
          <c:y val="0.1089873159728022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6843840911138291"/>
          <c:y val="0.17403383043115797"/>
          <c:w val="0.62897185455024607"/>
          <c:h val="0.80769298283730506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Ділянка 2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rgbClr val="FFB185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1EA6-4F08-BA1E-40766A80405B}"/>
              </c:ext>
            </c:extLst>
          </c:dPt>
          <c:dPt>
            <c:idx val="1"/>
            <c:bubble3D val="0"/>
            <c:spPr>
              <a:solidFill>
                <a:srgbClr val="FFCB85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EA6-4F08-BA1E-40766A80405B}"/>
              </c:ext>
            </c:extLst>
          </c:dPt>
          <c:dPt>
            <c:idx val="2"/>
            <c:bubble3D val="0"/>
            <c:spPr>
              <a:solidFill>
                <a:srgbClr val="FFEE85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1EA6-4F08-BA1E-40766A80405B}"/>
              </c:ext>
            </c:extLst>
          </c:dPt>
          <c:dPt>
            <c:idx val="3"/>
            <c:bubble3D val="0"/>
            <c:spPr>
              <a:solidFill>
                <a:srgbClr val="CBFF85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EA6-4F08-BA1E-40766A80405B}"/>
              </c:ext>
            </c:extLst>
          </c:dPt>
          <c:cat>
            <c:strRef>
              <c:f>Лист1!$A$2:$A$5</c:f>
              <c:strCache>
                <c:ptCount val="4"/>
                <c:pt idx="0">
                  <c:v>Кислі</c:v>
                </c:pt>
                <c:pt idx="1">
                  <c:v>Слабокислі</c:v>
                </c:pt>
                <c:pt idx="2">
                  <c:v>Майже нейтральні</c:v>
                </c:pt>
                <c:pt idx="3">
                  <c:v>Нейтральні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34.200000000000003</c:v>
                </c:pt>
                <c:pt idx="1">
                  <c:v>26.4</c:v>
                </c:pt>
                <c:pt idx="2">
                  <c:v>23.3</c:v>
                </c:pt>
                <c:pt idx="3">
                  <c:v>16.100000000000001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A6-4F08-BA1E-40766A8040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Ділянка 3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rgbClr val="FFB185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47F3-4B8F-968C-8F2B3C69D633}"/>
              </c:ext>
            </c:extLst>
          </c:dPt>
          <c:dPt>
            <c:idx val="1"/>
            <c:bubble3D val="0"/>
            <c:spPr>
              <a:solidFill>
                <a:srgbClr val="FFCB85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7F3-4B8F-968C-8F2B3C69D633}"/>
              </c:ext>
            </c:extLst>
          </c:dPt>
          <c:dPt>
            <c:idx val="2"/>
            <c:bubble3D val="0"/>
            <c:spPr>
              <a:solidFill>
                <a:srgbClr val="FFEE85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47F3-4B8F-968C-8F2B3C69D633}"/>
              </c:ext>
            </c:extLst>
          </c:dPt>
          <c:dPt>
            <c:idx val="3"/>
            <c:bubble3D val="0"/>
            <c:spPr>
              <a:solidFill>
                <a:srgbClr val="CBFF85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7F3-4B8F-968C-8F2B3C69D633}"/>
              </c:ext>
            </c:extLst>
          </c:dPt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24.5</c:v>
                </c:pt>
                <c:pt idx="1">
                  <c:v>26.4</c:v>
                </c:pt>
                <c:pt idx="2">
                  <c:v>29</c:v>
                </c:pt>
                <c:pt idx="3">
                  <c:v>20.100000000000001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F3-4B8F-968C-8F2B3C69D6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7659223939990798"/>
          <c:y val="0.17365532879669598"/>
          <c:w val="0.73303138238832743"/>
          <c:h val="0.78044826042089999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Ділянка 4</c:v>
                </c:pt>
              </c:strCache>
            </c:strRef>
          </c:tx>
          <c:spPr>
            <a:solidFill>
              <a:srgbClr val="FFB185"/>
            </a:solidFill>
            <a:ln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rgbClr val="FFB185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D30-4F69-9BF4-A551EF2EF6E3}"/>
              </c:ext>
            </c:extLst>
          </c:dPt>
          <c:dPt>
            <c:idx val="1"/>
            <c:bubble3D val="0"/>
            <c:spPr>
              <a:solidFill>
                <a:srgbClr val="FFCB85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6E9D-4F1F-96C9-F6E4495E2BF5}"/>
              </c:ext>
            </c:extLst>
          </c:dPt>
          <c:dPt>
            <c:idx val="2"/>
            <c:bubble3D val="0"/>
            <c:spPr>
              <a:solidFill>
                <a:srgbClr val="FFEE85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E9D-4F1F-96C9-F6E4495E2BF5}"/>
              </c:ext>
            </c:extLst>
          </c:dPt>
          <c:dPt>
            <c:idx val="3"/>
            <c:bubble3D val="0"/>
            <c:spPr>
              <a:solidFill>
                <a:srgbClr val="CBFF85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6E9D-4F1F-96C9-F6E4495E2BF5}"/>
              </c:ext>
            </c:extLst>
          </c:dPt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24.9</c:v>
                </c:pt>
                <c:pt idx="1">
                  <c:v>24.3</c:v>
                </c:pt>
                <c:pt idx="2">
                  <c:v>25.6</c:v>
                </c:pt>
                <c:pt idx="3">
                  <c:v>25.2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9D-4F1F-96C9-F6E4495E2B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0.46832</cdr:x>
      <cdr:y>0.69307</cdr:y>
    </cdr:from>
    <cdr:to>
      <cdr:x>0.69466</cdr:x>
      <cdr:y>0.84061</cdr:y>
    </cdr:to>
    <cdr:sp macro="" textlink="">
      <cdr:nvSpPr>
        <cdr:cNvPr id="8" name="TextBox 7">
          <a:extLst xmlns:a="http://schemas.openxmlformats.org/drawingml/2006/main">
            <a:ext uri="{FF2B5EF4-FFF2-40B4-BE49-F238E27FC236}">
              <a16:creationId xmlns:a16="http://schemas.microsoft.com/office/drawing/2014/main" id="{80827B27-5043-4CD7-A050-F204339E574F}"/>
            </a:ext>
          </a:extLst>
        </cdr:cNvPr>
        <cdr:cNvSpPr txBox="1"/>
      </cdr:nvSpPr>
      <cdr:spPr>
        <a:xfrm xmlns:a="http://schemas.openxmlformats.org/drawingml/2006/main">
          <a:off x="4230611" y="3903653"/>
          <a:ext cx="2044689" cy="83100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4800" dirty="0">
              <a:latin typeface="Times New Roman" panose="02020603050405020304" pitchFamily="18" charset="0"/>
              <a:cs typeface="Times New Roman" panose="02020603050405020304" pitchFamily="18" charset="0"/>
            </a:rPr>
            <a:t>24,8%</a:t>
          </a:r>
          <a:endParaRPr lang="ru-RU" sz="4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C5980024-494D-1075-F4FC-68C3EBE6CC5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CF74DFE-90C7-C26F-A25E-49CE26C9E75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DD0E52-8838-4063-A021-EF8B85F02A58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FF5476C-684B-B206-82C8-7ABEFB108B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2FC44F1-348A-2B64-3742-13D2D0F1546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F05BE5-A432-4D8F-B75F-6ECA5AE71E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28457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0F5927-3688-4A13-B1D8-A43FB84C08A7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46B2D7-233E-4DF0-B85E-02A1CF5163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0650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46B2D7-233E-4DF0-B85E-02A1CF5163D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3993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3C14F-9D4C-4E52-9E4D-201715AD4157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966BC-E7CF-445B-A7D8-F5916660DCE4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863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3C14F-9D4C-4E52-9E4D-201715AD4157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966BC-E7CF-445B-A7D8-F5916660DCE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0815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3C14F-9D4C-4E52-9E4D-201715AD4157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966BC-E7CF-445B-A7D8-F5916660DC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6553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3C14F-9D4C-4E52-9E4D-201715AD4157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966BC-E7CF-445B-A7D8-F5916660DCE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649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3C14F-9D4C-4E52-9E4D-201715AD4157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966BC-E7CF-445B-A7D8-F5916660DCE4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9445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3C14F-9D4C-4E52-9E4D-201715AD4157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966BC-E7CF-445B-A7D8-F5916660DC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3590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3C14F-9D4C-4E52-9E4D-201715AD4157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966BC-E7CF-445B-A7D8-F5916660DC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0563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3C14F-9D4C-4E52-9E4D-201715AD4157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966BC-E7CF-445B-A7D8-F5916660DC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4559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3C14F-9D4C-4E52-9E4D-201715AD4157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966BC-E7CF-445B-A7D8-F5916660DCE4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4105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3C14F-9D4C-4E52-9E4D-201715AD4157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966BC-E7CF-445B-A7D8-F5916660DC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3161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3C14F-9D4C-4E52-9E4D-201715AD4157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966BC-E7CF-445B-A7D8-F5916660DC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1620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uk-UA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DC3C14F-9D4C-4E52-9E4D-201715AD4157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CB966BC-E7CF-445B-A7D8-F5916660DC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8493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6.jpg"/><Relationship Id="rId7" Type="http://schemas.openxmlformats.org/officeDocument/2006/relationships/image" Target="../media/image14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Relationship Id="rId9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bif.org/" TargetMode="External"/><Relationship Id="rId2" Type="http://schemas.openxmlformats.org/officeDocument/2006/relationships/hyperlink" Target="http://www.gbif.org/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227D72E-7C04-7F84-F920-C85F0B803A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61" y="2580926"/>
            <a:ext cx="4991111" cy="3748426"/>
          </a:xfrm>
          <a:prstGeom prst="rect">
            <a:avLst/>
          </a:prstGeom>
        </p:spPr>
      </p:pic>
      <p:sp>
        <p:nvSpPr>
          <p:cNvPr id="11" name="Объект 10">
            <a:extLst>
              <a:ext uri="{FF2B5EF4-FFF2-40B4-BE49-F238E27FC236}">
                <a16:creationId xmlns:a16="http://schemas.microsoft.com/office/drawing/2014/main" id="{A171C7EF-8BBB-A869-195F-DEC46B0B98A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-31352" y="219290"/>
            <a:ext cx="12192000" cy="861307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uk-UA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 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uk-UA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МАН-ЮНІОР ДОСЛІДНИК-2025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ru-RU" sz="3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Объект 14">
            <a:extLst>
              <a:ext uri="{FF2B5EF4-FFF2-40B4-BE49-F238E27FC236}">
                <a16:creationId xmlns:a16="http://schemas.microsoft.com/office/drawing/2014/main" id="{3ED6CCDE-1C2B-20C0-1996-4399921A426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0329" y="1277044"/>
            <a:ext cx="11147965" cy="1740310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ru-RU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ТЕМА: РАННЬОКВІТУЧІ РОСЛИНИ УРОЧИЩА ЯДЗВИНА ЯК ФІТОІНДИКАТОРИ КИСЛОТНИХ ХАРАКТЕРИСТИК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Ґ</a:t>
            </a:r>
            <a:r>
              <a:rPr lang="ru-RU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РУНТУ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84CDDCF-AFDF-FDB7-1881-57ED6ECFD6C5}"/>
              </a:ext>
            </a:extLst>
          </p:cNvPr>
          <p:cNvSpPr txBox="1"/>
          <p:nvPr/>
        </p:nvSpPr>
        <p:spPr>
          <a:xfrm>
            <a:off x="6064648" y="2580926"/>
            <a:ext cx="5128869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Виконала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</a:p>
          <a:p>
            <a:r>
              <a:rPr lang="uk-UA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Афіновська</a:t>
            </a:r>
            <a:r>
              <a:rPr lang="uk-UA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Варвара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uk-UA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учениця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9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класу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Дунаївецького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ліцею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№1 </a:t>
            </a:r>
          </a:p>
          <a:p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Науковий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Іванова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Неоніла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Романівна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uk-UA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вчителька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хімії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біології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Дунаївецького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ліцею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№1 </a:t>
            </a:r>
          </a:p>
        </p:txBody>
      </p:sp>
    </p:spTree>
    <p:extLst>
      <p:ext uri="{BB962C8B-B14F-4D97-AF65-F5344CB8AC3E}">
        <p14:creationId xmlns:p14="http://schemas.microsoft.com/office/powerpoint/2010/main" val="9071306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1973BA8-F7FC-89D1-5E53-61C737922ED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55728" y="178231"/>
            <a:ext cx="10750658" cy="6679769"/>
          </a:xfrm>
        </p:spPr>
        <p:txBody>
          <a:bodyPr/>
          <a:lstStyle/>
          <a:p>
            <a:pPr marL="45720" indent="0">
              <a:buNone/>
            </a:pPr>
            <a:r>
              <a:rPr lang="ru-RU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Мета: </a:t>
            </a:r>
            <a:r>
              <a:rPr lang="ru-RU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Дослідити</a:t>
            </a:r>
            <a:r>
              <a:rPr lang="ru-RU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залежність</a:t>
            </a:r>
            <a:r>
              <a:rPr lang="ru-RU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видовим</a:t>
            </a:r>
            <a:r>
              <a:rPr lang="ru-RU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складом </a:t>
            </a:r>
            <a:r>
              <a:rPr lang="ru-RU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ранньоквітучих</a:t>
            </a:r>
            <a:r>
              <a:rPr lang="ru-RU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урочища </a:t>
            </a:r>
            <a:r>
              <a:rPr lang="ru-RU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Ядзвина</a:t>
            </a:r>
            <a:r>
              <a:rPr lang="ru-RU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кислотними</a:t>
            </a:r>
            <a:r>
              <a:rPr lang="ru-RU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характеристиками </a:t>
            </a:r>
            <a:r>
              <a:rPr lang="ru-RU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ґрунту</a:t>
            </a:r>
            <a:r>
              <a:rPr lang="ru-RU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метою </a:t>
            </a:r>
            <a:r>
              <a:rPr lang="ru-RU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їхньої</a:t>
            </a:r>
            <a:r>
              <a:rPr lang="ru-RU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індикаторної</a:t>
            </a:r>
            <a:r>
              <a:rPr lang="ru-RU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цінності</a:t>
            </a:r>
            <a:r>
              <a:rPr lang="ru-RU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917F633-C535-A2D7-73C5-2F856DBC6F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1838" y="1763372"/>
            <a:ext cx="6408548" cy="48064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19193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0765158-77F4-8804-7639-5E08F8B4F34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387457"/>
            <a:ext cx="12192000" cy="7005234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ru-RU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buClr>
                <a:schemeClr val="tx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Здійснити</a:t>
            </a:r>
            <a:r>
              <a:rPr lang="ru-RU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інвентаризацію</a:t>
            </a:r>
            <a:r>
              <a:rPr lang="ru-RU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ранньоквітучих</a:t>
            </a:r>
            <a:r>
              <a:rPr lang="ru-RU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урочища </a:t>
            </a:r>
            <a:r>
              <a:rPr lang="ru-RU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Ядзвина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3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Clr>
                <a:schemeClr val="tx2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ru-RU" sz="3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Clr>
                <a:schemeClr val="tx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Дати</a:t>
            </a:r>
            <a:r>
              <a:rPr lang="ru-RU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оцінку</a:t>
            </a:r>
            <a:r>
              <a:rPr lang="ru-RU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кислотності</a:t>
            </a:r>
            <a:r>
              <a:rPr lang="ru-RU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ґрунту</a:t>
            </a:r>
            <a:r>
              <a:rPr lang="ru-RU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в </a:t>
            </a:r>
            <a:r>
              <a:rPr lang="ru-RU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частинах</a:t>
            </a:r>
            <a:r>
              <a:rPr lang="ru-RU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урочища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3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Clr>
                <a:schemeClr val="tx2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ru-RU" sz="3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Clr>
                <a:schemeClr val="tx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Довести </a:t>
            </a:r>
            <a:r>
              <a:rPr lang="ru-RU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залежн</a:t>
            </a:r>
            <a:r>
              <a:rPr lang="uk-UA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сть</a:t>
            </a:r>
            <a:r>
              <a:rPr lang="ru-RU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видового складу </a:t>
            </a:r>
            <a:r>
              <a:rPr lang="ru-RU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кислотності</a:t>
            </a:r>
            <a:r>
              <a:rPr lang="ru-RU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ґрунту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3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Clr>
                <a:schemeClr val="tx2">
                  <a:lumMod val="75000"/>
                </a:schemeClr>
              </a:buClr>
              <a:buNone/>
            </a:pPr>
            <a:endParaRPr lang="ru-RU" sz="3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Clr>
                <a:schemeClr val="tx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</a:t>
            </a:r>
            <a:r>
              <a:rPr lang="ru-RU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види-фітоіндикатори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кислотних характеристик </a:t>
            </a:r>
            <a:r>
              <a:rPr lang="uk-UA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грунту</a:t>
            </a:r>
            <a:r>
              <a:rPr lang="uk-UA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3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83188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ABE5FC7A-AC0C-DE3B-E833-87B3BA6140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93" y="173242"/>
            <a:ext cx="12130007" cy="1208868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ru-RU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</a:t>
            </a:r>
            <a:r>
              <a:rPr lang="ru-RU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buClr>
                <a:schemeClr val="tx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Ранньоквітучі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рослини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урочища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Ядзвина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B026C4C-5686-F139-91B4-64489DB9416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31417" y="2872175"/>
            <a:ext cx="6860583" cy="4179117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buClr>
                <a:schemeClr val="tx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польові</a:t>
            </a:r>
            <a:r>
              <a:rPr lang="ru-RU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лабораторні</a:t>
            </a:r>
            <a:r>
              <a:rPr lang="ru-RU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ru-RU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статистичні</a:t>
            </a:r>
            <a:r>
              <a:rPr lang="ru-RU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ru-RU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фітоіндикаційний</a:t>
            </a:r>
            <a:r>
              <a:rPr lang="ru-RU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картографічний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3FE93D-1A90-1B4A-F859-2BAD2568913F}"/>
              </a:ext>
            </a:extLst>
          </p:cNvPr>
          <p:cNvSpPr txBox="1"/>
          <p:nvPr/>
        </p:nvSpPr>
        <p:spPr>
          <a:xfrm>
            <a:off x="123986" y="1394847"/>
            <a:ext cx="1206801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85750">
              <a:buClr>
                <a:schemeClr val="tx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Зв’язок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видовим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складом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ранньоквітучих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кислотними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характеристиками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ґрунту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A8F5FEC-9770-4551-A79A-CD2F26310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76969" y="2262849"/>
            <a:ext cx="3732384" cy="497651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355858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0C2AE22-DAE9-2E50-CD3B-D316D2FECE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33" y="785177"/>
            <a:ext cx="7716401" cy="51442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Объект 7">
            <a:extLst>
              <a:ext uri="{FF2B5EF4-FFF2-40B4-BE49-F238E27FC236}">
                <a16:creationId xmlns:a16="http://schemas.microsoft.com/office/drawing/2014/main" id="{40804CF3-60F8-BBF4-C541-6D018C7EF6E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260528" y="6000697"/>
            <a:ext cx="9670944" cy="1278609"/>
          </a:xfrm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Картосхема 1.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Географічні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координати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урочища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Ядзвина</a:t>
            </a:r>
            <a:br>
              <a:rPr lang="ru-RU" dirty="0"/>
            </a:br>
            <a:endParaRPr lang="ru-RU" dirty="0"/>
          </a:p>
          <a:p>
            <a:pPr marL="45720" indent="0">
              <a:buNone/>
            </a:pPr>
            <a:endParaRPr lang="ru-RU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CCF4FC1-3251-4A91-9852-BA5CB17B50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3647" y="231179"/>
            <a:ext cx="8756543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3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48° 53</a:t>
            </a:r>
            <a:r>
              <a:rPr kumimoji="0" lang="uk-UA" altLang="ru-RU" sz="3000" b="0" i="0" u="none" strike="noStrike" cap="none" normalizeH="0" baseline="0" dirty="0">
                <a:ln>
                  <a:noFill/>
                </a:ln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’ 18’’ </a:t>
            </a:r>
            <a:r>
              <a:rPr kumimoji="0" lang="uk-UA" altLang="ru-RU" sz="3000" b="0" i="0" u="none" strike="noStrike" cap="none" normalizeH="0" baseline="0" dirty="0" err="1">
                <a:ln>
                  <a:noFill/>
                </a:ln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пвн.ш</a:t>
            </a:r>
            <a:r>
              <a:rPr kumimoji="0" lang="uk-UA" altLang="ru-RU" sz="3000" b="0" i="0" u="none" strike="noStrike" cap="none" normalizeH="0" baseline="0" dirty="0">
                <a:ln>
                  <a:noFill/>
                </a:ln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., 26</a:t>
            </a:r>
            <a:r>
              <a:rPr kumimoji="0" lang="uk-UA" altLang="ru-RU" sz="3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° 46’ 59’’ </a:t>
            </a:r>
            <a:r>
              <a:rPr kumimoji="0" lang="uk-UA" altLang="ru-RU" sz="3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сх.д</a:t>
            </a:r>
            <a:r>
              <a:rPr kumimoji="0" lang="uk-UA" altLang="ru-RU" sz="3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kumimoji="0" lang="ru-RU" altLang="ru-RU" sz="3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713691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0651C335-1673-463C-9631-60E67FCB2071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63" t="18570" r="29612" b="20587"/>
          <a:stretch/>
        </p:blipFill>
        <p:spPr>
          <a:xfrm>
            <a:off x="208560" y="461665"/>
            <a:ext cx="2801296" cy="3783725"/>
          </a:xfrm>
        </p:spPr>
      </p:pic>
      <p:pic>
        <p:nvPicPr>
          <p:cNvPr id="7" name="Объект 6">
            <a:extLst>
              <a:ext uri="{FF2B5EF4-FFF2-40B4-BE49-F238E27FC236}">
                <a16:creationId xmlns:a16="http://schemas.microsoft.com/office/drawing/2014/main" id="{873231E9-7167-4E6B-A6C1-9B5AFCBBA91E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35" t="9147" r="6731" b="11045"/>
          <a:stretch/>
        </p:blipFill>
        <p:spPr>
          <a:xfrm>
            <a:off x="3364899" y="2353527"/>
            <a:ext cx="2941798" cy="3783724"/>
          </a:xfr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F58CC52-6C46-405B-A339-ADA32384296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27" t="9821" r="15079" b="21467"/>
          <a:stretch/>
        </p:blipFill>
        <p:spPr>
          <a:xfrm>
            <a:off x="6540588" y="230832"/>
            <a:ext cx="2422229" cy="3783724"/>
          </a:xfrm>
          <a:prstGeom prst="rect">
            <a:avLst/>
          </a:prstGeom>
        </p:spPr>
      </p:pic>
      <p:pic>
        <p:nvPicPr>
          <p:cNvPr id="16" name="Объект 7">
            <a:extLst>
              <a:ext uri="{FF2B5EF4-FFF2-40B4-BE49-F238E27FC236}">
                <a16:creationId xmlns:a16="http://schemas.microsoft.com/office/drawing/2014/main" id="{3934C398-B185-4347-A7A6-6989CDE1F75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603" b="10087"/>
          <a:stretch/>
        </p:blipFill>
        <p:spPr>
          <a:xfrm>
            <a:off x="9190414" y="2425298"/>
            <a:ext cx="2666693" cy="378372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B5BDD000-C4EC-4667-A52C-86160996BA1A}"/>
              </a:ext>
            </a:extLst>
          </p:cNvPr>
          <p:cNvSpPr txBox="1"/>
          <p:nvPr/>
        </p:nvSpPr>
        <p:spPr>
          <a:xfrm>
            <a:off x="129783" y="-34216"/>
            <a:ext cx="84636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рівня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ґ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рунту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78FEFE7-8327-4C2E-8EC3-DFC7A7E4B5CF}"/>
              </a:ext>
            </a:extLst>
          </p:cNvPr>
          <p:cNvSpPr txBox="1"/>
          <p:nvPr/>
        </p:nvSpPr>
        <p:spPr>
          <a:xfrm>
            <a:off x="129783" y="4253833"/>
            <a:ext cx="330536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dirty="0"/>
              <a:t>1.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Змішуємо потрібний нам зразок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ґ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рунту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дистильованою водою у пропорції 1 до 3. Після цього переливаємо розчин у колбу та даємо настоятися 10-15хв. Повторюємо так з кожним зразком</a:t>
            </a:r>
            <a:r>
              <a:rPr lang="uk-UA" sz="2000" dirty="0"/>
              <a:t>.</a:t>
            </a:r>
            <a:endParaRPr lang="ru-RU" sz="20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0B09AC0-BCDB-4A43-9FED-3B6BBAED9D66}"/>
              </a:ext>
            </a:extLst>
          </p:cNvPr>
          <p:cNvSpPr txBox="1"/>
          <p:nvPr/>
        </p:nvSpPr>
        <p:spPr>
          <a:xfrm>
            <a:off x="3374574" y="572842"/>
            <a:ext cx="280129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Після того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грунт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осів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занурюємо в рідку частину розчину універсальний індикатор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8A1BCA8-C8D8-4BBE-A5F5-75CBC1235D0B}"/>
              </a:ext>
            </a:extLst>
          </p:cNvPr>
          <p:cNvSpPr txBox="1"/>
          <p:nvPr/>
        </p:nvSpPr>
        <p:spPr>
          <a:xfrm>
            <a:off x="6476985" y="4177695"/>
            <a:ext cx="254943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Порівнюємо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кольору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папірця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універсальною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шкалою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pH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визначення кислотності.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9B8E563-7277-4837-8E34-78A68462FA19}"/>
              </a:ext>
            </a:extLst>
          </p:cNvPr>
          <p:cNvSpPr txBox="1"/>
          <p:nvPr/>
        </p:nvSpPr>
        <p:spPr>
          <a:xfrm>
            <a:off x="9190414" y="722311"/>
            <a:ext cx="291935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000" dirty="0"/>
              <a:t>4.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Додатково вимірюємо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всіх зразків за допомогою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-метру для більш точних результатів.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7808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3A809E5E-6475-4313-958D-A508CBA803B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0" t="3007" r="9962" b="25121"/>
          <a:stretch/>
        </p:blipFill>
        <p:spPr>
          <a:xfrm>
            <a:off x="164017" y="1079546"/>
            <a:ext cx="4193628" cy="4719198"/>
          </a:xfr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55F236B-158B-4E0B-87E8-E625242E167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7" t="26033" r="9195" b="29434"/>
          <a:stretch/>
        </p:blipFill>
        <p:spPr>
          <a:xfrm>
            <a:off x="4847371" y="1069399"/>
            <a:ext cx="3561475" cy="2310108"/>
          </a:xfrm>
          <a:prstGeom prst="rect">
            <a:avLst/>
          </a:prstGeom>
        </p:spPr>
      </p:pic>
      <p:pic>
        <p:nvPicPr>
          <p:cNvPr id="16" name="Объект 15">
            <a:extLst>
              <a:ext uri="{FF2B5EF4-FFF2-40B4-BE49-F238E27FC236}">
                <a16:creationId xmlns:a16="http://schemas.microsoft.com/office/drawing/2014/main" id="{F5436D65-1302-46BA-B247-1506EC14CA29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51" t="14840" r="15345" b="4934"/>
          <a:stretch/>
        </p:blipFill>
        <p:spPr>
          <a:xfrm rot="5400000">
            <a:off x="8966129" y="2781184"/>
            <a:ext cx="2337469" cy="3561475"/>
          </a:xfr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1D57AB08-7835-4362-8627-66FB269C7FA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6" t="11480" r="28301" b="14427"/>
          <a:stretch/>
        </p:blipFill>
        <p:spPr>
          <a:xfrm rot="5400000">
            <a:off x="5432012" y="2794864"/>
            <a:ext cx="2337470" cy="3506754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3C10BDEE-DD18-4E68-AF29-D75F84B9440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9" t="6720" r="29575" b="17077"/>
          <a:stretch/>
        </p:blipFill>
        <p:spPr>
          <a:xfrm rot="5400000">
            <a:off x="8966130" y="443715"/>
            <a:ext cx="2337469" cy="3561475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7B49B470-0067-4205-969E-2AAF1E9901BC}"/>
              </a:ext>
            </a:extLst>
          </p:cNvPr>
          <p:cNvSpPr txBox="1"/>
          <p:nvPr/>
        </p:nvSpPr>
        <p:spPr>
          <a:xfrm>
            <a:off x="0" y="323929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 досліджень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7280D90-459A-4EAE-BB43-0FAB11329097}"/>
              </a:ext>
            </a:extLst>
          </p:cNvPr>
          <p:cNvSpPr txBox="1"/>
          <p:nvPr/>
        </p:nvSpPr>
        <p:spPr>
          <a:xfrm>
            <a:off x="5748991" y="5999276"/>
            <a:ext cx="60933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 дослідження за допомогою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-метра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1A90440-26CC-4105-8089-BD72697BCC8C}"/>
              </a:ext>
            </a:extLst>
          </p:cNvPr>
          <p:cNvSpPr txBox="1"/>
          <p:nvPr/>
        </p:nvSpPr>
        <p:spPr>
          <a:xfrm>
            <a:off x="131361" y="5871648"/>
            <a:ext cx="41936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 дослідження за допомогою універсального індикатора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3" name="Таблица 33">
            <a:extLst>
              <a:ext uri="{FF2B5EF4-FFF2-40B4-BE49-F238E27FC236}">
                <a16:creationId xmlns:a16="http://schemas.microsoft.com/office/drawing/2014/main" id="{BF2BA7F2-F8DA-44A7-AD2E-E6205B0ED9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1880257"/>
              </p:ext>
            </p:extLst>
          </p:nvPr>
        </p:nvGraphicFramePr>
        <p:xfrm>
          <a:off x="7762927" y="3068304"/>
          <a:ext cx="1349542" cy="9203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358">
                  <a:extLst>
                    <a:ext uri="{9D8B030D-6E8A-4147-A177-3AD203B41FA5}">
                      <a16:colId xmlns:a16="http://schemas.microsoft.com/office/drawing/2014/main" val="4292191516"/>
                    </a:ext>
                  </a:extLst>
                </a:gridCol>
                <a:gridCol w="658184">
                  <a:extLst>
                    <a:ext uri="{9D8B030D-6E8A-4147-A177-3AD203B41FA5}">
                      <a16:colId xmlns:a16="http://schemas.microsoft.com/office/drawing/2014/main" val="3592058493"/>
                    </a:ext>
                  </a:extLst>
                </a:gridCol>
              </a:tblGrid>
              <a:tr h="475423">
                <a:tc>
                  <a:txBody>
                    <a:bodyPr/>
                    <a:lstStyle/>
                    <a:p>
                      <a:r>
                        <a:rPr lang="uk-UA" dirty="0"/>
                        <a:t>1</a:t>
                      </a:r>
                      <a:r>
                        <a:rPr lang="uk-UA" sz="800" dirty="0"/>
                        <a:t>1</a:t>
                      </a:r>
                      <a:r>
                        <a:rPr lang="uk-UA" sz="20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dirty="0">
                          <a:solidFill>
                            <a:schemeClr val="tx1"/>
                          </a:solidFill>
                        </a:rPr>
                        <a:t> 2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8567446"/>
                  </a:ext>
                </a:extLst>
              </a:tr>
              <a:tr h="444948">
                <a:tc>
                  <a:txBody>
                    <a:bodyPr/>
                    <a:lstStyle/>
                    <a:p>
                      <a:r>
                        <a:rPr lang="uk-UA" dirty="0"/>
                        <a:t>   3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 4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42586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32316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Объект 11">
            <a:extLst>
              <a:ext uri="{FF2B5EF4-FFF2-40B4-BE49-F238E27FC236}">
                <a16:creationId xmlns:a16="http://schemas.microsoft.com/office/drawing/2014/main" id="{83EF64CA-4FC9-4E67-AF2A-752676C91C70}"/>
              </a:ext>
            </a:extLst>
          </p:cNvPr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2377319792"/>
              </p:ext>
            </p:extLst>
          </p:nvPr>
        </p:nvGraphicFramePr>
        <p:xfrm>
          <a:off x="240424" y="369332"/>
          <a:ext cx="11538879" cy="633101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033752">
                  <a:extLst>
                    <a:ext uri="{9D8B030D-6E8A-4147-A177-3AD203B41FA5}">
                      <a16:colId xmlns:a16="http://schemas.microsoft.com/office/drawing/2014/main" val="4083638980"/>
                    </a:ext>
                  </a:extLst>
                </a:gridCol>
                <a:gridCol w="2301765">
                  <a:extLst>
                    <a:ext uri="{9D8B030D-6E8A-4147-A177-3AD203B41FA5}">
                      <a16:colId xmlns:a16="http://schemas.microsoft.com/office/drawing/2014/main" val="4070683738"/>
                    </a:ext>
                  </a:extLst>
                </a:gridCol>
                <a:gridCol w="2711669">
                  <a:extLst>
                    <a:ext uri="{9D8B030D-6E8A-4147-A177-3AD203B41FA5}">
                      <a16:colId xmlns:a16="http://schemas.microsoft.com/office/drawing/2014/main" val="3763792392"/>
                    </a:ext>
                  </a:extLst>
                </a:gridCol>
                <a:gridCol w="4491693">
                  <a:extLst>
                    <a:ext uri="{9D8B030D-6E8A-4147-A177-3AD203B41FA5}">
                      <a16:colId xmlns:a16="http://schemas.microsoft.com/office/drawing/2014/main" val="437894126"/>
                    </a:ext>
                  </a:extLst>
                </a:gridCol>
              </a:tblGrid>
              <a:tr h="3520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5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 рослини</a:t>
                      </a:r>
                      <a:endParaRPr lang="ru-RU" sz="15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2" marR="3492" marT="3492" marB="3492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5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Латинська назва</a:t>
                      </a:r>
                      <a:endParaRPr lang="ru-RU" sz="15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2" marR="3492" marT="3492" marB="3492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5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Родина</a:t>
                      </a:r>
                      <a:endParaRPr lang="ru-RU" sz="15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2" marR="3492" marT="3492" marB="3492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5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Екологічна характеристика</a:t>
                      </a:r>
                      <a:endParaRPr lang="ru-RU" sz="15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2" marR="3492" marT="3492" marB="3492" anchor="ctr"/>
                </a:tc>
                <a:extLst>
                  <a:ext uri="{0D108BD9-81ED-4DB2-BD59-A6C34878D82A}">
                    <a16:rowId xmlns:a16="http://schemas.microsoft.com/office/drawing/2014/main" val="2060799260"/>
                  </a:ext>
                </a:extLst>
              </a:tr>
              <a:tr h="74301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Печіночниця звичайна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2" marR="3492" marT="3492" marB="3492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nemone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hepatica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2" marR="3492" marT="3492" marB="3492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Жовтецеві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Ranunculaceae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2" marR="3492" marT="3492" marB="3492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Віддає перевагу 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слабокислим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кислим і нейтральним лісовим суглинистим ґрунтам.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2" marR="3492" marT="3492" marB="3492" anchor="ctr"/>
                </a:tc>
                <a:extLst>
                  <a:ext uri="{0D108BD9-81ED-4DB2-BD59-A6C34878D82A}">
                    <a16:rowId xmlns:a16="http://schemas.microsoft.com/office/drawing/2014/main" val="3311622845"/>
                  </a:ext>
                </a:extLst>
              </a:tr>
              <a:tr h="57052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Ряст Маршала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2" marR="3492" marT="3492" marB="3492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orydalis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marschalliana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2" marR="3492" marT="3492" marB="3492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Макові (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Papaveraceae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2" marR="3492" marT="3492" marB="3492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Помірно толерантний до 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слабокислих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ґрунтів.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2" marR="3492" marT="3492" marB="3492" anchor="ctr"/>
                </a:tc>
                <a:extLst>
                  <a:ext uri="{0D108BD9-81ED-4DB2-BD59-A6C34878D82A}">
                    <a16:rowId xmlns:a16="http://schemas.microsoft.com/office/drawing/2014/main" val="3248577495"/>
                  </a:ext>
                </a:extLst>
              </a:tr>
              <a:tr h="68482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Ряст 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бульбистий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2" marR="3492" marT="3492" marB="3492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orydalis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solida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2" marR="3492" marT="3492" marB="3492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Макові (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Papaveraceae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2" marR="3492" marT="3492" marB="3492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Віддає перевагу 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слабокислим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лісовим суглинистим ґрунтам із помірною вологістю.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2" marR="3492" marT="3492" marB="3492" anchor="ctr"/>
                </a:tc>
                <a:extLst>
                  <a:ext uri="{0D108BD9-81ED-4DB2-BD59-A6C34878D82A}">
                    <a16:rowId xmlns:a16="http://schemas.microsoft.com/office/drawing/2014/main" val="1333743659"/>
                  </a:ext>
                </a:extLst>
              </a:tr>
              <a:tr h="86694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Анемона лісова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2" marR="3492" marT="3492" marB="3492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nemone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sylvestris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2" marR="3492" marT="3492" marB="3492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Жовтецеві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Ranunculaceae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2" marR="3492" marT="3492" marB="3492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Чутлива до підвищеної кислотності ґрунту, зростає переважно на легких суглинках або піщаних, добре дренованих ґрунтах.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2" marR="3492" marT="3492" marB="3492" anchor="ctr"/>
                </a:tc>
                <a:extLst>
                  <a:ext uri="{0D108BD9-81ED-4DB2-BD59-A6C34878D82A}">
                    <a16:rowId xmlns:a16="http://schemas.microsoft.com/office/drawing/2014/main" val="579020856"/>
                  </a:ext>
                </a:extLst>
              </a:tr>
              <a:tr h="74301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Медунка темна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2" marR="3492" marT="3492" marB="3492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ulmonaria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obscura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2" marR="3492" marT="3492" marB="3492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Шорстколисті (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Boraginaceae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2" marR="3492" marT="3492" marB="3492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Віддає перевагу 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слабокислим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або нейтральним лісовим гумусовим ґрунтам.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2" marR="3492" marT="3492" marB="3492" anchor="ctr"/>
                </a:tc>
                <a:extLst>
                  <a:ext uri="{0D108BD9-81ED-4DB2-BD59-A6C34878D82A}">
                    <a16:rowId xmlns:a16="http://schemas.microsoft.com/office/drawing/2014/main" val="2626534486"/>
                  </a:ext>
                </a:extLst>
              </a:tr>
              <a:tr h="74301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Підсніжник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звичайний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2" marR="3492" marT="3492" marB="3492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G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alanthus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nivalis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2" marR="3492" marT="3492" marB="3492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Амарилісові (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Amaryllidaceae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2" marR="3492" marT="3492" marB="3492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Віддає перевагу нейтральним або 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слабокислим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лісовим суглинистим ґрунтам.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2" marR="3492" marT="3492" marB="3492" anchor="ctr"/>
                </a:tc>
                <a:extLst>
                  <a:ext uri="{0D108BD9-81ED-4DB2-BD59-A6C34878D82A}">
                    <a16:rowId xmlns:a16="http://schemas.microsoft.com/office/drawing/2014/main" val="3151486051"/>
                  </a:ext>
                </a:extLst>
              </a:tr>
              <a:tr h="69076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Анемона дібровна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2" marR="3492" marT="3492" marB="3492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nemone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nemorosa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2" marR="3492" marT="3492" marB="3492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Жовтецеві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Ranunculaceae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2" marR="3492" marT="3492" marB="3492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Толерантна до 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слабокислих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ґрунтів, росте на лісових суглинистих, гумусових ґрунтах.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2" marR="3492" marT="3492" marB="3492" anchor="ctr"/>
                </a:tc>
                <a:extLst>
                  <a:ext uri="{0D108BD9-81ED-4DB2-BD59-A6C34878D82A}">
                    <a16:rowId xmlns:a16="http://schemas.microsoft.com/office/drawing/2014/main" val="1809353155"/>
                  </a:ext>
                </a:extLst>
              </a:tr>
              <a:tr h="93683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Анемона 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жовтецева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2" marR="3492" marT="3492" marB="3492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nemone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ranunculoides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2" marR="3492" marT="3492" marB="3492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Жовтецеві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Ranunculaceae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2" marR="3492" marT="3492" marB="3492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Витримує 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слабокислі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ґрунти, але не росте на дуже кислих. Переважно зустрічається на лісових суглинистих вологих ґрунтах.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2" marR="3492" marT="3492" marB="3492" anchor="ctr"/>
                </a:tc>
                <a:extLst>
                  <a:ext uri="{0D108BD9-81ED-4DB2-BD59-A6C34878D82A}">
                    <a16:rowId xmlns:a16="http://schemas.microsoft.com/office/drawing/2014/main" val="423653632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F1969551-9F6C-4E3D-8EB4-2F34DE560E80}"/>
              </a:ext>
            </a:extLst>
          </p:cNvPr>
          <p:cNvSpPr txBox="1"/>
          <p:nvPr/>
        </p:nvSpPr>
        <p:spPr>
          <a:xfrm>
            <a:off x="340929" y="0"/>
            <a:ext cx="11851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Таблиця №1 Видовий склад ранньоквітучих рослин урочища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Ядзвина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їх екологічна характеристика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55600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FC506362-963F-40A6-A2EA-83F993CBB2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2755858"/>
              </p:ext>
            </p:extLst>
          </p:nvPr>
        </p:nvGraphicFramePr>
        <p:xfrm>
          <a:off x="585951" y="0"/>
          <a:ext cx="11020098" cy="400444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707124">
                  <a:extLst>
                    <a:ext uri="{9D8B030D-6E8A-4147-A177-3AD203B41FA5}">
                      <a16:colId xmlns:a16="http://schemas.microsoft.com/office/drawing/2014/main" val="2347530557"/>
                    </a:ext>
                  </a:extLst>
                </a:gridCol>
                <a:gridCol w="1935757">
                  <a:extLst>
                    <a:ext uri="{9D8B030D-6E8A-4147-A177-3AD203B41FA5}">
                      <a16:colId xmlns:a16="http://schemas.microsoft.com/office/drawing/2014/main" val="2051114307"/>
                    </a:ext>
                  </a:extLst>
                </a:gridCol>
                <a:gridCol w="2316812">
                  <a:extLst>
                    <a:ext uri="{9D8B030D-6E8A-4147-A177-3AD203B41FA5}">
                      <a16:colId xmlns:a16="http://schemas.microsoft.com/office/drawing/2014/main" val="492429652"/>
                    </a:ext>
                  </a:extLst>
                </a:gridCol>
                <a:gridCol w="5060405">
                  <a:extLst>
                    <a:ext uri="{9D8B030D-6E8A-4147-A177-3AD203B41FA5}">
                      <a16:colId xmlns:a16="http://schemas.microsoft.com/office/drawing/2014/main" val="760064706"/>
                    </a:ext>
                  </a:extLst>
                </a:gridCol>
              </a:tblGrid>
              <a:tr h="5590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Фіалка лісова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5" marR="4535" marT="4535" marB="453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V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iola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reichenbachiana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5" marR="4535" marT="4535" marB="453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Фіалкові (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Violaceae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5" marR="4535" marT="4535" marB="453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Віддає перевагу нейтральним або 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слабокислим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лісовим суглинистим, 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помірно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вологим ґрунтам.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5" marR="4535" marT="4535" marB="4535" anchor="ctr"/>
                </a:tc>
                <a:extLst>
                  <a:ext uri="{0D108BD9-81ED-4DB2-BD59-A6C34878D82A}">
                    <a16:rowId xmlns:a16="http://schemas.microsoft.com/office/drawing/2014/main" val="2140385155"/>
                  </a:ext>
                </a:extLst>
              </a:tr>
              <a:tr h="8206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Фіалка запашна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5" marR="4535" marT="4535" marB="453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V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iola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odorata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5" marR="4535" marT="4535" marB="453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Фіалкові (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Violaceae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5" marR="4535" marT="4535" marB="453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Витримує 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слабокислі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ґрунти, але оптимально росте на нейтральних лісових суглинистих, добре дренованих ґрунтах.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5" marR="4535" marT="4535" marB="4535" anchor="ctr"/>
                </a:tc>
                <a:extLst>
                  <a:ext uri="{0D108BD9-81ED-4DB2-BD59-A6C34878D82A}">
                    <a16:rowId xmlns:a16="http://schemas.microsoft.com/office/drawing/2014/main" val="2821256057"/>
                  </a:ext>
                </a:extLst>
              </a:tr>
              <a:tr h="6561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Зірочки жовті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5" marR="4535" marT="4535" marB="453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G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agea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lutea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5" marR="4535" marT="4535" marB="453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Лілійні (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Liliaceae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5" marR="4535" marT="4535" marB="453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Віддає перевагу 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слабокислим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або нейтральним лісовим суглинистим, перегнійним ґрунтам.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5" marR="4535" marT="4535" marB="4535" anchor="ctr"/>
                </a:tc>
                <a:extLst>
                  <a:ext uri="{0D108BD9-81ED-4DB2-BD59-A6C34878D82A}">
                    <a16:rowId xmlns:a16="http://schemas.microsoft.com/office/drawing/2014/main" val="917130112"/>
                  </a:ext>
                </a:extLst>
              </a:tr>
              <a:tr h="8206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Шафран 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Гейфеля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5" marR="4535" marT="4535" marB="453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rocus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heuffelianus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5" marR="4535" marT="4535" marB="453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Півникові (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Iridaceae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5" marR="4535" marT="4535" marB="453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Чутливий до підвищеної кислотності ґрунту, росте переважно на 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гірськолісових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перегнійних, добре дренованих ґрунтах.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5" marR="4535" marT="4535" marB="4535" anchor="ctr"/>
                </a:tc>
                <a:extLst>
                  <a:ext uri="{0D108BD9-81ED-4DB2-BD59-A6C34878D82A}">
                    <a16:rowId xmlns:a16="http://schemas.microsoft.com/office/drawing/2014/main" val="900300881"/>
                  </a:ext>
                </a:extLst>
              </a:tr>
              <a:tr h="6561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Пшінка весняна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5" marR="4535" marT="4535" marB="453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F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icaria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verna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5" marR="4535" marT="4535" marB="453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Жовтецеві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Ranunculaceae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5" marR="4535" marT="4535" marB="453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Витримує кислі ґрунти, росте також на нейтральних вологих, торф’янистих, суглинистих ґрунтах.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5" marR="4535" marT="4535" marB="4535" anchor="ctr"/>
                </a:tc>
                <a:extLst>
                  <a:ext uri="{0D108BD9-81ED-4DB2-BD59-A6C34878D82A}">
                    <a16:rowId xmlns:a16="http://schemas.microsoft.com/office/drawing/2014/main" val="2218175130"/>
                  </a:ext>
                </a:extLst>
              </a:tr>
              <a:tr h="4917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Рутвичка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звичайна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5" marR="4535" marT="4535" marB="453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halictrum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minus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5" marR="4535" marT="4535" marB="453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Жовтецеві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Ranunculaceae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5" marR="4535" marT="4535" marB="453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Віддає перевагу нейтральним або 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слабокислим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лісовим піщаним або суглинистим ґрунтам.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5" marR="4535" marT="4535" marB="4535" anchor="ctr"/>
                </a:tc>
                <a:extLst>
                  <a:ext uri="{0D108BD9-81ED-4DB2-BD59-A6C34878D82A}">
                    <a16:rowId xmlns:a16="http://schemas.microsoft.com/office/drawing/2014/main" val="3323616957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F162B022-D6EC-4C5B-9438-3CE0C56F2DEF}"/>
              </a:ext>
            </a:extLst>
          </p:cNvPr>
          <p:cNvSpPr txBox="1"/>
          <p:nvPr/>
        </p:nvSpPr>
        <p:spPr>
          <a:xfrm>
            <a:off x="585951" y="4130566"/>
            <a:ext cx="11364311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Отже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видовий склад ранньоквітучих рослин урочища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Ядзвина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представлений 14 видами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що належать до 7 родин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dirty="0"/>
              <a:t>                  </a:t>
            </a:r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4913A3F-980A-4655-AE5B-C52DC8843D17}"/>
              </a:ext>
            </a:extLst>
          </p:cNvPr>
          <p:cNvSpPr txBox="1"/>
          <p:nvPr/>
        </p:nvSpPr>
        <p:spPr>
          <a:xfrm>
            <a:off x="3373821" y="4623008"/>
            <a:ext cx="4871544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Жовтецеві-6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(42,8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Макові- 2 (14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,3%)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Фіалкові-2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(14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,3%)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Лілійні-1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(7,1%)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Амарилісові-1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(7,1%)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Півникові-1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(7,1%)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Шорстколисті-1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(7,1%)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5067FCC-51AF-AB27-CC93-34AF5468938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2589" b="35173"/>
          <a:stretch/>
        </p:blipFill>
        <p:spPr>
          <a:xfrm>
            <a:off x="6462549" y="4647116"/>
            <a:ext cx="5143500" cy="221088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363109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B450B7A9-81BF-46CB-9900-10FA14ABA7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7041519"/>
              </p:ext>
            </p:extLst>
          </p:nvPr>
        </p:nvGraphicFramePr>
        <p:xfrm>
          <a:off x="663465" y="536028"/>
          <a:ext cx="10865070" cy="614842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035332">
                  <a:extLst>
                    <a:ext uri="{9D8B030D-6E8A-4147-A177-3AD203B41FA5}">
                      <a16:colId xmlns:a16="http://schemas.microsoft.com/office/drawing/2014/main" val="1604705506"/>
                    </a:ext>
                  </a:extLst>
                </a:gridCol>
                <a:gridCol w="2289746">
                  <a:extLst>
                    <a:ext uri="{9D8B030D-6E8A-4147-A177-3AD203B41FA5}">
                      <a16:colId xmlns:a16="http://schemas.microsoft.com/office/drawing/2014/main" val="2429022228"/>
                    </a:ext>
                  </a:extLst>
                </a:gridCol>
                <a:gridCol w="2140090">
                  <a:extLst>
                    <a:ext uri="{9D8B030D-6E8A-4147-A177-3AD203B41FA5}">
                      <a16:colId xmlns:a16="http://schemas.microsoft.com/office/drawing/2014/main" val="2367280548"/>
                    </a:ext>
                  </a:extLst>
                </a:gridCol>
                <a:gridCol w="2214917">
                  <a:extLst>
                    <a:ext uri="{9D8B030D-6E8A-4147-A177-3AD203B41FA5}">
                      <a16:colId xmlns:a16="http://schemas.microsoft.com/office/drawing/2014/main" val="2810759005"/>
                    </a:ext>
                  </a:extLst>
                </a:gridCol>
                <a:gridCol w="2184985">
                  <a:extLst>
                    <a:ext uri="{9D8B030D-6E8A-4147-A177-3AD203B41FA5}">
                      <a16:colId xmlns:a16="http://schemas.microsoft.com/office/drawing/2014/main" val="1831600918"/>
                    </a:ext>
                  </a:extLst>
                </a:gridCol>
              </a:tblGrid>
              <a:tr h="5076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рослини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Ділянка 1 (</a:t>
                      </a:r>
                      <a:r>
                        <a:rPr lang="uk-UA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</a:t>
                      </a: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.5</a:t>
                      </a: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кислий)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FFB18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Ділянка 2 (</a:t>
                      </a:r>
                      <a:r>
                        <a:rPr lang="uk-UA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</a:t>
                      </a: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5.0 – </a:t>
                      </a:r>
                      <a:r>
                        <a:rPr lang="uk-UA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слабокислий</a:t>
                      </a: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FFCB8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Ділянка 3 (</a:t>
                      </a:r>
                      <a:r>
                        <a:rPr lang="uk-UA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</a:t>
                      </a: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 – майже нейтральний)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FFEE8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Ділянка 4 (</a:t>
                      </a:r>
                      <a:r>
                        <a:rPr lang="uk-UA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</a:t>
                      </a: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6.5</a:t>
                      </a: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нейтральний)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CBFF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2669229"/>
                  </a:ext>
                </a:extLst>
              </a:tr>
              <a:tr h="5056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Печіночниця звичайна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FFB18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891316140"/>
                  </a:ext>
                </a:extLst>
              </a:tr>
              <a:tr h="3844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Ряст Маршала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CBFF8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484994051"/>
                  </a:ext>
                </a:extLst>
              </a:tr>
              <a:tr h="3844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Ряст </a:t>
                      </a:r>
                      <a:r>
                        <a:rPr lang="uk-UA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бульбистий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FFCB8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980563170"/>
                  </a:ext>
                </a:extLst>
              </a:tr>
              <a:tr h="3844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Анемона лісова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FFB18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73001050"/>
                  </a:ext>
                </a:extLst>
              </a:tr>
              <a:tr h="3844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Медунка темна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FFEE8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814926351"/>
                  </a:ext>
                </a:extLst>
              </a:tr>
              <a:tr h="5056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Підсніжник</a:t>
                      </a: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звичайний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FFB18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988660836"/>
                  </a:ext>
                </a:extLst>
              </a:tr>
              <a:tr h="3844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Анемона дібровна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FFCB8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16605936"/>
                  </a:ext>
                </a:extLst>
              </a:tr>
              <a:tr h="3844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Анемона </a:t>
                      </a:r>
                      <a:r>
                        <a:rPr lang="uk-UA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жовтецева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FFEE8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826025774"/>
                  </a:ext>
                </a:extLst>
              </a:tr>
              <a:tr h="3844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Фіалка лісова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FFB18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499296608"/>
                  </a:ext>
                </a:extLst>
              </a:tr>
              <a:tr h="3844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Фіалка запашна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FFB18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103477447"/>
                  </a:ext>
                </a:extLst>
              </a:tr>
              <a:tr h="3844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Зірочки жовті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FFCB8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99721067"/>
                  </a:ext>
                </a:extLst>
              </a:tr>
              <a:tr h="3844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Шафран </a:t>
                      </a:r>
                      <a:r>
                        <a:rPr lang="uk-UA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Гейфеля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FFB18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055685674"/>
                  </a:ext>
                </a:extLst>
              </a:tr>
              <a:tr h="3844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Рутвичка</a:t>
                      </a: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звичайна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CBFF8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772700831"/>
                  </a:ext>
                </a:extLst>
              </a:tr>
              <a:tr h="3844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Пшінка весняна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FFEE8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861869718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6826A7AB-4965-4F2C-93F1-5BABD489E13D}"/>
              </a:ext>
            </a:extLst>
          </p:cNvPr>
          <p:cNvSpPr txBox="1"/>
          <p:nvPr/>
        </p:nvSpPr>
        <p:spPr>
          <a:xfrm>
            <a:off x="554420" y="0"/>
            <a:ext cx="11338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Таблиця №2 Залежність кількості рослин від кислотності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грунту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різних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ділянах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урочища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Ядзвина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71578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5D6DFD52-8E67-4956-91B3-D5F1877C8C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3833276"/>
              </p:ext>
            </p:extLst>
          </p:nvPr>
        </p:nvGraphicFramePr>
        <p:xfrm>
          <a:off x="530772" y="190501"/>
          <a:ext cx="11130456" cy="64769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95903">
                  <a:extLst>
                    <a:ext uri="{9D8B030D-6E8A-4147-A177-3AD203B41FA5}">
                      <a16:colId xmlns:a16="http://schemas.microsoft.com/office/drawing/2014/main" val="2099600622"/>
                    </a:ext>
                  </a:extLst>
                </a:gridCol>
                <a:gridCol w="2853559">
                  <a:extLst>
                    <a:ext uri="{9D8B030D-6E8A-4147-A177-3AD203B41FA5}">
                      <a16:colId xmlns:a16="http://schemas.microsoft.com/office/drawing/2014/main" val="545353021"/>
                    </a:ext>
                  </a:extLst>
                </a:gridCol>
                <a:gridCol w="2790497">
                  <a:extLst>
                    <a:ext uri="{9D8B030D-6E8A-4147-A177-3AD203B41FA5}">
                      <a16:colId xmlns:a16="http://schemas.microsoft.com/office/drawing/2014/main" val="1268852309"/>
                    </a:ext>
                  </a:extLst>
                </a:gridCol>
                <a:gridCol w="2790497">
                  <a:extLst>
                    <a:ext uri="{9D8B030D-6E8A-4147-A177-3AD203B41FA5}">
                      <a16:colId xmlns:a16="http://schemas.microsoft.com/office/drawing/2014/main" val="4231635439"/>
                    </a:ext>
                  </a:extLst>
                </a:gridCol>
              </a:tblGrid>
              <a:tr h="733095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 4</a:t>
                      </a:r>
                      <a:r>
                        <a:rPr lang="uk-UA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.5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1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 </a:t>
                      </a:r>
                      <a:r>
                        <a:rPr lang="uk-UA" sz="2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5.0</a:t>
                      </a:r>
                      <a:endParaRPr lang="ru-RU" sz="2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CB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 6.</a:t>
                      </a:r>
                      <a:r>
                        <a:rPr lang="uk-UA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EE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 </a:t>
                      </a:r>
                      <a:r>
                        <a:rPr lang="uk-UA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6.5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CBFF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235663"/>
                  </a:ext>
                </a:extLst>
              </a:tr>
              <a:tr h="2049517"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76633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Печіночниця звичайна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Зірочки жовті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Медунка темна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Рутвичка</a:t>
                      </a:r>
                      <a:r>
                        <a:rPr lang="uk-UA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звичайна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7633332"/>
                  </a:ext>
                </a:extLst>
              </a:tr>
              <a:tr h="2073691"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0875185"/>
                  </a:ext>
                </a:extLst>
              </a:tr>
              <a:tr h="91965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Печіночниця звичайна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Ряст </a:t>
                      </a:r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бульбистий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Анемона </a:t>
                      </a:r>
                      <a:r>
                        <a:rPr lang="uk-UA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жовтецева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Ряст Маршала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176167"/>
                  </a:ext>
                </a:extLst>
              </a:tr>
            </a:tbl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1292475-98E5-4F42-935F-F3BE8074AC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11" t="25748" r="32368" b="23722"/>
          <a:stretch/>
        </p:blipFill>
        <p:spPr>
          <a:xfrm>
            <a:off x="6094691" y="961697"/>
            <a:ext cx="2758951" cy="195886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2CABA9C-0617-47EF-9CB1-C097F7B778E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6" t="13021" r="14412" b="13718"/>
          <a:stretch/>
        </p:blipFill>
        <p:spPr>
          <a:xfrm>
            <a:off x="8935421" y="961697"/>
            <a:ext cx="2725807" cy="195886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55475A4-77BF-4017-BBA2-B09515F6F3D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51" t="18817" r="24080" b="20229"/>
          <a:stretch/>
        </p:blipFill>
        <p:spPr>
          <a:xfrm>
            <a:off x="3287106" y="961697"/>
            <a:ext cx="2758951" cy="195886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0017ACA-BCBB-4AE6-AF43-4DDC81DD6BB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59" t="16551" r="17529" b="22700"/>
          <a:stretch/>
        </p:blipFill>
        <p:spPr>
          <a:xfrm>
            <a:off x="579408" y="961697"/>
            <a:ext cx="2568461" cy="195886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27B97B2-D196-B3D2-0301-DCABF1D7C9B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089" y="3662197"/>
            <a:ext cx="2617097" cy="201800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1A43137-08C8-D595-0D0E-64BE0FE1D2A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7305" t="31724" r="7906" b="21839"/>
          <a:stretch/>
        </p:blipFill>
        <p:spPr>
          <a:xfrm>
            <a:off x="3270534" y="3691762"/>
            <a:ext cx="2758951" cy="198843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EC44E42-F998-DD9A-6969-C58B13BD9E9F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33333" t="47216" r="35550" b="12582"/>
          <a:stretch/>
        </p:blipFill>
        <p:spPr>
          <a:xfrm>
            <a:off x="6127833" y="3719019"/>
            <a:ext cx="2692666" cy="198843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B5E2E95-2DB3-CA82-762B-AF211AD33485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2631" t="22195" r="14419" b="16656"/>
          <a:stretch/>
        </p:blipFill>
        <p:spPr>
          <a:xfrm>
            <a:off x="8977059" y="3691763"/>
            <a:ext cx="2651277" cy="2072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2981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7FE7ACDC-0E2E-4152-AE76-722A22F03696}"/>
              </a:ext>
            </a:extLst>
          </p:cNvPr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3329687606"/>
              </p:ext>
            </p:extLst>
          </p:nvPr>
        </p:nvGraphicFramePr>
        <p:xfrm>
          <a:off x="-1740287" y="591983"/>
          <a:ext cx="9033642" cy="56323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873035CD-B0A3-4793-9713-851E895BEE5B}"/>
              </a:ext>
            </a:extLst>
          </p:cNvPr>
          <p:cNvSpPr/>
          <p:nvPr/>
        </p:nvSpPr>
        <p:spPr>
          <a:xfrm>
            <a:off x="5517931" y="606273"/>
            <a:ext cx="425669" cy="393365"/>
          </a:xfrm>
          <a:prstGeom prst="rect">
            <a:avLst/>
          </a:prstGeom>
          <a:solidFill>
            <a:srgbClr val="FFB18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527C28A7-3F6C-44A5-BA9A-CD630E970F6A}"/>
              </a:ext>
            </a:extLst>
          </p:cNvPr>
          <p:cNvSpPr/>
          <p:nvPr/>
        </p:nvSpPr>
        <p:spPr>
          <a:xfrm>
            <a:off x="5517931" y="1107755"/>
            <a:ext cx="425669" cy="393365"/>
          </a:xfrm>
          <a:prstGeom prst="rect">
            <a:avLst/>
          </a:prstGeom>
          <a:solidFill>
            <a:srgbClr val="FFCB8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BDFB97DB-1274-4D8C-857F-843AA66C5264}"/>
              </a:ext>
            </a:extLst>
          </p:cNvPr>
          <p:cNvSpPr/>
          <p:nvPr/>
        </p:nvSpPr>
        <p:spPr>
          <a:xfrm>
            <a:off x="5517930" y="1609237"/>
            <a:ext cx="425669" cy="393365"/>
          </a:xfrm>
          <a:prstGeom prst="rect">
            <a:avLst/>
          </a:prstGeom>
          <a:solidFill>
            <a:srgbClr val="FFEE8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2AE6E656-B13B-4A1F-950B-DF701D8A24BD}"/>
              </a:ext>
            </a:extLst>
          </p:cNvPr>
          <p:cNvSpPr/>
          <p:nvPr/>
        </p:nvSpPr>
        <p:spPr>
          <a:xfrm>
            <a:off x="5517929" y="2110719"/>
            <a:ext cx="425669" cy="393365"/>
          </a:xfrm>
          <a:prstGeom prst="rect">
            <a:avLst/>
          </a:prstGeom>
          <a:solidFill>
            <a:srgbClr val="CBFF8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1708F62-7CA1-4FCD-B661-22DCC3C73B30}"/>
              </a:ext>
            </a:extLst>
          </p:cNvPr>
          <p:cNvSpPr txBox="1"/>
          <p:nvPr/>
        </p:nvSpPr>
        <p:spPr>
          <a:xfrm>
            <a:off x="5943598" y="633632"/>
            <a:ext cx="53602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які є індикаторами кислих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ґ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рунтів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347F2DA-42C2-43F3-B533-A1E57722D33F}"/>
              </a:ext>
            </a:extLst>
          </p:cNvPr>
          <p:cNvSpPr txBox="1"/>
          <p:nvPr/>
        </p:nvSpPr>
        <p:spPr>
          <a:xfrm>
            <a:off x="5943598" y="1111081"/>
            <a:ext cx="5729875" cy="3693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які є індикаторами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слабокислих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ґ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рунтів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EB81C6C-CEAA-4845-9E68-0C2A9073B4E8}"/>
              </a:ext>
            </a:extLst>
          </p:cNvPr>
          <p:cNvSpPr txBox="1"/>
          <p:nvPr/>
        </p:nvSpPr>
        <p:spPr>
          <a:xfrm>
            <a:off x="5943598" y="1647567"/>
            <a:ext cx="68895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які є індикаторами майже нейтральних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ґ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рунтів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8354F72-B2DC-44B6-91FE-41C35E542F7F}"/>
              </a:ext>
            </a:extLst>
          </p:cNvPr>
          <p:cNvSpPr txBox="1"/>
          <p:nvPr/>
        </p:nvSpPr>
        <p:spPr>
          <a:xfrm>
            <a:off x="5943597" y="2086952"/>
            <a:ext cx="75483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які є індикаторами нейтральних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ґ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рунтів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B75726D-905A-498D-9E76-4A9E39D90DDB}"/>
              </a:ext>
            </a:extLst>
          </p:cNvPr>
          <p:cNvSpPr txBox="1"/>
          <p:nvPr/>
        </p:nvSpPr>
        <p:spPr>
          <a:xfrm>
            <a:off x="3167381" y="2592288"/>
            <a:ext cx="19266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33,5%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2324024-B83A-433D-AD30-1253AFA4DAF5}"/>
              </a:ext>
            </a:extLst>
          </p:cNvPr>
          <p:cNvSpPr txBox="1"/>
          <p:nvPr/>
        </p:nvSpPr>
        <p:spPr>
          <a:xfrm>
            <a:off x="568461" y="3577331"/>
            <a:ext cx="873015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24,6%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3947114-910E-47F3-87DD-9D88A971336C}"/>
              </a:ext>
            </a:extLst>
          </p:cNvPr>
          <p:cNvSpPr txBox="1"/>
          <p:nvPr/>
        </p:nvSpPr>
        <p:spPr>
          <a:xfrm>
            <a:off x="1107081" y="1937583"/>
            <a:ext cx="770145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18,1%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A6B9654-F717-44CF-9BB0-A8AB7DBDC3E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154" b="43561"/>
          <a:stretch/>
        </p:blipFill>
        <p:spPr>
          <a:xfrm>
            <a:off x="5702768" y="2809864"/>
            <a:ext cx="5970705" cy="34668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002288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26BA0737-12B8-410E-A174-01136D5C50E9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164843242"/>
              </p:ext>
            </p:extLst>
          </p:nvPr>
        </p:nvGraphicFramePr>
        <p:xfrm>
          <a:off x="185343" y="188515"/>
          <a:ext cx="3419634" cy="28471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Объект 9">
            <a:extLst>
              <a:ext uri="{FF2B5EF4-FFF2-40B4-BE49-F238E27FC236}">
                <a16:creationId xmlns:a16="http://schemas.microsoft.com/office/drawing/2014/main" id="{3AB68386-BA29-4E24-896D-F378DFA7D385}"/>
              </a:ext>
            </a:extLst>
          </p:cNvPr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4246817437"/>
              </p:ext>
            </p:extLst>
          </p:nvPr>
        </p:nvGraphicFramePr>
        <p:xfrm>
          <a:off x="3049226" y="-133274"/>
          <a:ext cx="3638049" cy="3451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1" name="Диаграмма 20">
            <a:extLst>
              <a:ext uri="{FF2B5EF4-FFF2-40B4-BE49-F238E27FC236}">
                <a16:creationId xmlns:a16="http://schemas.microsoft.com/office/drawing/2014/main" id="{07B843E6-260E-4618-BD38-DD06A23AC0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49504366"/>
              </p:ext>
            </p:extLst>
          </p:nvPr>
        </p:nvGraphicFramePr>
        <p:xfrm>
          <a:off x="5794841" y="139214"/>
          <a:ext cx="3743136" cy="28471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4" name="Диаграмма 23">
            <a:extLst>
              <a:ext uri="{FF2B5EF4-FFF2-40B4-BE49-F238E27FC236}">
                <a16:creationId xmlns:a16="http://schemas.microsoft.com/office/drawing/2014/main" id="{C601FDBA-0CC7-4720-B7F0-07E1B72622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07860260"/>
              </p:ext>
            </p:extLst>
          </p:nvPr>
        </p:nvGraphicFramePr>
        <p:xfrm>
          <a:off x="8705194" y="180768"/>
          <a:ext cx="3022647" cy="28055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4" name="TextBox 33">
            <a:extLst>
              <a:ext uri="{FF2B5EF4-FFF2-40B4-BE49-F238E27FC236}">
                <a16:creationId xmlns:a16="http://schemas.microsoft.com/office/drawing/2014/main" id="{B1556834-3F55-4E86-9105-FA73C8223D2C}"/>
              </a:ext>
            </a:extLst>
          </p:cNvPr>
          <p:cNvSpPr txBox="1"/>
          <p:nvPr/>
        </p:nvSpPr>
        <p:spPr>
          <a:xfrm>
            <a:off x="1895802" y="1592576"/>
            <a:ext cx="60933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53,7%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F9777ED-B84C-43BE-9643-99744FECF336}"/>
              </a:ext>
            </a:extLst>
          </p:cNvPr>
          <p:cNvSpPr txBox="1"/>
          <p:nvPr/>
        </p:nvSpPr>
        <p:spPr>
          <a:xfrm>
            <a:off x="834822" y="1898786"/>
            <a:ext cx="60933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22,2%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0D0E151-E351-40CC-A054-1E8312CE64BC}"/>
              </a:ext>
            </a:extLst>
          </p:cNvPr>
          <p:cNvSpPr txBox="1"/>
          <p:nvPr/>
        </p:nvSpPr>
        <p:spPr>
          <a:xfrm>
            <a:off x="843755" y="1291160"/>
            <a:ext cx="60933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14,8%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F523882-3585-4D6A-9DBA-8D32B9C7FB2B}"/>
              </a:ext>
            </a:extLst>
          </p:cNvPr>
          <p:cNvSpPr txBox="1"/>
          <p:nvPr/>
        </p:nvSpPr>
        <p:spPr>
          <a:xfrm>
            <a:off x="1329033" y="767640"/>
            <a:ext cx="92780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9,3%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2E8CC7B-CCD6-46C5-9A79-98EFBF9C9AD7}"/>
              </a:ext>
            </a:extLst>
          </p:cNvPr>
          <p:cNvSpPr txBox="1"/>
          <p:nvPr/>
        </p:nvSpPr>
        <p:spPr>
          <a:xfrm>
            <a:off x="4935643" y="1371514"/>
            <a:ext cx="60933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34,2%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6A430BB-0E3A-4FA7-8828-8656A2E0BBC3}"/>
              </a:ext>
            </a:extLst>
          </p:cNvPr>
          <p:cNvSpPr txBox="1"/>
          <p:nvPr/>
        </p:nvSpPr>
        <p:spPr>
          <a:xfrm>
            <a:off x="4501252" y="2286432"/>
            <a:ext cx="60933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26,4%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B9B110B-AF44-4AED-80F6-FC43E04F5DD5}"/>
              </a:ext>
            </a:extLst>
          </p:cNvPr>
          <p:cNvSpPr txBox="1"/>
          <p:nvPr/>
        </p:nvSpPr>
        <p:spPr>
          <a:xfrm>
            <a:off x="3727065" y="1714537"/>
            <a:ext cx="60933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23,3%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0BAB628-2337-4DDB-8518-BBF4006EBAA6}"/>
              </a:ext>
            </a:extLst>
          </p:cNvPr>
          <p:cNvSpPr txBox="1"/>
          <p:nvPr/>
        </p:nvSpPr>
        <p:spPr>
          <a:xfrm>
            <a:off x="3977775" y="1039959"/>
            <a:ext cx="60933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16,1%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F1E150B-D4DA-4D6A-A072-C95F4AE755E5}"/>
              </a:ext>
            </a:extLst>
          </p:cNvPr>
          <p:cNvSpPr txBox="1"/>
          <p:nvPr/>
        </p:nvSpPr>
        <p:spPr>
          <a:xfrm>
            <a:off x="7681258" y="999217"/>
            <a:ext cx="60933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24,5%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70CCDE6-B503-4B4E-A47C-5C4CCF3184CA}"/>
              </a:ext>
            </a:extLst>
          </p:cNvPr>
          <p:cNvSpPr txBox="1"/>
          <p:nvPr/>
        </p:nvSpPr>
        <p:spPr>
          <a:xfrm>
            <a:off x="7666409" y="1892866"/>
            <a:ext cx="68658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26,4%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DB435C0-AA85-4B11-ADC6-71507BD6975D}"/>
              </a:ext>
            </a:extLst>
          </p:cNvPr>
          <p:cNvSpPr txBox="1"/>
          <p:nvPr/>
        </p:nvSpPr>
        <p:spPr>
          <a:xfrm>
            <a:off x="6764499" y="1936397"/>
            <a:ext cx="72521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29%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9F71975-0020-4F7A-B540-8C7C1F6C3FCD}"/>
              </a:ext>
            </a:extLst>
          </p:cNvPr>
          <p:cNvSpPr txBox="1"/>
          <p:nvPr/>
        </p:nvSpPr>
        <p:spPr>
          <a:xfrm>
            <a:off x="6754267" y="1017161"/>
            <a:ext cx="72521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20,1%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E77E794-0EF1-4D63-A825-87C5FD6E9833}"/>
              </a:ext>
            </a:extLst>
          </p:cNvPr>
          <p:cNvSpPr txBox="1"/>
          <p:nvPr/>
        </p:nvSpPr>
        <p:spPr>
          <a:xfrm>
            <a:off x="10455608" y="1169274"/>
            <a:ext cx="72521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24,9%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F3ABF469-A8A8-49C5-801D-F2C69682B420}"/>
              </a:ext>
            </a:extLst>
          </p:cNvPr>
          <p:cNvSpPr txBox="1"/>
          <p:nvPr/>
        </p:nvSpPr>
        <p:spPr>
          <a:xfrm>
            <a:off x="10425189" y="1928984"/>
            <a:ext cx="88530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24,3%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1CC6132-E47D-40F5-8C32-EA8F580E8B0B}"/>
              </a:ext>
            </a:extLst>
          </p:cNvPr>
          <p:cNvSpPr txBox="1"/>
          <p:nvPr/>
        </p:nvSpPr>
        <p:spPr>
          <a:xfrm>
            <a:off x="9402301" y="1954341"/>
            <a:ext cx="96677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25,6%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BF0B5122-A391-4235-9265-47015E62AAA5}"/>
              </a:ext>
            </a:extLst>
          </p:cNvPr>
          <p:cNvSpPr txBox="1"/>
          <p:nvPr/>
        </p:nvSpPr>
        <p:spPr>
          <a:xfrm>
            <a:off x="9432890" y="1122737"/>
            <a:ext cx="96677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25,2%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2189685-1540-105D-3C43-85EFD9F82E9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55" t="12391" r="-355" b="30460"/>
          <a:stretch/>
        </p:blipFill>
        <p:spPr>
          <a:xfrm>
            <a:off x="6928194" y="3046022"/>
            <a:ext cx="4244111" cy="32339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C0A3678-868A-00E3-596D-DEA8C4AA880F}"/>
              </a:ext>
            </a:extLst>
          </p:cNvPr>
          <p:cNvSpPr/>
          <p:nvPr/>
        </p:nvSpPr>
        <p:spPr>
          <a:xfrm>
            <a:off x="276423" y="3957260"/>
            <a:ext cx="425669" cy="393365"/>
          </a:xfrm>
          <a:prstGeom prst="rect">
            <a:avLst/>
          </a:prstGeom>
          <a:solidFill>
            <a:srgbClr val="FFB18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20166AA-B915-577D-D9CE-C02A5FC38A79}"/>
              </a:ext>
            </a:extLst>
          </p:cNvPr>
          <p:cNvSpPr/>
          <p:nvPr/>
        </p:nvSpPr>
        <p:spPr>
          <a:xfrm>
            <a:off x="276423" y="4442464"/>
            <a:ext cx="425669" cy="393365"/>
          </a:xfrm>
          <a:prstGeom prst="rect">
            <a:avLst/>
          </a:prstGeom>
          <a:solidFill>
            <a:srgbClr val="FFCB8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3CE6611B-6B44-AB96-4786-0E5670186F03}"/>
              </a:ext>
            </a:extLst>
          </p:cNvPr>
          <p:cNvSpPr/>
          <p:nvPr/>
        </p:nvSpPr>
        <p:spPr>
          <a:xfrm>
            <a:off x="276423" y="4945041"/>
            <a:ext cx="425669" cy="393365"/>
          </a:xfrm>
          <a:prstGeom prst="rect">
            <a:avLst/>
          </a:prstGeom>
          <a:solidFill>
            <a:srgbClr val="FFEE8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CAEC80C5-5BDD-B936-817B-DE45A7396317}"/>
              </a:ext>
            </a:extLst>
          </p:cNvPr>
          <p:cNvSpPr/>
          <p:nvPr/>
        </p:nvSpPr>
        <p:spPr>
          <a:xfrm>
            <a:off x="276423" y="5470397"/>
            <a:ext cx="425669" cy="393365"/>
          </a:xfrm>
          <a:prstGeom prst="rect">
            <a:avLst/>
          </a:prstGeom>
          <a:solidFill>
            <a:srgbClr val="CBFF8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DDE4B4C-CDE8-FE48-A213-C55D32AB8F72}"/>
              </a:ext>
            </a:extLst>
          </p:cNvPr>
          <p:cNvSpPr txBox="1"/>
          <p:nvPr/>
        </p:nvSpPr>
        <p:spPr>
          <a:xfrm>
            <a:off x="752172" y="3982154"/>
            <a:ext cx="53602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які є індикаторами кислих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грунтів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5B6829E-AFD0-B8B7-0DAE-659CF6D2142C}"/>
              </a:ext>
            </a:extLst>
          </p:cNvPr>
          <p:cNvSpPr txBox="1"/>
          <p:nvPr/>
        </p:nvSpPr>
        <p:spPr>
          <a:xfrm>
            <a:off x="752172" y="4488556"/>
            <a:ext cx="5729875" cy="3693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які є індикаторами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слабокислих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грунтів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3FD9244-89B3-BB7A-AC7A-1B76499A11A4}"/>
              </a:ext>
            </a:extLst>
          </p:cNvPr>
          <p:cNvSpPr txBox="1"/>
          <p:nvPr/>
        </p:nvSpPr>
        <p:spPr>
          <a:xfrm>
            <a:off x="752173" y="4986288"/>
            <a:ext cx="59143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які є індикаторами майже нейтральних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грунтів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C7A3D4-6CEA-5179-FFD5-99D507013678}"/>
              </a:ext>
            </a:extLst>
          </p:cNvPr>
          <p:cNvSpPr txBox="1"/>
          <p:nvPr/>
        </p:nvSpPr>
        <p:spPr>
          <a:xfrm>
            <a:off x="752172" y="5427692"/>
            <a:ext cx="5587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які є індикаторами нейтральних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грунтів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85204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5C95CF4-1E48-4E7C-92B5-50DDE9E7A76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0"/>
            <a:ext cx="12191999" cy="3474720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CE81184-3010-45A8-9ECE-53A7B4B36FB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0" y="654268"/>
            <a:ext cx="8166538" cy="62037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Нами проведено інвентаризацію ранньоквітучих рослин урочища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Ядзвина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Їх видовий склад представлений 14 видами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що належать до 7 родин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Жовтецеві-6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(42,8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%)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Макові- 2 (14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,3%),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Фіалкові-2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(14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,3%),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Лілійні-1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(7,1%),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Амарилісові-1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(7,1%),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Півникові-1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(7,1%),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Шорстколисті-1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(7,1%)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Експериментально визначено рівень кислотності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грунту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різних частинах урочища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Ядзвина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вона варіює від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 4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6.5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що свідчить про неоднорідність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грунтових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умов у межах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досліджуванної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території.</a:t>
            </a:r>
          </a:p>
          <a:p>
            <a:pPr marL="45720" indent="0">
              <a:buNone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Встановлено залежність між видовим складом ранньоквітучих рослин та кислотністю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грунту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Різні види рослин віддають перевагу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грунтам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різним рівнем кислотності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що дозволяє використовувати їх як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фітоіндикатори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" indent="0">
              <a:buNone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Проведено </a:t>
            </a:r>
            <a:r>
              <a:rPr lang="ru-RU" sz="2000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класифікацію</a:t>
            </a:r>
            <a:r>
              <a:rPr lang="ru-RU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</a:t>
            </a:r>
            <a:r>
              <a:rPr lang="ru-RU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видів</a:t>
            </a:r>
            <a:r>
              <a:rPr lang="ru-RU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ранньоквітучих</a:t>
            </a:r>
            <a:r>
              <a:rPr lang="ru-RU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їхніми</a:t>
            </a:r>
            <a:r>
              <a:rPr lang="ru-RU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фітоіндикаційними</a:t>
            </a:r>
            <a:r>
              <a:rPr lang="ru-RU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властивостями</a:t>
            </a:r>
            <a:r>
              <a:rPr lang="ru-RU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Серед</a:t>
            </a:r>
            <a:r>
              <a:rPr lang="ru-RU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них </a:t>
            </a:r>
            <a:r>
              <a:rPr lang="ru-RU" sz="2000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визначено</a:t>
            </a:r>
            <a:r>
              <a:rPr lang="ru-RU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ru-RU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000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найвиразнішими</a:t>
            </a:r>
            <a:r>
              <a:rPr lang="ru-RU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індикаторами</a:t>
            </a:r>
            <a:r>
              <a:rPr lang="ru-RU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певних</a:t>
            </a:r>
            <a:r>
              <a:rPr lang="ru-RU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рівнів</a:t>
            </a:r>
            <a:r>
              <a:rPr lang="ru-RU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кислотності</a:t>
            </a:r>
            <a:r>
              <a:rPr lang="ru-RU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ґрунту</a:t>
            </a:r>
            <a:r>
              <a:rPr lang="ru-RU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81C9E82-0F81-0663-8B6F-8071DB788C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6538" y="914399"/>
            <a:ext cx="3771901" cy="50292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536519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60A0B57-A0BD-4F0A-8733-C5BAB71C7D4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0"/>
            <a:ext cx="12192000" cy="4206239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використаних джерел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D0EA41A0-E8B8-4CE3-B0B7-616C0D5DE26D}"/>
              </a:ext>
            </a:extLst>
          </p:cNvPr>
          <p:cNvSpPr>
            <a:spLocks noGrp="1" noChangeArrowheads="1"/>
          </p:cNvSpPr>
          <p:nvPr>
            <p:ph sz="quarter" idx="14"/>
          </p:nvPr>
        </p:nvSpPr>
        <p:spPr bwMode="auto">
          <a:xfrm>
            <a:off x="266008" y="281558"/>
            <a:ext cx="10884130" cy="6647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Мітченко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О.В.,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Гродзінський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М.Д.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Біоіндикація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біомоніторинг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екосистем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Фітосоціоцентр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</a:t>
            </a:r>
            <a:endParaRPr kumimoji="0" lang="ru-RU" alt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Шеляг-Сосонко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Ю.Р.,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Дідух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Я.П.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Фітоіндикація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екології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охороні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природи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–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Львів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Видавництво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ЛНУ. 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 </a:t>
            </a:r>
            <a:endParaRPr kumimoji="0" lang="ru-RU" alt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 Коваленко І.М., Петрук О.О. "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Фітоіндикаційний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потенціал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ранньовесняних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лісах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".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Екологічні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науки, №4, с. 45–52. 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Білик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Г.П., Савчук Л.В. "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Первоцвіти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Карпат як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індикатори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ґрунтових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умов". 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Науковий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вісник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НУЛП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Т. 31, №2, с. 78–85. 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endParaRPr kumimoji="0" lang="ru-RU" alt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GBIF (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Global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Biodiversity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Information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Facility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– [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rgbClr val="1155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www.gbif.org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](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rgbClr val="1155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https://www.gbif.org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Крупський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Н.К., Савченко Я.В.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Екологічний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моніторинг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ґрунтів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–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Львів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Видавництво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ЛНУ.  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  <a:endParaRPr kumimoji="0" lang="ru-RU" alt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ДСТУ 4287:2004 "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ступеня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кислотності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ґрунтів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".  </a:t>
            </a:r>
          </a:p>
          <a:p>
            <a:pPr mar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</a:t>
            </a:r>
            <a:r>
              <a:rPr lang="ru-RU" sz="20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10141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Гродзинський</a:t>
            </a:r>
            <a:r>
              <a:rPr lang="ru-RU" sz="1800" b="0" i="0" dirty="0">
                <a:solidFill>
                  <a:srgbClr val="10141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М. Д. </a:t>
            </a:r>
            <a:r>
              <a:rPr lang="ru-RU" sz="18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Пізнання</a:t>
            </a:r>
            <a:r>
              <a:rPr lang="ru-RU" sz="18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ландшафту: </a:t>
            </a:r>
            <a:r>
              <a:rPr lang="ru-RU" sz="18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sz="18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8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простір</a:t>
            </a:r>
            <a:r>
              <a:rPr lang="ru-RU" sz="18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В 2-х томах. — К., 2005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67213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1">
  <a:themeElements>
    <a:clrScheme name="Синий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вітряний поті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овітряний поті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Тема1" id="{B5981426-1C06-462B-BAFB-E363EADA8178}" vid="{0702C3A7-4C47-4062-AB3D-861A680768F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535</TotalTime>
  <Words>1318</Words>
  <Application>Microsoft Office PowerPoint</Application>
  <PresentationFormat>Широкоэкранный</PresentationFormat>
  <Paragraphs>246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Calibri</vt:lpstr>
      <vt:lpstr>Georgia</vt:lpstr>
      <vt:lpstr>Times New Roman</vt:lpstr>
      <vt:lpstr>Trebuchet MS</vt:lpstr>
      <vt:lpstr>Тема1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9</cp:revision>
  <dcterms:created xsi:type="dcterms:W3CDTF">2025-04-04T01:20:16Z</dcterms:created>
  <dcterms:modified xsi:type="dcterms:W3CDTF">2025-04-11T06:57:25Z</dcterms:modified>
</cp:coreProperties>
</file>