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61" r:id="rId4"/>
    <p:sldId id="259" r:id="rId5"/>
    <p:sldId id="260" r:id="rId6"/>
    <p:sldId id="262" r:id="rId7"/>
    <p:sldId id="263" r:id="rId8"/>
    <p:sldId id="265" r:id="rId9"/>
    <p:sldId id="266" r:id="rId10"/>
    <p:sldId id="267" r:id="rId11"/>
    <p:sldId id="268" r:id="rId12"/>
    <p:sldId id="269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41EE5D56-EC7F-4611-8A54-630AB639B075}">
          <p14:sldIdLst>
            <p14:sldId id="256"/>
            <p14:sldId id="257"/>
            <p14:sldId id="261"/>
            <p14:sldId id="259"/>
            <p14:sldId id="260"/>
            <p14:sldId id="262"/>
            <p14:sldId id="263"/>
            <p14:sldId id="265"/>
            <p14:sldId id="266"/>
            <p14:sldId id="267"/>
            <p14:sldId id="268"/>
            <p14:sldId id="269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65" d="100"/>
          <a:sy n="65" d="100"/>
        </p:scale>
        <p:origin x="9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BD6649-B1C3-47C8-8F22-B4313A366A49}" type="datetimeFigureOut">
              <a:rPr lang="ru-RU" smtClean="0"/>
              <a:t>13.04.2025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30C50A-DDE6-4993-AF5E-BAD904993F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83267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7533" y="0"/>
            <a:ext cx="7934348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8941881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11808" y="3428998"/>
            <a:ext cx="5518066" cy="2268559"/>
          </a:xfrm>
        </p:spPr>
        <p:txBody>
          <a:bodyPr anchor="t">
            <a:normAutofit/>
          </a:bodyPr>
          <a:lstStyle>
            <a:lvl1pPr algn="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72274" y="2268786"/>
            <a:ext cx="5357600" cy="1160213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3A824-1A51-4B26-AD58-A6D8E14F6C04}" type="datetimeFigureOut">
              <a:rPr lang="en-US" dirty="0"/>
              <a:t>4/13/2025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Ins="45720"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191282" y="3262852"/>
            <a:ext cx="415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24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162C4-EDD9-4389-A98B-B87ECEA2A816}" type="datetimeFigureOut">
              <a:rPr lang="en-US" dirty="0"/>
              <a:t>4/13/2025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194943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" name="Rectangle 2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TextBox 10"/>
          <p:cNvSpPr txBox="1"/>
          <p:nvPr/>
        </p:nvSpPr>
        <p:spPr>
          <a:xfrm>
            <a:off x="2191843" y="296258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3147254"/>
            <a:ext cx="7956560" cy="1424746"/>
          </a:xfrm>
        </p:spPr>
        <p:txBody>
          <a:bodyPr anchor="t">
            <a:normAutofit/>
          </a:bodyPr>
          <a:lstStyle>
            <a:lvl1pPr algn="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968" y="2268786"/>
            <a:ext cx="7791931" cy="878468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059C3-6A89-4494-99FF-5A4D6FFD50EB}" type="datetimeFigureOut">
              <a:rPr lang="en-US" dirty="0"/>
              <a:t>4/13/2025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" name="Rectangle 26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7"/>
            <a:ext cx="7950984" cy="108170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05374" y="2052116"/>
            <a:ext cx="3891960" cy="399782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66636" y="2052114"/>
            <a:ext cx="3894222" cy="399782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4B2F-12DE-47F5-8894-472B206D2E1E}" type="datetimeFigureOut">
              <a:rPr lang="en-US" dirty="0"/>
              <a:t>4/13/2025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196172" y="641223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" name="Rectangle 20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TextBox 11"/>
          <p:cNvSpPr txBox="1"/>
          <p:nvPr/>
        </p:nvSpPr>
        <p:spPr>
          <a:xfrm>
            <a:off x="2193650" y="636424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8"/>
            <a:ext cx="7956560" cy="1078348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09285" y="2052115"/>
            <a:ext cx="3896467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09285" y="2851331"/>
            <a:ext cx="3893623" cy="307143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66634" y="2052115"/>
            <a:ext cx="3899798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66635" y="2851331"/>
            <a:ext cx="3899798" cy="307143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0E46F-7819-4ACF-B48B-48222C2ACC88}" type="datetimeFigureOut">
              <a:rPr lang="en-US" dirty="0"/>
              <a:t>4/13/2025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F3416-4057-4DAA-829D-4CA07428D088}" type="datetimeFigureOut">
              <a:rPr lang="en-US" dirty="0"/>
              <a:t>4/13/2025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196172" y="64122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D9284-D300-4297-87F7-E791DCC15DB1}" type="datetimeFigureOut">
              <a:rPr lang="en-US" dirty="0"/>
              <a:t>4/13/2025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" name="Rectangle 2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TextBox 9"/>
          <p:cNvSpPr txBox="1"/>
          <p:nvPr/>
        </p:nvSpPr>
        <p:spPr>
          <a:xfrm>
            <a:off x="1554154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0323" y="1282451"/>
            <a:ext cx="2664361" cy="1903241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20154" y="805818"/>
            <a:ext cx="5446278" cy="5244126"/>
          </a:xfrm>
        </p:spPr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6154"/>
            <a:ext cx="2664361" cy="2386397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525BB-DA17-4BA0-B3C8-3AC3ABC827E6}" type="datetimeFigureOut">
              <a:rPr lang="en-US" dirty="0"/>
              <a:t>4/13/2025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" name="Rectangle 19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47062" y="3229"/>
            <a:ext cx="4629734" cy="6858000"/>
          </a:xfr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554686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1241" y="1282452"/>
            <a:ext cx="3970986" cy="1900473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2928"/>
            <a:ext cx="3971874" cy="2386394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C4C9A-3960-41CF-A4E9-2A8FB932454B}" type="datetimeFigureOut">
              <a:rPr lang="en-US" dirty="0"/>
              <a:t>4/13/2025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>
            <a:off x="2194236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4091" cy="1077229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7E33E-8B18-4087-B112-809917729534}" type="datetimeFigureOut">
              <a:rPr lang="en-US" dirty="0"/>
              <a:t>4/13/2025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 rot="5400000">
            <a:off x="10337141" y="416061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39380" y="805818"/>
            <a:ext cx="1326519" cy="5244126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08751" y="970410"/>
            <a:ext cx="6466903" cy="507953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FE419-2371-464F-8239-3959401C3561}" type="datetimeFigureOut">
              <a:rPr lang="en-US" dirty="0"/>
              <a:t>4/13/2025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8331" cy="107722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599" y="2052116"/>
            <a:ext cx="7796540" cy="3997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-810065" y="5270604"/>
            <a:ext cx="2662729" cy="182880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3CBC1C18-307B-4F68-A007-B5B542270E8D}" type="datetimeFigureOut">
              <a:rPr lang="en-US" dirty="0"/>
              <a:t>4/13/2025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-2237130" y="3661144"/>
            <a:ext cx="5885352" cy="179176"/>
          </a:xfrm>
          <a:prstGeom prst="rect">
            <a:avLst/>
          </a:prstGeom>
        </p:spPr>
        <p:txBody>
          <a:bodyPr vert="horz" lIns="91440" tIns="45720" rIns="91440" bIns="18288" rtlCol="0" anchor="b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8407" y="164592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57" name="Rectangle 56"/>
          <p:cNvSpPr/>
          <p:nvPr/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34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344488" indent="-344488" algn="l" defTabSz="914400" rtl="0" eaLnBrk="1" latinLnBrk="0" hangingPunct="1">
        <a:lnSpc>
          <a:spcPct val="120000"/>
        </a:lnSpc>
        <a:spcBef>
          <a:spcPts val="10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953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588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7097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1732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642616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3108960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575304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404164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3359C45-7F9B-89AB-A15D-A486C103BD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21798" y="1572128"/>
            <a:ext cx="7152968" cy="1321260"/>
          </a:xfrm>
        </p:spPr>
        <p:txBody>
          <a:bodyPr>
            <a:normAutofit fontScale="90000"/>
          </a:bodyPr>
          <a:lstStyle/>
          <a:p>
            <a:pPr algn="ctr"/>
            <a:r>
              <a:rPr lang="uk-UA" sz="3200" b="1" dirty="0"/>
              <a:t>Рослини як природні індикатори якості </a:t>
            </a:r>
            <a:r>
              <a:rPr lang="uk-UA" sz="3200" b="1" dirty="0" err="1"/>
              <a:t>грунту</a:t>
            </a:r>
            <a:r>
              <a:rPr lang="uk-UA" sz="3200" b="1" dirty="0"/>
              <a:t>: оцінка родючості та екологічного стану земель»</a:t>
            </a:r>
            <a:endParaRPr lang="ru-RU" sz="3200" b="1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8C4FF01-8171-6BE4-2EA5-291FA69849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98282" y="4733796"/>
            <a:ext cx="4159045" cy="1681216"/>
          </a:xfrm>
        </p:spPr>
        <p:txBody>
          <a:bodyPr>
            <a:noAutofit/>
          </a:bodyPr>
          <a:lstStyle/>
          <a:p>
            <a:r>
              <a:rPr lang="uk-UA" dirty="0"/>
              <a:t>Роботу виконала:</a:t>
            </a:r>
          </a:p>
          <a:p>
            <a:r>
              <a:rPr lang="uk-UA" dirty="0" err="1"/>
              <a:t>Аулова</a:t>
            </a:r>
            <a:r>
              <a:rPr lang="uk-UA" dirty="0"/>
              <a:t> Дарина Євгенівна, учениця 7-Г класу, Харківського ліцею № 156</a:t>
            </a:r>
          </a:p>
          <a:p>
            <a:r>
              <a:rPr lang="uk-UA" dirty="0"/>
              <a:t>Науковий керівник: </a:t>
            </a:r>
          </a:p>
          <a:p>
            <a:r>
              <a:rPr lang="uk-UA" dirty="0" err="1"/>
              <a:t>Брацун</a:t>
            </a:r>
            <a:r>
              <a:rPr lang="uk-UA" dirty="0"/>
              <a:t> Анастасія Андріївна, вчитель  біології, Харківського ліцею №156</a:t>
            </a:r>
          </a:p>
          <a:p>
            <a:r>
              <a:rPr lang="uk-UA" dirty="0"/>
              <a:t>   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4295543-3ECF-28D9-3A61-991B7668BE14}"/>
              </a:ext>
            </a:extLst>
          </p:cNvPr>
          <p:cNvSpPr txBox="1"/>
          <p:nvPr/>
        </p:nvSpPr>
        <p:spPr>
          <a:xfrm>
            <a:off x="1221798" y="0"/>
            <a:ext cx="7523995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КИЇВСЬКА МАЛА АКАДЕМІЯ НАУК УЧНІВСЬКОЇ МОЛОДІ</a:t>
            </a:r>
          </a:p>
          <a:p>
            <a:endParaRPr lang="ru-RU" dirty="0"/>
          </a:p>
          <a:p>
            <a:r>
              <a:rPr lang="ru-RU" dirty="0" err="1"/>
              <a:t>Всеукраїнський</a:t>
            </a:r>
            <a:r>
              <a:rPr lang="ru-RU" dirty="0"/>
              <a:t> </a:t>
            </a:r>
            <a:r>
              <a:rPr lang="ru-RU" dirty="0" err="1"/>
              <a:t>інтерактивний</a:t>
            </a:r>
            <a:r>
              <a:rPr lang="ru-RU" dirty="0"/>
              <a:t> конкурс «МАН-</a:t>
            </a:r>
            <a:r>
              <a:rPr lang="ru-RU" dirty="0" err="1"/>
              <a:t>Юніор</a:t>
            </a:r>
            <a:r>
              <a:rPr lang="ru-RU" dirty="0"/>
              <a:t> </a:t>
            </a:r>
            <a:r>
              <a:rPr lang="ru-RU" dirty="0" err="1"/>
              <a:t>Дослідник</a:t>
            </a:r>
            <a:r>
              <a:rPr lang="ru-RU" dirty="0"/>
              <a:t>»</a:t>
            </a:r>
          </a:p>
          <a:p>
            <a:endParaRPr lang="ru-RU" dirty="0"/>
          </a:p>
          <a:p>
            <a:r>
              <a:rPr lang="ru-RU" dirty="0" err="1"/>
              <a:t>Номінація</a:t>
            </a:r>
            <a:r>
              <a:rPr lang="ru-RU" dirty="0"/>
              <a:t>: «</a:t>
            </a:r>
            <a:r>
              <a:rPr lang="ru-RU" dirty="0" err="1"/>
              <a:t>Еколог-Юніор</a:t>
            </a:r>
            <a:r>
              <a:rPr lang="ru-RU" dirty="0"/>
              <a:t>»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99C10F7-2BBB-1054-D4CD-BE0DFFD891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1798" y="3049455"/>
            <a:ext cx="3674667" cy="336868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93F5CE3-BC03-8B57-EA78-BBFBA17D052C}"/>
              </a:ext>
            </a:extLst>
          </p:cNvPr>
          <p:cNvSpPr txBox="1"/>
          <p:nvPr/>
        </p:nvSpPr>
        <p:spPr>
          <a:xfrm>
            <a:off x="4498258" y="6456582"/>
            <a:ext cx="15977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/>
              <a:t>Харків 2025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612515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CD2AB3-A2B3-279C-5EC9-30EB4AE777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3051" y="351680"/>
            <a:ext cx="5811668" cy="1077229"/>
          </a:xfrm>
        </p:spPr>
        <p:txBody>
          <a:bodyPr>
            <a:normAutofit/>
          </a:bodyPr>
          <a:lstStyle/>
          <a:p>
            <a:pPr algn="just"/>
            <a:r>
              <a:rPr lang="uk-UA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Актуальність роботи</a:t>
            </a:r>
            <a:r>
              <a:rPr lang="uk-U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B924207-7F80-46BB-8B9B-34CB1D905A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46995" y="673561"/>
            <a:ext cx="6888300" cy="5510877"/>
          </a:xfrm>
        </p:spPr>
        <p:txBody>
          <a:bodyPr>
            <a:noAutofit/>
          </a:bodyPr>
          <a:lstStyle/>
          <a:p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Рослини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можуть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слугувати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фітоіндикаторами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стану та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якості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ґрунтів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оскільки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їхній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ріст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розвиток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видове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різноманіття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залежать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фізичних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хімічних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біологічних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характеристик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ґрунту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Вони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допомагають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оцінити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родючість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кислотність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вологість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засоленість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рівень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забруднення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важкими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металами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токсичними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речовинами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A02AA16-57BE-419A-3EFF-21BCB6067B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6705" y="2478923"/>
            <a:ext cx="2891927" cy="1756399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275ED68-95A6-8BC6-5CE4-192391DA9D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7281" y="220924"/>
            <a:ext cx="2390775" cy="1914525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F3E057A-937F-5CC5-377F-358DC2EE87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07280" y="4578796"/>
            <a:ext cx="2390775" cy="1914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60828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5FDE7FC-FE96-712E-2E1A-6C5DFA24EE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8487" y="81116"/>
            <a:ext cx="7958331" cy="663677"/>
          </a:xfrm>
        </p:spPr>
        <p:txBody>
          <a:bodyPr>
            <a:normAutofit/>
          </a:bodyPr>
          <a:lstStyle/>
          <a:p>
            <a:pPr algn="ctr"/>
            <a:r>
              <a:rPr lang="uk-UA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Вступ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1F0176B-B633-E8C3-A0D3-CE7AEA672F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37819" y="412955"/>
            <a:ext cx="7238999" cy="6032090"/>
          </a:xfrm>
        </p:spPr>
        <p:txBody>
          <a:bodyPr>
            <a:normAutofit/>
          </a:bodyPr>
          <a:lstStyle/>
          <a:p>
            <a:pPr algn="just"/>
            <a:r>
              <a:rPr lang="uk-UA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Мета дослідження: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Ознайомитися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рослинами-фітоіндикаторами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Навчитися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визначати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родючість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ґрунту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рослинним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покривом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Провести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спостереження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екологічним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станом земель у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своєму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регіоні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4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Об’єкт</a:t>
            </a:r>
            <a:r>
              <a:rPr lang="ru-RU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</a:t>
            </a:r>
            <a:r>
              <a:rPr lang="ru-RU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різні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ділянки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місцевості:1.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поблизу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водойм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2.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галявина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лісу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3.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узбіччя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дороги. </a:t>
            </a:r>
          </a:p>
          <a:p>
            <a:pPr algn="just"/>
            <a:r>
              <a:rPr lang="ru-RU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 </a:t>
            </a:r>
            <a:r>
              <a:rPr lang="ru-RU" sz="24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</a:t>
            </a:r>
            <a:r>
              <a:rPr lang="ru-RU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рослинний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покрив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різних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типів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грунту як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їньої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родючості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екологфчного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стану.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1A2B1AF-B053-335D-D00F-C804220053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5563" y="663677"/>
            <a:ext cx="2772255" cy="251460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5FAD95E-7DD4-9A7C-27C2-6675DEC6AC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5564" y="4107425"/>
            <a:ext cx="2772254" cy="2337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38620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AF2E41F-9FD0-9C9C-1362-B03F904BEF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76924" y="103239"/>
            <a:ext cx="7958331" cy="1077229"/>
          </a:xfrm>
        </p:spPr>
        <p:txBody>
          <a:bodyPr>
            <a:normAutofit/>
          </a:bodyPr>
          <a:lstStyle/>
          <a:p>
            <a:pPr algn="ctr"/>
            <a:r>
              <a:rPr lang="uk-UA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Завдання роботи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95AB523-D6B6-DE1F-E1FB-7FE54336B8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45742" y="538614"/>
            <a:ext cx="6474542" cy="6017342"/>
          </a:xfrm>
        </p:spPr>
        <p:txBody>
          <a:bodyPr>
            <a:normAutofit fontScale="92500"/>
          </a:bodyPr>
          <a:lstStyle/>
          <a:p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Ознайомитися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поняттям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фітоіндикаторів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Вивчити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рослини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вказують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певні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властивості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ґрунту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Провести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спостереження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рослинним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покривом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різних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частинах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місцевості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Зібрати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дані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ґрунт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зробити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простий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аналіз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Зробити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висновки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якість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ґрунту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екологічний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стан земель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F5E1C64-467F-11C2-D92C-62AF5E483D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9367" y="539807"/>
            <a:ext cx="3067665" cy="1798706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ACC386B-B306-42A4-9070-501DF61F79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9367" y="3429000"/>
            <a:ext cx="3067666" cy="2351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93804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85DE8E0-7BA4-BC14-6F27-3633363D48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7816" y="93790"/>
            <a:ext cx="7958331" cy="1077229"/>
          </a:xfrm>
        </p:spPr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частина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F03AC28-E4EF-A2D9-CA07-52797E5F86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66091" y="752168"/>
            <a:ext cx="7796540" cy="5681236"/>
          </a:xfrm>
        </p:spPr>
        <p:txBody>
          <a:bodyPr>
            <a:noAutofit/>
          </a:bodyPr>
          <a:lstStyle/>
          <a:p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Фітоіндикатори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рослини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своїм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зростанням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виглядом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поширенням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можуть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вказувати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певні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умови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навколишнього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середовища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ctr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Типи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фітоіндикаторів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ru-RU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ru-RU" sz="24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вологістю</a:t>
            </a:r>
            <a:r>
              <a:rPr lang="ru-RU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мохи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осока —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вологі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ґрунти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ru-RU" sz="24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кислотністю</a:t>
            </a:r>
            <a:r>
              <a:rPr lang="ru-RU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хвощ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польовий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кислий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ґрунт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кропива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багатий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азот.</a:t>
            </a:r>
          </a:p>
          <a:p>
            <a:r>
              <a:rPr lang="ru-RU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ru-RU" sz="24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забрудненням</a:t>
            </a:r>
            <a:r>
              <a:rPr lang="ru-RU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лобода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будяк часто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ростуть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порушених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бідних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землях.</a:t>
            </a: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Рослини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як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частина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екосистеми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реагують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зміни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ґрунті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тому вони —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природні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«датчики» стану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землі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026BEEA-ED3F-05DB-72E0-B1DC969AAB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2941" y="2556592"/>
            <a:ext cx="2343150" cy="1952625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B25E8BF-D6B6-A254-75FF-32BC9F77AC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9499" y="354131"/>
            <a:ext cx="1894333" cy="1952625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A92BA2D-983F-68F7-F55D-5F86A05147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47350" y="4763558"/>
            <a:ext cx="1894333" cy="1740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41359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B4CB196E-9FB1-AFB9-C5FB-9AA3A78D36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16050" y="206477"/>
            <a:ext cx="9418401" cy="644504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Групи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фітоіндикаторів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ґрунтів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кислотністю</a:t>
            </a:r>
            <a:endParaRPr lang="ru-RU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Кислі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ґрунти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хвощ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польовий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щавель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кислий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верес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звичайний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Лужні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ґрунти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кропива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глуха, люцерна, мак.</a:t>
            </a:r>
          </a:p>
          <a:p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вологістю</a:t>
            </a:r>
            <a:endParaRPr lang="ru-RU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Вологі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ґрунти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рогіз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очерет, мох сфагнум.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Сухі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ґрунти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ковила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полин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верблюжа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колючка.</a:t>
            </a:r>
          </a:p>
          <a:p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засоленістю</a:t>
            </a:r>
            <a:endParaRPr lang="ru-RU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Солончаки – солянка,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содник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галофітні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трави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лобода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тамарикс).</a:t>
            </a:r>
          </a:p>
          <a:p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забрудненням</a:t>
            </a:r>
            <a:endParaRPr lang="ru-RU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Наявність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важких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металів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хвощ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польовий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осот.</a:t>
            </a:r>
          </a:p>
          <a:p>
            <a:pPr marL="0" indent="0">
              <a:buNone/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Наявність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нафти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токсичних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відходів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щириці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лобода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береза.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33CAEA5-F692-9E48-B4A0-761AF653D2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846" y="698858"/>
            <a:ext cx="2628900" cy="1743075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CDD702A-2555-D7C9-0EC0-D7DCFBF6CF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23247" y="2633661"/>
            <a:ext cx="2876550" cy="1590675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3C0D598-A8B7-BCD2-C94B-EB969AC0F1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5441" y="3544530"/>
            <a:ext cx="2619375" cy="174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92348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1ABA11ED-BE3E-0062-8BD9-953CE86C1B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97730" y="2729587"/>
            <a:ext cx="7796540" cy="3997828"/>
          </a:xfrm>
        </p:spPr>
        <p:txBody>
          <a:bodyPr>
            <a:normAutofit/>
          </a:bodyPr>
          <a:lstStyle/>
          <a:p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Фітоіндикація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використовується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екологічному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моніторингу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агрономії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охороні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природи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Завдяки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спостереженню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рослинами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вчасно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виявити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деградацію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ґрунтів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запровадити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заходи для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їхнього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відновлення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710F957-803B-50D3-5F61-B6DB8379ED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0667" y="130585"/>
            <a:ext cx="2466975" cy="184785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13A5D61-74F5-F0F9-E82E-3B84A2D440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9045" y="368711"/>
            <a:ext cx="3244645" cy="285942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72C9C02-FE53-BE4D-4D80-0460364591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56191" y="1693847"/>
            <a:ext cx="2512910" cy="2071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91940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9840A7-FCB6-8E3E-85E5-BB143E9441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0180" y="-221227"/>
            <a:ext cx="5338916" cy="1258183"/>
          </a:xfrm>
        </p:spPr>
        <p:txBody>
          <a:bodyPr>
            <a:normAutofit/>
          </a:bodyPr>
          <a:lstStyle/>
          <a:p>
            <a:pPr algn="ctr"/>
            <a:b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Таблиця спостережень: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84C4F659-F806-D904-9FE1-B9A4B21615C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92967418"/>
              </p:ext>
            </p:extLst>
          </p:nvPr>
        </p:nvGraphicFramePr>
        <p:xfrm>
          <a:off x="1150373" y="722671"/>
          <a:ext cx="10058400" cy="60723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200">
                  <a:extLst>
                    <a:ext uri="{9D8B030D-6E8A-4147-A177-3AD203B41FA5}">
                      <a16:colId xmlns:a16="http://schemas.microsoft.com/office/drawing/2014/main" val="647334670"/>
                    </a:ext>
                  </a:extLst>
                </a:gridCol>
                <a:gridCol w="1106129">
                  <a:extLst>
                    <a:ext uri="{9D8B030D-6E8A-4147-A177-3AD203B41FA5}">
                      <a16:colId xmlns:a16="http://schemas.microsoft.com/office/drawing/2014/main" val="3178453887"/>
                    </a:ext>
                  </a:extLst>
                </a:gridCol>
                <a:gridCol w="1165123">
                  <a:extLst>
                    <a:ext uri="{9D8B030D-6E8A-4147-A177-3AD203B41FA5}">
                      <a16:colId xmlns:a16="http://schemas.microsoft.com/office/drawing/2014/main" val="624215284"/>
                    </a:ext>
                  </a:extLst>
                </a:gridCol>
                <a:gridCol w="2020529">
                  <a:extLst>
                    <a:ext uri="{9D8B030D-6E8A-4147-A177-3AD203B41FA5}">
                      <a16:colId xmlns:a16="http://schemas.microsoft.com/office/drawing/2014/main" val="3861786868"/>
                    </a:ext>
                  </a:extLst>
                </a:gridCol>
                <a:gridCol w="839019">
                  <a:extLst>
                    <a:ext uri="{9D8B030D-6E8A-4147-A177-3AD203B41FA5}">
                      <a16:colId xmlns:a16="http://schemas.microsoft.com/office/drawing/2014/main" val="4256901226"/>
                    </a:ext>
                  </a:extLst>
                </a:gridCol>
                <a:gridCol w="1117600">
                  <a:extLst>
                    <a:ext uri="{9D8B030D-6E8A-4147-A177-3AD203B41FA5}">
                      <a16:colId xmlns:a16="http://schemas.microsoft.com/office/drawing/2014/main" val="3731801665"/>
                    </a:ext>
                  </a:extLst>
                </a:gridCol>
                <a:gridCol w="1117600">
                  <a:extLst>
                    <a:ext uri="{9D8B030D-6E8A-4147-A177-3AD203B41FA5}">
                      <a16:colId xmlns:a16="http://schemas.microsoft.com/office/drawing/2014/main" val="750432304"/>
                    </a:ext>
                  </a:extLst>
                </a:gridCol>
                <a:gridCol w="1117600">
                  <a:extLst>
                    <a:ext uri="{9D8B030D-6E8A-4147-A177-3AD203B41FA5}">
                      <a16:colId xmlns:a16="http://schemas.microsoft.com/office/drawing/2014/main" val="168740667"/>
                    </a:ext>
                  </a:extLst>
                </a:gridCol>
                <a:gridCol w="1117600">
                  <a:extLst>
                    <a:ext uri="{9D8B030D-6E8A-4147-A177-3AD203B41FA5}">
                      <a16:colId xmlns:a16="http://schemas.microsoft.com/office/drawing/2014/main" val="1195565102"/>
                    </a:ext>
                  </a:extLst>
                </a:gridCol>
              </a:tblGrid>
              <a:tr h="1518091">
                <a:tc>
                  <a:txBody>
                    <a:bodyPr/>
                    <a:lstStyle/>
                    <a:p>
                      <a:r>
                        <a:rPr lang="uk-UA" dirty="0"/>
                        <a:t>№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Ділянка дослідження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Назви рослин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Властивості </a:t>
                      </a:r>
                      <a:r>
                        <a:rPr lang="uk-UA" dirty="0" err="1"/>
                        <a:t>грунту</a:t>
                      </a:r>
                      <a:r>
                        <a:rPr lang="uk-UA" dirty="0"/>
                        <a:t> за </a:t>
                      </a:r>
                      <a:r>
                        <a:rPr lang="uk-UA" dirty="0" err="1"/>
                        <a:t>фотоіндикаторами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Колір </a:t>
                      </a:r>
                      <a:r>
                        <a:rPr lang="uk-UA" dirty="0" err="1"/>
                        <a:t>грунту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Структура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Вологість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Ознаки забруднення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Загальний висновок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8367097"/>
                  </a:ext>
                </a:extLst>
              </a:tr>
              <a:tr h="1518091">
                <a:tc>
                  <a:txBody>
                    <a:bodyPr/>
                    <a:lstStyle/>
                    <a:p>
                      <a:r>
                        <a:rPr lang="uk-UA" dirty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Галявина біля лісу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Кропива, подорожник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Родючий, багатий на азот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Темно-коричневий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Грудкувата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Вологий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Відсутній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err="1"/>
                        <a:t>Грунт</a:t>
                      </a:r>
                      <a:r>
                        <a:rPr lang="uk-UA" dirty="0"/>
                        <a:t> родючий, чистий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4259295"/>
                  </a:ext>
                </a:extLst>
              </a:tr>
              <a:tr h="1518091">
                <a:tc>
                  <a:txBody>
                    <a:bodyPr/>
                    <a:lstStyle/>
                    <a:p>
                      <a:r>
                        <a:rPr lang="uk-UA" dirty="0"/>
                        <a:t>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Берег водойм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Осока, хвощ польовий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Кислий, перезволожений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Сірий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М’який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Дуже вологий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Частково сміття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Потрібне очищення берегу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6197884"/>
                  </a:ext>
                </a:extLst>
              </a:tr>
              <a:tr h="1518091">
                <a:tc>
                  <a:txBody>
                    <a:bodyPr/>
                    <a:lstStyle/>
                    <a:p>
                      <a:r>
                        <a:rPr lang="uk-UA" dirty="0"/>
                        <a:t>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Узбіччя біля дороги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Лобода, будяк, щириця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Бідний, ущільнений, забруднений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Світло-сірий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Твердий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Сухий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Є плями мастила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Забруднене середовище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7997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303611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BD3255E-0399-19E7-6F2D-8E32B8164D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93473" y="173874"/>
            <a:ext cx="7958331" cy="1077229"/>
          </a:xfrm>
        </p:spPr>
        <p:txBody>
          <a:bodyPr/>
          <a:lstStyle/>
          <a:p>
            <a:pPr algn="ctr"/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Висновки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430CE57-CEFA-5216-9B83-5BBFB1870B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63839" y="1666568"/>
            <a:ext cx="7958332" cy="4162150"/>
          </a:xfrm>
        </p:spPr>
        <p:txBody>
          <a:bodyPr>
            <a:noAutofit/>
          </a:bodyPr>
          <a:lstStyle/>
          <a:p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Рослини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дійсно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є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природними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індикаторами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якості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ґрунту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їхня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присутність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відсутність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свідчить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родючість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вологість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кислотність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забруднення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родючих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ґрунтах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наприклад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чорноземах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переважають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рослини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потребують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багато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поживних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кропива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подорожник, малина.</a:t>
            </a:r>
          </a:p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бідних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забруднених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землях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ростуть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будяк,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лобода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щириця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вони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витривалі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негативних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умов.</a:t>
            </a:r>
          </a:p>
          <a:p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Наявність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осоки, хвоща,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мохів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свідчить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надлишкову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вологість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кисле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середовище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Екологічний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стан земель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різниться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залежно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людського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впливу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біля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доріг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промислових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об'єктів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ґрунти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частіше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забруднені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BA9C12E-1B61-4E43-18B4-5E7C2645DF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0306" y="703550"/>
            <a:ext cx="2154608" cy="1492694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95C11E8-5118-5308-2DEB-8AA312B30B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1381" y="2557067"/>
            <a:ext cx="2572458" cy="2086573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41E9171-CB5A-E88D-49FD-CAFA563B29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9556" y="5004463"/>
            <a:ext cx="1856108" cy="1648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0689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19885B6-3EFD-8038-01F8-7C56A3EA9C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4812" y="236424"/>
            <a:ext cx="7958331" cy="1077229"/>
          </a:xfrm>
        </p:spPr>
        <p:txBody>
          <a:bodyPr/>
          <a:lstStyle/>
          <a:p>
            <a:pPr algn="ctr"/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Поради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B7EF0EC-4458-9F32-E098-152585143F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13006" y="1698154"/>
            <a:ext cx="6647068" cy="3997828"/>
          </a:xfrm>
        </p:spPr>
        <p:txBody>
          <a:bodyPr>
            <a:no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покращення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ґрунту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варто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вносити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органічні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добрива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(компост,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перегній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Уникати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хімічного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забруднення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сміття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мастила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гербіциди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Залучати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учнів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шкільного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екомоніторингу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регулярно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спостерігати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рослинністю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школи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Захищати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природні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ділянки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багатим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рослинним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покривом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вони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підтримують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родючість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біорізноманіття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A5C7E18-EB8E-EB99-E170-EA4171F8C7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1698" y="705250"/>
            <a:ext cx="2926326" cy="1985809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763404F-9B82-9521-B1CA-E23BC54D88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8870" y="3075561"/>
            <a:ext cx="2926326" cy="2182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06511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B06452D-1DF7-127B-F077-C2F78C5C61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6182" y="291863"/>
            <a:ext cx="7958331" cy="1077229"/>
          </a:xfrm>
        </p:spPr>
        <p:txBody>
          <a:bodyPr/>
          <a:lstStyle/>
          <a:p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Список використаних джерел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1ABF3E2-05AE-C974-313C-F46A90DC51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37071" y="1150375"/>
            <a:ext cx="8933068" cy="5117690"/>
          </a:xfrm>
        </p:spPr>
        <p:txBody>
          <a:bodyPr>
            <a:normAutofit/>
          </a:bodyPr>
          <a:lstStyle/>
          <a:p>
            <a:r>
              <a:rPr lang="ru-RU" dirty="0" err="1"/>
              <a:t>Плахотник</a:t>
            </a:r>
            <a:r>
              <a:rPr lang="ru-RU" dirty="0"/>
              <a:t> О.В. "</a:t>
            </a:r>
            <a:r>
              <a:rPr lang="ru-RU" dirty="0" err="1"/>
              <a:t>Основи</a:t>
            </a:r>
            <a:r>
              <a:rPr lang="ru-RU" dirty="0"/>
              <a:t> </a:t>
            </a:r>
            <a:r>
              <a:rPr lang="ru-RU" dirty="0" err="1"/>
              <a:t>ґрунтознавства</a:t>
            </a:r>
            <a:r>
              <a:rPr lang="ru-RU" dirty="0"/>
              <a:t>", </a:t>
            </a:r>
            <a:r>
              <a:rPr lang="ru-RU" dirty="0" err="1"/>
              <a:t>шкільний</a:t>
            </a:r>
            <a:r>
              <a:rPr lang="ru-RU" dirty="0"/>
              <a:t> </a:t>
            </a:r>
            <a:r>
              <a:rPr lang="ru-RU" dirty="0" err="1"/>
              <a:t>підручник</a:t>
            </a:r>
            <a:r>
              <a:rPr lang="ru-RU" dirty="0"/>
              <a:t>, 7 </a:t>
            </a:r>
            <a:r>
              <a:rPr lang="ru-RU" dirty="0" err="1"/>
              <a:t>клас</a:t>
            </a:r>
            <a:r>
              <a:rPr lang="ru-RU" dirty="0"/>
              <a:t>.</a:t>
            </a:r>
          </a:p>
          <a:p>
            <a:r>
              <a:rPr lang="ru-RU" dirty="0" err="1"/>
              <a:t>Довідник</a:t>
            </a:r>
            <a:r>
              <a:rPr lang="ru-RU" dirty="0"/>
              <a:t> з </a:t>
            </a:r>
            <a:r>
              <a:rPr lang="ru-RU" dirty="0" err="1"/>
              <a:t>біології</a:t>
            </a:r>
            <a:r>
              <a:rPr lang="ru-RU" dirty="0"/>
              <a:t>. </a:t>
            </a:r>
            <a:r>
              <a:rPr lang="ru-RU" dirty="0" err="1"/>
              <a:t>Загальна</a:t>
            </a:r>
            <a:r>
              <a:rPr lang="ru-RU" dirty="0"/>
              <a:t> характеристика </a:t>
            </a:r>
            <a:r>
              <a:rPr lang="ru-RU" dirty="0" err="1"/>
              <a:t>рослин</a:t>
            </a:r>
            <a:r>
              <a:rPr lang="ru-RU" dirty="0"/>
              <a:t> та </a:t>
            </a:r>
            <a:r>
              <a:rPr lang="ru-RU" dirty="0" err="1"/>
              <a:t>їхня</a:t>
            </a:r>
            <a:r>
              <a:rPr lang="ru-RU" dirty="0"/>
              <a:t> роль в </a:t>
            </a:r>
            <a:r>
              <a:rPr lang="ru-RU" dirty="0" err="1"/>
              <a:t>екосистемах</a:t>
            </a:r>
            <a:r>
              <a:rPr lang="ru-RU" dirty="0"/>
              <a:t>.</a:t>
            </a:r>
          </a:p>
          <a:p>
            <a:r>
              <a:rPr lang="ru-RU" dirty="0" err="1"/>
              <a:t>Біоіндикація</a:t>
            </a:r>
            <a:r>
              <a:rPr lang="ru-RU" dirty="0"/>
              <a:t> та </a:t>
            </a:r>
            <a:r>
              <a:rPr lang="ru-RU" dirty="0" err="1"/>
              <a:t>біотестування</a:t>
            </a:r>
            <a:r>
              <a:rPr lang="ru-RU" dirty="0"/>
              <a:t> в </a:t>
            </a:r>
            <a:r>
              <a:rPr lang="ru-RU" dirty="0" err="1"/>
              <a:t>агроекології</a:t>
            </a:r>
            <a:r>
              <a:rPr lang="ru-RU" dirty="0"/>
              <a:t>. </a:t>
            </a:r>
            <a:r>
              <a:rPr lang="ru-RU" dirty="0" err="1"/>
              <a:t>Посилання</a:t>
            </a:r>
            <a:r>
              <a:rPr lang="ru-RU" dirty="0"/>
              <a:t>: http://www.tsatu.edu.ua/rosl/wp-content/uploads/sites/20/lr.6.bioindykacija-i-biotestuvannja-v-ahroekolohiyi.pdf</a:t>
            </a:r>
          </a:p>
          <a:p>
            <a:r>
              <a:rPr lang="ru-RU" dirty="0" err="1"/>
              <a:t>Статті</a:t>
            </a:r>
            <a:r>
              <a:rPr lang="ru-RU" dirty="0"/>
              <a:t> з сайту Мала </a:t>
            </a:r>
            <a:r>
              <a:rPr lang="ru-RU" dirty="0" err="1"/>
              <a:t>академія</a:t>
            </a:r>
            <a:r>
              <a:rPr lang="ru-RU" dirty="0"/>
              <a:t> наук </a:t>
            </a:r>
            <a:r>
              <a:rPr lang="ru-RU" dirty="0" err="1"/>
              <a:t>України</a:t>
            </a:r>
            <a:r>
              <a:rPr lang="ru-RU" dirty="0"/>
              <a:t>:</a:t>
            </a:r>
          </a:p>
          <a:p>
            <a:r>
              <a:rPr lang="ru-RU" dirty="0" err="1"/>
              <a:t>Біоіндикація</a:t>
            </a:r>
            <a:r>
              <a:rPr lang="ru-RU" dirty="0"/>
              <a:t> стану </a:t>
            </a:r>
            <a:r>
              <a:rPr lang="ru-RU" dirty="0" err="1"/>
              <a:t>ґрунтового</a:t>
            </a:r>
            <a:r>
              <a:rPr lang="ru-RU" dirty="0"/>
              <a:t> </a:t>
            </a:r>
            <a:r>
              <a:rPr lang="ru-RU" dirty="0" err="1"/>
              <a:t>покриву</a:t>
            </a:r>
            <a:r>
              <a:rPr lang="ru-RU" dirty="0"/>
              <a:t>. </a:t>
            </a:r>
            <a:r>
              <a:rPr lang="ru-RU" dirty="0" err="1"/>
              <a:t>Посилання</a:t>
            </a:r>
            <a:r>
              <a:rPr lang="ru-RU" dirty="0"/>
              <a:t>: https://www.scribd.com/document/724729349/%D1%82%D0%B5%D0%BE%D1%80-6</a:t>
            </a:r>
            <a:endParaRPr lang="en-US" dirty="0"/>
          </a:p>
          <a:p>
            <a:r>
              <a:rPr lang="ru-RU" dirty="0" err="1"/>
              <a:t>Власні</a:t>
            </a:r>
            <a:r>
              <a:rPr lang="ru-RU" dirty="0"/>
              <a:t> </a:t>
            </a:r>
            <a:r>
              <a:rPr lang="ru-RU" dirty="0" err="1"/>
              <a:t>спостереження</a:t>
            </a:r>
            <a:r>
              <a:rPr lang="ru-RU" dirty="0"/>
              <a:t> та </a:t>
            </a:r>
            <a:r>
              <a:rPr lang="ru-RU" dirty="0" err="1"/>
              <a:t>польові</a:t>
            </a:r>
            <a:r>
              <a:rPr lang="ru-RU" dirty="0"/>
              <a:t> </a:t>
            </a:r>
            <a:r>
              <a:rPr lang="ru-RU" dirty="0" err="1"/>
              <a:t>дослідження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618010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BF86BBE-C271-2CC2-D844-1E7FC069EB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0647" y="3008944"/>
            <a:ext cx="7958331" cy="1077229"/>
          </a:xfrm>
        </p:spPr>
        <p:txBody>
          <a:bodyPr/>
          <a:lstStyle/>
          <a:p>
            <a:pPr algn="ctr"/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ДЯКУЮ ЗА УВАГУ!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03688FB-EC3D-64DA-991C-F4D91648DE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4783" y="129630"/>
            <a:ext cx="3455424" cy="2359742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0E5D503-A4E8-7BED-0EE7-BB4A9D389C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3554" y="184921"/>
            <a:ext cx="3455424" cy="2359742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29D65EA-5EF1-A0C7-0DD8-9E45FF7EB9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14783" y="4086173"/>
            <a:ext cx="3455424" cy="2276475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0069DF8-A8B5-777A-7B18-7A7C95252F9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03554" y="4086173"/>
            <a:ext cx="3455424" cy="2276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101806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Мэдисон">
  <a:themeElements>
    <a:clrScheme name="Madison">
      <a:dk1>
        <a:sysClr val="windowText" lastClr="000000"/>
      </a:dk1>
      <a:lt1>
        <a:sysClr val="window" lastClr="FFFFFF"/>
      </a:lt1>
      <a:dk2>
        <a:srgbClr val="1F2D29"/>
      </a:dk2>
      <a:lt2>
        <a:srgbClr val="C5FAEB"/>
      </a:lt2>
      <a:accent1>
        <a:srgbClr val="A1D68B"/>
      </a:accent1>
      <a:accent2>
        <a:srgbClr val="5EC795"/>
      </a:accent2>
      <a:accent3>
        <a:srgbClr val="4DADCF"/>
      </a:accent3>
      <a:accent4>
        <a:srgbClr val="CDB756"/>
      </a:accent4>
      <a:accent5>
        <a:srgbClr val="E29C36"/>
      </a:accent5>
      <a:accent6>
        <a:srgbClr val="8EC0C1"/>
      </a:accent6>
      <a:hlink>
        <a:srgbClr val="6D9D9B"/>
      </a:hlink>
      <a:folHlink>
        <a:srgbClr val="6D8583"/>
      </a:folHlink>
    </a:clrScheme>
    <a:fontScheme name="Madison">
      <a:maj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dison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alpha val="88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dison" id="{025CB5FB-2DD3-45EE-B6F0-CC461540EB19}" vid="{6AC10936-2DFC-4054-9ADF-B5E2C5F86190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{590A73ED-4D5A-4D44-B742-5D7BEBA0C306}tf16401375</Template>
  <TotalTime>377</TotalTime>
  <Words>781</Words>
  <Application>Microsoft Office PowerPoint</Application>
  <PresentationFormat>Широкоэкранный</PresentationFormat>
  <Paragraphs>100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9" baseType="lpstr">
      <vt:lpstr>Arial</vt:lpstr>
      <vt:lpstr>Calibri</vt:lpstr>
      <vt:lpstr>MS Shell Dlg 2</vt:lpstr>
      <vt:lpstr>Times New Roman</vt:lpstr>
      <vt:lpstr>Wingdings</vt:lpstr>
      <vt:lpstr>Wingdings 3</vt:lpstr>
      <vt:lpstr>Мэдисон</vt:lpstr>
      <vt:lpstr>Рослини як природні індикатори якості грунту: оцінка родючості та екологічного стану земель»</vt:lpstr>
      <vt:lpstr>Актуальність роботи:</vt:lpstr>
      <vt:lpstr>Вступ</vt:lpstr>
      <vt:lpstr>Завдання роботи</vt:lpstr>
      <vt:lpstr>Теоретична частина: </vt:lpstr>
      <vt:lpstr>Презентация PowerPoint</vt:lpstr>
      <vt:lpstr>Презентация PowerPoint</vt:lpstr>
      <vt:lpstr> Таблиця спостережень:</vt:lpstr>
      <vt:lpstr>Висновки: </vt:lpstr>
      <vt:lpstr>Поради: </vt:lpstr>
      <vt:lpstr>Список використаних джерел</vt:lpstr>
      <vt:lpstr>ДЯКУЮ ЗА УВАГУ!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HP</dc:creator>
  <cp:lastModifiedBy>HP</cp:lastModifiedBy>
  <cp:revision>4</cp:revision>
  <dcterms:created xsi:type="dcterms:W3CDTF">2025-04-08T05:25:55Z</dcterms:created>
  <dcterms:modified xsi:type="dcterms:W3CDTF">2025-04-13T14:15:33Z</dcterms:modified>
</cp:coreProperties>
</file>