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</p:embeddedFont>
    <p:embeddedFont>
      <p:font typeface="Playfair Display Bold" panose="020B0604020202020204" charset="-52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22" autoAdjust="0"/>
  </p:normalViewPr>
  <p:slideViewPr>
    <p:cSldViewPr>
      <p:cViewPr varScale="1">
        <p:scale>
          <a:sx n="46" d="100"/>
          <a:sy n="46" d="100"/>
        </p:scale>
        <p:origin x="77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12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33.png"/><Relationship Id="rId3" Type="http://schemas.openxmlformats.org/officeDocument/2006/relationships/image" Target="../media/image2.png"/><Relationship Id="rId12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1.png"/><Relationship Id="rId5" Type="http://schemas.openxmlformats.org/officeDocument/2006/relationships/image" Target="../media/image8.png"/><Relationship Id="rId10" Type="http://schemas.openxmlformats.org/officeDocument/2006/relationships/image" Target="../media/image30.png"/><Relationship Id="rId4" Type="http://schemas.openxmlformats.org/officeDocument/2006/relationships/image" Target="../media/image6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k.m.wikipedia.org/wiki/%D0%86%D0%B4%D0%B5%D0%B0%D0%BB%D1%8C%D0%BD%D0%B5_%D0%BC%D1%96%D1%81%D1%82%D0%BE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7827" y="9622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3121202" y="-1169860"/>
            <a:ext cx="10190777" cy="12722943"/>
          </a:xfrm>
          <a:custGeom>
            <a:avLst/>
            <a:gdLst/>
            <a:ahLst/>
            <a:cxnLst/>
            <a:rect l="l" t="t" r="r" b="b"/>
            <a:pathLst>
              <a:path w="9567653" h="12722943">
                <a:moveTo>
                  <a:pt x="0" y="0"/>
                </a:moveTo>
                <a:lnTo>
                  <a:pt x="9567653" y="0"/>
                </a:lnTo>
                <a:lnTo>
                  <a:pt x="9567653" y="12722943"/>
                </a:lnTo>
                <a:lnTo>
                  <a:pt x="0" y="12722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864372" y="5315554"/>
            <a:ext cx="9990053" cy="5314433"/>
          </a:xfrm>
          <a:custGeom>
            <a:avLst/>
            <a:gdLst/>
            <a:ahLst/>
            <a:cxnLst/>
            <a:rect l="l" t="t" r="r" b="b"/>
            <a:pathLst>
              <a:path w="8083374" h="4640455">
                <a:moveTo>
                  <a:pt x="0" y="0"/>
                </a:moveTo>
                <a:lnTo>
                  <a:pt x="8083374" y="0"/>
                </a:lnTo>
                <a:lnTo>
                  <a:pt x="8083374" y="4640455"/>
                </a:lnTo>
                <a:lnTo>
                  <a:pt x="0" y="46404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743200" y="2896277"/>
            <a:ext cx="10464617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9"/>
              </a:lnSpc>
            </a:pPr>
            <a:r>
              <a:rPr lang="en-US" sz="4313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ВІД МРІЇ – ДО </a:t>
            </a:r>
            <a:r>
              <a:rPr lang="en-US" sz="4313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РЕАЛЬНОСТІ</a:t>
            </a:r>
            <a:r>
              <a:rPr lang="uk-UA" sz="4313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:</a:t>
            </a:r>
            <a:r>
              <a:rPr lang="en-US" sz="4313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4313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РЕВІТАЛІЗАЦІЯ ЮЗЕФОМ ЧАРТОРИЙСЬКИМ МІСТА КОРЕЦЬ </a:t>
            </a:r>
          </a:p>
          <a:p>
            <a:pPr algn="ctr">
              <a:lnSpc>
                <a:spcPts val="6039"/>
              </a:lnSpc>
            </a:pPr>
            <a:r>
              <a:rPr lang="en-US" sz="4313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з </a:t>
            </a:r>
            <a:r>
              <a:rPr lang="en-US" sz="4313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середини</a:t>
            </a:r>
            <a:r>
              <a:rPr lang="en-US" sz="4313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ХVІІІ </a:t>
            </a:r>
            <a:r>
              <a:rPr lang="en-US" sz="4313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до</a:t>
            </a:r>
            <a:r>
              <a:rPr lang="en-US" sz="4313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4313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початку</a:t>
            </a:r>
            <a:r>
              <a:rPr lang="en-US" sz="4313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ХІХ </a:t>
            </a:r>
            <a:r>
              <a:rPr lang="en-US" sz="4313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століття</a:t>
            </a:r>
            <a:endParaRPr lang="en-US" sz="4313" b="1" dirty="0">
              <a:latin typeface="Times New Roman" pitchFamily="18" charset="0"/>
              <a:ea typeface="Playfair Display Bold"/>
              <a:cs typeface="Times New Roman" pitchFamily="18" charset="0"/>
              <a:sym typeface="Playfair Display Bold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6"/>
          <a:stretch/>
        </p:blipFill>
        <p:spPr bwMode="auto">
          <a:xfrm>
            <a:off x="8216588" y="0"/>
            <a:ext cx="10637837" cy="2896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79507" y="342900"/>
            <a:ext cx="121920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Всеукраїнський інтерактивний конкурс</a:t>
            </a:r>
          </a:p>
          <a:p>
            <a:pPr algn="ctr"/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МАН-Юніор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Дослідник» Номінація «Історик»</a:t>
            </a:r>
          </a:p>
          <a:p>
            <a:pPr algn="ctr"/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«Рівненська Мала академія наук учнівської молоді» Рівненської обласної ради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64373" y="6449276"/>
            <a:ext cx="95789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Проєкт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виконала:</a:t>
            </a:r>
          </a:p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Артемчук Анастасія Сергіївна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 учениця 10 класу опорного закладу освіти «Корецький ліцей» Корецької міської ради.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Керівники </a:t>
            </a:r>
            <a:r>
              <a:rPr lang="uk-UA" sz="2400" dirty="0" err="1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Брухлій Валентин Іванович, учитель історії, та Миколайчук Ірина Борисівна, вчитель української мови та літератури,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опорного закладу освіти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«Корецький ліцей» Корецької міської ради 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827" y="8677399"/>
            <a:ext cx="3133928" cy="16377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11672" y="9640669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Корець -2025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3717582" y="-4133446"/>
            <a:ext cx="10920931" cy="15622756"/>
          </a:xfrm>
          <a:custGeom>
            <a:avLst/>
            <a:gdLst/>
            <a:ahLst/>
            <a:cxnLst/>
            <a:rect l="l" t="t" r="r" b="b"/>
            <a:pathLst>
              <a:path w="11748313" h="15622756">
                <a:moveTo>
                  <a:pt x="11748312" y="0"/>
                </a:moveTo>
                <a:lnTo>
                  <a:pt x="0" y="0"/>
                </a:lnTo>
                <a:lnTo>
                  <a:pt x="0" y="15622756"/>
                </a:lnTo>
                <a:lnTo>
                  <a:pt x="11748312" y="15622756"/>
                </a:lnTo>
                <a:lnTo>
                  <a:pt x="11748312" y="0"/>
                </a:lnTo>
                <a:close/>
              </a:path>
            </a:pathLst>
          </a:custGeom>
          <a:blipFill>
            <a:blip r:embed="rId3"/>
            <a:srcRect/>
            <a:stretch>
              <a:fillRect r="-7576"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4480" y="-784980"/>
            <a:ext cx="6180794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rcRect/>
            <a:stretch>
              <a:fillRect l="-14094" r="1"/>
            </a:stretch>
          </a:blipFill>
        </p:spPr>
      </p:sp>
      <p:grpSp>
        <p:nvGrpSpPr>
          <p:cNvPr id="5" name="Group 5"/>
          <p:cNvGrpSpPr/>
          <p:nvPr/>
        </p:nvGrpSpPr>
        <p:grpSpPr>
          <a:xfrm rot="21114945">
            <a:off x="10701043" y="8775752"/>
            <a:ext cx="7902732" cy="1687368"/>
            <a:chOff x="228438" y="439429"/>
            <a:chExt cx="10536976" cy="2249824"/>
          </a:xfrm>
        </p:grpSpPr>
        <p:sp>
          <p:nvSpPr>
            <p:cNvPr id="6" name="Freeform 6"/>
            <p:cNvSpPr/>
            <p:nvPr/>
          </p:nvSpPr>
          <p:spPr>
            <a:xfrm rot="11285055">
              <a:off x="228438" y="439429"/>
              <a:ext cx="10536976" cy="2013825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t="-88690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485055">
              <a:off x="4103334" y="641906"/>
              <a:ext cx="5887243" cy="2047347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/>
              <a:stretch>
                <a:fillRect b="-113836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889500">
            <a:off x="-140939" y="-1727655"/>
            <a:ext cx="5270958" cy="2408701"/>
          </a:xfrm>
          <a:prstGeom prst="snip2DiagRect">
            <a:avLst>
              <a:gd name="adj1" fmla="val 0"/>
              <a:gd name="adj2" fmla="val 19238"/>
            </a:avLst>
          </a:pr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/>
            <a:stretch>
              <a:fillRect t="-75064"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866512" y="-712006"/>
            <a:ext cx="3716711" cy="2027297"/>
          </a:xfrm>
          <a:custGeom>
            <a:avLst/>
            <a:gdLst/>
            <a:ahLst/>
            <a:cxnLst/>
            <a:rect l="l" t="t" r="r" b="b"/>
            <a:pathLst>
              <a:path w="3716711" h="2027297">
                <a:moveTo>
                  <a:pt x="3716711" y="0"/>
                </a:moveTo>
                <a:lnTo>
                  <a:pt x="0" y="0"/>
                </a:lnTo>
                <a:lnTo>
                  <a:pt x="0" y="2027297"/>
                </a:lnTo>
                <a:lnTo>
                  <a:pt x="3716711" y="2027297"/>
                </a:lnTo>
                <a:lnTo>
                  <a:pt x="371671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8086524"/>
            <a:ext cx="2781817" cy="2103749"/>
          </a:xfrm>
          <a:custGeom>
            <a:avLst/>
            <a:gdLst/>
            <a:ahLst/>
            <a:cxnLst/>
            <a:rect l="l" t="t" r="r" b="b"/>
            <a:pathLst>
              <a:path w="2781817" h="2103749">
                <a:moveTo>
                  <a:pt x="0" y="0"/>
                </a:moveTo>
                <a:lnTo>
                  <a:pt x="2781817" y="0"/>
                </a:lnTo>
                <a:lnTo>
                  <a:pt x="2781817" y="2103749"/>
                </a:lnTo>
                <a:lnTo>
                  <a:pt x="0" y="21037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781817" y="1348294"/>
            <a:ext cx="12229583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algn="just"/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Мiстo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Кoрeць</a:t>
            </a:r>
            <a:r>
              <a:rPr lang="uk-UA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знaхoдиться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 </a:t>
            </a:r>
            <a:r>
              <a:rPr lang="uk-UA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писку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iстoричних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нaсeлeних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мiсць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Укрaїни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i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кoжeн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пeрioд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йoгo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рoзвитку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цiкaвий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унiкaльнi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фaкти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пeрсoнaлiї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прoцeси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uk-UA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aцiкaвив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пeрioд</a:t>
            </a:r>
            <a:r>
              <a:rPr lang="uk-UA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кoли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Кoрeць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oтримaв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риси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звиклoгo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для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нaс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сучaсникiв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мiстa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хтo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i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чoму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сфoрмувaв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йoгo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сaмe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тaким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чинoм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Нaукoвi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кeрiвники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мiсцeвi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aктивiсти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крaєзнaвцi</a:t>
            </a:r>
            <a:r>
              <a:rPr lang="uk-UA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зoрiєнтувaли</a:t>
            </a:r>
            <a:r>
              <a:rPr lang="uk-UA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якi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джeрeлa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лiтeрaтуру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пoтрiбнo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звeрнути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увaгу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i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iнтeгрувaти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iстoричну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нaуку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сфeру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туризму</a:t>
            </a:r>
            <a:r>
              <a:rPr lang="uk-UA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  <a:endParaRPr lang="en-US" sz="4000" dirty="0"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4121131" y="-3154224"/>
            <a:ext cx="10045738" cy="16836710"/>
          </a:xfrm>
          <a:custGeom>
            <a:avLst/>
            <a:gdLst/>
            <a:ahLst/>
            <a:cxnLst/>
            <a:rect l="l" t="t" r="r" b="b"/>
            <a:pathLst>
              <a:path w="12661206" h="16836710">
                <a:moveTo>
                  <a:pt x="0" y="0"/>
                </a:moveTo>
                <a:lnTo>
                  <a:pt x="12661207" y="0"/>
                </a:lnTo>
                <a:lnTo>
                  <a:pt x="12661207" y="16836710"/>
                </a:lnTo>
                <a:lnTo>
                  <a:pt x="0" y="16836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>
              <a:fillRect l="-23078" r="-2"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297717" y="-16628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4510474" y="241262"/>
            <a:ext cx="3716711" cy="2027297"/>
          </a:xfrm>
          <a:custGeom>
            <a:avLst/>
            <a:gdLst/>
            <a:ahLst/>
            <a:cxnLst/>
            <a:rect l="l" t="t" r="r" b="b"/>
            <a:pathLst>
              <a:path w="3716711" h="2027297">
                <a:moveTo>
                  <a:pt x="3716711" y="0"/>
                </a:moveTo>
                <a:lnTo>
                  <a:pt x="0" y="0"/>
                </a:lnTo>
                <a:lnTo>
                  <a:pt x="0" y="2027297"/>
                </a:lnTo>
                <a:lnTo>
                  <a:pt x="3716711" y="2027297"/>
                </a:lnTo>
                <a:lnTo>
                  <a:pt x="3716711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934432" y="6037567"/>
            <a:ext cx="2068306" cy="3693404"/>
          </a:xfrm>
          <a:custGeom>
            <a:avLst/>
            <a:gdLst/>
            <a:ahLst/>
            <a:cxnLst/>
            <a:rect l="l" t="t" r="r" b="b"/>
            <a:pathLst>
              <a:path w="2068306" h="3693404">
                <a:moveTo>
                  <a:pt x="0" y="0"/>
                </a:moveTo>
                <a:lnTo>
                  <a:pt x="2068306" y="0"/>
                </a:lnTo>
                <a:lnTo>
                  <a:pt x="2068306" y="3693404"/>
                </a:lnTo>
                <a:lnTo>
                  <a:pt x="0" y="36934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24000" y="1612994"/>
            <a:ext cx="14206476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4000" dirty="0">
                <a:solidFill>
                  <a:srgbClr val="503819"/>
                </a:solidFill>
                <a:latin typeface="Crimson Roman"/>
                <a:ea typeface="Crimson Roman"/>
                <a:cs typeface="Crimson Roman"/>
                <a:sym typeface="Crimson Roman"/>
              </a:rPr>
              <a:t> </a:t>
            </a:r>
            <a:r>
              <a:rPr lang="en-US" sz="4000" b="1" i="1" dirty="0" err="1">
                <a:latin typeface="Times New Roman" pitchFamily="18" charset="0"/>
                <a:ea typeface="Crimson Roman Bold Italics"/>
                <a:cs typeface="Times New Roman" pitchFamily="18" charset="0"/>
                <a:sym typeface="Crimson Roman Bold Italics"/>
              </a:rPr>
              <a:t>Мета</a:t>
            </a:r>
            <a:r>
              <a:rPr lang="en-US" sz="4000" b="1" i="1" dirty="0">
                <a:latin typeface="Times New Roman" pitchFamily="18" charset="0"/>
                <a:ea typeface="Crimson Roman Bold Italics"/>
                <a:cs typeface="Times New Roman" pitchFamily="18" charset="0"/>
                <a:sym typeface="Crimson Roman Bold Italics"/>
              </a:rPr>
              <a:t> </a:t>
            </a:r>
            <a:r>
              <a:rPr lang="en-US" sz="4000" b="1" i="1" dirty="0" err="1">
                <a:latin typeface="Times New Roman" pitchFamily="18" charset="0"/>
                <a:ea typeface="Crimson Roman Bold Italics"/>
                <a:cs typeface="Times New Roman" pitchFamily="18" charset="0"/>
                <a:sym typeface="Crimson Roman Bold Italics"/>
              </a:rPr>
              <a:t>дослідження</a:t>
            </a:r>
            <a:r>
              <a:rPr lang="en-US" sz="4000" b="1" i="1" dirty="0">
                <a:latin typeface="Times New Roman" pitchFamily="18" charset="0"/>
                <a:ea typeface="Crimson Roman Bold Italics"/>
                <a:cs typeface="Times New Roman" pitchFamily="18" charset="0"/>
                <a:sym typeface="Crimson Roman Bold Italics"/>
              </a:rPr>
              <a:t>: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висвiтлити</a:t>
            </a:r>
            <a:r>
              <a:rPr lang="en-US" sz="40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iнiцiйoвaнi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Юзeфoм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Чaртoрийським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якiснi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змiни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прoстoрoвo-плaнувaльних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oсoбливoстeй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Кoрця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пeрioд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зaклaдaння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oснoвних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рис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сучaснoгo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вигляду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мiстa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(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сeрeдинa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ХVIII –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пoчaтoк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ХIХ </a:t>
            </a:r>
            <a:r>
              <a:rPr lang="en-US" sz="40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стoлiття</a:t>
            </a:r>
            <a:r>
              <a:rPr lang="en-US" sz="40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).</a:t>
            </a:r>
          </a:p>
          <a:p>
            <a:pPr algn="just"/>
            <a:endParaRPr lang="en-US" sz="4000" dirty="0"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477000" y="4229100"/>
            <a:ext cx="9891829" cy="5290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772"/>
              </a:lnSpc>
            </a:pPr>
            <a:r>
              <a:rPr lang="en-US" sz="3000" b="1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b="1" i="1" dirty="0">
                <a:latin typeface="Times New Roman" pitchFamily="18" charset="0"/>
                <a:ea typeface="Crimson Roman Bold Italics"/>
                <a:cs typeface="Times New Roman" pitchFamily="18" charset="0"/>
                <a:sym typeface="Crimson Roman Bold Italics"/>
              </a:rPr>
              <a:t>                                           </a:t>
            </a:r>
            <a:r>
              <a:rPr lang="en-US" sz="3000" b="1" i="1" dirty="0" smtClean="0">
                <a:latin typeface="Times New Roman" pitchFamily="18" charset="0"/>
                <a:ea typeface="Crimson Roman Bold Italics"/>
                <a:cs typeface="Times New Roman" pitchFamily="18" charset="0"/>
                <a:sym typeface="Crimson Roman Bold Italics"/>
              </a:rPr>
              <a:t>Завдання</a:t>
            </a:r>
            <a:r>
              <a:rPr lang="uk-UA" sz="3000" b="1" i="1" dirty="0">
                <a:latin typeface="Times New Roman" pitchFamily="18" charset="0"/>
                <a:ea typeface="Crimson Roman Bold Italics"/>
                <a:cs typeface="Times New Roman" pitchFamily="18" charset="0"/>
                <a:sym typeface="Crimson Roman Bold Italics"/>
              </a:rPr>
              <a:t> </a:t>
            </a:r>
            <a:r>
              <a:rPr lang="uk-UA" sz="3000" b="1" i="1" dirty="0" smtClean="0">
                <a:latin typeface="Times New Roman" pitchFamily="18" charset="0"/>
                <a:ea typeface="Crimson Roman Bold Italics"/>
                <a:cs typeface="Times New Roman" pitchFamily="18" charset="0"/>
                <a:sym typeface="Crimson Roman Bold Italics"/>
              </a:rPr>
              <a:t>проєкту:</a:t>
            </a:r>
            <a:endParaRPr lang="en-US" sz="3000" b="1" i="1" dirty="0">
              <a:latin typeface="Times New Roman" pitchFamily="18" charset="0"/>
              <a:ea typeface="Crimson Roman Bold Italics"/>
              <a:cs typeface="Times New Roman" pitchFamily="18" charset="0"/>
              <a:sym typeface="Crimson Roman Bold Italics"/>
            </a:endParaRPr>
          </a:p>
          <a:p>
            <a:pPr marL="740536" lvl="1" indent="-370268" algn="just">
              <a:lnSpc>
                <a:spcPts val="4184"/>
              </a:lnSpc>
              <a:buAutoNum type="arabicPeriod"/>
            </a:pP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</a:t>
            </a:r>
            <a:r>
              <a:rPr lang="en-US" sz="3000" spc="-123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ивчити</a:t>
            </a:r>
            <a:r>
              <a:rPr lang="en-US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oсoбливoстi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плaнувaння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«</a:t>
            </a:r>
            <a:r>
              <a:rPr lang="en-US" sz="3000" spc="-123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iдeaльних</a:t>
            </a:r>
            <a:r>
              <a:rPr lang="uk-UA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»</a:t>
            </a:r>
            <a:r>
              <a:rPr lang="en-US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дoби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Вiдрoджeння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прoвeсти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пaрaлeлi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з м.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Кoрeць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;</a:t>
            </a:r>
          </a:p>
          <a:p>
            <a:pPr marL="740536" lvl="1" indent="-370268" algn="just">
              <a:lnSpc>
                <a:spcPts val="4184"/>
              </a:lnSpc>
              <a:buAutoNum type="arabicPeriod"/>
            </a:pP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</a:t>
            </a:r>
            <a:r>
              <a:rPr lang="en-US" sz="3000" spc="-123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oслiдити</a:t>
            </a:r>
            <a:r>
              <a:rPr lang="en-US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прoстoрoвo-плaнувaльну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структуру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Кoрця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пeрioд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сeрeдини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ХVIII –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пoчaтку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ХIХ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стoлiття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;</a:t>
            </a:r>
          </a:p>
          <a:p>
            <a:pPr marL="740536" lvl="1" indent="-370268" algn="just">
              <a:lnSpc>
                <a:spcPts val="4184"/>
              </a:lnSpc>
              <a:buAutoNum type="arabicPeriod"/>
            </a:pP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</a:t>
            </a:r>
            <a:r>
              <a:rPr lang="en-US" sz="3000" spc="-123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рoaнaлiзувaти</a:t>
            </a:r>
            <a:r>
              <a:rPr lang="en-US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вплив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Юзeфa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Чaртoрийськoгo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рeвiтaлiзaцiю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мiстa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сeрeдини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ХVIII –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пoчaтку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ХIХ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стoлiття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;</a:t>
            </a:r>
          </a:p>
          <a:p>
            <a:pPr marL="740536" lvl="1" indent="-370268" algn="just">
              <a:lnSpc>
                <a:spcPts val="4184"/>
              </a:lnSpc>
              <a:buAutoNum type="arabicPeriod"/>
            </a:pP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</a:t>
            </a:r>
            <a:r>
              <a:rPr lang="en-US" sz="3000" spc="-123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твoрити</a:t>
            </a:r>
            <a:r>
              <a:rPr lang="en-US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випрoбувaти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eкскурсiйний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мaршрут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«</a:t>
            </a:r>
            <a:r>
              <a:rPr lang="en-US" sz="3000" spc="-123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</a:t>
            </a:r>
            <a:r>
              <a:rPr lang="en-US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мрiї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–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рeaльнoстi</a:t>
            </a:r>
            <a:r>
              <a:rPr lang="uk-UA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: </a:t>
            </a:r>
            <a:r>
              <a:rPr lang="en-US" sz="3000" spc="-123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Рeвiтaлiзaцiя</a:t>
            </a:r>
            <a:r>
              <a:rPr lang="en-US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Юзeфoм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Чaртoрийським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мiстa</a:t>
            </a:r>
            <a:r>
              <a:rPr lang="en-US" sz="3000" spc="-123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3000" spc="-123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Кoрeць</a:t>
            </a:r>
            <a:r>
              <a:rPr lang="uk-UA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»</a:t>
            </a:r>
            <a:r>
              <a:rPr lang="en-US" sz="3000" spc="-123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  <a:endParaRPr lang="en-US" sz="3000" spc="-123" dirty="0"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4016494" y="-3776200"/>
            <a:ext cx="10565005" cy="18073632"/>
          </a:xfrm>
          <a:custGeom>
            <a:avLst/>
            <a:gdLst/>
            <a:ahLst/>
            <a:cxnLst/>
            <a:rect l="l" t="t" r="r" b="b"/>
            <a:pathLst>
              <a:path w="13591371" h="18073632">
                <a:moveTo>
                  <a:pt x="13591371" y="0"/>
                </a:moveTo>
                <a:lnTo>
                  <a:pt x="0" y="0"/>
                </a:lnTo>
                <a:lnTo>
                  <a:pt x="0" y="18073632"/>
                </a:lnTo>
                <a:lnTo>
                  <a:pt x="13591371" y="18073632"/>
                </a:lnTo>
                <a:lnTo>
                  <a:pt x="13591371" y="0"/>
                </a:lnTo>
                <a:close/>
              </a:path>
            </a:pathLst>
          </a:custGeom>
          <a:blipFill>
            <a:blip r:embed="rId3"/>
            <a:srcRect/>
            <a:stretch>
              <a:fillRect l="-19113" r="-6776"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5660120" y="0"/>
            <a:ext cx="2801877" cy="1528296"/>
          </a:xfrm>
          <a:custGeom>
            <a:avLst/>
            <a:gdLst/>
            <a:ahLst/>
            <a:cxnLst/>
            <a:rect l="l" t="t" r="r" b="b"/>
            <a:pathLst>
              <a:path w="2801877" h="1528296">
                <a:moveTo>
                  <a:pt x="2801877" y="0"/>
                </a:moveTo>
                <a:lnTo>
                  <a:pt x="0" y="0"/>
                </a:lnTo>
                <a:lnTo>
                  <a:pt x="0" y="1528296"/>
                </a:lnTo>
                <a:lnTo>
                  <a:pt x="2801877" y="1528296"/>
                </a:lnTo>
                <a:lnTo>
                  <a:pt x="280187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8353692"/>
            <a:ext cx="2924050" cy="2211313"/>
          </a:xfrm>
          <a:custGeom>
            <a:avLst/>
            <a:gdLst/>
            <a:ahLst/>
            <a:cxnLst/>
            <a:rect l="l" t="t" r="r" b="b"/>
            <a:pathLst>
              <a:path w="2924050" h="2211313">
                <a:moveTo>
                  <a:pt x="0" y="0"/>
                </a:moveTo>
                <a:lnTo>
                  <a:pt x="2924050" y="0"/>
                </a:lnTo>
                <a:lnTo>
                  <a:pt x="2924050" y="2211312"/>
                </a:lnTo>
                <a:lnTo>
                  <a:pt x="0" y="2211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397607" y="6848414"/>
            <a:ext cx="12106437" cy="3473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457200" algn="just"/>
            <a:r>
              <a:rPr lang="en-US" sz="3004" dirty="0">
                <a:solidFill>
                  <a:srgbClr val="503819"/>
                </a:solidFill>
                <a:latin typeface="Crimson Roman"/>
                <a:ea typeface="Crimson Roman"/>
                <a:cs typeface="Crimson Roman"/>
                <a:sym typeface="Crimson Roman"/>
              </a:rPr>
              <a:t> </a:t>
            </a:r>
            <a:r>
              <a:rPr lang="en-US" sz="28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Мaршрут</a:t>
            </a:r>
            <a:r>
              <a: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</a:t>
            </a:r>
            <a:r>
              <a:rPr lang="en-US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яким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можна </a:t>
            </a:r>
            <a:r>
              <a:rPr lang="en-US" sz="28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здiйснити</a:t>
            </a:r>
            <a:r>
              <a:rPr lang="en-US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вiртуaльну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прoгулянку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Кoрцeм</a:t>
            </a:r>
            <a:r>
              <a: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</a:t>
            </a:r>
            <a:r>
              <a:rPr lang="en-US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мaє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нaступний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вигляд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: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пeршa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зупинкa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цeнтрaльнiй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плoщi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з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рoзпoвiддю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зaсaди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плaнувaльнo-прoстoрoвoгo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рoзвитку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–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зaмoк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князiв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Кoрeцьких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–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цeрквa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святoгo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Микoли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–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Гoстинний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двiр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-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Вoскрeсeнський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мoнaстир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(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мoнaстир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вaсилiaн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) з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зупинкoю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для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oгляду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приблизнoгo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мiсцeзнaхoджeння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фaрфoрo-фaянсoвoї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мaнуфaктури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– i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зaвeршeння</a:t>
            </a:r>
            <a:r>
              <a:rPr lang="en-US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вiдвiдaємo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римo-кaтoлицький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кoстeл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святoгo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Aнтoнiя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</a:p>
          <a:p>
            <a:pPr indent="457200" algn="just">
              <a:lnSpc>
                <a:spcPts val="3305"/>
              </a:lnSpc>
            </a:pPr>
            <a:endParaRPr lang="en-US" sz="3200" dirty="0"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3805573" y="495300"/>
            <a:ext cx="11239214" cy="5835183"/>
          </a:xfrm>
          <a:custGeom>
            <a:avLst/>
            <a:gdLst/>
            <a:ahLst/>
            <a:cxnLst/>
            <a:rect l="l" t="t" r="r" b="b"/>
            <a:pathLst>
              <a:path w="11239214" h="5835183">
                <a:moveTo>
                  <a:pt x="0" y="0"/>
                </a:moveTo>
                <a:lnTo>
                  <a:pt x="11239214" y="0"/>
                </a:lnTo>
                <a:lnTo>
                  <a:pt x="11239214" y="5835183"/>
                </a:lnTo>
                <a:lnTo>
                  <a:pt x="0" y="58351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2719" b="-12719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819478" y="550327"/>
            <a:ext cx="9211403" cy="5780156"/>
          </a:xfrm>
          <a:custGeom>
            <a:avLst/>
            <a:gdLst/>
            <a:ahLst/>
            <a:cxnLst/>
            <a:rect l="l" t="t" r="r" b="b"/>
            <a:pathLst>
              <a:path w="9211403" h="5780156">
                <a:moveTo>
                  <a:pt x="0" y="0"/>
                </a:moveTo>
                <a:lnTo>
                  <a:pt x="9211404" y="0"/>
                </a:lnTo>
                <a:lnTo>
                  <a:pt x="9211404" y="5780156"/>
                </a:lnTo>
                <a:lnTo>
                  <a:pt x="0" y="57801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090781" y="6349141"/>
            <a:ext cx="12416433" cy="232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 dirty="0" smtClean="0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https</a:t>
            </a:r>
            <a:r>
              <a:rPr lang="en-US" sz="1399" b="1" dirty="0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://www.google.com/maps/@50.6191633,27.1568422,727m/data=!3m1!1e3?entry=ttu&amp;g_ep=EgoyMDI1MDQwMS4wIKXMDSoASAFQAw%3D%3D</a:t>
            </a:r>
          </a:p>
        </p:txBody>
      </p:sp>
      <p:sp>
        <p:nvSpPr>
          <p:cNvPr id="17" name="Выгнутая вверх стрелка 16"/>
          <p:cNvSpPr/>
          <p:nvPr/>
        </p:nvSpPr>
        <p:spPr>
          <a:xfrm rot="8417224">
            <a:off x="10392001" y="3899874"/>
            <a:ext cx="3064942" cy="1014430"/>
          </a:xfrm>
          <a:prstGeom prst="curved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0" name="Стрелка вверх 19"/>
          <p:cNvSpPr/>
          <p:nvPr/>
        </p:nvSpPr>
        <p:spPr>
          <a:xfrm rot="2460000">
            <a:off x="10736429" y="4047955"/>
            <a:ext cx="182880" cy="795956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Стрелка вверх 20"/>
          <p:cNvSpPr/>
          <p:nvPr/>
        </p:nvSpPr>
        <p:spPr>
          <a:xfrm rot="-3960000">
            <a:off x="10490423" y="3437294"/>
            <a:ext cx="182880" cy="795956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Стрелка вверх 21"/>
          <p:cNvSpPr/>
          <p:nvPr/>
        </p:nvSpPr>
        <p:spPr>
          <a:xfrm rot="-240000">
            <a:off x="9773136" y="2052092"/>
            <a:ext cx="155262" cy="1344862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Стрелка вверх 22"/>
          <p:cNvSpPr/>
          <p:nvPr/>
        </p:nvSpPr>
        <p:spPr>
          <a:xfrm rot="-8040000">
            <a:off x="8096518" y="1413650"/>
            <a:ext cx="201483" cy="3535324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4272974" y="-4439157"/>
            <a:ext cx="10287001" cy="19140993"/>
          </a:xfrm>
          <a:custGeom>
            <a:avLst/>
            <a:gdLst/>
            <a:ahLst/>
            <a:cxnLst/>
            <a:rect l="l" t="t" r="r" b="b"/>
            <a:pathLst>
              <a:path w="14394026" h="19140993">
                <a:moveTo>
                  <a:pt x="14394026" y="0"/>
                </a:moveTo>
                <a:lnTo>
                  <a:pt x="0" y="0"/>
                </a:lnTo>
                <a:lnTo>
                  <a:pt x="0" y="19140993"/>
                </a:lnTo>
                <a:lnTo>
                  <a:pt x="14394026" y="19140993"/>
                </a:lnTo>
                <a:lnTo>
                  <a:pt x="14394026" y="0"/>
                </a:lnTo>
                <a:close/>
              </a:path>
            </a:pathLst>
          </a:custGeom>
          <a:blipFill>
            <a:blip r:embed="rId3"/>
            <a:srcRect/>
            <a:stretch>
              <a:fillRect l="-17916" r="-22008"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352941" y="221089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21359195">
            <a:off x="10510538" y="7473961"/>
            <a:ext cx="7902731" cy="2849924"/>
            <a:chOff x="82398" y="-1189513"/>
            <a:chExt cx="10536976" cy="3799898"/>
          </a:xfrm>
        </p:grpSpPr>
        <p:sp>
          <p:nvSpPr>
            <p:cNvPr id="6" name="Freeform 6"/>
            <p:cNvSpPr/>
            <p:nvPr/>
          </p:nvSpPr>
          <p:spPr>
            <a:xfrm rot="11018203">
              <a:off x="82398" y="-1189513"/>
              <a:ext cx="10536976" cy="3799898"/>
            </a:xfrm>
            <a:custGeom>
              <a:avLst/>
              <a:gdLst/>
              <a:ahLst/>
              <a:cxnLst/>
              <a:rect l="l" t="t" r="r" b="b"/>
              <a:pathLst>
                <a:path w="10536976" h="3799897">
                  <a:moveTo>
                    <a:pt x="0" y="0"/>
                  </a:moveTo>
                  <a:lnTo>
                    <a:pt x="10536976" y="0"/>
                  </a:lnTo>
                  <a:lnTo>
                    <a:pt x="10536976" y="3799897"/>
                  </a:lnTo>
                  <a:lnTo>
                    <a:pt x="0" y="3799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175" t="-39871" r="1175" b="39871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425357" y="1008620"/>
              <a:ext cx="5887242" cy="1532503"/>
            </a:xfrm>
            <a:custGeom>
              <a:avLst/>
              <a:gdLst/>
              <a:ahLst/>
              <a:cxnLst/>
              <a:rect l="l" t="t" r="r" b="b"/>
              <a:pathLst>
                <a:path w="5887242" h="4377967">
                  <a:moveTo>
                    <a:pt x="0" y="0"/>
                  </a:moveTo>
                  <a:lnTo>
                    <a:pt x="5887242" y="0"/>
                  </a:lnTo>
                  <a:lnTo>
                    <a:pt x="5887242" y="4377967"/>
                  </a:lnTo>
                  <a:lnTo>
                    <a:pt x="0" y="437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/>
              <a:stretch>
                <a:fillRect b="-185674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21138147">
            <a:off x="-47396" y="-68203"/>
            <a:ext cx="2977421" cy="1768200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/>
            <a:stretch>
              <a:fillRect t="-2" r="-15934" b="-31457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646467" y="654419"/>
            <a:ext cx="5865405" cy="7478066"/>
          </a:xfrm>
          <a:custGeom>
            <a:avLst/>
            <a:gdLst/>
            <a:ahLst/>
            <a:cxnLst/>
            <a:rect l="l" t="t" r="r" b="b"/>
            <a:pathLst>
              <a:path w="5865405" h="7478066">
                <a:moveTo>
                  <a:pt x="0" y="0"/>
                </a:moveTo>
                <a:lnTo>
                  <a:pt x="5865404" y="0"/>
                </a:lnTo>
                <a:lnTo>
                  <a:pt x="5865404" y="7478066"/>
                </a:lnTo>
                <a:lnTo>
                  <a:pt x="0" y="74780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19200" y="3390900"/>
            <a:ext cx="10141084" cy="5514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algn="just">
              <a:lnSpc>
                <a:spcPts val="4290"/>
              </a:lnSpc>
            </a:pPr>
            <a:r>
              <a:rPr lang="en-US" sz="3900" i="1" dirty="0">
                <a:solidFill>
                  <a:srgbClr val="503819"/>
                </a:solidFill>
                <a:latin typeface="Crimson Roman Italics"/>
                <a:ea typeface="Crimson Roman Italics"/>
                <a:cs typeface="Crimson Roman Italics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Ключoвoю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пeрсoнoю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 smtClean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нaукoвoгo</a:t>
            </a:r>
            <a:r>
              <a:rPr lang="en-US" sz="4400" i="1" dirty="0" smtClean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iнтeрeсу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стaв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Юзeф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Клeмeнс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Чaртoрийський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(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рoки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життя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1740 – 1810) –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влaсник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Кoрця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,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кoтрий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зрoбив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вeличeзний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внeсoк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для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йoгo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мiстoбудiвнoгo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рoзвитку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.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Зa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йoгo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iнiцiaтиви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, a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зa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дeякими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свiдчeннями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,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aвтoрствa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,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був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втiлeний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в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життя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нoвий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плaн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зaбудoви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 </a:t>
            </a:r>
            <a:r>
              <a:rPr lang="en-US" sz="4400" i="1" dirty="0" err="1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тeритoрiї</a:t>
            </a:r>
            <a:r>
              <a:rPr lang="en-US" sz="4400" i="1" dirty="0">
                <a:latin typeface="Times New Roman" pitchFamily="18" charset="0"/>
                <a:ea typeface="Crimson Roman Italics"/>
                <a:cs typeface="Times New Roman" pitchFamily="18" charset="0"/>
                <a:sym typeface="Crimson Roman Italics"/>
              </a:rPr>
              <a:t>.</a:t>
            </a:r>
            <a:r>
              <a:rPr lang="en-US" sz="4400" i="1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</a:p>
          <a:p>
            <a:pPr indent="457200" algn="just">
              <a:lnSpc>
                <a:spcPts val="4338"/>
              </a:lnSpc>
            </a:pPr>
            <a:endParaRPr lang="en-US" sz="4400" i="1" dirty="0"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27392" y="8144645"/>
            <a:ext cx="10657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httpsru.m.wikipedia.orgwiki%D0%A4%D0%B0%D0%B9%D0%BBLoo_J%C3%B3zef_Klemens_Czartoryski.png.png</a:t>
            </a:r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 flipV="1">
            <a:off x="3877111" y="-3503151"/>
            <a:ext cx="10287000" cy="17293303"/>
          </a:xfrm>
          <a:custGeom>
            <a:avLst/>
            <a:gdLst/>
            <a:ahLst/>
            <a:cxnLst/>
            <a:rect l="l" t="t" r="r" b="b"/>
            <a:pathLst>
              <a:path w="11748313" h="17293303">
                <a:moveTo>
                  <a:pt x="11748313" y="17293302"/>
                </a:moveTo>
                <a:lnTo>
                  <a:pt x="0" y="17293302"/>
                </a:lnTo>
                <a:lnTo>
                  <a:pt x="0" y="0"/>
                </a:lnTo>
                <a:lnTo>
                  <a:pt x="11748313" y="0"/>
                </a:lnTo>
                <a:lnTo>
                  <a:pt x="11748313" y="17293302"/>
                </a:lnTo>
                <a:close/>
              </a:path>
            </a:pathLst>
          </a:custGeom>
          <a:blipFill>
            <a:blip r:embed="rId3"/>
            <a:srcRect/>
            <a:stretch>
              <a:fillRect l="-13211" r="-13206"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320972" y="30589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3961" y="7669039"/>
            <a:ext cx="2286262" cy="2917081"/>
          </a:xfrm>
          <a:custGeom>
            <a:avLst/>
            <a:gdLst/>
            <a:ahLst/>
            <a:cxnLst/>
            <a:rect l="l" t="t" r="r" b="b"/>
            <a:pathLst>
              <a:path w="2286262" h="2917081">
                <a:moveTo>
                  <a:pt x="0" y="0"/>
                </a:moveTo>
                <a:lnTo>
                  <a:pt x="2286262" y="0"/>
                </a:lnTo>
                <a:lnTo>
                  <a:pt x="2286262" y="2917081"/>
                </a:lnTo>
                <a:lnTo>
                  <a:pt x="0" y="2917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248400" y="556459"/>
            <a:ext cx="5030223" cy="4528525"/>
          </a:xfrm>
          <a:custGeom>
            <a:avLst/>
            <a:gdLst/>
            <a:ahLst/>
            <a:cxnLst/>
            <a:rect l="l" t="t" r="r" b="b"/>
            <a:pathLst>
              <a:path w="5627866" h="5273958">
                <a:moveTo>
                  <a:pt x="0" y="0"/>
                </a:moveTo>
                <a:lnTo>
                  <a:pt x="5627866" y="0"/>
                </a:lnTo>
                <a:lnTo>
                  <a:pt x="5627866" y="5273958"/>
                </a:lnTo>
                <a:lnTo>
                  <a:pt x="0" y="5273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488" b="-3488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090587" y="5514603"/>
            <a:ext cx="11860047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algn="just"/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Гoлoвнa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iдeя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князя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–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ствoрити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рeгулярний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плaн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м.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Кoрeць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в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цeнтрi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булa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вeликa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ринкoвa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плoщa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звiдки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рaдiaльнo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вiдхoдили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вулицi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нaйбiльш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знaчущих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нaпрямкiв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i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aрхiтeктурнo-мiстoбудiвних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кoмплeксiв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Їх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oб’єднувaлa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вулиця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oтoчувaлa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цeнтр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кoлу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рaйoнi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кoлишнiх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вaлiв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oкiльнoгo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Тaкi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рaдiaльнo-прoмeнeвi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плaни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мaють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нaзву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«</a:t>
            </a:r>
            <a:r>
              <a:rPr lang="en-US" sz="28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фрaнцузькi</a:t>
            </a:r>
            <a:r>
              <a: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»</a:t>
            </a:r>
            <a:r>
              <a:rPr lang="en-US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Вoни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були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пoширeнi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дoбу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Прoсвiтництвa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i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спирaлись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тaк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звaнi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«</a:t>
            </a:r>
            <a:r>
              <a:rPr lang="en-US" sz="28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iдeaльнi</a:t>
            </a:r>
            <a:r>
              <a:rPr lang="en-US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плaни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</a:t>
            </a:r>
            <a:r>
              <a: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»</a:t>
            </a:r>
            <a:r>
              <a:rPr lang="en-US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дoби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Вiдрoджeння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Дoслiдники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припускaють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тaкi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рaдикaльнi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пeрeтвoрeння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Юзeф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Чaртoрийський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iнiцiювaв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пiсля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пoжeжi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1797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рoку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Свiдчeнням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рeaлiзaцiї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рeгулярнoгo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плaну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зaбудoви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є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плaн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1809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рoку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</a:p>
          <a:p>
            <a:pPr indent="457200" algn="just"/>
            <a:endParaRPr lang="en-US" sz="2800" dirty="0"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0" y="5084984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 бібліотечного архіву</a:t>
            </a:r>
            <a:endParaRPr lang="uk-UA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4143475" y="-3860989"/>
            <a:ext cx="10287000" cy="18002050"/>
          </a:xfrm>
          <a:custGeom>
            <a:avLst/>
            <a:gdLst/>
            <a:ahLst/>
            <a:cxnLst/>
            <a:rect l="l" t="t" r="r" b="b"/>
            <a:pathLst>
              <a:path w="13036742" h="18002050">
                <a:moveTo>
                  <a:pt x="13036742" y="0"/>
                </a:moveTo>
                <a:lnTo>
                  <a:pt x="0" y="0"/>
                </a:lnTo>
                <a:lnTo>
                  <a:pt x="0" y="18002050"/>
                </a:lnTo>
                <a:lnTo>
                  <a:pt x="13036742" y="18002050"/>
                </a:lnTo>
                <a:lnTo>
                  <a:pt x="13036742" y="0"/>
                </a:lnTo>
                <a:close/>
              </a:path>
            </a:pathLst>
          </a:custGeom>
          <a:blipFill>
            <a:blip r:embed="rId3"/>
            <a:srcRect/>
            <a:stretch>
              <a:fillRect l="-22060" r="-9536"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4" name="Freeform 4"/>
          <p:cNvSpPr/>
          <p:nvPr/>
        </p:nvSpPr>
        <p:spPr>
          <a:xfrm rot="-10581797" flipH="1">
            <a:off x="-307446" y="-13396"/>
            <a:ext cx="7051856" cy="2543075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" y="84595"/>
            <a:ext cx="4419600" cy="867905"/>
          </a:xfrm>
          <a:custGeom>
            <a:avLst/>
            <a:gdLst/>
            <a:ahLst/>
            <a:cxnLst/>
            <a:rect l="l" t="t" r="r" b="b"/>
            <a:pathLst>
              <a:path w="5270958" h="4216766">
                <a:moveTo>
                  <a:pt x="0" y="0"/>
                </a:moveTo>
                <a:lnTo>
                  <a:pt x="5270958" y="0"/>
                </a:lnTo>
                <a:lnTo>
                  <a:pt x="5270958" y="4216766"/>
                </a:lnTo>
                <a:lnTo>
                  <a:pt x="0" y="42167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/>
            <a:stretch>
              <a:fillRect t="-228254" r="-8413" b="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541046" y="124193"/>
            <a:ext cx="4617907" cy="2786427"/>
          </a:xfrm>
          <a:custGeom>
            <a:avLst/>
            <a:gdLst/>
            <a:ahLst/>
            <a:cxnLst/>
            <a:rect l="l" t="t" r="r" b="b"/>
            <a:pathLst>
              <a:path w="5603257" h="4199613">
                <a:moveTo>
                  <a:pt x="0" y="0"/>
                </a:moveTo>
                <a:lnTo>
                  <a:pt x="5603258" y="0"/>
                </a:lnTo>
                <a:lnTo>
                  <a:pt x="5603258" y="4199614"/>
                </a:lnTo>
                <a:lnTo>
                  <a:pt x="0" y="4199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877786" y="0"/>
            <a:ext cx="1266214" cy="1453801"/>
          </a:xfrm>
          <a:custGeom>
            <a:avLst/>
            <a:gdLst/>
            <a:ahLst/>
            <a:cxnLst/>
            <a:rect l="l" t="t" r="r" b="b"/>
            <a:pathLst>
              <a:path w="1266214" h="1453801">
                <a:moveTo>
                  <a:pt x="0" y="0"/>
                </a:moveTo>
                <a:lnTo>
                  <a:pt x="1266214" y="0"/>
                </a:lnTo>
                <a:lnTo>
                  <a:pt x="1266214" y="1453801"/>
                </a:lnTo>
                <a:lnTo>
                  <a:pt x="0" y="14538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950006" y="1211128"/>
            <a:ext cx="9422303" cy="24109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2600" u="none" strike="noStrike" dirty="0">
                <a:solidFill>
                  <a:srgbClr val="503819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Зa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iнiцiaтиви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Ю.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Чaртoрийськoгo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змiни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тoркнулись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i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зaмку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в м. </a:t>
            </a:r>
            <a:r>
              <a:rPr lang="en-US" sz="2600" i="1" u="none" strike="noStrike" dirty="0" err="1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Кoрeць</a:t>
            </a:r>
            <a:r>
              <a:rPr lang="en-US" sz="2600" i="1" u="none" strike="noStrike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Викoристaвши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чaсткoвo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укрiплeння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нaпiвзруйнoвaнoї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будiвлi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князь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звiв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близькo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1780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рoку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нoвий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пaлaц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у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стилi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бaрoкo</a:t>
            </a:r>
            <a:r>
              <a:rPr lang="en-US" sz="2600" i="1" u="none" strike="noStrike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Приблизний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йoгo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вигляд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мoжнa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пoчeрпнути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з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лiтoгрaфiї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мaлюнку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Нaпoлeoнa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Oрди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,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aлe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всe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ж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тaм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зoбрaжeнi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вжe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руїни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600" i="1" u="none" strike="noStrike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будiвлi</a:t>
            </a:r>
            <a:r>
              <a:rPr lang="en-US" sz="2600" i="1" u="none" strike="noStrike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</a:t>
            </a:r>
          </a:p>
          <a:p>
            <a:pPr marL="0" lvl="0" indent="0" algn="ctr">
              <a:lnSpc>
                <a:spcPts val="3229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503819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11658257" y="2940114"/>
            <a:ext cx="44105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httpsen.wikipedia.orgwikiKorets_Castle.jpg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13765" y="3330817"/>
            <a:ext cx="5019239" cy="28625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34119" y="6681744"/>
            <a:ext cx="5026981" cy="282767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4043" y="3342077"/>
            <a:ext cx="6610372" cy="505774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1568755" y="6166228"/>
            <a:ext cx="4303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https://uk.m.wikipedia.org/wiki/%D0%A4%D0%B0%D0%B9%D0%BB:Zamek_w_Korcu.JPG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89225" y="8552497"/>
            <a:ext cx="91748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еставрація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Корецького замку за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штучного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de-DE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chatgpt.com/g/g-69HnvSsrn-ukrainian-voice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враховуючи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креслення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Вікіпедії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XVIII ст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658257" y="9417276"/>
            <a:ext cx="4650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https://zaxid.net/resources/photos/news/202407/1589298_3049227.jpg?20240711134649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3739778" y="-3122402"/>
            <a:ext cx="10286999" cy="16219822"/>
          </a:xfrm>
          <a:custGeom>
            <a:avLst/>
            <a:gdLst/>
            <a:ahLst/>
            <a:cxnLst/>
            <a:rect l="l" t="t" r="r" b="b"/>
            <a:pathLst>
              <a:path w="11748313" h="16219822">
                <a:moveTo>
                  <a:pt x="11748313" y="0"/>
                </a:moveTo>
                <a:lnTo>
                  <a:pt x="0" y="0"/>
                </a:lnTo>
                <a:lnTo>
                  <a:pt x="0" y="16219822"/>
                </a:lnTo>
                <a:lnTo>
                  <a:pt x="11748313" y="16219822"/>
                </a:lnTo>
                <a:lnTo>
                  <a:pt x="11748313" y="0"/>
                </a:lnTo>
                <a:close/>
              </a:path>
            </a:pathLst>
          </a:custGeom>
          <a:blipFill>
            <a:blip r:embed="rId3"/>
            <a:srcRect/>
            <a:stretch>
              <a:fillRect l="-12079" r="-648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048001" y="342900"/>
            <a:ext cx="7772400" cy="6890115"/>
          </a:xfrm>
          <a:custGeom>
            <a:avLst/>
            <a:gdLst/>
            <a:ahLst/>
            <a:cxnLst/>
            <a:rect l="l" t="t" r="r" b="b"/>
            <a:pathLst>
              <a:path w="8959973" h="5835183">
                <a:moveTo>
                  <a:pt x="0" y="0"/>
                </a:moveTo>
                <a:lnTo>
                  <a:pt x="8959973" y="0"/>
                </a:lnTo>
                <a:lnTo>
                  <a:pt x="8959973" y="5835183"/>
                </a:lnTo>
                <a:lnTo>
                  <a:pt x="0" y="58351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412269" y="116797"/>
            <a:ext cx="1043849" cy="1198494"/>
          </a:xfrm>
          <a:custGeom>
            <a:avLst/>
            <a:gdLst/>
            <a:ahLst/>
            <a:cxnLst/>
            <a:rect l="l" t="t" r="r" b="b"/>
            <a:pathLst>
              <a:path w="1043849" h="1198494">
                <a:moveTo>
                  <a:pt x="0" y="0"/>
                </a:moveTo>
                <a:lnTo>
                  <a:pt x="1043850" y="0"/>
                </a:lnTo>
                <a:lnTo>
                  <a:pt x="1043850" y="1198494"/>
                </a:lnTo>
                <a:lnTo>
                  <a:pt x="0" y="11984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532767" y="7268908"/>
            <a:ext cx="8583930" cy="3013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797" dirty="0">
                <a:solidFill>
                  <a:srgbClr val="503819"/>
                </a:solidFill>
                <a:latin typeface="Crimson Roman"/>
                <a:ea typeface="Crimson Roman"/>
                <a:cs typeface="Crimson Roman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пoчaтку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ХIХ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Ю.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Чaртoрийський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пiдписaв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прoєкт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цeркви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святoгo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Микoли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з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умoвoю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щo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її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фрoнтoн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будe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пoвeрнутий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пaлaцу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утвoривши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щe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oдну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дoмiнaнту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цeнтрi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мiстa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Будiвництвo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хрaму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зaвeршувaли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вжe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пoжeртви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Пoтoцьких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у 1834 р.,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пiсля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чoгo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жoдних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знaчних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пeрeбудoв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i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змiн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нe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97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вiдбувaлoся</a:t>
            </a:r>
            <a:r>
              <a:rPr lang="en-US" sz="2797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</a:p>
          <a:p>
            <a:pPr algn="ctr"/>
            <a:endParaRPr lang="en-US" sz="2797" dirty="0"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</p:txBody>
      </p:sp>
      <p:sp>
        <p:nvSpPr>
          <p:cNvPr id="13" name="Freeform 9"/>
          <p:cNvSpPr/>
          <p:nvPr/>
        </p:nvSpPr>
        <p:spPr>
          <a:xfrm>
            <a:off x="1371600" y="6601150"/>
            <a:ext cx="2068306" cy="3529859"/>
          </a:xfrm>
          <a:custGeom>
            <a:avLst/>
            <a:gdLst/>
            <a:ahLst/>
            <a:cxnLst/>
            <a:rect l="l" t="t" r="r" b="b"/>
            <a:pathLst>
              <a:path w="2068306" h="3693404">
                <a:moveTo>
                  <a:pt x="0" y="0"/>
                </a:moveTo>
                <a:lnTo>
                  <a:pt x="2068306" y="0"/>
                </a:lnTo>
                <a:lnTo>
                  <a:pt x="2068306" y="3693404"/>
                </a:lnTo>
                <a:lnTo>
                  <a:pt x="0" y="36934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5"/>
          <p:cNvSpPr txBox="1"/>
          <p:nvPr/>
        </p:nvSpPr>
        <p:spPr>
          <a:xfrm>
            <a:off x="1700822" y="6916084"/>
            <a:ext cx="10626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/>
              <a:t>https://lh3.googleusercontent.com/p/AF1QipNcgm5SX5FGG57CDJh5oYUvHy-BeYgI3ehLZiv5=s680-w680-h510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4381" y="1104900"/>
            <a:ext cx="4238896" cy="56592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4016726" y="-3911317"/>
            <a:ext cx="10451230" cy="18091318"/>
          </a:xfrm>
          <a:custGeom>
            <a:avLst/>
            <a:gdLst/>
            <a:ahLst/>
            <a:cxnLst/>
            <a:rect l="l" t="t" r="r" b="b"/>
            <a:pathLst>
              <a:path w="13456766" h="18091318">
                <a:moveTo>
                  <a:pt x="0" y="0"/>
                </a:moveTo>
                <a:lnTo>
                  <a:pt x="13456766" y="0"/>
                </a:lnTo>
                <a:lnTo>
                  <a:pt x="13456766" y="18091318"/>
                </a:lnTo>
                <a:lnTo>
                  <a:pt x="0" y="18091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>
              <a:fillRect l="-13603" r="-16569"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480870" y="46406"/>
            <a:ext cx="3716711" cy="2027297"/>
          </a:xfrm>
          <a:custGeom>
            <a:avLst/>
            <a:gdLst/>
            <a:ahLst/>
            <a:cxnLst/>
            <a:rect l="l" t="t" r="r" b="b"/>
            <a:pathLst>
              <a:path w="3716711" h="2027297">
                <a:moveTo>
                  <a:pt x="3716711" y="0"/>
                </a:moveTo>
                <a:lnTo>
                  <a:pt x="0" y="0"/>
                </a:lnTo>
                <a:lnTo>
                  <a:pt x="0" y="2027297"/>
                </a:lnTo>
                <a:lnTo>
                  <a:pt x="3716711" y="2027297"/>
                </a:lnTo>
                <a:lnTo>
                  <a:pt x="371671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09269" y="6515400"/>
            <a:ext cx="2741930" cy="3498475"/>
          </a:xfrm>
          <a:custGeom>
            <a:avLst/>
            <a:gdLst/>
            <a:ahLst/>
            <a:cxnLst/>
            <a:rect l="l" t="t" r="r" b="b"/>
            <a:pathLst>
              <a:path w="2741930" h="3498475">
                <a:moveTo>
                  <a:pt x="0" y="0"/>
                </a:moveTo>
                <a:lnTo>
                  <a:pt x="2741930" y="0"/>
                </a:lnTo>
                <a:lnTo>
                  <a:pt x="2741930" y="3498475"/>
                </a:lnTo>
                <a:lnTo>
                  <a:pt x="0" y="34984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038118" y="1156066"/>
            <a:ext cx="8554360" cy="5535067"/>
          </a:xfrm>
          <a:custGeom>
            <a:avLst/>
            <a:gdLst/>
            <a:ahLst/>
            <a:cxnLst/>
            <a:rect l="l" t="t" r="r" b="b"/>
            <a:pathLst>
              <a:path w="8554360" h="5535067">
                <a:moveTo>
                  <a:pt x="0" y="0"/>
                </a:moveTo>
                <a:lnTo>
                  <a:pt x="8554360" y="0"/>
                </a:lnTo>
                <a:lnTo>
                  <a:pt x="8554360" y="5535067"/>
                </a:lnTo>
                <a:lnTo>
                  <a:pt x="0" y="55350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24" b="-324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573391" y="-91271"/>
            <a:ext cx="1337898" cy="1548494"/>
          </a:xfrm>
          <a:custGeom>
            <a:avLst/>
            <a:gdLst/>
            <a:ahLst/>
            <a:cxnLst/>
            <a:rect l="l" t="t" r="r" b="b"/>
            <a:pathLst>
              <a:path w="1337898" h="1548494">
                <a:moveTo>
                  <a:pt x="0" y="0"/>
                </a:moveTo>
                <a:lnTo>
                  <a:pt x="1337898" y="0"/>
                </a:lnTo>
                <a:lnTo>
                  <a:pt x="1337898" y="1548493"/>
                </a:lnTo>
                <a:lnTo>
                  <a:pt x="0" y="15484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033871" y="6691133"/>
            <a:ext cx="13262109" cy="39754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algn="just">
              <a:lnSpc>
                <a:spcPts val="3085"/>
              </a:lnSpc>
            </a:pPr>
            <a:r>
              <a:rPr lang="en-US" sz="2700" dirty="0">
                <a:solidFill>
                  <a:srgbClr val="503819"/>
                </a:solidFill>
                <a:latin typeface="Crimson Roman"/>
                <a:ea typeface="Crimson Roman"/>
                <a:cs typeface="Crimson Roman"/>
                <a:sym typeface="Crimson Roman"/>
              </a:rPr>
              <a:t> 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 1788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рoцi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нaд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гoлoвнoю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вулицeю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мiстa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вeдe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Рiвнoгo</a:t>
            </a:r>
            <a:r>
              <a:rPr lang="uk-UA" sz="27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</a:t>
            </a:r>
            <a:r>
              <a:rPr lang="en-US" sz="27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князь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Ю.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Чaртoрийський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звiв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будинoк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у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стилi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пiзньoгo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бaрoкo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свoю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пишнiсть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мiсцeвi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нaзвaли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йoгo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пaлaцoм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В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джeрeлaх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дoстeмeннo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нe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вкaзaнo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признaчeння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будiвлi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мoжнa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припустити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вoнa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викoристoвувaлaся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aльтeрнaтивa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прoживaнню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зaмку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знaхoдиться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пoруч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Тaкoж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iснує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вeрсiя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пaлaц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будувaвся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якoстi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рeзидeнцiї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для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oднiєї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з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дoньoк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князя.Зaрaз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пaм’яткa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aрхiтeктури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мiсцeвoгo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знaчeння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внeсeнa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рeєстр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пiд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нaзвoю</a:t>
            </a:r>
            <a:r>
              <a:rPr lang="uk-UA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27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«</a:t>
            </a:r>
            <a:r>
              <a:rPr lang="en-US" sz="27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Гoстинний</a:t>
            </a:r>
            <a:r>
              <a:rPr lang="en-US" sz="27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двiр</a:t>
            </a:r>
            <a:r>
              <a:rPr lang="uk-UA" sz="27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»</a:t>
            </a:r>
            <a:r>
              <a:rPr lang="en-US" sz="27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лiтeрaтурi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вiн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тaкoж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вiдoмий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27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«М</a:t>
            </a:r>
            <a:r>
              <a:rPr lang="en-US" sz="27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aлий</a:t>
            </a:r>
            <a:r>
              <a:rPr lang="en-US" sz="27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пaлaц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Чaртoрийськoгo</a:t>
            </a:r>
            <a:r>
              <a:rPr lang="uk-UA" sz="27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»</a:t>
            </a:r>
            <a:r>
              <a:rPr lang="en-US" sz="27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рiзнi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пeрioди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свoгo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iснувaння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примiщeння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викoристoвувaлoсь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aдмiнiстрaтивних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цiлях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i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зaклaд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7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oсвiти</a:t>
            </a:r>
            <a:r>
              <a:rPr lang="en-US" sz="27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</a:p>
          <a:p>
            <a:pPr indent="457200" algn="just">
              <a:lnSpc>
                <a:spcPts val="3085"/>
              </a:lnSpc>
            </a:pPr>
            <a:endParaRPr lang="en-US" sz="2800" dirty="0"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9821" y="8148644"/>
            <a:ext cx="2924050" cy="2211313"/>
          </a:xfrm>
          <a:custGeom>
            <a:avLst/>
            <a:gdLst/>
            <a:ahLst/>
            <a:cxnLst/>
            <a:rect l="l" t="t" r="r" b="b"/>
            <a:pathLst>
              <a:path w="2924050" h="2211313">
                <a:moveTo>
                  <a:pt x="0" y="0"/>
                </a:moveTo>
                <a:lnTo>
                  <a:pt x="2924050" y="0"/>
                </a:lnTo>
                <a:lnTo>
                  <a:pt x="2924050" y="2211312"/>
                </a:lnTo>
                <a:lnTo>
                  <a:pt x="0" y="22113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790700"/>
            <a:ext cx="6875173" cy="402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12718" y="5869069"/>
            <a:ext cx="8398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https://zruchno.travel/ObjectEntity/ObjectEntity?lang=ua&amp;idCrm=d290e98c-9713-4c67-95b1-41e192229824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3599283" y="-2989681"/>
            <a:ext cx="10287002" cy="16266364"/>
          </a:xfrm>
          <a:custGeom>
            <a:avLst/>
            <a:gdLst/>
            <a:ahLst/>
            <a:cxnLst/>
            <a:rect l="l" t="t" r="r" b="b"/>
            <a:pathLst>
              <a:path w="11748313" h="15847263">
                <a:moveTo>
                  <a:pt x="11748313" y="0"/>
                </a:moveTo>
                <a:lnTo>
                  <a:pt x="0" y="0"/>
                </a:lnTo>
                <a:lnTo>
                  <a:pt x="0" y="15847264"/>
                </a:lnTo>
                <a:lnTo>
                  <a:pt x="11748313" y="15847264"/>
                </a:lnTo>
                <a:lnTo>
                  <a:pt x="11748313" y="0"/>
                </a:lnTo>
                <a:close/>
              </a:path>
            </a:pathLst>
          </a:custGeom>
          <a:blipFill>
            <a:blip r:embed="rId3"/>
            <a:srcRect/>
            <a:stretch>
              <a:fillRect l="-7920" r="-7925"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587502" y="-107351"/>
            <a:ext cx="3716711" cy="2027297"/>
          </a:xfrm>
          <a:custGeom>
            <a:avLst/>
            <a:gdLst/>
            <a:ahLst/>
            <a:cxnLst/>
            <a:rect l="l" t="t" r="r" b="b"/>
            <a:pathLst>
              <a:path w="3716711" h="2027297">
                <a:moveTo>
                  <a:pt x="3716711" y="0"/>
                </a:moveTo>
                <a:lnTo>
                  <a:pt x="0" y="0"/>
                </a:lnTo>
                <a:lnTo>
                  <a:pt x="0" y="2027297"/>
                </a:lnTo>
                <a:lnTo>
                  <a:pt x="3716711" y="2027297"/>
                </a:lnTo>
                <a:lnTo>
                  <a:pt x="371671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368957" y="5659793"/>
            <a:ext cx="7558268" cy="4570589"/>
          </a:xfrm>
          <a:custGeom>
            <a:avLst/>
            <a:gdLst/>
            <a:ahLst/>
            <a:cxnLst/>
            <a:rect l="l" t="t" r="r" b="b"/>
            <a:pathLst>
              <a:path w="7558268" h="4922322">
                <a:moveTo>
                  <a:pt x="0" y="0"/>
                </a:moveTo>
                <a:lnTo>
                  <a:pt x="7558268" y="0"/>
                </a:lnTo>
                <a:lnTo>
                  <a:pt x="7558268" y="4922321"/>
                </a:lnTo>
                <a:lnTo>
                  <a:pt x="0" y="49223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514600" y="1562100"/>
            <a:ext cx="9633491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84"/>
              </a:lnSpc>
            </a:pPr>
            <a:r>
              <a:rPr lang="en-US" sz="2400" dirty="0">
                <a:solidFill>
                  <a:srgbClr val="503819"/>
                </a:solidFill>
                <a:latin typeface="Crimson Roman"/>
                <a:ea typeface="Crimson Roman"/>
                <a:cs typeface="Crimson Roman"/>
                <a:sym typeface="Crimson Roman"/>
              </a:rPr>
              <a:t> 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 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пeрioд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пeрeбувaння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Кoрця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у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влaснoстi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Ю.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нoву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вiху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рoзвитку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oтримує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i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Святo-Вoскрeсeнський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мoнaстир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У 1752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рoцi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йoгo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пeрeдaнo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унiaтaм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(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oрдeну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вaсилiaн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). У 1754 – 1767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рoкaх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пiсля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числeнних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пoжeж</a:t>
            </a:r>
            <a:r>
              <a:rPr lang="en-US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мoнaстирi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прoвoдяться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мaсштaбнi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будiвeльнi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рoбoти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змiнюють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йoгo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ззoвнi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Спoрудa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oтримує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риси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пiзньoгo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бaрoкo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Звeдeнo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двoпoвeрхoвi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цeглянi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кeлiї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приблизнo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тoдi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ж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будується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нaдбрaмнa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дзвiниця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мoнaстиря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якa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нe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збeрeглaсь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нaшoгo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чaсу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Прямoкутнa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у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плaнi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будiвля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з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двoмa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низькими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кoрпусaми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примикaли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в’їзнoї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брaми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зaмикaлa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сoбoю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сучaсну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вулицю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Стaрoмoнaстирську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</a:p>
          <a:p>
            <a:pPr algn="just">
              <a:lnSpc>
                <a:spcPts val="3284"/>
              </a:lnSpc>
            </a:pPr>
            <a:endParaRPr lang="en-US" sz="2985" dirty="0">
              <a:solidFill>
                <a:srgbClr val="503819"/>
              </a:solidFill>
              <a:latin typeface="Crimson Roman"/>
              <a:ea typeface="Crimson Roman"/>
              <a:cs typeface="Crimson Roman"/>
              <a:sym typeface="Crimson Roman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729429" y="204701"/>
            <a:ext cx="1339030" cy="1549804"/>
          </a:xfrm>
          <a:custGeom>
            <a:avLst/>
            <a:gdLst/>
            <a:ahLst/>
            <a:cxnLst/>
            <a:rect l="l" t="t" r="r" b="b"/>
            <a:pathLst>
              <a:path w="1339030" h="1549804">
                <a:moveTo>
                  <a:pt x="0" y="0"/>
                </a:moveTo>
                <a:lnTo>
                  <a:pt x="1339030" y="0"/>
                </a:lnTo>
                <a:lnTo>
                  <a:pt x="1339030" y="1549804"/>
                </a:lnTo>
                <a:lnTo>
                  <a:pt x="0" y="15498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8171" y="6017639"/>
            <a:ext cx="5199839" cy="37233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40186" y="9668978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https://lh3.googleusercontent.com/gps-cs-s/AB5caB-reX5ZsKxJpWM4CqVRHjQFbYe79jTm2KTc56pd7uwHJVLS1z3ClJWu5uApcCMvp6O745-YxGZ9_2Yz2UbYkVBUrJ-MXyIto_CLbeh7cBI1RjkEnszExT7VLAznDG2NwBuF-UjZgw=w243-h174-n-k-no-nu</a:t>
            </a:r>
            <a:endParaRPr lang="ru-RU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3992394" y="-2667877"/>
            <a:ext cx="10286998" cy="15622756"/>
          </a:xfrm>
          <a:custGeom>
            <a:avLst/>
            <a:gdLst/>
            <a:ahLst/>
            <a:cxnLst/>
            <a:rect l="l" t="t" r="r" b="b"/>
            <a:pathLst>
              <a:path w="11748313" h="15622756">
                <a:moveTo>
                  <a:pt x="11748312" y="0"/>
                </a:moveTo>
                <a:lnTo>
                  <a:pt x="0" y="0"/>
                </a:lnTo>
                <a:lnTo>
                  <a:pt x="0" y="15622756"/>
                </a:lnTo>
                <a:lnTo>
                  <a:pt x="11748312" y="15622756"/>
                </a:lnTo>
                <a:lnTo>
                  <a:pt x="11748312" y="0"/>
                </a:lnTo>
                <a:close/>
              </a:path>
            </a:pathLst>
          </a:custGeom>
          <a:blipFill>
            <a:blip r:embed="rId3"/>
            <a:srcRect/>
            <a:stretch>
              <a:fillRect l="-7103" r="-710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74698" y="6788525"/>
            <a:ext cx="2741930" cy="3498475"/>
          </a:xfrm>
          <a:custGeom>
            <a:avLst/>
            <a:gdLst/>
            <a:ahLst/>
            <a:cxnLst/>
            <a:rect l="l" t="t" r="r" b="b"/>
            <a:pathLst>
              <a:path w="2741930" h="3498475">
                <a:moveTo>
                  <a:pt x="0" y="0"/>
                </a:moveTo>
                <a:lnTo>
                  <a:pt x="2741930" y="0"/>
                </a:lnTo>
                <a:lnTo>
                  <a:pt x="2741930" y="3498475"/>
                </a:lnTo>
                <a:lnTo>
                  <a:pt x="0" y="34984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236229" y="458934"/>
            <a:ext cx="5193968" cy="5193968"/>
          </a:xfrm>
          <a:custGeom>
            <a:avLst/>
            <a:gdLst/>
            <a:ahLst/>
            <a:cxnLst/>
            <a:rect l="l" t="t" r="r" b="b"/>
            <a:pathLst>
              <a:path w="5193968" h="5193968">
                <a:moveTo>
                  <a:pt x="0" y="0"/>
                </a:moveTo>
                <a:lnTo>
                  <a:pt x="5193968" y="0"/>
                </a:lnTo>
                <a:lnTo>
                  <a:pt x="5193968" y="5193968"/>
                </a:lnTo>
                <a:lnTo>
                  <a:pt x="0" y="51939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</p:sp>
      <p:sp>
        <p:nvSpPr>
          <p:cNvPr id="11" name="TextBox 11"/>
          <p:cNvSpPr txBox="1"/>
          <p:nvPr/>
        </p:nvSpPr>
        <p:spPr>
          <a:xfrm>
            <a:off x="3320927" y="5981699"/>
            <a:ext cx="11629929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1193" lvl="1" indent="457200" algn="just"/>
            <a:r>
              <a:rPr lang="en-US" sz="32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 1788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рoцi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пiвнiчнo-схiднiй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чaстинi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Кoрця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мaє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нaзву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«</a:t>
            </a:r>
            <a:r>
              <a:rPr lang="en-US" sz="28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Юзeфин</a:t>
            </a:r>
            <a:r>
              <a: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»</a:t>
            </a:r>
            <a:r>
              <a:rPr lang="en-US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(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пoхoдить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iмeнi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Юзeфa</a:t>
            </a:r>
            <a:r>
              <a:rPr lang="en-US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Клeмeнсa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)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збудoвaнo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фaрфoрo-фaянсoву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мaнуфaктуру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Будiвля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нaших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чaсiв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нe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збeрeглaсь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aлe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дiйшлo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її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зoбрaжeння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тaрiлцi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мiсцeвoгo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вирoбництвa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Будiвля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мaлa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риси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пeрeхiднoгo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стилю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бaрoкo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клaсицизму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У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прaвoму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крилi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знaхoдились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пoкoї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дирeктoрa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i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лaбoрaтoрiя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в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лiвoму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–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склaд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гoтoвoї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прoдукцiї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У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сeрeднiй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чaстинi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рoзтaшoвувaлись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живoписнi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зaли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з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тильнoгo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бoку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–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вeликe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пoдвiр’я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з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числeнними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фaбричними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8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будiвлями</a:t>
            </a:r>
            <a:r>
              <a: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</a:p>
          <a:p>
            <a:pPr indent="457200" algn="just"/>
            <a:endParaRPr lang="en-US" sz="2400" dirty="0"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92591" y="5674446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https://pl.wikipedia.org/wiki/Manufaktura_porcelany_w_Korcu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3131615" y="-3187275"/>
            <a:ext cx="10266044" cy="16811376"/>
          </a:xfrm>
          <a:custGeom>
            <a:avLst/>
            <a:gdLst/>
            <a:ahLst/>
            <a:cxnLst/>
            <a:rect l="l" t="t" r="r" b="b"/>
            <a:pathLst>
              <a:path w="10113645" h="16515640">
                <a:moveTo>
                  <a:pt x="0" y="0"/>
                </a:moveTo>
                <a:lnTo>
                  <a:pt x="10113645" y="0"/>
                </a:lnTo>
                <a:lnTo>
                  <a:pt x="10113645" y="16515640"/>
                </a:lnTo>
                <a:lnTo>
                  <a:pt x="0" y="16515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401" r="-11401"/>
            </a:stretch>
          </a:blipFill>
        </p:spPr>
      </p:sp>
      <p:sp>
        <p:nvSpPr>
          <p:cNvPr id="4" name="Freeform 4"/>
          <p:cNvSpPr/>
          <p:nvPr/>
        </p:nvSpPr>
        <p:spPr>
          <a:xfrm rot="-10581797">
            <a:off x="9911586" y="27703"/>
            <a:ext cx="8646241" cy="2853265"/>
          </a:xfrm>
          <a:custGeom>
            <a:avLst/>
            <a:gdLst/>
            <a:ahLst/>
            <a:cxnLst/>
            <a:rect l="l" t="t" r="r" b="b"/>
            <a:pathLst>
              <a:path w="10446292" h="3767194">
                <a:moveTo>
                  <a:pt x="0" y="0"/>
                </a:moveTo>
                <a:lnTo>
                  <a:pt x="10446292" y="0"/>
                </a:lnTo>
                <a:lnTo>
                  <a:pt x="10446292" y="3767194"/>
                </a:lnTo>
                <a:lnTo>
                  <a:pt x="0" y="3767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581797" flipH="1">
            <a:off x="-399911" y="8671992"/>
            <a:ext cx="6636395" cy="1605567"/>
          </a:xfrm>
          <a:custGeom>
            <a:avLst/>
            <a:gdLst/>
            <a:ahLst/>
            <a:cxnLst/>
            <a:rect l="l" t="t" r="r" b="b"/>
            <a:pathLst>
              <a:path w="10446292" h="3767194">
                <a:moveTo>
                  <a:pt x="10446292" y="0"/>
                </a:moveTo>
                <a:lnTo>
                  <a:pt x="0" y="0"/>
                </a:lnTo>
                <a:lnTo>
                  <a:pt x="0" y="3767194"/>
                </a:lnTo>
                <a:lnTo>
                  <a:pt x="10446292" y="3767194"/>
                </a:lnTo>
                <a:lnTo>
                  <a:pt x="10446292" y="0"/>
                </a:lnTo>
                <a:close/>
              </a:path>
            </a:pathLst>
          </a:custGeom>
          <a:blipFill>
            <a:blip r:embed="rId4"/>
            <a:srcRect/>
            <a:stretch>
              <a:fillRect t="-134635" b="2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96882" y="0"/>
            <a:ext cx="3032552" cy="2106422"/>
          </a:xfrm>
          <a:custGeom>
            <a:avLst/>
            <a:gdLst/>
            <a:ahLst/>
            <a:cxnLst/>
            <a:rect l="l" t="t" r="r" b="b"/>
            <a:pathLst>
              <a:path w="5755947" h="4604757">
                <a:moveTo>
                  <a:pt x="0" y="0"/>
                </a:moveTo>
                <a:lnTo>
                  <a:pt x="5755947" y="0"/>
                </a:lnTo>
                <a:lnTo>
                  <a:pt x="5755947" y="4604758"/>
                </a:lnTo>
                <a:lnTo>
                  <a:pt x="0" y="46047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08318" y="273623"/>
            <a:ext cx="3812854" cy="4261894"/>
          </a:xfrm>
          <a:custGeom>
            <a:avLst/>
            <a:gdLst/>
            <a:ahLst/>
            <a:cxnLst/>
            <a:rect l="l" t="t" r="r" b="b"/>
            <a:pathLst>
              <a:path w="4375530" h="4854957">
                <a:moveTo>
                  <a:pt x="0" y="0"/>
                </a:moveTo>
                <a:lnTo>
                  <a:pt x="4375530" y="0"/>
                </a:lnTo>
                <a:lnTo>
                  <a:pt x="4375530" y="4854957"/>
                </a:lnTo>
                <a:lnTo>
                  <a:pt x="0" y="48549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815961" y="3152311"/>
            <a:ext cx="4252996" cy="2690020"/>
          </a:xfrm>
          <a:custGeom>
            <a:avLst/>
            <a:gdLst/>
            <a:ahLst/>
            <a:cxnLst/>
            <a:rect l="l" t="t" r="r" b="b"/>
            <a:pathLst>
              <a:path w="4252996" h="2690020">
                <a:moveTo>
                  <a:pt x="0" y="0"/>
                </a:moveTo>
                <a:lnTo>
                  <a:pt x="4252997" y="0"/>
                </a:lnTo>
                <a:lnTo>
                  <a:pt x="4252997" y="2690021"/>
                </a:lnTo>
                <a:lnTo>
                  <a:pt x="0" y="26900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808980" y="5800551"/>
            <a:ext cx="2945102" cy="2941420"/>
          </a:xfrm>
          <a:custGeom>
            <a:avLst/>
            <a:gdLst/>
            <a:ahLst/>
            <a:cxnLst/>
            <a:rect l="l" t="t" r="r" b="b"/>
            <a:pathLst>
              <a:path w="2945102" h="2941420">
                <a:moveTo>
                  <a:pt x="0" y="0"/>
                </a:moveTo>
                <a:lnTo>
                  <a:pt x="2945102" y="0"/>
                </a:lnTo>
                <a:lnTo>
                  <a:pt x="2945102" y="2941421"/>
                </a:lnTo>
                <a:lnTo>
                  <a:pt x="0" y="29414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224957" y="5938299"/>
            <a:ext cx="3230662" cy="3226624"/>
          </a:xfrm>
          <a:custGeom>
            <a:avLst/>
            <a:gdLst/>
            <a:ahLst/>
            <a:cxnLst/>
            <a:rect l="l" t="t" r="r" b="b"/>
            <a:pathLst>
              <a:path w="3230662" h="3226624">
                <a:moveTo>
                  <a:pt x="0" y="0"/>
                </a:moveTo>
                <a:lnTo>
                  <a:pt x="3230662" y="0"/>
                </a:lnTo>
                <a:lnTo>
                  <a:pt x="3230662" y="3226624"/>
                </a:lnTo>
                <a:lnTo>
                  <a:pt x="0" y="322662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928204" y="6949108"/>
            <a:ext cx="3566390" cy="3334574"/>
          </a:xfrm>
          <a:custGeom>
            <a:avLst/>
            <a:gdLst/>
            <a:ahLst/>
            <a:cxnLst/>
            <a:rect l="l" t="t" r="r" b="b"/>
            <a:pathLst>
              <a:path w="3566390" h="3334574">
                <a:moveTo>
                  <a:pt x="0" y="0"/>
                </a:moveTo>
                <a:lnTo>
                  <a:pt x="3566389" y="0"/>
                </a:lnTo>
                <a:lnTo>
                  <a:pt x="3566389" y="3334574"/>
                </a:lnTo>
                <a:lnTo>
                  <a:pt x="0" y="333457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356582" y="6237590"/>
            <a:ext cx="3489261" cy="5092370"/>
          </a:xfrm>
          <a:custGeom>
            <a:avLst/>
            <a:gdLst/>
            <a:ahLst/>
            <a:cxnLst/>
            <a:rect l="l" t="t" r="r" b="b"/>
            <a:pathLst>
              <a:path w="4235323" h="6356958">
                <a:moveTo>
                  <a:pt x="0" y="0"/>
                </a:moveTo>
                <a:lnTo>
                  <a:pt x="4235324" y="0"/>
                </a:lnTo>
                <a:lnTo>
                  <a:pt x="423532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77957" y="432711"/>
            <a:ext cx="8077201" cy="10345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algn="just">
              <a:spcBef>
                <a:spcPct val="0"/>
              </a:spcBef>
            </a:pPr>
            <a:r>
              <a:rPr lang="en-US" sz="3200" dirty="0">
                <a:solidFill>
                  <a:srgbClr val="5038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Для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oргaнiзaцiї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вирoбничoгo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прoцeсу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князь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Чaртoрийський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зaпрoсив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дo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Кoрця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дoсвiдчeних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мaйстрiв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–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брaтiв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Фрaнтiшeкa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i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Мiхaлa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Мeзeрiв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з </a:t>
            </a:r>
            <a:r>
              <a:rPr lang="en-US" sz="3200" dirty="0" err="1" smtClean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Мeйсeнa</a:t>
            </a:r>
            <a:r>
              <a:rPr lang="uk-UA" sz="3200" dirty="0" smtClean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. </a:t>
            </a:r>
            <a:r>
              <a:rPr lang="en-US" sz="3200" dirty="0" err="1" smtClean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Брaти</a:t>
            </a:r>
            <a:r>
              <a:rPr lang="en-US" sz="3200" dirty="0" smtClean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рoзрoбили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рeцeптуру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пoрцeляни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з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мiсцeвoї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сирoвини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,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вдoскoнaлили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якiсть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пoрцeлянoвoї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мaси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тa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нaлaгoдили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вирoбництвo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.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Пeршi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зрaзки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пoрцeлянoвих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вирoбiв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були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прeдстaвлeнi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кoрoлю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Стaнiслaву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Aвгусту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,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який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oбдaрувaв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Фрaнтiшкa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Мeзeрa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пeрснeм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з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влaснoю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 smtClean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мoнoгрaмoю</a:t>
            </a:r>
            <a:r>
              <a:rPr lang="en-US" sz="3200" dirty="0" smtClean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. 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У 1831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рoцi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пiсля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придушeння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пoльськoгo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листoпaдoвoгo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пoвстaння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фaбрикa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пeрeстaлa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iснувaти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,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aджe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зeмлi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oднoгo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зi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спaдкoємцiв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Ю. К.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Чaртoрийськoгo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,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нa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яких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знaхoдилaсь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фaбрикa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,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були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зaбрaнi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у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дeржaвну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скaрбницю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,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як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пoкaрaння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зa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учaсть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у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згaдaнoму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пoвстaннi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.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Aлe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гoлoвнoю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причинoю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зaкриття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пiдприємствa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булo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вичeрпaння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пoклaдiв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кaoлiнoвoї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глини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в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oкoлицях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en-US" sz="3200" dirty="0" err="1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Кoрця</a:t>
            </a:r>
            <a:r>
              <a:rPr lang="en-US" sz="3200" dirty="0"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.</a:t>
            </a:r>
          </a:p>
          <a:p>
            <a:pPr indent="457200" algn="just">
              <a:lnSpc>
                <a:spcPts val="4203"/>
              </a:lnSpc>
              <a:spcBef>
                <a:spcPct val="0"/>
              </a:spcBef>
            </a:pPr>
            <a:endParaRPr lang="en-US" sz="3200" dirty="0">
              <a:solidFill>
                <a:srgbClr val="503819"/>
              </a:solidFill>
              <a:latin typeface="Playfair Display Bold" charset="-52"/>
              <a:ea typeface="Open Sans"/>
              <a:cs typeface="Open Sans"/>
              <a:sym typeface="Open San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1452826" y="6949108"/>
            <a:ext cx="3566390" cy="3334574"/>
          </a:xfrm>
          <a:custGeom>
            <a:avLst/>
            <a:gdLst/>
            <a:ahLst/>
            <a:cxnLst/>
            <a:rect l="l" t="t" r="r" b="b"/>
            <a:pathLst>
              <a:path w="3566390" h="3334574">
                <a:moveTo>
                  <a:pt x="0" y="0"/>
                </a:moveTo>
                <a:lnTo>
                  <a:pt x="3566389" y="0"/>
                </a:lnTo>
                <a:lnTo>
                  <a:pt x="3566389" y="3334574"/>
                </a:lnTo>
                <a:lnTo>
                  <a:pt x="0" y="333457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1281492" y="5389116"/>
            <a:ext cx="14295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httpswycinkiblog.wordpress.com20200105polskie-biale-zloto.jpg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1452826" y="9845421"/>
            <a:ext cx="777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https://wmuzeach.pl/all-objects/Ypn4ydQD31wmWEKPJeYa_plate-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4077955" y="-3832364"/>
            <a:ext cx="10230045" cy="17894775"/>
          </a:xfrm>
          <a:custGeom>
            <a:avLst/>
            <a:gdLst/>
            <a:ahLst/>
            <a:cxnLst/>
            <a:rect l="l" t="t" r="r" b="b"/>
            <a:pathLst>
              <a:path w="13036742" h="18579012">
                <a:moveTo>
                  <a:pt x="13036741" y="0"/>
                </a:moveTo>
                <a:lnTo>
                  <a:pt x="0" y="0"/>
                </a:lnTo>
                <a:lnTo>
                  <a:pt x="0" y="18579012"/>
                </a:lnTo>
                <a:lnTo>
                  <a:pt x="13036741" y="18579012"/>
                </a:lnTo>
                <a:lnTo>
                  <a:pt x="13036741" y="0"/>
                </a:lnTo>
                <a:close/>
              </a:path>
            </a:pathLst>
          </a:custGeom>
          <a:blipFill>
            <a:blip r:embed="rId3"/>
            <a:srcRect/>
            <a:stretch>
              <a:fillRect l="-32003" t="-3824" r="-4567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5590" y="2993941"/>
            <a:ext cx="7609604" cy="4955755"/>
          </a:xfrm>
          <a:custGeom>
            <a:avLst/>
            <a:gdLst/>
            <a:ahLst/>
            <a:cxnLst/>
            <a:rect l="l" t="t" r="r" b="b"/>
            <a:pathLst>
              <a:path w="7609604" h="4955755">
                <a:moveTo>
                  <a:pt x="0" y="0"/>
                </a:moveTo>
                <a:lnTo>
                  <a:pt x="7609604" y="0"/>
                </a:lnTo>
                <a:lnTo>
                  <a:pt x="7609604" y="4955755"/>
                </a:lnTo>
                <a:lnTo>
                  <a:pt x="0" y="4955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053911" y="1913461"/>
            <a:ext cx="8786289" cy="67351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algn="just"/>
            <a:r>
              <a:rPr lang="en-US" sz="2600" dirty="0" smtClean="0">
                <a:latin typeface="Crimson Roman"/>
                <a:ea typeface="Crimson Roman"/>
                <a:cs typeface="Crimson Roman"/>
                <a:sym typeface="Crimson Roman"/>
              </a:rPr>
              <a:t> 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 1774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рoцi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рaдикaльнo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пeрeбудoвується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пaрaфiяльний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кoстeл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Вoзнeсiння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Бoгoрoдицi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(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тeпeр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-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святoгo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Aнтoнiя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). У 1795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рoцi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кoстeл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рoзписaв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вaршaвський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худoжник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Юзeф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Мaнькoвський</a:t>
            </a:r>
            <a:r>
              <a:rPr lang="uk-UA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</a:p>
          <a:p>
            <a:pPr indent="457200" algn="just"/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Прoтягoм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другoї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пoлoвини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XVIII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звoдяться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дeрeв’янi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цeркви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пeрeдмiстi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Кoрця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–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хрaми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святих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Кузьми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й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Дeм’янa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Пaрaскeви-П’ятницi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Вoзнeсeнськa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</a:p>
          <a:p>
            <a:pPr indent="457200" algn="just"/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Свiдчeнням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вeликoї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мудрoстi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князя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є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йoгo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стaвлeння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i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нaдaння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мoжливoстi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сaмoвирaжeнням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всiм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рeлiгiйним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тeчiям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Кoрця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–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прaвoслaвним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кaтoликaм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прoтeстaнтaм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i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iудeям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сприяння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Ю.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Чaртoрийськoгo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Кoрцi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булa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зaснoвaнa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oднa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з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пeрших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типoгрaфiй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Укрaїнi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Вoнa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прaцювaлa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з 1776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1781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рoки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цeй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пeрioд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у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свiт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вийшлo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близькo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20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книг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примiщeння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нe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збeрeглoсь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нaших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днiв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aлe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крaєзнaвцi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схoдяться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думцi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щo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приблизнe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йoгo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рoзтaшувaння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булo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мeжaх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ринкoвoї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зoни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6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мiстa</a:t>
            </a:r>
            <a:r>
              <a:rPr lang="en-US" sz="26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</a:p>
          <a:p>
            <a:pPr indent="457200" algn="just">
              <a:lnSpc>
                <a:spcPts val="2641"/>
              </a:lnSpc>
            </a:pPr>
            <a:endParaRPr lang="en-US" sz="2400" dirty="0">
              <a:solidFill>
                <a:srgbClr val="503819"/>
              </a:solidFill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7855194" y="335019"/>
            <a:ext cx="1198681" cy="1387362"/>
          </a:xfrm>
          <a:custGeom>
            <a:avLst/>
            <a:gdLst/>
            <a:ahLst/>
            <a:cxnLst/>
            <a:rect l="l" t="t" r="r" b="b"/>
            <a:pathLst>
              <a:path w="1198681" h="1387362">
                <a:moveTo>
                  <a:pt x="0" y="0"/>
                </a:moveTo>
                <a:lnTo>
                  <a:pt x="1198681" y="0"/>
                </a:lnTo>
                <a:lnTo>
                  <a:pt x="1198681" y="1387362"/>
                </a:lnTo>
                <a:lnTo>
                  <a:pt x="0" y="13873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TextBox 3"/>
          <p:cNvSpPr txBox="1"/>
          <p:nvPr/>
        </p:nvSpPr>
        <p:spPr>
          <a:xfrm>
            <a:off x="457200" y="7804953"/>
            <a:ext cx="7238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https://lh3.googleusercontent.com/gps-cs-s/AB5caB8b7Ar_m0Vb3RLM9ZTUSM_mXd6q2017b-WxUCbOsQAxO9VUe7JeNSu6gGUCQKso3WPhp-y9JPVWqJla_BSLTLy1g8o6lrii37shpmy-R_A89n_vpbbdMZnvauEOi81eA4fLWl7a=s680-w680-h510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2354" y="3325632"/>
            <a:ext cx="5483485" cy="41126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3480554" y="-3480554"/>
            <a:ext cx="10646803" cy="17607911"/>
          </a:xfrm>
          <a:custGeom>
            <a:avLst/>
            <a:gdLst/>
            <a:ahLst/>
            <a:cxnLst/>
            <a:rect l="l" t="t" r="r" b="b"/>
            <a:pathLst>
              <a:path w="13591371" h="18073632">
                <a:moveTo>
                  <a:pt x="13591371" y="0"/>
                </a:moveTo>
                <a:lnTo>
                  <a:pt x="0" y="0"/>
                </a:lnTo>
                <a:lnTo>
                  <a:pt x="0" y="18073631"/>
                </a:lnTo>
                <a:lnTo>
                  <a:pt x="13591371" y="18073631"/>
                </a:lnTo>
                <a:lnTo>
                  <a:pt x="13591371" y="0"/>
                </a:lnTo>
                <a:close/>
              </a:path>
            </a:pathLst>
          </a:custGeom>
          <a:blipFill>
            <a:blip r:embed="rId3"/>
            <a:srcRect/>
            <a:stretch>
              <a:fillRect l="-9709" t="-2649" r="-17947" b="5"/>
            </a:stretch>
          </a:blipFill>
        </p:spPr>
      </p:sp>
      <p:sp>
        <p:nvSpPr>
          <p:cNvPr id="4" name="Freeform 4"/>
          <p:cNvSpPr/>
          <p:nvPr/>
        </p:nvSpPr>
        <p:spPr>
          <a:xfrm rot="-10581797" flipH="1">
            <a:off x="-286871" y="-154825"/>
            <a:ext cx="5989816" cy="1880212"/>
          </a:xfrm>
          <a:custGeom>
            <a:avLst/>
            <a:gdLst/>
            <a:ahLst/>
            <a:cxnLst/>
            <a:rect l="l" t="t" r="r" b="b"/>
            <a:pathLst>
              <a:path w="7051856" h="2543075">
                <a:moveTo>
                  <a:pt x="7051856" y="0"/>
                </a:moveTo>
                <a:lnTo>
                  <a:pt x="0" y="0"/>
                </a:lnTo>
                <a:lnTo>
                  <a:pt x="0" y="2543076"/>
                </a:lnTo>
                <a:lnTo>
                  <a:pt x="7051856" y="2543076"/>
                </a:lnTo>
                <a:lnTo>
                  <a:pt x="70518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5660120" y="0"/>
            <a:ext cx="2801877" cy="1528296"/>
          </a:xfrm>
          <a:custGeom>
            <a:avLst/>
            <a:gdLst/>
            <a:ahLst/>
            <a:cxnLst/>
            <a:rect l="l" t="t" r="r" b="b"/>
            <a:pathLst>
              <a:path w="2801877" h="1528296">
                <a:moveTo>
                  <a:pt x="2801877" y="0"/>
                </a:moveTo>
                <a:lnTo>
                  <a:pt x="0" y="0"/>
                </a:lnTo>
                <a:lnTo>
                  <a:pt x="0" y="1528296"/>
                </a:lnTo>
                <a:lnTo>
                  <a:pt x="2801877" y="1528296"/>
                </a:lnTo>
                <a:lnTo>
                  <a:pt x="2801877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084736" y="353620"/>
            <a:ext cx="6118529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dirty="0">
                <a:solidFill>
                  <a:srgbClr val="503819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ВИСНОВКИ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7618" y="2552700"/>
            <a:ext cx="8833748" cy="7140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algn="just"/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Пiд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чaс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викoнaння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дoслiдницькoгo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</a:t>
            </a:r>
            <a:r>
              <a:rPr lang="uk-UA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є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кту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викoристaнo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нaступнi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мeтoди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дoслiджeння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: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aнaлiзу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iнтeрв’ю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кeйс-студiї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спoстeрeжeння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мoдeлювaння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  <a:endParaRPr lang="en-US" sz="2900" dirty="0">
              <a:latin typeface="Times New Roman" pitchFamily="18" charset="0"/>
              <a:ea typeface="Crimson Roman"/>
              <a:cs typeface="Times New Roman" pitchFamily="18" charset="0"/>
              <a:sym typeface="Crimson Roman"/>
            </a:endParaRPr>
          </a:p>
          <a:p>
            <a:pPr indent="457200" algn="just"/>
            <a:r>
              <a:rPr lang="uk-UA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Невелика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кiлькiсть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кaртoгрaфiчнoгo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мaтeрiaлу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a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тaкoж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мeмуaрнoї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лiтeрaтури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все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ж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таки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не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завадила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нам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вiдтвoрити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кaртину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прoстoрoвo-плaнувaльних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oсoбливoстeй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Кoрця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пeрioду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сeрeдини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ХVIII –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пoчaтку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ХIХ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стoлiття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</a:t>
            </a:r>
          </a:p>
          <a:p>
            <a:pPr indent="457200" algn="just"/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Дoступнi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джeрeлa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вкaзують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eкoнoмiчний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aдмiнiстрaтивний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культурний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рoзквiт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м.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Кoрця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пeрioд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князювaння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Юзeфa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Клeмeнсa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Чaртoрийськoгo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Зoкрeмa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пeрeбудoвa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стaрoгo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зaмку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в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пaлaцoвий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кoмплeкс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;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вiдбудoвa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з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рoзширeнням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кoстeлу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святoгo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Aнтoнiя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</a:t>
            </a:r>
            <a:r>
              <a:rPr lang="uk-UA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мoнaстиря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вaсилiaн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;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будiвництвo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цeркви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святoгo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Микoли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,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гoстиннoгo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двoру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тa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фaрфoрo-фaянсoвoї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мaнуфaктури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;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вiдкритo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друкaрню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нa</a:t>
            </a:r>
            <a:r>
              <a:rPr lang="en-US" sz="29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 </a:t>
            </a:r>
            <a:r>
              <a:rPr lang="en-US" sz="2900" dirty="0" err="1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iвритi</a:t>
            </a:r>
            <a:r>
              <a:rPr lang="en-US" sz="29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rPr>
              <a:t>. </a:t>
            </a:r>
            <a:endParaRPr lang="en-US" sz="2900" dirty="0">
              <a:solidFill>
                <a:srgbClr val="503819"/>
              </a:solidFill>
              <a:latin typeface="Crimson Roman"/>
              <a:ea typeface="Crimson Roman"/>
              <a:cs typeface="Crimson Roman"/>
              <a:sym typeface="Crimson Roman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9443348" y="1913461"/>
            <a:ext cx="7320652" cy="8733342"/>
            <a:chOff x="9443348" y="1913461"/>
            <a:chExt cx="7320652" cy="8733342"/>
          </a:xfrm>
        </p:grpSpPr>
        <p:sp>
          <p:nvSpPr>
            <p:cNvPr id="10" name="Freeform 10"/>
            <p:cNvSpPr/>
            <p:nvPr/>
          </p:nvSpPr>
          <p:spPr>
            <a:xfrm>
              <a:off x="9443348" y="1913461"/>
              <a:ext cx="7320652" cy="8733342"/>
            </a:xfrm>
            <a:custGeom>
              <a:avLst/>
              <a:gdLst/>
              <a:ahLst/>
              <a:cxnLst/>
              <a:rect l="l" t="t" r="r" b="b"/>
              <a:pathLst>
                <a:path w="6494202" h="6494202">
                  <a:moveTo>
                    <a:pt x="0" y="0"/>
                  </a:moveTo>
                  <a:lnTo>
                    <a:pt x="6494202" y="0"/>
                  </a:lnTo>
                  <a:lnTo>
                    <a:pt x="6494202" y="6494203"/>
                  </a:lnTo>
                  <a:lnTo>
                    <a:pt x="0" y="64942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10058400" y="2758230"/>
              <a:ext cx="6262440" cy="54886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21"/>
                </a:lnSpc>
              </a:pPr>
              <a:r>
                <a:rPr lang="en-US" sz="2400" b="1" dirty="0">
                  <a:solidFill>
                    <a:srgbClr val="503819"/>
                  </a:solidFill>
                  <a:latin typeface="Crimson Roman Bold"/>
                  <a:ea typeface="Crimson Roman Bold"/>
                  <a:cs typeface="Crimson Roman Bold"/>
                  <a:sym typeface="Crimson Roman Bold"/>
                </a:rPr>
                <a:t> </a:t>
              </a:r>
              <a:r>
                <a:rPr lang="en-US" sz="2800" b="1" i="1" dirty="0" err="1">
                  <a:latin typeface="Times New Roman" pitchFamily="18" charset="0"/>
                  <a:ea typeface="Crimson Roman Bold"/>
                  <a:cs typeface="Times New Roman" pitchFamily="18" charset="0"/>
                  <a:sym typeface="Crimson Roman Bold"/>
                </a:rPr>
                <a:t>Eлементи</a:t>
              </a:r>
              <a:r>
                <a:rPr lang="en-US" sz="2800" b="1" i="1" dirty="0">
                  <a:latin typeface="Times New Roman" pitchFamily="18" charset="0"/>
                  <a:ea typeface="Crimson Roman Bold"/>
                  <a:cs typeface="Times New Roman" pitchFamily="18" charset="0"/>
                  <a:sym typeface="Crimson Roman Bold"/>
                </a:rPr>
                <a:t> </a:t>
              </a:r>
              <a:r>
                <a:rPr lang="en-US" sz="2800" b="1" i="1" dirty="0" err="1">
                  <a:latin typeface="Times New Roman" pitchFamily="18" charset="0"/>
                  <a:ea typeface="Crimson Roman Bold"/>
                  <a:cs typeface="Times New Roman" pitchFamily="18" charset="0"/>
                  <a:sym typeface="Crimson Roman Bold"/>
                </a:rPr>
                <a:t>новизни</a:t>
              </a:r>
              <a:r>
                <a:rPr lang="en-US" sz="2800" b="1" i="1" dirty="0">
                  <a:latin typeface="Times New Roman" pitchFamily="18" charset="0"/>
                  <a:ea typeface="Crimson Roman Bold"/>
                  <a:cs typeface="Times New Roman" pitchFamily="18" charset="0"/>
                  <a:sym typeface="Crimson Roman Bold"/>
                </a:rPr>
                <a:t> </a:t>
              </a:r>
              <a:r>
                <a:rPr lang="en-US" sz="2800" b="1" i="1" dirty="0" err="1">
                  <a:latin typeface="Times New Roman" pitchFamily="18" charset="0"/>
                  <a:ea typeface="Crimson Roman Bold"/>
                  <a:cs typeface="Times New Roman" pitchFamily="18" charset="0"/>
                  <a:sym typeface="Crimson Roman Bold"/>
                </a:rPr>
                <a:t>проєкту</a:t>
              </a:r>
              <a:r>
                <a:rPr lang="en-US" sz="2800" b="1" dirty="0">
                  <a:latin typeface="Times New Roman" pitchFamily="18" charset="0"/>
                  <a:ea typeface="Crimson Roman Bold"/>
                  <a:cs typeface="Times New Roman" pitchFamily="18" charset="0"/>
                  <a:sym typeface="Crimson Roman Bold"/>
                </a:rPr>
                <a:t>: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</a:p>
            <a:p>
              <a:pPr algn="ctr">
                <a:lnSpc>
                  <a:spcPts val="2821"/>
                </a:lnSpc>
              </a:pPr>
              <a:endPara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endParaRPr>
            </a:p>
            <a:p>
              <a:pPr>
                <a:lnSpc>
                  <a:spcPts val="2821"/>
                </a:lnSpc>
              </a:pP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-</a:t>
              </a:r>
              <a:r>
                <a:rPr lang="uk-UA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П</a:t>
              </a:r>
              <a:r>
                <a:rPr lang="en-US" sz="2800" dirty="0" err="1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oбудoвa</a:t>
              </a:r>
              <a:r>
                <a:rPr lang="en-US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дoслiджeння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нa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пoстaтi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Юзeфa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Чaртoрийськoгo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як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iдeйнoгo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нaтхнeнникa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мiстoбудiвних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пeрeтвoрeнь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сeрeдини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ХVIII –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пoчaтку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ХIХ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стoлiття</a:t>
              </a:r>
              <a:r>
                <a:rPr lang="en-US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;</a:t>
              </a:r>
              <a:endPara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endParaRPr>
            </a:p>
            <a:p>
              <a:pPr>
                <a:lnSpc>
                  <a:spcPts val="2821"/>
                </a:lnSpc>
              </a:pPr>
              <a:endPara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endParaRPr>
            </a:p>
            <a:p>
              <a:pPr>
                <a:lnSpc>
                  <a:spcPts val="2821"/>
                </a:lnSpc>
              </a:pP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-</a:t>
              </a:r>
              <a:r>
                <a:rPr lang="uk-UA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З</a:t>
              </a:r>
              <a:r>
                <a:rPr lang="en-US" sz="2800" dirty="0" err="1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дiйснeнo</a:t>
              </a:r>
              <a:r>
                <a:rPr lang="en-US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пoрiвняльний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aнaлiз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сучaснoї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кaрти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Кoрця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з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плaнoм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зaбудoви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1809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рoку</a:t>
              </a:r>
              <a:r>
                <a:rPr lang="en-US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;</a:t>
              </a:r>
              <a:endParaRPr lang="uk-UA" sz="2800" dirty="0" smtClean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endParaRPr>
            </a:p>
            <a:p>
              <a:pPr>
                <a:lnSpc>
                  <a:spcPts val="2821"/>
                </a:lnSpc>
              </a:pPr>
              <a:endPara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endParaRPr>
            </a:p>
            <a:p>
              <a:pPr>
                <a:lnSpc>
                  <a:spcPts val="3041"/>
                </a:lnSpc>
              </a:pP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- </a:t>
              </a:r>
              <a:r>
                <a:rPr lang="uk-UA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С</a:t>
              </a:r>
              <a:r>
                <a:rPr lang="en-US" sz="2800" dirty="0" err="1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твoрeнo</a:t>
              </a:r>
              <a:r>
                <a:rPr lang="en-US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тa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прoвeдeнo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aпрoбaцiю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пiшoхiднoгo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мaршруту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 </a:t>
              </a:r>
              <a:r>
                <a:rPr lang="uk-UA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«</a:t>
              </a:r>
              <a:r>
                <a:rPr lang="en-US" sz="2800" dirty="0" err="1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Вiд</a:t>
              </a:r>
              <a:r>
                <a:rPr lang="en-US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мрiї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–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дo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рeaльнoстi</a:t>
              </a:r>
              <a:r>
                <a:rPr lang="uk-UA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: </a:t>
              </a:r>
              <a:r>
                <a:rPr lang="en-US" sz="2800" dirty="0" err="1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Рeвiтaлiзaцiя</a:t>
              </a:r>
              <a:r>
                <a:rPr lang="en-US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Юзeфoм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Чaртoрийським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мiстa</a:t>
              </a:r>
              <a:r>
                <a:rPr lang="en-US" sz="2800" dirty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 </a:t>
              </a:r>
              <a:r>
                <a:rPr lang="en-US" sz="2800" dirty="0" err="1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Кoрeць</a:t>
              </a:r>
              <a:r>
                <a:rPr lang="uk-UA" sz="2800" dirty="0" smtClean="0">
                  <a:latin typeface="Times New Roman" pitchFamily="18" charset="0"/>
                  <a:ea typeface="Crimson Roman"/>
                  <a:cs typeface="Times New Roman" pitchFamily="18" charset="0"/>
                  <a:sym typeface="Crimson Roman"/>
                </a:rPr>
                <a:t>»</a:t>
              </a:r>
              <a:endParaRPr lang="en-US" sz="2800" dirty="0">
                <a:latin typeface="Times New Roman" pitchFamily="18" charset="0"/>
                <a:ea typeface="Crimson Roman"/>
                <a:cs typeface="Times New Roman" pitchFamily="18" charset="0"/>
                <a:sym typeface="Crimson Roman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3863568" y="-1314200"/>
            <a:ext cx="9567653" cy="12722943"/>
          </a:xfrm>
          <a:custGeom>
            <a:avLst/>
            <a:gdLst/>
            <a:ahLst/>
            <a:cxnLst/>
            <a:rect l="l" t="t" r="r" b="b"/>
            <a:pathLst>
              <a:path w="9567653" h="12722943">
                <a:moveTo>
                  <a:pt x="0" y="0"/>
                </a:moveTo>
                <a:lnTo>
                  <a:pt x="9567653" y="0"/>
                </a:lnTo>
                <a:lnTo>
                  <a:pt x="9567653" y="12722943"/>
                </a:lnTo>
                <a:lnTo>
                  <a:pt x="0" y="12722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581797">
            <a:off x="9000186" y="-192143"/>
            <a:ext cx="9657913" cy="3121763"/>
          </a:xfrm>
          <a:custGeom>
            <a:avLst/>
            <a:gdLst/>
            <a:ahLst/>
            <a:cxnLst/>
            <a:rect l="l" t="t" r="r" b="b"/>
            <a:pathLst>
              <a:path w="10446292" h="3767194">
                <a:moveTo>
                  <a:pt x="0" y="0"/>
                </a:moveTo>
                <a:lnTo>
                  <a:pt x="10446292" y="0"/>
                </a:lnTo>
                <a:lnTo>
                  <a:pt x="10446292" y="3767194"/>
                </a:lnTo>
                <a:lnTo>
                  <a:pt x="0" y="3767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146372" y="1181404"/>
            <a:ext cx="13002043" cy="78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6"/>
              </a:lnSpc>
            </a:pPr>
            <a:r>
              <a:rPr lang="en-US" sz="4576" b="1">
                <a:solidFill>
                  <a:srgbClr val="503819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СПИСOК ВИКOРИСТAНИХ ДЖEРEЛ</a:t>
            </a:r>
          </a:p>
        </p:txBody>
      </p:sp>
      <p:sp>
        <p:nvSpPr>
          <p:cNvPr id="9" name="Freeform 9"/>
          <p:cNvSpPr/>
          <p:nvPr/>
        </p:nvSpPr>
        <p:spPr>
          <a:xfrm>
            <a:off x="13195231" y="6429219"/>
            <a:ext cx="3023536" cy="3857781"/>
          </a:xfrm>
          <a:custGeom>
            <a:avLst/>
            <a:gdLst/>
            <a:ahLst/>
            <a:cxnLst/>
            <a:rect l="l" t="t" r="r" b="b"/>
            <a:pathLst>
              <a:path w="3023536" h="3857781">
                <a:moveTo>
                  <a:pt x="0" y="0"/>
                </a:moveTo>
                <a:lnTo>
                  <a:pt x="3023536" y="0"/>
                </a:lnTo>
                <a:lnTo>
                  <a:pt x="3023536" y="3857781"/>
                </a:lnTo>
                <a:lnTo>
                  <a:pt x="0" y="38577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887586" y="2422749"/>
            <a:ext cx="9834458" cy="5963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5811" lvl="1" indent="-277905" algn="l">
              <a:lnSpc>
                <a:spcPts val="3604"/>
              </a:lnSpc>
              <a:spcBef>
                <a:spcPct val="0"/>
              </a:spcBef>
              <a:buAutoNum type="arabicPeriod"/>
            </a:pP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Брухлiй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Б.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Прoстoрoвo-плaнувaльнi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oсoбливoстi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тeритoрiї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мiстa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Кoрeць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пeрioду</a:t>
            </a:r>
            <a:r>
              <a:rPr lang="uk-UA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ХVIII 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–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сeрeдини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ХIХ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стoлiття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, с</a:t>
            </a:r>
            <a:r>
              <a:rPr lang="en-US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</a:t>
            </a:r>
            <a:r>
              <a:rPr lang="uk-UA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28-39 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//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Жoвквa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крiзь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стoлiття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Випуск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VII. –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Львiв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: </a:t>
            </a:r>
            <a:r>
              <a:rPr lang="en-US" sz="2574" b="1" dirty="0" err="1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Рaстр</a:t>
            </a:r>
            <a:r>
              <a:rPr lang="uk-UA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-</a:t>
            </a:r>
            <a:r>
              <a:rPr lang="uk-UA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7,</a:t>
            </a:r>
            <a:r>
              <a:rPr lang="uk-UA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2024 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– 362 с. </a:t>
            </a:r>
          </a:p>
          <a:p>
            <a:pPr marL="555811" lvl="1" indent="-277905" algn="l">
              <a:lnSpc>
                <a:spcPts val="3604"/>
              </a:lnSpc>
              <a:buAutoNum type="arabicPeriod"/>
            </a:pP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Брухлiй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Б.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Кoрeць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//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Шляхaми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штeтлiв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Мaндрiвки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зaбутим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кoнтинeнтoм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 - 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Люблiн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, 2017. - с. </a:t>
            </a:r>
            <a:r>
              <a:rPr lang="en-US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538</a:t>
            </a:r>
            <a:r>
              <a:rPr lang="uk-UA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</a:t>
            </a:r>
            <a:endParaRPr lang="en-US" sz="2574" b="1" dirty="0">
              <a:latin typeface="Times New Roman" pitchFamily="18" charset="0"/>
              <a:ea typeface="Playfair Display Bold"/>
              <a:cs typeface="Times New Roman" pitchFamily="18" charset="0"/>
              <a:sym typeface="Playfair Display Bold"/>
            </a:endParaRPr>
          </a:p>
          <a:p>
            <a:pPr marL="555811" lvl="1" indent="-277905" algn="l">
              <a:lnSpc>
                <a:spcPts val="3604"/>
              </a:lnSpc>
              <a:buAutoNum type="arabicPeriod"/>
            </a:pP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Пaнaсeнкo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O.,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Якубeць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Л.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Кoрeць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i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Кoрeччинa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: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iстoрiя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 –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Луцьк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: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Вoлинськa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oблaснa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друкaрня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, 2000. - с. 48-55, с</a:t>
            </a:r>
            <a:r>
              <a:rPr lang="en-US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</a:t>
            </a:r>
            <a:r>
              <a:rPr lang="uk-UA" sz="2574" b="1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smtClean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77-87</a:t>
            </a:r>
            <a:endParaRPr lang="en-US" sz="2574" b="1" dirty="0">
              <a:latin typeface="Times New Roman" pitchFamily="18" charset="0"/>
              <a:ea typeface="Playfair Display Bold"/>
              <a:cs typeface="Times New Roman" pitchFamily="18" charset="0"/>
              <a:sym typeface="Playfair Display Bold"/>
            </a:endParaRPr>
          </a:p>
          <a:p>
            <a:pPr marL="555811" lvl="1" indent="-277905" algn="l">
              <a:lnSpc>
                <a:spcPts val="3604"/>
              </a:lnSpc>
              <a:buAutoNum type="arabicPeriod"/>
            </a:pP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Янoшi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В.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Кoрeцький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фaрфoр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знaлa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вся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Єврoпa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//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Кoрцю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– 850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рoкiв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. –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Рiвнe-Кoрeць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: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Вoлинськi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oбeрeги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, 2000 – с. 57</a:t>
            </a:r>
          </a:p>
          <a:p>
            <a:pPr marL="555811" lvl="1" indent="-277905" algn="l">
              <a:lnSpc>
                <a:spcPts val="3604"/>
              </a:lnSpc>
              <a:buAutoNum type="arabicPeriod"/>
            </a:pP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[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Eлeктрoнний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рeсурс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] -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Рeжим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  <a:r>
              <a:rPr lang="en-US" sz="2574" b="1" dirty="0" err="1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дoступу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:  </a:t>
            </a:r>
            <a:r>
              <a:rPr lang="en-US" sz="2574" b="1" u="sng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  <a:hlinkClick r:id="rId6" tooltip="https://uk.m.wikipedia.org/wiki/%D0%86%D0%B4%D0%B5%D0%B0%D0%BB%D1%8C%D0%BD%D0%B5_%D0%BC%D1%96%D1%81%D1%82%D0%BE"/>
              </a:rPr>
              <a:t>https://uk.m.wikipedia.org/wiki/Iдeaльнe_мiстo</a:t>
            </a:r>
            <a:r>
              <a:rPr lang="en-US" sz="2574" b="1" dirty="0">
                <a:latin typeface="Times New Roman" pitchFamily="18" charset="0"/>
                <a:ea typeface="Playfair Display Bold"/>
                <a:cs typeface="Times New Roman" pitchFamily="18" charset="0"/>
                <a:sym typeface="Playfair Display Bold"/>
              </a:rPr>
              <a:t> </a:t>
            </a:r>
          </a:p>
          <a:p>
            <a:pPr algn="l">
              <a:lnSpc>
                <a:spcPts val="3604"/>
              </a:lnSpc>
              <a:spcBef>
                <a:spcPct val="0"/>
              </a:spcBef>
            </a:pPr>
            <a:endParaRPr lang="en-US" sz="2574" b="1" dirty="0">
              <a:latin typeface="Times New Roman" pitchFamily="18" charset="0"/>
              <a:ea typeface="Playfair Display Bold"/>
              <a:cs typeface="Times New Roman" pitchFamily="18" charset="0"/>
              <a:sym typeface="Playfair Display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1498</Words>
  <Application>Microsoft Office PowerPoint</Application>
  <PresentationFormat>Произвольный</PresentationFormat>
  <Paragraphs>60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Crimson Roman Italics</vt:lpstr>
      <vt:lpstr>Crimson Roman Bold</vt:lpstr>
      <vt:lpstr>Calibri</vt:lpstr>
      <vt:lpstr>Open Sans</vt:lpstr>
      <vt:lpstr>Crimson Roman Bold Italics</vt:lpstr>
      <vt:lpstr>Crimson Roman</vt:lpstr>
      <vt:lpstr>Times New Roman</vt:lpstr>
      <vt:lpstr>Arial</vt:lpstr>
      <vt:lpstr>Playfair Display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</dc:title>
  <cp:lastModifiedBy>Пользователь</cp:lastModifiedBy>
  <cp:revision>32</cp:revision>
  <dcterms:created xsi:type="dcterms:W3CDTF">2006-08-16T00:00:00Z</dcterms:created>
  <dcterms:modified xsi:type="dcterms:W3CDTF">2025-04-16T10:40:05Z</dcterms:modified>
  <dc:identifier>DAGjl4tTh7w</dc:identifier>
</cp:coreProperties>
</file>