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Greenth Grunge" charset="1" panose="00000000000000000000"/>
      <p:regular r:id="rId21"/>
    </p:embeddedFont>
    <p:embeddedFont>
      <p:font typeface="Ovo" charset="1" panose="02020502070400060406"/>
      <p:regular r:id="rId22"/>
    </p:embeddedFont>
    <p:embeddedFont>
      <p:font typeface="Playfair Display" charset="1" panose="00000000000000000000"/>
      <p:regular r:id="rId23"/>
    </p:embeddedFont>
    <p:embeddedFont>
      <p:font typeface="Canva Sans" charset="1" panose="020B0503030501040103"/>
      <p:regular r:id="rId24"/>
    </p:embeddedFont>
    <p:embeddedFont>
      <p:font typeface="Alice" charset="1" panose="00000500000000000000"/>
      <p:regular r:id="rId25"/>
    </p:embeddedFont>
    <p:embeddedFont>
      <p:font typeface="Alice Bold" charset="1" panose="00000500000000000000"/>
      <p:regular r:id="rId26"/>
    </p:embeddedFont>
    <p:embeddedFont>
      <p:font typeface="Alice Italics" charset="1" panose="00000500000000000000"/>
      <p:regular r:id="rId27"/>
    </p:embeddedFont>
    <p:embeddedFont>
      <p:font typeface="Magnolia Script" charset="1" panose="02000503070000020003"/>
      <p:regular r:id="rId28"/>
    </p:embeddedFont>
    <p:embeddedFont>
      <p:font typeface="Canva Sans Bold" charset="1" panose="020B0803030501040103"/>
      <p:regular r:id="rId29"/>
    </p:embeddedFont>
    <p:embeddedFont>
      <p:font typeface="Times New Roman" charset="1" panose="02030502070405020303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svg" Type="http://schemas.openxmlformats.org/officeDocument/2006/relationships/image"/><Relationship Id="rId11" Target="../media/image11.png" Type="http://schemas.openxmlformats.org/officeDocument/2006/relationships/image"/><Relationship Id="rId12" Target="../media/image12.svg" Type="http://schemas.openxmlformats.org/officeDocument/2006/relationships/image"/><Relationship Id="rId13" Target="../media/image13.png" Type="http://schemas.openxmlformats.org/officeDocument/2006/relationships/image"/><Relationship Id="rId14" Target="../media/image14.svg" Type="http://schemas.openxmlformats.org/officeDocument/2006/relationships/image"/><Relationship Id="rId15" Target="../media/image19.png" Type="http://schemas.openxmlformats.org/officeDocument/2006/relationships/image"/><Relationship Id="rId16" Target="../media/image20.svg" Type="http://schemas.openxmlformats.org/officeDocument/2006/relationships/image"/><Relationship Id="rId17" Target="../media/image21.png" Type="http://schemas.openxmlformats.org/officeDocument/2006/relationships/image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Relationship Id="rId9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svg" Type="http://schemas.openxmlformats.org/officeDocument/2006/relationships/image"/><Relationship Id="rId11" Target="../media/image11.png" Type="http://schemas.openxmlformats.org/officeDocument/2006/relationships/image"/><Relationship Id="rId12" Target="../media/image12.svg" Type="http://schemas.openxmlformats.org/officeDocument/2006/relationships/image"/><Relationship Id="rId13" Target="../media/image13.png" Type="http://schemas.openxmlformats.org/officeDocument/2006/relationships/image"/><Relationship Id="rId14" Target="../media/image14.svg" Type="http://schemas.openxmlformats.org/officeDocument/2006/relationships/image"/><Relationship Id="rId15" Target="../media/image22.jpeg" Type="http://schemas.openxmlformats.org/officeDocument/2006/relationships/image"/><Relationship Id="rId16" Target="../media/image23.png" Type="http://schemas.openxmlformats.org/officeDocument/2006/relationships/image"/><Relationship Id="rId17" Target="../media/image24.png" Type="http://schemas.openxmlformats.org/officeDocument/2006/relationships/image"/><Relationship Id="rId18" Target="../media/image25.png" Type="http://schemas.openxmlformats.org/officeDocument/2006/relationships/image"/><Relationship Id="rId19" Target="../media/image26.png" Type="http://schemas.openxmlformats.org/officeDocument/2006/relationships/image"/><Relationship Id="rId2" Target="../media/image1.jpeg" Type="http://schemas.openxmlformats.org/officeDocument/2006/relationships/image"/><Relationship Id="rId20" Target="../media/image27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Relationship Id="rId9" Target="../media/image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svg" Type="http://schemas.openxmlformats.org/officeDocument/2006/relationships/image"/><Relationship Id="rId11" Target="../media/image11.png" Type="http://schemas.openxmlformats.org/officeDocument/2006/relationships/image"/><Relationship Id="rId12" Target="../media/image12.svg" Type="http://schemas.openxmlformats.org/officeDocument/2006/relationships/image"/><Relationship Id="rId13" Target="../media/image13.png" Type="http://schemas.openxmlformats.org/officeDocument/2006/relationships/image"/><Relationship Id="rId14" Target="../media/image14.svg" Type="http://schemas.openxmlformats.org/officeDocument/2006/relationships/image"/><Relationship Id="rId15" Target="../media/image28.png" Type="http://schemas.openxmlformats.org/officeDocument/2006/relationships/image"/><Relationship Id="rId16" Target="../media/image29.svg" Type="http://schemas.openxmlformats.org/officeDocument/2006/relationships/image"/><Relationship Id="rId17" Target="../media/image30.png" Type="http://schemas.openxmlformats.org/officeDocument/2006/relationships/image"/><Relationship Id="rId18" Target="../media/image31.png" Type="http://schemas.openxmlformats.org/officeDocument/2006/relationships/image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Relationship Id="rId9" Target="../media/image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svg" Type="http://schemas.openxmlformats.org/officeDocument/2006/relationships/image"/><Relationship Id="rId11" Target="../media/image11.png" Type="http://schemas.openxmlformats.org/officeDocument/2006/relationships/image"/><Relationship Id="rId12" Target="../media/image12.svg" Type="http://schemas.openxmlformats.org/officeDocument/2006/relationships/image"/><Relationship Id="rId13" Target="../media/image13.png" Type="http://schemas.openxmlformats.org/officeDocument/2006/relationships/image"/><Relationship Id="rId14" Target="../media/image14.svg" Type="http://schemas.openxmlformats.org/officeDocument/2006/relationships/image"/><Relationship Id="rId15" Target="../media/image32.png" Type="http://schemas.openxmlformats.org/officeDocument/2006/relationships/image"/><Relationship Id="rId16" Target="../media/image33.svg" Type="http://schemas.openxmlformats.org/officeDocument/2006/relationships/image"/><Relationship Id="rId17" Target="../media/image34.png" Type="http://schemas.openxmlformats.org/officeDocument/2006/relationships/image"/><Relationship Id="rId18" Target="../media/image35.png" Type="http://schemas.openxmlformats.org/officeDocument/2006/relationships/image"/><Relationship Id="rId19" Target="../media/image36.svg" Type="http://schemas.openxmlformats.org/officeDocument/2006/relationships/image"/><Relationship Id="rId2" Target="../media/image1.jpeg" Type="http://schemas.openxmlformats.org/officeDocument/2006/relationships/image"/><Relationship Id="rId20" Target="../media/image16.png" Type="http://schemas.openxmlformats.org/officeDocument/2006/relationships/image"/><Relationship Id="rId21" Target="../media/image37.jpeg" Type="http://schemas.openxmlformats.org/officeDocument/2006/relationships/image"/><Relationship Id="rId22" Target="../media/image38.jpeg" Type="http://schemas.openxmlformats.org/officeDocument/2006/relationships/image"/><Relationship Id="rId23" Target="../media/image39.jpe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Relationship Id="rId9" Target="../media/image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40.jpeg" Type="http://schemas.openxmlformats.org/officeDocument/2006/relationships/image"/><Relationship Id="rId7" Target="../media/image41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jpeg" Type="http://schemas.openxmlformats.org/officeDocument/2006/relationships/image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42.jpeg" Type="http://schemas.openxmlformats.org/officeDocument/2006/relationships/image"/><Relationship Id="rId9" Target="../media/image43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45.jpeg" Type="http://schemas.openxmlformats.org/officeDocument/2006/relationships/image"/><Relationship Id="rId7" Target="../media/image46.png" Type="http://schemas.openxmlformats.org/officeDocument/2006/relationships/image"/><Relationship Id="rId8" Target="../media/image47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48.jpeg" Type="http://schemas.openxmlformats.org/officeDocument/2006/relationships/image"/><Relationship Id="rId7" Target="../media/image49.jpeg" Type="http://schemas.openxmlformats.org/officeDocument/2006/relationships/image"/><Relationship Id="rId8" Target="../media/image50.jpeg" Type="http://schemas.openxmlformats.org/officeDocument/2006/relationships/image"/><Relationship Id="rId9" Target="../media/image51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52.jpeg" Type="http://schemas.openxmlformats.org/officeDocument/2006/relationships/image"/><Relationship Id="rId7" Target="../media/image53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54.png" Type="http://schemas.openxmlformats.org/officeDocument/2006/relationships/image"/><Relationship Id="rId7" Target="../media/image55.jpeg" Type="http://schemas.openxmlformats.org/officeDocument/2006/relationships/image"/><Relationship Id="rId8" Target="../media/image56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57.jpeg" Type="http://schemas.openxmlformats.org/officeDocument/2006/relationships/image"/><Relationship Id="rId7" Target="../media/image58.jpeg" Type="http://schemas.openxmlformats.org/officeDocument/2006/relationships/image"/><Relationship Id="rId8" Target="../media/image59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60.jpeg" Type="http://schemas.openxmlformats.org/officeDocument/2006/relationships/image"/><Relationship Id="rId7" Target="../media/image61.jpeg" Type="http://schemas.openxmlformats.org/officeDocument/2006/relationships/image"/><Relationship Id="rId8" Target="../media/image62.jpeg" Type="http://schemas.openxmlformats.org/officeDocument/2006/relationships/image"/><Relationship Id="rId9" Target="../media/image63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4.jpeg" Type="http://schemas.openxmlformats.org/officeDocument/2006/relationships/image"/><Relationship Id="rId4" Target="../media/image65.jpeg" Type="http://schemas.openxmlformats.org/officeDocument/2006/relationships/image"/><Relationship Id="rId5" Target="../media/image66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https://irbis-nbuv.gov.ua/ulib/item/ukr0011096" TargetMode="External" Type="http://schemas.openxmlformats.org/officeDocument/2006/relationships/hyperlink"/><Relationship Id="rId4" Target="https://uk.wikipedia.org/wiki/%D0%A8%D0%B8%D0%BD%D0%BA%D0%B0%D1%80%D1%83%D0%BA_%D0%92%D0%BE%D0%BB%D0%BE%D0%B4%D0%B8%D0%BC%D0%B8%D1%80_%D0%86%D0%BB%D0%B0%D1%80%D1%96%D0%BE%D0%BD%D0%BE%D0%B2%D0%B8%D1%87" TargetMode="External" Type="http://schemas.openxmlformats.org/officeDocument/2006/relationships/hyperlink"/><Relationship Id="rId5" Target="https://uk.wikipedia.org/wiki/%D0%86%D0%BD%D1%81%D1%82%D0%B8%D1%82%D1%83%D1%82_%D1%84%D1%96%D0%BB%D0%BE%D1%81%D0%BE%D1%84%D1%96%D1%97_%D1%96%D0%BC%D0%B5%D0%BD%D1%96_%D0%93%D1%80%D0%B8%D0%B3%D0%BE%D1%80%D1%96%D1%8F_%D0%A1%D0%BA%D0%BE%D0%B2%D0%BE%D1%80%D0%BE%D0%B4%D0%B8_%D0%9D%D0%90%D0%9D_%D0%A3%D0%BA%D1%80%D0%B0%D1%97%D0%BD%D0%B8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1111" r="0" b="-21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107398">
            <a:off x="-592007" y="5006790"/>
            <a:ext cx="2526193" cy="2374622"/>
          </a:xfrm>
          <a:custGeom>
            <a:avLst/>
            <a:gdLst/>
            <a:ahLst/>
            <a:cxnLst/>
            <a:rect r="r" b="b" t="t" l="l"/>
            <a:pathLst>
              <a:path h="2374622" w="2526193">
                <a:moveTo>
                  <a:pt x="0" y="0"/>
                </a:moveTo>
                <a:lnTo>
                  <a:pt x="2526193" y="0"/>
                </a:lnTo>
                <a:lnTo>
                  <a:pt x="2526193" y="2374621"/>
                </a:lnTo>
                <a:lnTo>
                  <a:pt x="0" y="23746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875000">
            <a:off x="-2412302" y="6953312"/>
            <a:ext cx="6882003" cy="8229600"/>
          </a:xfrm>
          <a:custGeom>
            <a:avLst/>
            <a:gdLst/>
            <a:ahLst/>
            <a:cxnLst/>
            <a:rect r="r" b="b" t="t" l="l"/>
            <a:pathLst>
              <a:path h="8229600" w="6882003">
                <a:moveTo>
                  <a:pt x="0" y="0"/>
                </a:moveTo>
                <a:lnTo>
                  <a:pt x="6882004" y="0"/>
                </a:lnTo>
                <a:lnTo>
                  <a:pt x="688200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875000">
            <a:off x="13611321" y="-5500401"/>
            <a:ext cx="6882003" cy="8229600"/>
          </a:xfrm>
          <a:custGeom>
            <a:avLst/>
            <a:gdLst/>
            <a:ahLst/>
            <a:cxnLst/>
            <a:rect r="r" b="b" t="t" l="l"/>
            <a:pathLst>
              <a:path h="8229600" w="6882003">
                <a:moveTo>
                  <a:pt x="0" y="0"/>
                </a:moveTo>
                <a:lnTo>
                  <a:pt x="6882003" y="0"/>
                </a:lnTo>
                <a:lnTo>
                  <a:pt x="688200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737289">
            <a:off x="5867952" y="8956803"/>
            <a:ext cx="16230600" cy="3130187"/>
          </a:xfrm>
          <a:custGeom>
            <a:avLst/>
            <a:gdLst/>
            <a:ahLst/>
            <a:cxnLst/>
            <a:rect r="r" b="b" t="t" l="l"/>
            <a:pathLst>
              <a:path h="3130187" w="16230600">
                <a:moveTo>
                  <a:pt x="0" y="0"/>
                </a:moveTo>
                <a:lnTo>
                  <a:pt x="16230600" y="0"/>
                </a:lnTo>
                <a:lnTo>
                  <a:pt x="16230600" y="3130187"/>
                </a:lnTo>
                <a:lnTo>
                  <a:pt x="0" y="31301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9895434">
            <a:off x="-5876030" y="-1304097"/>
            <a:ext cx="16230600" cy="3130187"/>
          </a:xfrm>
          <a:custGeom>
            <a:avLst/>
            <a:gdLst/>
            <a:ahLst/>
            <a:cxnLst/>
            <a:rect r="r" b="b" t="t" l="l"/>
            <a:pathLst>
              <a:path h="3130187" w="16230600">
                <a:moveTo>
                  <a:pt x="0" y="0"/>
                </a:moveTo>
                <a:lnTo>
                  <a:pt x="16230600" y="0"/>
                </a:lnTo>
                <a:lnTo>
                  <a:pt x="16230600" y="3130187"/>
                </a:lnTo>
                <a:lnTo>
                  <a:pt x="0" y="31301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783414">
            <a:off x="15053336" y="9010712"/>
            <a:ext cx="7116792" cy="4114800"/>
          </a:xfrm>
          <a:custGeom>
            <a:avLst/>
            <a:gdLst/>
            <a:ahLst/>
            <a:cxnLst/>
            <a:rect r="r" b="b" t="t" l="l"/>
            <a:pathLst>
              <a:path h="4114800" w="7116792">
                <a:moveTo>
                  <a:pt x="0" y="0"/>
                </a:moveTo>
                <a:lnTo>
                  <a:pt x="7116793" y="0"/>
                </a:lnTo>
                <a:lnTo>
                  <a:pt x="71167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2211521" y="-490474"/>
            <a:ext cx="7315200" cy="1502941"/>
          </a:xfrm>
          <a:custGeom>
            <a:avLst/>
            <a:gdLst/>
            <a:ahLst/>
            <a:cxnLst/>
            <a:rect r="r" b="b" t="t" l="l"/>
            <a:pathLst>
              <a:path h="1502941" w="7315200">
                <a:moveTo>
                  <a:pt x="0" y="0"/>
                </a:moveTo>
                <a:lnTo>
                  <a:pt x="7315200" y="0"/>
                </a:lnTo>
                <a:lnTo>
                  <a:pt x="7315200" y="1502941"/>
                </a:lnTo>
                <a:lnTo>
                  <a:pt x="0" y="15029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824735" y="9655636"/>
            <a:ext cx="7315200" cy="2824953"/>
          </a:xfrm>
          <a:custGeom>
            <a:avLst/>
            <a:gdLst/>
            <a:ahLst/>
            <a:cxnLst/>
            <a:rect r="r" b="b" t="t" l="l"/>
            <a:pathLst>
              <a:path h="2824953" w="7315200">
                <a:moveTo>
                  <a:pt x="0" y="0"/>
                </a:moveTo>
                <a:lnTo>
                  <a:pt x="7315200" y="0"/>
                </a:lnTo>
                <a:lnTo>
                  <a:pt x="7315200" y="2824953"/>
                </a:lnTo>
                <a:lnTo>
                  <a:pt x="0" y="28249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2322867">
            <a:off x="-11115394" y="5986612"/>
            <a:ext cx="15013121" cy="1811073"/>
          </a:xfrm>
          <a:custGeom>
            <a:avLst/>
            <a:gdLst/>
            <a:ahLst/>
            <a:cxnLst/>
            <a:rect r="r" b="b" t="t" l="l"/>
            <a:pathLst>
              <a:path h="1811073" w="15013121">
                <a:moveTo>
                  <a:pt x="0" y="0"/>
                </a:moveTo>
                <a:lnTo>
                  <a:pt x="15013122" y="0"/>
                </a:lnTo>
                <a:lnTo>
                  <a:pt x="15013122" y="1811073"/>
                </a:lnTo>
                <a:lnTo>
                  <a:pt x="0" y="181107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-425450" y="8864931"/>
            <a:ext cx="5329440" cy="1124027"/>
          </a:xfrm>
          <a:custGeom>
            <a:avLst/>
            <a:gdLst/>
            <a:ahLst/>
            <a:cxnLst/>
            <a:rect r="r" b="b" t="t" l="l"/>
            <a:pathLst>
              <a:path h="1124027" w="5329440">
                <a:moveTo>
                  <a:pt x="0" y="0"/>
                </a:moveTo>
                <a:lnTo>
                  <a:pt x="5329440" y="0"/>
                </a:lnTo>
                <a:lnTo>
                  <a:pt x="5329440" y="1124028"/>
                </a:lnTo>
                <a:lnTo>
                  <a:pt x="0" y="112402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272971">
            <a:off x="12827369" y="3784932"/>
            <a:ext cx="7595785" cy="3002569"/>
          </a:xfrm>
          <a:custGeom>
            <a:avLst/>
            <a:gdLst/>
            <a:ahLst/>
            <a:cxnLst/>
            <a:rect r="r" b="b" t="t" l="l"/>
            <a:pathLst>
              <a:path h="3002569" w="7595785">
                <a:moveTo>
                  <a:pt x="0" y="0"/>
                </a:moveTo>
                <a:lnTo>
                  <a:pt x="7595785" y="0"/>
                </a:lnTo>
                <a:lnTo>
                  <a:pt x="7595785" y="3002569"/>
                </a:lnTo>
                <a:lnTo>
                  <a:pt x="0" y="300256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312842" y="6340845"/>
            <a:ext cx="15298890" cy="3314791"/>
            <a:chOff x="0" y="0"/>
            <a:chExt cx="4029337" cy="87303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029337" cy="873031"/>
            </a:xfrm>
            <a:custGeom>
              <a:avLst/>
              <a:gdLst/>
              <a:ahLst/>
              <a:cxnLst/>
              <a:rect r="r" b="b" t="t" l="l"/>
              <a:pathLst>
                <a:path h="873031" w="4029337">
                  <a:moveTo>
                    <a:pt x="25808" y="0"/>
                  </a:moveTo>
                  <a:lnTo>
                    <a:pt x="4003529" y="0"/>
                  </a:lnTo>
                  <a:cubicBezTo>
                    <a:pt x="4017783" y="0"/>
                    <a:pt x="4029337" y="11555"/>
                    <a:pt x="4029337" y="25808"/>
                  </a:cubicBezTo>
                  <a:lnTo>
                    <a:pt x="4029337" y="847223"/>
                  </a:lnTo>
                  <a:cubicBezTo>
                    <a:pt x="4029337" y="861477"/>
                    <a:pt x="4017783" y="873031"/>
                    <a:pt x="4003529" y="873031"/>
                  </a:cubicBezTo>
                  <a:lnTo>
                    <a:pt x="25808" y="873031"/>
                  </a:lnTo>
                  <a:cubicBezTo>
                    <a:pt x="11555" y="873031"/>
                    <a:pt x="0" y="861477"/>
                    <a:pt x="0" y="847223"/>
                  </a:cubicBezTo>
                  <a:lnTo>
                    <a:pt x="0" y="25808"/>
                  </a:lnTo>
                  <a:cubicBezTo>
                    <a:pt x="0" y="11555"/>
                    <a:pt x="11555" y="0"/>
                    <a:pt x="25808" y="0"/>
                  </a:cubicBezTo>
                  <a:close/>
                </a:path>
              </a:pathLst>
            </a:custGeom>
            <a:solidFill>
              <a:srgbClr val="737373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4029337" cy="9111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4107398">
            <a:off x="14355672" y="8430541"/>
            <a:ext cx="2120007" cy="1992807"/>
          </a:xfrm>
          <a:custGeom>
            <a:avLst/>
            <a:gdLst/>
            <a:ahLst/>
            <a:cxnLst/>
            <a:rect r="r" b="b" t="t" l="l"/>
            <a:pathLst>
              <a:path h="1992807" w="2120007">
                <a:moveTo>
                  <a:pt x="0" y="0"/>
                </a:moveTo>
                <a:lnTo>
                  <a:pt x="2120008" y="0"/>
                </a:lnTo>
                <a:lnTo>
                  <a:pt x="2120008" y="1992807"/>
                </a:lnTo>
                <a:lnTo>
                  <a:pt x="0" y="19928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-192027" y="-490474"/>
            <a:ext cx="3709530" cy="4881501"/>
          </a:xfrm>
          <a:custGeom>
            <a:avLst/>
            <a:gdLst/>
            <a:ahLst/>
            <a:cxnLst/>
            <a:rect r="r" b="b" t="t" l="l"/>
            <a:pathLst>
              <a:path h="4881501" w="3709530">
                <a:moveTo>
                  <a:pt x="0" y="0"/>
                </a:moveTo>
                <a:lnTo>
                  <a:pt x="3709530" y="0"/>
                </a:lnTo>
                <a:lnTo>
                  <a:pt x="3709530" y="4881500"/>
                </a:lnTo>
                <a:lnTo>
                  <a:pt x="0" y="488150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14047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662738" y="1213849"/>
            <a:ext cx="14962523" cy="4980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60"/>
              </a:lnSpc>
            </a:pPr>
            <a:r>
              <a:rPr lang="en-US" sz="7114">
                <a:solidFill>
                  <a:srgbClr val="000000"/>
                </a:solidFill>
                <a:latin typeface="Greenth Grunge"/>
                <a:ea typeface="Greenth Grunge"/>
                <a:cs typeface="Greenth Grunge"/>
                <a:sym typeface="Greenth Grunge"/>
              </a:rPr>
              <a:t>ВПЛИВ ХАРКІВСЬКОГО СЕРЕДОВИЩА НА ЖИТТТЯ І ТВОРЧІСТЬ МИКОЛИ ХВИЛЬОВОГО 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8760042" y="-1029139"/>
            <a:ext cx="9851690" cy="2168388"/>
          </a:xfrm>
          <a:custGeom>
            <a:avLst/>
            <a:gdLst/>
            <a:ahLst/>
            <a:cxnLst/>
            <a:rect r="r" b="b" t="t" l="l"/>
            <a:pathLst>
              <a:path h="2168388" w="9851690">
                <a:moveTo>
                  <a:pt x="0" y="0"/>
                </a:moveTo>
                <a:lnTo>
                  <a:pt x="9851690" y="0"/>
                </a:lnTo>
                <a:lnTo>
                  <a:pt x="9851690" y="2168387"/>
                </a:lnTo>
                <a:lnTo>
                  <a:pt x="0" y="216838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-150" t="0" r="0" b="-60497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517556" y="6469910"/>
            <a:ext cx="14873802" cy="4182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80"/>
              </a:lnSpc>
            </a:pPr>
            <a:r>
              <a:rPr lang="en-US" sz="3414">
                <a:solidFill>
                  <a:srgbClr val="FFFFFF"/>
                </a:solidFill>
                <a:latin typeface="Ovo"/>
                <a:ea typeface="Ovo"/>
                <a:cs typeface="Ovo"/>
                <a:sym typeface="Ovo"/>
              </a:rPr>
              <a:t>Автор: Андросова Катерина Юріївна, учениця 10 класу комунального закладу «Харківський ліцей №122 Харківської міської ради»;</a:t>
            </a:r>
          </a:p>
          <a:p>
            <a:pPr algn="l">
              <a:lnSpc>
                <a:spcPts val="4780"/>
              </a:lnSpc>
            </a:pPr>
            <a:r>
              <a:rPr lang="en-US" sz="3414">
                <a:solidFill>
                  <a:srgbClr val="FFFFFF"/>
                </a:solidFill>
                <a:latin typeface="Ovo"/>
                <a:ea typeface="Ovo"/>
                <a:cs typeface="Ovo"/>
                <a:sym typeface="Ovo"/>
              </a:rPr>
              <a:t>Науковий керівник: Андросова Тетяна Степанівна, учитель української мови та літератури комунального закладу «Харківський ліцей №122 Харківської міської ради».</a:t>
            </a:r>
          </a:p>
          <a:p>
            <a:pPr algn="l">
              <a:lnSpc>
                <a:spcPts val="4780"/>
              </a:lnSpc>
            </a:pPr>
          </a:p>
          <a:p>
            <a:pPr algn="ctr">
              <a:lnSpc>
                <a:spcPts val="4780"/>
              </a:lnSpc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8318438" y="-7892"/>
            <a:ext cx="9652356" cy="1002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“.. ніби в кімнаті, де було душно відчинили вікна, і легені відчули раптом свіже повітря”.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5121522" y="1101148"/>
            <a:ext cx="3220374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-М. Могилянський</a:t>
            </a: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1111" r="0" b="-21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875000">
            <a:off x="-3729008" y="7976551"/>
            <a:ext cx="6408472" cy="7663345"/>
          </a:xfrm>
          <a:custGeom>
            <a:avLst/>
            <a:gdLst/>
            <a:ahLst/>
            <a:cxnLst/>
            <a:rect r="r" b="b" t="t" l="l"/>
            <a:pathLst>
              <a:path h="7663345" w="6408472">
                <a:moveTo>
                  <a:pt x="0" y="0"/>
                </a:moveTo>
                <a:lnTo>
                  <a:pt x="6408472" y="0"/>
                </a:lnTo>
                <a:lnTo>
                  <a:pt x="6408472" y="7663345"/>
                </a:lnTo>
                <a:lnTo>
                  <a:pt x="0" y="76633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875000">
            <a:off x="14846998" y="-6313813"/>
            <a:ext cx="6882003" cy="8229600"/>
          </a:xfrm>
          <a:custGeom>
            <a:avLst/>
            <a:gdLst/>
            <a:ahLst/>
            <a:cxnLst/>
            <a:rect r="r" b="b" t="t" l="l"/>
            <a:pathLst>
              <a:path h="8229600" w="6882003">
                <a:moveTo>
                  <a:pt x="0" y="0"/>
                </a:moveTo>
                <a:lnTo>
                  <a:pt x="6882004" y="0"/>
                </a:lnTo>
                <a:lnTo>
                  <a:pt x="688200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37289">
            <a:off x="7706718" y="9353702"/>
            <a:ext cx="14185597" cy="2735794"/>
          </a:xfrm>
          <a:custGeom>
            <a:avLst/>
            <a:gdLst/>
            <a:ahLst/>
            <a:cxnLst/>
            <a:rect r="r" b="b" t="t" l="l"/>
            <a:pathLst>
              <a:path h="2735794" w="14185597">
                <a:moveTo>
                  <a:pt x="0" y="0"/>
                </a:moveTo>
                <a:lnTo>
                  <a:pt x="14185597" y="0"/>
                </a:lnTo>
                <a:lnTo>
                  <a:pt x="14185597" y="2735794"/>
                </a:lnTo>
                <a:lnTo>
                  <a:pt x="0" y="2735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9895434">
            <a:off x="-6819696" y="-1446030"/>
            <a:ext cx="15035495" cy="2899703"/>
          </a:xfrm>
          <a:custGeom>
            <a:avLst/>
            <a:gdLst/>
            <a:ahLst/>
            <a:cxnLst/>
            <a:rect r="r" b="b" t="t" l="l"/>
            <a:pathLst>
              <a:path h="2899703" w="15035495">
                <a:moveTo>
                  <a:pt x="0" y="0"/>
                </a:moveTo>
                <a:lnTo>
                  <a:pt x="15035495" y="0"/>
                </a:lnTo>
                <a:lnTo>
                  <a:pt x="15035495" y="2899702"/>
                </a:lnTo>
                <a:lnTo>
                  <a:pt x="0" y="28997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83414">
            <a:off x="15475009" y="9157197"/>
            <a:ext cx="6220100" cy="3596348"/>
          </a:xfrm>
          <a:custGeom>
            <a:avLst/>
            <a:gdLst/>
            <a:ahLst/>
            <a:cxnLst/>
            <a:rect r="r" b="b" t="t" l="l"/>
            <a:pathLst>
              <a:path h="3596348" w="6220100">
                <a:moveTo>
                  <a:pt x="0" y="0"/>
                </a:moveTo>
                <a:lnTo>
                  <a:pt x="6220100" y="0"/>
                </a:lnTo>
                <a:lnTo>
                  <a:pt x="6220100" y="3596348"/>
                </a:lnTo>
                <a:lnTo>
                  <a:pt x="0" y="35963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4539667" y="-896512"/>
            <a:ext cx="6776561" cy="1392275"/>
          </a:xfrm>
          <a:custGeom>
            <a:avLst/>
            <a:gdLst/>
            <a:ahLst/>
            <a:cxnLst/>
            <a:rect r="r" b="b" t="t" l="l"/>
            <a:pathLst>
              <a:path h="1392275" w="6776561">
                <a:moveTo>
                  <a:pt x="0" y="0"/>
                </a:moveTo>
                <a:lnTo>
                  <a:pt x="6776562" y="0"/>
                </a:lnTo>
                <a:lnTo>
                  <a:pt x="6776562" y="1392275"/>
                </a:lnTo>
                <a:lnTo>
                  <a:pt x="0" y="139227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509899" y="9720862"/>
            <a:ext cx="6393508" cy="2469018"/>
          </a:xfrm>
          <a:custGeom>
            <a:avLst/>
            <a:gdLst/>
            <a:ahLst/>
            <a:cxnLst/>
            <a:rect r="r" b="b" t="t" l="l"/>
            <a:pathLst>
              <a:path h="2469018" w="6393508">
                <a:moveTo>
                  <a:pt x="0" y="0"/>
                </a:moveTo>
                <a:lnTo>
                  <a:pt x="6393508" y="0"/>
                </a:lnTo>
                <a:lnTo>
                  <a:pt x="6393508" y="2469018"/>
                </a:lnTo>
                <a:lnTo>
                  <a:pt x="0" y="24690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2322867">
            <a:off x="-11029236" y="6045231"/>
            <a:ext cx="13980112" cy="1686458"/>
          </a:xfrm>
          <a:custGeom>
            <a:avLst/>
            <a:gdLst/>
            <a:ahLst/>
            <a:cxnLst/>
            <a:rect r="r" b="b" t="t" l="l"/>
            <a:pathLst>
              <a:path h="1686458" w="13980112">
                <a:moveTo>
                  <a:pt x="0" y="0"/>
                </a:moveTo>
                <a:lnTo>
                  <a:pt x="13980112" y="0"/>
                </a:lnTo>
                <a:lnTo>
                  <a:pt x="13980112" y="1686459"/>
                </a:lnTo>
                <a:lnTo>
                  <a:pt x="0" y="168645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3632755" y="9258300"/>
            <a:ext cx="4962737" cy="1046686"/>
          </a:xfrm>
          <a:custGeom>
            <a:avLst/>
            <a:gdLst/>
            <a:ahLst/>
            <a:cxnLst/>
            <a:rect r="r" b="b" t="t" l="l"/>
            <a:pathLst>
              <a:path h="1046686" w="4962737">
                <a:moveTo>
                  <a:pt x="0" y="0"/>
                </a:moveTo>
                <a:lnTo>
                  <a:pt x="4962737" y="0"/>
                </a:lnTo>
                <a:lnTo>
                  <a:pt x="4962737" y="1046686"/>
                </a:lnTo>
                <a:lnTo>
                  <a:pt x="0" y="104668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514519" y="495763"/>
            <a:ext cx="1063571" cy="1363553"/>
          </a:xfrm>
          <a:custGeom>
            <a:avLst/>
            <a:gdLst/>
            <a:ahLst/>
            <a:cxnLst/>
            <a:rect r="r" b="b" t="t" l="l"/>
            <a:pathLst>
              <a:path h="1363553" w="1063571">
                <a:moveTo>
                  <a:pt x="0" y="0"/>
                </a:moveTo>
                <a:lnTo>
                  <a:pt x="1063571" y="0"/>
                </a:lnTo>
                <a:lnTo>
                  <a:pt x="1063571" y="1363553"/>
                </a:lnTo>
                <a:lnTo>
                  <a:pt x="0" y="13635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9978381">
            <a:off x="7596634" y="-1163401"/>
            <a:ext cx="3479243" cy="3318328"/>
          </a:xfrm>
          <a:custGeom>
            <a:avLst/>
            <a:gdLst/>
            <a:ahLst/>
            <a:cxnLst/>
            <a:rect r="r" b="b" t="t" l="l"/>
            <a:pathLst>
              <a:path h="3318328" w="3479243">
                <a:moveTo>
                  <a:pt x="0" y="0"/>
                </a:moveTo>
                <a:lnTo>
                  <a:pt x="3479243" y="0"/>
                </a:lnTo>
                <a:lnTo>
                  <a:pt x="3479243" y="3318328"/>
                </a:lnTo>
                <a:lnTo>
                  <a:pt x="0" y="331832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-1137148" y="1184212"/>
            <a:ext cx="4934260" cy="7795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81"/>
              </a:lnSpc>
            </a:pPr>
            <a:r>
              <a:rPr lang="en-US" sz="4558">
                <a:solidFill>
                  <a:srgbClr val="000000"/>
                </a:solidFill>
                <a:latin typeface="Greenth Grunge"/>
                <a:ea typeface="Greenth Grunge"/>
                <a:cs typeface="Greenth Grunge"/>
                <a:sym typeface="Greenth Grunge"/>
              </a:rPr>
              <a:t>МЕТА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99924" y="2049510"/>
            <a:ext cx="14688152" cy="12967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6"/>
              </a:lnSpc>
            </a:pPr>
            <a:r>
              <a:rPr lang="en-US" sz="3697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Створити сучасний екскурсійний маршрут визначними місцями життя М. Хвильового у Харкові (1920-1933  рр.)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53980" y="4316828"/>
            <a:ext cx="15780040" cy="5905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07279" indent="-403639" lvl="1">
              <a:lnSpc>
                <a:spcPts val="5234"/>
              </a:lnSpc>
              <a:buFont typeface="Arial"/>
              <a:buChar char="•"/>
            </a:pPr>
            <a:r>
              <a:rPr lang="en-US" sz="373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Простежити життєвий та літературний шлях М.Хвильового у Харкові протягом 1920-1933 рр.; </a:t>
            </a:r>
          </a:p>
          <a:p>
            <a:pPr algn="l" marL="807279" indent="-403639" lvl="1">
              <a:lnSpc>
                <a:spcPts val="5234"/>
              </a:lnSpc>
              <a:buFont typeface="Arial"/>
              <a:buChar char="•"/>
            </a:pPr>
            <a:r>
              <a:rPr lang="en-US" sz="373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розробити екскурсійний маршрут життя митця у Харкові з використанням Google Maps і показати пам’ятні місця очима жителя Харкова;</a:t>
            </a:r>
          </a:p>
          <a:p>
            <a:pPr algn="l" marL="807279" indent="-403639" lvl="1">
              <a:lnSpc>
                <a:spcPts val="5234"/>
              </a:lnSpc>
              <a:buFont typeface="Arial"/>
              <a:buChar char="•"/>
            </a:pPr>
            <a:r>
              <a:rPr lang="en-US" sz="373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розробити матеріал у допомогу вчителю та учням для підготовки до уроків історії, харківщинознавства, української літератури;</a:t>
            </a:r>
          </a:p>
          <a:p>
            <a:pPr algn="l" marL="807279" indent="-403639" lvl="1">
              <a:lnSpc>
                <a:spcPts val="5234"/>
              </a:lnSpc>
              <a:buFont typeface="Arial"/>
              <a:buChar char="•"/>
            </a:pPr>
            <a:r>
              <a:rPr lang="en-US" sz="373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популяризувати екскурсійний маршрут серед туристів та жителів міста.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-5860067">
            <a:off x="15294398" y="-929613"/>
            <a:ext cx="3479243" cy="3318328"/>
          </a:xfrm>
          <a:custGeom>
            <a:avLst/>
            <a:gdLst/>
            <a:ahLst/>
            <a:cxnLst/>
            <a:rect r="r" b="b" t="t" l="l"/>
            <a:pathLst>
              <a:path h="3318328" w="3479243">
                <a:moveTo>
                  <a:pt x="0" y="0"/>
                </a:moveTo>
                <a:lnTo>
                  <a:pt x="3479243" y="0"/>
                </a:lnTo>
                <a:lnTo>
                  <a:pt x="3479243" y="3318328"/>
                </a:lnTo>
                <a:lnTo>
                  <a:pt x="0" y="331832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1507554">
            <a:off x="15973106" y="7599136"/>
            <a:ext cx="3479243" cy="3318328"/>
          </a:xfrm>
          <a:custGeom>
            <a:avLst/>
            <a:gdLst/>
            <a:ahLst/>
            <a:cxnLst/>
            <a:rect r="r" b="b" t="t" l="l"/>
            <a:pathLst>
              <a:path h="3318328" w="3479243">
                <a:moveTo>
                  <a:pt x="0" y="0"/>
                </a:moveTo>
                <a:lnTo>
                  <a:pt x="3479243" y="0"/>
                </a:lnTo>
                <a:lnTo>
                  <a:pt x="3479243" y="3318328"/>
                </a:lnTo>
                <a:lnTo>
                  <a:pt x="0" y="331832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7269301">
            <a:off x="-1969857" y="5775384"/>
            <a:ext cx="3479243" cy="3318328"/>
          </a:xfrm>
          <a:custGeom>
            <a:avLst/>
            <a:gdLst/>
            <a:ahLst/>
            <a:cxnLst/>
            <a:rect r="r" b="b" t="t" l="l"/>
            <a:pathLst>
              <a:path h="3318328" w="3479243">
                <a:moveTo>
                  <a:pt x="0" y="0"/>
                </a:moveTo>
                <a:lnTo>
                  <a:pt x="3479243" y="0"/>
                </a:lnTo>
                <a:lnTo>
                  <a:pt x="3479243" y="3318329"/>
                </a:lnTo>
                <a:lnTo>
                  <a:pt x="0" y="331832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9929179">
            <a:off x="-710922" y="-1655343"/>
            <a:ext cx="3479243" cy="3318328"/>
          </a:xfrm>
          <a:custGeom>
            <a:avLst/>
            <a:gdLst/>
            <a:ahLst/>
            <a:cxnLst/>
            <a:rect r="r" b="b" t="t" l="l"/>
            <a:pathLst>
              <a:path h="3318328" w="3479243">
                <a:moveTo>
                  <a:pt x="0" y="0"/>
                </a:moveTo>
                <a:lnTo>
                  <a:pt x="3479244" y="0"/>
                </a:lnTo>
                <a:lnTo>
                  <a:pt x="3479244" y="3318328"/>
                </a:lnTo>
                <a:lnTo>
                  <a:pt x="0" y="331832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-230236" y="3448202"/>
            <a:ext cx="4934260" cy="7795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81"/>
              </a:lnSpc>
            </a:pPr>
            <a:r>
              <a:rPr lang="en-US" sz="4558">
                <a:solidFill>
                  <a:srgbClr val="000000"/>
                </a:solidFill>
                <a:latin typeface="Greenth Grunge"/>
                <a:ea typeface="Greenth Grunge"/>
                <a:cs typeface="Greenth Grunge"/>
                <a:sym typeface="Greenth Grunge"/>
              </a:rPr>
              <a:t>ЗАВДАННЯ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1111" r="0" b="-21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875000">
            <a:off x="-4309749" y="7363696"/>
            <a:ext cx="6408472" cy="7663345"/>
          </a:xfrm>
          <a:custGeom>
            <a:avLst/>
            <a:gdLst/>
            <a:ahLst/>
            <a:cxnLst/>
            <a:rect r="r" b="b" t="t" l="l"/>
            <a:pathLst>
              <a:path h="7663345" w="6408472">
                <a:moveTo>
                  <a:pt x="0" y="0"/>
                </a:moveTo>
                <a:lnTo>
                  <a:pt x="6408472" y="0"/>
                </a:lnTo>
                <a:lnTo>
                  <a:pt x="6408472" y="7663345"/>
                </a:lnTo>
                <a:lnTo>
                  <a:pt x="0" y="76633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875000">
            <a:off x="16911763" y="-6065926"/>
            <a:ext cx="6882003" cy="8229600"/>
          </a:xfrm>
          <a:custGeom>
            <a:avLst/>
            <a:gdLst/>
            <a:ahLst/>
            <a:cxnLst/>
            <a:rect r="r" b="b" t="t" l="l"/>
            <a:pathLst>
              <a:path h="8229600" w="6882003">
                <a:moveTo>
                  <a:pt x="0" y="0"/>
                </a:moveTo>
                <a:lnTo>
                  <a:pt x="6882003" y="0"/>
                </a:lnTo>
                <a:lnTo>
                  <a:pt x="688200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37289">
            <a:off x="10166502" y="8982524"/>
            <a:ext cx="14185597" cy="2735794"/>
          </a:xfrm>
          <a:custGeom>
            <a:avLst/>
            <a:gdLst/>
            <a:ahLst/>
            <a:cxnLst/>
            <a:rect r="r" b="b" t="t" l="l"/>
            <a:pathLst>
              <a:path h="2735794" w="14185597">
                <a:moveTo>
                  <a:pt x="0" y="0"/>
                </a:moveTo>
                <a:lnTo>
                  <a:pt x="14185596" y="0"/>
                </a:lnTo>
                <a:lnTo>
                  <a:pt x="14185596" y="2735794"/>
                </a:lnTo>
                <a:lnTo>
                  <a:pt x="0" y="2735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9895434">
            <a:off x="-7223834" y="-1691998"/>
            <a:ext cx="15035495" cy="2899703"/>
          </a:xfrm>
          <a:custGeom>
            <a:avLst/>
            <a:gdLst/>
            <a:ahLst/>
            <a:cxnLst/>
            <a:rect r="r" b="b" t="t" l="l"/>
            <a:pathLst>
              <a:path h="2899703" w="15035495">
                <a:moveTo>
                  <a:pt x="0" y="0"/>
                </a:moveTo>
                <a:lnTo>
                  <a:pt x="15035495" y="0"/>
                </a:lnTo>
                <a:lnTo>
                  <a:pt x="15035495" y="2899702"/>
                </a:lnTo>
                <a:lnTo>
                  <a:pt x="0" y="28997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83414">
            <a:off x="16821489" y="8944051"/>
            <a:ext cx="6220100" cy="3596348"/>
          </a:xfrm>
          <a:custGeom>
            <a:avLst/>
            <a:gdLst/>
            <a:ahLst/>
            <a:cxnLst/>
            <a:rect r="r" b="b" t="t" l="l"/>
            <a:pathLst>
              <a:path h="3596348" w="6220100">
                <a:moveTo>
                  <a:pt x="0" y="0"/>
                </a:moveTo>
                <a:lnTo>
                  <a:pt x="6220099" y="0"/>
                </a:lnTo>
                <a:lnTo>
                  <a:pt x="6220099" y="3596348"/>
                </a:lnTo>
                <a:lnTo>
                  <a:pt x="0" y="35963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4493794" y="-938285"/>
            <a:ext cx="6776561" cy="1392275"/>
          </a:xfrm>
          <a:custGeom>
            <a:avLst/>
            <a:gdLst/>
            <a:ahLst/>
            <a:cxnLst/>
            <a:rect r="r" b="b" t="t" l="l"/>
            <a:pathLst>
              <a:path h="1392275" w="6776561">
                <a:moveTo>
                  <a:pt x="0" y="0"/>
                </a:moveTo>
                <a:lnTo>
                  <a:pt x="6776561" y="0"/>
                </a:lnTo>
                <a:lnTo>
                  <a:pt x="6776561" y="1392276"/>
                </a:lnTo>
                <a:lnTo>
                  <a:pt x="0" y="139227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180666" y="9667125"/>
            <a:ext cx="6393508" cy="2469018"/>
          </a:xfrm>
          <a:custGeom>
            <a:avLst/>
            <a:gdLst/>
            <a:ahLst/>
            <a:cxnLst/>
            <a:rect r="r" b="b" t="t" l="l"/>
            <a:pathLst>
              <a:path h="2469018" w="6393508">
                <a:moveTo>
                  <a:pt x="0" y="0"/>
                </a:moveTo>
                <a:lnTo>
                  <a:pt x="6393509" y="0"/>
                </a:lnTo>
                <a:lnTo>
                  <a:pt x="6393509" y="2469018"/>
                </a:lnTo>
                <a:lnTo>
                  <a:pt x="0" y="24690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2322867">
            <a:off x="-11029236" y="6045231"/>
            <a:ext cx="13980112" cy="1686458"/>
          </a:xfrm>
          <a:custGeom>
            <a:avLst/>
            <a:gdLst/>
            <a:ahLst/>
            <a:cxnLst/>
            <a:rect r="r" b="b" t="t" l="l"/>
            <a:pathLst>
              <a:path h="1686458" w="13980112">
                <a:moveTo>
                  <a:pt x="0" y="0"/>
                </a:moveTo>
                <a:lnTo>
                  <a:pt x="13980112" y="0"/>
                </a:lnTo>
                <a:lnTo>
                  <a:pt x="13980112" y="1686459"/>
                </a:lnTo>
                <a:lnTo>
                  <a:pt x="0" y="168645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2459607" y="9143782"/>
            <a:ext cx="4962737" cy="1046686"/>
          </a:xfrm>
          <a:custGeom>
            <a:avLst/>
            <a:gdLst/>
            <a:ahLst/>
            <a:cxnLst/>
            <a:rect r="r" b="b" t="t" l="l"/>
            <a:pathLst>
              <a:path h="1046686" w="4962737">
                <a:moveTo>
                  <a:pt x="0" y="0"/>
                </a:moveTo>
                <a:lnTo>
                  <a:pt x="4962736" y="0"/>
                </a:lnTo>
                <a:lnTo>
                  <a:pt x="4962736" y="1046686"/>
                </a:lnTo>
                <a:lnTo>
                  <a:pt x="0" y="104668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293913" y="1028700"/>
            <a:ext cx="4545894" cy="6737985"/>
            <a:chOff x="0" y="0"/>
            <a:chExt cx="12852400" cy="190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403005" y="1003888"/>
              <a:ext cx="12046390" cy="17042224"/>
            </a:xfrm>
            <a:custGeom>
              <a:avLst/>
              <a:gdLst/>
              <a:ahLst/>
              <a:cxnLst/>
              <a:rect r="r" b="b" t="t" l="l"/>
              <a:pathLst>
                <a:path h="17042224" w="12046390">
                  <a:moveTo>
                    <a:pt x="6023195" y="13633"/>
                  </a:moveTo>
                  <a:cubicBezTo>
                    <a:pt x="3966478" y="0"/>
                    <a:pt x="2062046" y="1618528"/>
                    <a:pt x="1031023" y="4256352"/>
                  </a:cubicBezTo>
                  <a:cubicBezTo>
                    <a:pt x="0" y="6894176"/>
                    <a:pt x="0" y="10148049"/>
                    <a:pt x="1031023" y="12785873"/>
                  </a:cubicBezTo>
                  <a:cubicBezTo>
                    <a:pt x="2062046" y="15423697"/>
                    <a:pt x="3966478" y="17042224"/>
                    <a:pt x="6023195" y="17028591"/>
                  </a:cubicBezTo>
                  <a:cubicBezTo>
                    <a:pt x="8079912" y="17042224"/>
                    <a:pt x="9984345" y="15423697"/>
                    <a:pt x="11015367" y="12785873"/>
                  </a:cubicBezTo>
                  <a:cubicBezTo>
                    <a:pt x="12046390" y="10148049"/>
                    <a:pt x="12046390" y="6894176"/>
                    <a:pt x="11015367" y="4256352"/>
                  </a:cubicBezTo>
                  <a:cubicBezTo>
                    <a:pt x="9984345" y="1618528"/>
                    <a:pt x="8079912" y="0"/>
                    <a:pt x="6023195" y="13633"/>
                  </a:cubicBezTo>
                  <a:close/>
                </a:path>
              </a:pathLst>
            </a:custGeom>
            <a:blipFill>
              <a:blip r:embed="rId15"/>
              <a:stretch>
                <a:fillRect l="223" t="-2955" r="223" b="-2955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2852400" cy="19050000"/>
            </a:xfrm>
            <a:custGeom>
              <a:avLst/>
              <a:gdLst/>
              <a:ahLst/>
              <a:cxnLst/>
              <a:rect r="r" b="b" t="t" l="l"/>
              <a:pathLst>
                <a:path h="19050000" w="12852400">
                  <a:moveTo>
                    <a:pt x="0" y="0"/>
                  </a:moveTo>
                  <a:lnTo>
                    <a:pt x="12852400" y="0"/>
                  </a:lnTo>
                  <a:lnTo>
                    <a:pt x="12852400" y="19050000"/>
                  </a:lnTo>
                  <a:lnTo>
                    <a:pt x="0" y="19050000"/>
                  </a:lnTo>
                  <a:close/>
                </a:path>
              </a:pathLst>
            </a:custGeom>
            <a:blipFill>
              <a:blip r:embed="rId16"/>
              <a:stretch>
                <a:fillRect l="-24" t="0" r="-24" b="0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true" flipV="false" rot="0">
            <a:off x="555771" y="6331607"/>
            <a:ext cx="2574698" cy="4410618"/>
          </a:xfrm>
          <a:custGeom>
            <a:avLst/>
            <a:gdLst/>
            <a:ahLst/>
            <a:cxnLst/>
            <a:rect r="r" b="b" t="t" l="l"/>
            <a:pathLst>
              <a:path h="4410618" w="2574698">
                <a:moveTo>
                  <a:pt x="2574699" y="0"/>
                </a:moveTo>
                <a:lnTo>
                  <a:pt x="0" y="0"/>
                </a:lnTo>
                <a:lnTo>
                  <a:pt x="0" y="4410618"/>
                </a:lnTo>
                <a:lnTo>
                  <a:pt x="2574699" y="4410618"/>
                </a:lnTo>
                <a:lnTo>
                  <a:pt x="2574699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2029486">
            <a:off x="2119233" y="617110"/>
            <a:ext cx="2543700" cy="1073775"/>
          </a:xfrm>
          <a:custGeom>
            <a:avLst/>
            <a:gdLst/>
            <a:ahLst/>
            <a:cxnLst/>
            <a:rect r="r" b="b" t="t" l="l"/>
            <a:pathLst>
              <a:path h="1073775" w="2543700">
                <a:moveTo>
                  <a:pt x="2543700" y="0"/>
                </a:moveTo>
                <a:lnTo>
                  <a:pt x="0" y="0"/>
                </a:lnTo>
                <a:lnTo>
                  <a:pt x="0" y="1073775"/>
                </a:lnTo>
                <a:lnTo>
                  <a:pt x="2543700" y="1073775"/>
                </a:lnTo>
                <a:lnTo>
                  <a:pt x="254370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137265" y="4746234"/>
            <a:ext cx="8043401" cy="2672757"/>
          </a:xfrm>
          <a:custGeom>
            <a:avLst/>
            <a:gdLst/>
            <a:ahLst/>
            <a:cxnLst/>
            <a:rect r="r" b="b" t="t" l="l"/>
            <a:pathLst>
              <a:path h="2672757" w="8043401">
                <a:moveTo>
                  <a:pt x="0" y="0"/>
                </a:moveTo>
                <a:lnTo>
                  <a:pt x="8043401" y="0"/>
                </a:lnTo>
                <a:lnTo>
                  <a:pt x="8043401" y="2672757"/>
                </a:lnTo>
                <a:lnTo>
                  <a:pt x="0" y="267275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-14064" r="-5142" b="-11415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5733248" y="6786834"/>
            <a:ext cx="5681853" cy="8229600"/>
          </a:xfrm>
          <a:custGeom>
            <a:avLst/>
            <a:gdLst/>
            <a:ahLst/>
            <a:cxnLst/>
            <a:rect r="r" b="b" t="t" l="l"/>
            <a:pathLst>
              <a:path h="8229600" w="5681853">
                <a:moveTo>
                  <a:pt x="0" y="0"/>
                </a:moveTo>
                <a:lnTo>
                  <a:pt x="5681853" y="0"/>
                </a:lnTo>
                <a:lnTo>
                  <a:pt x="568185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4839807" y="116284"/>
            <a:ext cx="12332868" cy="5546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35"/>
              </a:lnSpc>
            </a:pPr>
            <a:r>
              <a:rPr lang="en-US" sz="2882">
                <a:solidFill>
                  <a:srgbClr val="000000"/>
                </a:solidFill>
                <a:latin typeface="Alice Bold"/>
                <a:ea typeface="Alice Bold"/>
                <a:cs typeface="Alice Bold"/>
                <a:sym typeface="Alice Bold"/>
              </a:rPr>
              <a:t>Микола Хвильовий</a:t>
            </a:r>
            <a:r>
              <a:rPr lang="en-US" sz="2882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- автор та ідеолог гасла “</a:t>
            </a:r>
            <a:r>
              <a:rPr lang="en-US" sz="2882" i="true">
                <a:solidFill>
                  <a:srgbClr val="000000"/>
                </a:solidFill>
                <a:latin typeface="Alice Italics"/>
                <a:ea typeface="Alice Italics"/>
                <a:cs typeface="Alice Italics"/>
                <a:sym typeface="Alice Italics"/>
              </a:rPr>
              <a:t>Геть від Москви!</a:t>
            </a:r>
            <a:r>
              <a:rPr lang="en-US" sz="2882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”; один з найвідоміших представників Розстріляного відродження й один з перших, хто став жертвою тоталітарної системи. </a:t>
            </a:r>
          </a:p>
          <a:p>
            <a:pPr algn="l">
              <a:lnSpc>
                <a:spcPts val="4035"/>
              </a:lnSpc>
            </a:pPr>
            <a:r>
              <a:rPr lang="en-US" sz="2882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Як відомо, </a:t>
            </a:r>
            <a:r>
              <a:rPr lang="en-US" sz="2882">
                <a:solidFill>
                  <a:srgbClr val="000000"/>
                </a:solidFill>
                <a:latin typeface="Alice Bold"/>
                <a:ea typeface="Alice Bold"/>
                <a:cs typeface="Alice Bold"/>
                <a:sym typeface="Alice Bold"/>
              </a:rPr>
              <a:t>13</a:t>
            </a:r>
            <a:r>
              <a:rPr lang="en-US" sz="2882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було його найулюбленішим числом, бо </a:t>
            </a:r>
            <a:r>
              <a:rPr lang="en-US" sz="2882">
                <a:solidFill>
                  <a:srgbClr val="000000"/>
                </a:solidFill>
                <a:latin typeface="Alice Bold"/>
                <a:ea typeface="Alice Bold"/>
                <a:cs typeface="Alice Bold"/>
                <a:sym typeface="Alice Bold"/>
              </a:rPr>
              <a:t>13</a:t>
            </a:r>
            <a:r>
              <a:rPr lang="en-US" sz="2882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грудня він народився, </a:t>
            </a:r>
            <a:r>
              <a:rPr lang="en-US" sz="2882">
                <a:solidFill>
                  <a:srgbClr val="000000"/>
                </a:solidFill>
                <a:latin typeface="Alice Bold"/>
                <a:ea typeface="Alice Bold"/>
                <a:cs typeface="Alice Bold"/>
                <a:sym typeface="Alice Bold"/>
              </a:rPr>
              <a:t>13</a:t>
            </a:r>
            <a:r>
              <a:rPr lang="en-US" sz="2882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травня вкоротив собі віку. Але мало хто замислюється, що </a:t>
            </a:r>
            <a:r>
              <a:rPr lang="en-US" sz="2882">
                <a:solidFill>
                  <a:srgbClr val="000000"/>
                </a:solidFill>
                <a:latin typeface="Alice Bold"/>
                <a:ea typeface="Alice Bold"/>
                <a:cs typeface="Alice Bold"/>
                <a:sym typeface="Alice Bold"/>
              </a:rPr>
              <a:t>13</a:t>
            </a:r>
            <a:r>
              <a:rPr lang="en-US" sz="2882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найплідніших років життя автор провів саме у </a:t>
            </a:r>
            <a:r>
              <a:rPr lang="en-US" sz="2882" u="sng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Харкові,</a:t>
            </a:r>
            <a:r>
              <a:rPr lang="en-US" sz="2882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де за його участі було створено ВАПЛІТЕ та висунуто славнозвісне гасло.</a:t>
            </a:r>
          </a:p>
          <a:p>
            <a:pPr algn="l">
              <a:lnSpc>
                <a:spcPts val="4035"/>
              </a:lnSpc>
            </a:pPr>
            <a:r>
              <a:rPr lang="en-US" sz="2882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Для нього центральною проблемою була проблема історичного буття та культури України.</a:t>
            </a:r>
          </a:p>
          <a:p>
            <a:pPr algn="l">
              <a:lnSpc>
                <a:spcPts val="4035"/>
              </a:lnSpc>
            </a:pPr>
            <a:r>
              <a:rPr lang="en-US" sz="2882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,</a:t>
            </a:r>
          </a:p>
          <a:p>
            <a:pPr algn="l">
              <a:lnSpc>
                <a:spcPts val="4035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5158696" y="4774407"/>
            <a:ext cx="7265547" cy="2557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83"/>
              </a:lnSpc>
              <a:spcBef>
                <a:spcPct val="0"/>
              </a:spcBef>
            </a:pPr>
            <a:r>
              <a:rPr lang="en-US" sz="2916">
                <a:solidFill>
                  <a:srgbClr val="000000"/>
                </a:solidFill>
                <a:latin typeface="Magnolia Script"/>
                <a:ea typeface="Magnolia Script"/>
                <a:cs typeface="Magnolia Script"/>
                <a:sym typeface="Magnolia Script"/>
              </a:rPr>
              <a:t>“Державна незалежність України неминуча, адже це пройшли всі народи Європи. Відтак протидіяти цьому – значить бути</a:t>
            </a:r>
            <a:r>
              <a:rPr lang="en-US" sz="2916">
                <a:solidFill>
                  <a:srgbClr val="000000"/>
                </a:solidFill>
                <a:latin typeface="Magnolia Script"/>
                <a:ea typeface="Magnolia Script"/>
                <a:cs typeface="Magnolia Script"/>
                <a:sym typeface="Magnolia Script"/>
              </a:rPr>
              <a:t> гальмом прогресу".</a:t>
            </a:r>
          </a:p>
          <a:p>
            <a:pPr algn="l">
              <a:lnSpc>
                <a:spcPts val="4083"/>
              </a:lnSpc>
              <a:spcBef>
                <a:spcPct val="0"/>
              </a:spcBef>
            </a:pPr>
            <a:r>
              <a:rPr lang="en-US" sz="2916">
                <a:solidFill>
                  <a:srgbClr val="000000"/>
                </a:solidFill>
                <a:latin typeface="Magnolia Script"/>
                <a:ea typeface="Magnolia Script"/>
                <a:cs typeface="Magnolia Script"/>
                <a:sym typeface="Magnolia Script"/>
              </a:rPr>
              <a:t>                                        - Микола Хвильовий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730545" y="7676591"/>
            <a:ext cx="12162854" cy="2610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69"/>
              </a:lnSpc>
            </a:pPr>
            <a:r>
              <a:rPr lang="en-US" sz="2977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Гасла М. Хвильового віднайшли масовий відгук в українців. Заклики повернутися обличчям до Європи пришвидшували початок репресій проти культурних діячів, спочатку оформившись у боротьбу з “хвильовізмом”, потім припинивши дискусію.</a:t>
            </a:r>
          </a:p>
          <a:p>
            <a:pPr algn="l">
              <a:lnSpc>
                <a:spcPts val="4169"/>
              </a:lnSpc>
              <a:spcBef>
                <a:spcPct val="0"/>
              </a:spcBef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12180666" y="4679559"/>
            <a:ext cx="5957395" cy="2566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3"/>
              </a:lnSpc>
              <a:spcBef>
                <a:spcPct val="0"/>
              </a:spcBef>
            </a:pPr>
            <a:r>
              <a:rPr lang="en-US" sz="2902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За словами О. Забужко, «Микола Хвильовий фактично був лідером тієї України,</a:t>
            </a:r>
            <a:r>
              <a:rPr lang="en-US" sz="2902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яка ще була червоною, але вважала себе незалежною”.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-3399086" y="-2256146"/>
            <a:ext cx="5681853" cy="8229600"/>
          </a:xfrm>
          <a:custGeom>
            <a:avLst/>
            <a:gdLst/>
            <a:ahLst/>
            <a:cxnLst/>
            <a:rect r="r" b="b" t="t" l="l"/>
            <a:pathLst>
              <a:path h="8229600" w="5681853">
                <a:moveTo>
                  <a:pt x="0" y="0"/>
                </a:moveTo>
                <a:lnTo>
                  <a:pt x="5681853" y="0"/>
                </a:lnTo>
                <a:lnTo>
                  <a:pt x="568185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1111" r="0" b="-21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875000">
            <a:off x="-3824403" y="8147866"/>
            <a:ext cx="6408472" cy="7663345"/>
          </a:xfrm>
          <a:custGeom>
            <a:avLst/>
            <a:gdLst/>
            <a:ahLst/>
            <a:cxnLst/>
            <a:rect r="r" b="b" t="t" l="l"/>
            <a:pathLst>
              <a:path h="7663345" w="6408472">
                <a:moveTo>
                  <a:pt x="0" y="0"/>
                </a:moveTo>
                <a:lnTo>
                  <a:pt x="6408473" y="0"/>
                </a:lnTo>
                <a:lnTo>
                  <a:pt x="6408473" y="7663345"/>
                </a:lnTo>
                <a:lnTo>
                  <a:pt x="0" y="76633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875000">
            <a:off x="15843723" y="-6368402"/>
            <a:ext cx="6882003" cy="8229600"/>
          </a:xfrm>
          <a:custGeom>
            <a:avLst/>
            <a:gdLst/>
            <a:ahLst/>
            <a:cxnLst/>
            <a:rect r="r" b="b" t="t" l="l"/>
            <a:pathLst>
              <a:path h="8229600" w="6882003">
                <a:moveTo>
                  <a:pt x="0" y="0"/>
                </a:moveTo>
                <a:lnTo>
                  <a:pt x="6882003" y="0"/>
                </a:lnTo>
                <a:lnTo>
                  <a:pt x="688200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37289">
            <a:off x="10791688" y="8919103"/>
            <a:ext cx="14185597" cy="2735794"/>
          </a:xfrm>
          <a:custGeom>
            <a:avLst/>
            <a:gdLst/>
            <a:ahLst/>
            <a:cxnLst/>
            <a:rect r="r" b="b" t="t" l="l"/>
            <a:pathLst>
              <a:path h="2735794" w="14185597">
                <a:moveTo>
                  <a:pt x="0" y="0"/>
                </a:moveTo>
                <a:lnTo>
                  <a:pt x="14185596" y="0"/>
                </a:lnTo>
                <a:lnTo>
                  <a:pt x="14185596" y="2735794"/>
                </a:lnTo>
                <a:lnTo>
                  <a:pt x="0" y="2735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9895434">
            <a:off x="-7051188" y="-1864597"/>
            <a:ext cx="15035495" cy="2899703"/>
          </a:xfrm>
          <a:custGeom>
            <a:avLst/>
            <a:gdLst/>
            <a:ahLst/>
            <a:cxnLst/>
            <a:rect r="r" b="b" t="t" l="l"/>
            <a:pathLst>
              <a:path h="2899703" w="15035495">
                <a:moveTo>
                  <a:pt x="0" y="0"/>
                </a:moveTo>
                <a:lnTo>
                  <a:pt x="15035496" y="0"/>
                </a:lnTo>
                <a:lnTo>
                  <a:pt x="15035496" y="2899703"/>
                </a:lnTo>
                <a:lnTo>
                  <a:pt x="0" y="28997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83414">
            <a:off x="15362581" y="9381630"/>
            <a:ext cx="6220100" cy="3596348"/>
          </a:xfrm>
          <a:custGeom>
            <a:avLst/>
            <a:gdLst/>
            <a:ahLst/>
            <a:cxnLst/>
            <a:rect r="r" b="b" t="t" l="l"/>
            <a:pathLst>
              <a:path h="3596348" w="6220100">
                <a:moveTo>
                  <a:pt x="0" y="0"/>
                </a:moveTo>
                <a:lnTo>
                  <a:pt x="6220100" y="0"/>
                </a:lnTo>
                <a:lnTo>
                  <a:pt x="6220100" y="3596349"/>
                </a:lnTo>
                <a:lnTo>
                  <a:pt x="0" y="35963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5089965" y="-1110883"/>
            <a:ext cx="6776561" cy="1392275"/>
          </a:xfrm>
          <a:custGeom>
            <a:avLst/>
            <a:gdLst/>
            <a:ahLst/>
            <a:cxnLst/>
            <a:rect r="r" b="b" t="t" l="l"/>
            <a:pathLst>
              <a:path h="1392275" w="6776561">
                <a:moveTo>
                  <a:pt x="0" y="0"/>
                </a:moveTo>
                <a:lnTo>
                  <a:pt x="6776562" y="0"/>
                </a:lnTo>
                <a:lnTo>
                  <a:pt x="6776562" y="1392275"/>
                </a:lnTo>
                <a:lnTo>
                  <a:pt x="0" y="139227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681049" y="9945295"/>
            <a:ext cx="6393508" cy="2469018"/>
          </a:xfrm>
          <a:custGeom>
            <a:avLst/>
            <a:gdLst/>
            <a:ahLst/>
            <a:cxnLst/>
            <a:rect r="r" b="b" t="t" l="l"/>
            <a:pathLst>
              <a:path h="2469018" w="6393508">
                <a:moveTo>
                  <a:pt x="0" y="0"/>
                </a:moveTo>
                <a:lnTo>
                  <a:pt x="6393509" y="0"/>
                </a:lnTo>
                <a:lnTo>
                  <a:pt x="6393509" y="2469019"/>
                </a:lnTo>
                <a:lnTo>
                  <a:pt x="0" y="24690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2322867">
            <a:off x="-11029236" y="6045231"/>
            <a:ext cx="13980112" cy="1686458"/>
          </a:xfrm>
          <a:custGeom>
            <a:avLst/>
            <a:gdLst/>
            <a:ahLst/>
            <a:cxnLst/>
            <a:rect r="r" b="b" t="t" l="l"/>
            <a:pathLst>
              <a:path h="1686458" w="13980112">
                <a:moveTo>
                  <a:pt x="0" y="0"/>
                </a:moveTo>
                <a:lnTo>
                  <a:pt x="13980112" y="0"/>
                </a:lnTo>
                <a:lnTo>
                  <a:pt x="13980112" y="1686459"/>
                </a:lnTo>
                <a:lnTo>
                  <a:pt x="0" y="168645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3934037" y="9421952"/>
            <a:ext cx="4962737" cy="1046686"/>
          </a:xfrm>
          <a:custGeom>
            <a:avLst/>
            <a:gdLst/>
            <a:ahLst/>
            <a:cxnLst/>
            <a:rect r="r" b="b" t="t" l="l"/>
            <a:pathLst>
              <a:path h="1046686" w="4962737">
                <a:moveTo>
                  <a:pt x="0" y="0"/>
                </a:moveTo>
                <a:lnTo>
                  <a:pt x="4962737" y="0"/>
                </a:lnTo>
                <a:lnTo>
                  <a:pt x="4962737" y="1046687"/>
                </a:lnTo>
                <a:lnTo>
                  <a:pt x="0" y="104668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88384" y="3711623"/>
            <a:ext cx="9503986" cy="2211837"/>
          </a:xfrm>
          <a:custGeom>
            <a:avLst/>
            <a:gdLst/>
            <a:ahLst/>
            <a:cxnLst/>
            <a:rect r="r" b="b" t="t" l="l"/>
            <a:pathLst>
              <a:path h="2211837" w="9503986">
                <a:moveTo>
                  <a:pt x="0" y="0"/>
                </a:moveTo>
                <a:lnTo>
                  <a:pt x="9503986" y="0"/>
                </a:lnTo>
                <a:lnTo>
                  <a:pt x="9503986" y="2211837"/>
                </a:lnTo>
                <a:lnTo>
                  <a:pt x="0" y="221183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127860" y="3964306"/>
            <a:ext cx="5926927" cy="1829939"/>
          </a:xfrm>
          <a:custGeom>
            <a:avLst/>
            <a:gdLst/>
            <a:ahLst/>
            <a:cxnLst/>
            <a:rect r="r" b="b" t="t" l="l"/>
            <a:pathLst>
              <a:path h="1829939" w="5926927">
                <a:moveTo>
                  <a:pt x="0" y="0"/>
                </a:moveTo>
                <a:lnTo>
                  <a:pt x="5926927" y="0"/>
                </a:lnTo>
                <a:lnTo>
                  <a:pt x="5926927" y="1829939"/>
                </a:lnTo>
                <a:lnTo>
                  <a:pt x="0" y="182993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5400000">
            <a:off x="8061587" y="5211982"/>
            <a:ext cx="2283714" cy="8229600"/>
          </a:xfrm>
          <a:custGeom>
            <a:avLst/>
            <a:gdLst/>
            <a:ahLst/>
            <a:cxnLst/>
            <a:rect r="r" b="b" t="t" l="l"/>
            <a:pathLst>
              <a:path h="8229600" w="2283714">
                <a:moveTo>
                  <a:pt x="0" y="0"/>
                </a:moveTo>
                <a:lnTo>
                  <a:pt x="2283714" y="0"/>
                </a:lnTo>
                <a:lnTo>
                  <a:pt x="228371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702675" y="409623"/>
            <a:ext cx="16556625" cy="3711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Alice Bold"/>
                <a:ea typeface="Alice Bold"/>
                <a:cs typeface="Alice Bold"/>
                <a:sym typeface="Alice Bold"/>
              </a:rPr>
              <a:t>  Зі смертю Хвильового </a:t>
            </a:r>
            <a:r>
              <a:rPr lang="en-US" sz="350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закінчилось й українське національне відродження 20-30-х років 20 століття. </a:t>
            </a:r>
          </a:p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 Цькування, обмеження свободи творчості призвели до краху українізації і нарешті відрядження митця в Полтавську область, де він став свідком Голодомору 1933 р. Цей жах розбив і фізично, й морально митця та позбавив його віри.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51285" y="4137582"/>
            <a:ext cx="8652158" cy="1283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45"/>
              </a:lnSpc>
              <a:spcBef>
                <a:spcPct val="0"/>
              </a:spcBef>
            </a:pPr>
            <a:r>
              <a:rPr lang="en-US" sz="3675">
                <a:solidFill>
                  <a:srgbClr val="000000"/>
                </a:solidFill>
                <a:latin typeface="Magnolia Script"/>
                <a:ea typeface="Magnolia Script"/>
                <a:cs typeface="Magnolia Script"/>
                <a:sym typeface="Magnolia Script"/>
              </a:rPr>
              <a:t>“Невже я зайвий чоловік, тому що люблю безумно Україну?”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480610" y="4128057"/>
            <a:ext cx="7221427" cy="1416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74"/>
              </a:lnSpc>
              <a:spcBef>
                <a:spcPct val="0"/>
              </a:spcBef>
            </a:pPr>
            <a:r>
              <a:rPr lang="en-US" sz="4053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І саме </a:t>
            </a:r>
            <a:r>
              <a:rPr lang="en-US" sz="4053">
                <a:solidFill>
                  <a:srgbClr val="000000"/>
                </a:solidFill>
                <a:latin typeface="Alice Bold"/>
                <a:ea typeface="Alice Bold"/>
                <a:cs typeface="Alice Bold"/>
                <a:sym typeface="Alice Bold"/>
              </a:rPr>
              <a:t>13.05.1933</a:t>
            </a:r>
            <a:r>
              <a:rPr lang="en-US" sz="4053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закінчив життя самоубивством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062492" y="6037760"/>
            <a:ext cx="14163016" cy="3656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08"/>
              </a:lnSpc>
            </a:pPr>
            <a:r>
              <a:rPr lang="en-US" sz="4149">
                <a:solidFill>
                  <a:srgbClr val="000000"/>
                </a:solidFill>
                <a:latin typeface="Alice Bold"/>
                <a:ea typeface="Alice Bold"/>
                <a:cs typeface="Alice Bold"/>
                <a:sym typeface="Alice Bold"/>
              </a:rPr>
              <a:t>13</a:t>
            </a:r>
            <a:r>
              <a:rPr lang="en-US" sz="414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років прожив Хвильовий у Харкові. Тут він мріяв, писав, кохав, надіявся, зневірився. І все це відбулося в одному місті. </a:t>
            </a:r>
          </a:p>
          <a:p>
            <a:pPr algn="ctr">
              <a:lnSpc>
                <a:spcPts val="5808"/>
              </a:lnSpc>
              <a:spcBef>
                <a:spcPct val="0"/>
              </a:spcBef>
            </a:pPr>
            <a:r>
              <a:rPr lang="en-US" sz="414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Тож пройдімося тепер разом цими вуличками історії дядьки Миколи з квартитри №9...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1111" r="0" b="-2111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48520" y="6169773"/>
            <a:ext cx="4737364" cy="3817515"/>
            <a:chOff x="0" y="0"/>
            <a:chExt cx="1247701" cy="100543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247701" cy="1005436"/>
            </a:xfrm>
            <a:custGeom>
              <a:avLst/>
              <a:gdLst/>
              <a:ahLst/>
              <a:cxnLst/>
              <a:rect r="r" b="b" t="t" l="l"/>
              <a:pathLst>
                <a:path h="1005436" w="1247701">
                  <a:moveTo>
                    <a:pt x="83345" y="0"/>
                  </a:moveTo>
                  <a:lnTo>
                    <a:pt x="1164355" y="0"/>
                  </a:lnTo>
                  <a:cubicBezTo>
                    <a:pt x="1210386" y="0"/>
                    <a:pt x="1247701" y="37315"/>
                    <a:pt x="1247701" y="83345"/>
                  </a:cubicBezTo>
                  <a:lnTo>
                    <a:pt x="1247701" y="922091"/>
                  </a:lnTo>
                  <a:cubicBezTo>
                    <a:pt x="1247701" y="944195"/>
                    <a:pt x="1238920" y="965395"/>
                    <a:pt x="1223289" y="981025"/>
                  </a:cubicBezTo>
                  <a:cubicBezTo>
                    <a:pt x="1207659" y="996655"/>
                    <a:pt x="1186460" y="1005436"/>
                    <a:pt x="1164355" y="1005436"/>
                  </a:cubicBezTo>
                  <a:lnTo>
                    <a:pt x="83345" y="1005436"/>
                  </a:lnTo>
                  <a:cubicBezTo>
                    <a:pt x="61241" y="1005436"/>
                    <a:pt x="40042" y="996655"/>
                    <a:pt x="24411" y="981025"/>
                  </a:cubicBezTo>
                  <a:cubicBezTo>
                    <a:pt x="8781" y="965395"/>
                    <a:pt x="0" y="944195"/>
                    <a:pt x="0" y="922091"/>
                  </a:cubicBezTo>
                  <a:lnTo>
                    <a:pt x="0" y="83345"/>
                  </a:lnTo>
                  <a:cubicBezTo>
                    <a:pt x="0" y="37315"/>
                    <a:pt x="37315" y="0"/>
                    <a:pt x="83345" y="0"/>
                  </a:cubicBezTo>
                  <a:close/>
                </a:path>
              </a:pathLst>
            </a:custGeom>
            <a:solidFill>
              <a:srgbClr val="737373">
                <a:alpha val="64706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247701" cy="10530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3875000">
            <a:off x="16141107" y="-6330288"/>
            <a:ext cx="6882003" cy="8229600"/>
          </a:xfrm>
          <a:custGeom>
            <a:avLst/>
            <a:gdLst/>
            <a:ahLst/>
            <a:cxnLst/>
            <a:rect r="r" b="b" t="t" l="l"/>
            <a:pathLst>
              <a:path h="8229600" w="6882003">
                <a:moveTo>
                  <a:pt x="0" y="0"/>
                </a:moveTo>
                <a:lnTo>
                  <a:pt x="6882003" y="0"/>
                </a:lnTo>
                <a:lnTo>
                  <a:pt x="688200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3272174" y="6303911"/>
            <a:ext cx="4759461" cy="3256014"/>
            <a:chOff x="0" y="0"/>
            <a:chExt cx="1253521" cy="85755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53521" cy="857551"/>
            </a:xfrm>
            <a:custGeom>
              <a:avLst/>
              <a:gdLst/>
              <a:ahLst/>
              <a:cxnLst/>
              <a:rect r="r" b="b" t="t" l="l"/>
              <a:pathLst>
                <a:path h="857551" w="1253521">
                  <a:moveTo>
                    <a:pt x="82959" y="0"/>
                  </a:moveTo>
                  <a:lnTo>
                    <a:pt x="1170562" y="0"/>
                  </a:lnTo>
                  <a:cubicBezTo>
                    <a:pt x="1192564" y="0"/>
                    <a:pt x="1213665" y="8740"/>
                    <a:pt x="1229223" y="24298"/>
                  </a:cubicBezTo>
                  <a:cubicBezTo>
                    <a:pt x="1244780" y="39856"/>
                    <a:pt x="1253521" y="60957"/>
                    <a:pt x="1253521" y="82959"/>
                  </a:cubicBezTo>
                  <a:lnTo>
                    <a:pt x="1253521" y="774593"/>
                  </a:lnTo>
                  <a:cubicBezTo>
                    <a:pt x="1253521" y="820409"/>
                    <a:pt x="1216379" y="857551"/>
                    <a:pt x="1170562" y="857551"/>
                  </a:cubicBezTo>
                  <a:lnTo>
                    <a:pt x="82959" y="857551"/>
                  </a:lnTo>
                  <a:cubicBezTo>
                    <a:pt x="37142" y="857551"/>
                    <a:pt x="0" y="820409"/>
                    <a:pt x="0" y="774593"/>
                  </a:cubicBezTo>
                  <a:lnTo>
                    <a:pt x="0" y="82959"/>
                  </a:lnTo>
                  <a:cubicBezTo>
                    <a:pt x="0" y="37142"/>
                    <a:pt x="37142" y="0"/>
                    <a:pt x="82959" y="0"/>
                  </a:cubicBezTo>
                  <a:close/>
                </a:path>
              </a:pathLst>
            </a:custGeom>
            <a:solidFill>
              <a:srgbClr val="737373">
                <a:alpha val="64706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253521" cy="9051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-737289">
            <a:off x="11195202" y="8895673"/>
            <a:ext cx="14185597" cy="2735794"/>
          </a:xfrm>
          <a:custGeom>
            <a:avLst/>
            <a:gdLst/>
            <a:ahLst/>
            <a:cxnLst/>
            <a:rect r="r" b="b" t="t" l="l"/>
            <a:pathLst>
              <a:path h="2735794" w="14185597">
                <a:moveTo>
                  <a:pt x="0" y="0"/>
                </a:moveTo>
                <a:lnTo>
                  <a:pt x="14185596" y="0"/>
                </a:lnTo>
                <a:lnTo>
                  <a:pt x="14185596" y="2735794"/>
                </a:lnTo>
                <a:lnTo>
                  <a:pt x="0" y="2735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9895434">
            <a:off x="-8727143" y="-1045824"/>
            <a:ext cx="15035495" cy="2899703"/>
          </a:xfrm>
          <a:custGeom>
            <a:avLst/>
            <a:gdLst/>
            <a:ahLst/>
            <a:cxnLst/>
            <a:rect r="r" b="b" t="t" l="l"/>
            <a:pathLst>
              <a:path h="2899703" w="15035495">
                <a:moveTo>
                  <a:pt x="0" y="0"/>
                </a:moveTo>
                <a:lnTo>
                  <a:pt x="15035495" y="0"/>
                </a:lnTo>
                <a:lnTo>
                  <a:pt x="15035495" y="2899703"/>
                </a:lnTo>
                <a:lnTo>
                  <a:pt x="0" y="28997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783414">
            <a:off x="15977301" y="9260672"/>
            <a:ext cx="6220100" cy="3596348"/>
          </a:xfrm>
          <a:custGeom>
            <a:avLst/>
            <a:gdLst/>
            <a:ahLst/>
            <a:cxnLst/>
            <a:rect r="r" b="b" t="t" l="l"/>
            <a:pathLst>
              <a:path h="3596348" w="6220100">
                <a:moveTo>
                  <a:pt x="0" y="0"/>
                </a:moveTo>
                <a:lnTo>
                  <a:pt x="6220100" y="0"/>
                </a:lnTo>
                <a:lnTo>
                  <a:pt x="6220100" y="3596349"/>
                </a:lnTo>
                <a:lnTo>
                  <a:pt x="0" y="35963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4834203" y="-696138"/>
            <a:ext cx="6776561" cy="1392275"/>
          </a:xfrm>
          <a:custGeom>
            <a:avLst/>
            <a:gdLst/>
            <a:ahLst/>
            <a:cxnLst/>
            <a:rect r="r" b="b" t="t" l="l"/>
            <a:pathLst>
              <a:path h="1392275" w="6776561">
                <a:moveTo>
                  <a:pt x="0" y="0"/>
                </a:moveTo>
                <a:lnTo>
                  <a:pt x="6776561" y="0"/>
                </a:lnTo>
                <a:lnTo>
                  <a:pt x="6776561" y="1392276"/>
                </a:lnTo>
                <a:lnTo>
                  <a:pt x="0" y="139227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188600" y="9824337"/>
            <a:ext cx="6393508" cy="2469018"/>
          </a:xfrm>
          <a:custGeom>
            <a:avLst/>
            <a:gdLst/>
            <a:ahLst/>
            <a:cxnLst/>
            <a:rect r="r" b="b" t="t" l="l"/>
            <a:pathLst>
              <a:path h="2469018" w="6393508">
                <a:moveTo>
                  <a:pt x="0" y="0"/>
                </a:moveTo>
                <a:lnTo>
                  <a:pt x="6393509" y="0"/>
                </a:lnTo>
                <a:lnTo>
                  <a:pt x="6393509" y="2469019"/>
                </a:lnTo>
                <a:lnTo>
                  <a:pt x="0" y="24690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2322867">
            <a:off x="-11029236" y="6045231"/>
            <a:ext cx="13980112" cy="1686458"/>
          </a:xfrm>
          <a:custGeom>
            <a:avLst/>
            <a:gdLst/>
            <a:ahLst/>
            <a:cxnLst/>
            <a:rect r="r" b="b" t="t" l="l"/>
            <a:pathLst>
              <a:path h="1686458" w="13980112">
                <a:moveTo>
                  <a:pt x="0" y="0"/>
                </a:moveTo>
                <a:lnTo>
                  <a:pt x="13980112" y="0"/>
                </a:lnTo>
                <a:lnTo>
                  <a:pt x="13980112" y="1686459"/>
                </a:lnTo>
                <a:lnTo>
                  <a:pt x="0" y="168645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3094367" y="9674913"/>
            <a:ext cx="4962737" cy="1046686"/>
          </a:xfrm>
          <a:custGeom>
            <a:avLst/>
            <a:gdLst/>
            <a:ahLst/>
            <a:cxnLst/>
            <a:rect r="r" b="b" t="t" l="l"/>
            <a:pathLst>
              <a:path h="1046686" w="4962737">
                <a:moveTo>
                  <a:pt x="0" y="0"/>
                </a:moveTo>
                <a:lnTo>
                  <a:pt x="4962737" y="0"/>
                </a:lnTo>
                <a:lnTo>
                  <a:pt x="4962737" y="1046686"/>
                </a:lnTo>
                <a:lnTo>
                  <a:pt x="0" y="104668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8102320" y="1687854"/>
            <a:ext cx="2488422" cy="2857270"/>
          </a:xfrm>
          <a:custGeom>
            <a:avLst/>
            <a:gdLst/>
            <a:ahLst/>
            <a:cxnLst/>
            <a:rect r="r" b="b" t="t" l="l"/>
            <a:pathLst>
              <a:path h="2857270" w="2488422">
                <a:moveTo>
                  <a:pt x="0" y="0"/>
                </a:moveTo>
                <a:lnTo>
                  <a:pt x="2488423" y="0"/>
                </a:lnTo>
                <a:lnTo>
                  <a:pt x="2488423" y="2857270"/>
                </a:lnTo>
                <a:lnTo>
                  <a:pt x="0" y="28572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-487213" y="1858654"/>
            <a:ext cx="9257637" cy="2421636"/>
          </a:xfrm>
          <a:custGeom>
            <a:avLst/>
            <a:gdLst/>
            <a:ahLst/>
            <a:cxnLst/>
            <a:rect r="r" b="b" t="t" l="l"/>
            <a:pathLst>
              <a:path h="2421636" w="9257637">
                <a:moveTo>
                  <a:pt x="0" y="0"/>
                </a:moveTo>
                <a:lnTo>
                  <a:pt x="9257636" y="0"/>
                </a:lnTo>
                <a:lnTo>
                  <a:pt x="9257636" y="2421636"/>
                </a:lnTo>
                <a:lnTo>
                  <a:pt x="0" y="242163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-177194" r="-5827" b="-62642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691915" y="1553377"/>
            <a:ext cx="410405" cy="1578481"/>
          </a:xfrm>
          <a:custGeom>
            <a:avLst/>
            <a:gdLst/>
            <a:ahLst/>
            <a:cxnLst/>
            <a:rect r="r" b="b" t="t" l="l"/>
            <a:pathLst>
              <a:path h="1578481" w="410405">
                <a:moveTo>
                  <a:pt x="0" y="0"/>
                </a:moveTo>
                <a:lnTo>
                  <a:pt x="410405" y="0"/>
                </a:lnTo>
                <a:lnTo>
                  <a:pt x="410405" y="1578481"/>
                </a:lnTo>
                <a:lnTo>
                  <a:pt x="0" y="157848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4514560">
            <a:off x="-8061" y="2112724"/>
            <a:ext cx="2073523" cy="2392526"/>
          </a:xfrm>
          <a:custGeom>
            <a:avLst/>
            <a:gdLst/>
            <a:ahLst/>
            <a:cxnLst/>
            <a:rect r="r" b="b" t="t" l="l"/>
            <a:pathLst>
              <a:path h="2392526" w="2073523">
                <a:moveTo>
                  <a:pt x="0" y="0"/>
                </a:moveTo>
                <a:lnTo>
                  <a:pt x="2073522" y="0"/>
                </a:lnTo>
                <a:lnTo>
                  <a:pt x="2073522" y="2392526"/>
                </a:lnTo>
                <a:lnTo>
                  <a:pt x="0" y="2392526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6944866" y="6814373"/>
            <a:ext cx="3987126" cy="3009964"/>
            <a:chOff x="0" y="0"/>
            <a:chExt cx="1050107" cy="79274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050107" cy="792748"/>
            </a:xfrm>
            <a:custGeom>
              <a:avLst/>
              <a:gdLst/>
              <a:ahLst/>
              <a:cxnLst/>
              <a:rect r="r" b="b" t="t" l="l"/>
              <a:pathLst>
                <a:path h="792748" w="1050107">
                  <a:moveTo>
                    <a:pt x="99028" y="0"/>
                  </a:moveTo>
                  <a:lnTo>
                    <a:pt x="951079" y="0"/>
                  </a:lnTo>
                  <a:cubicBezTo>
                    <a:pt x="1005771" y="0"/>
                    <a:pt x="1050107" y="44336"/>
                    <a:pt x="1050107" y="99028"/>
                  </a:cubicBezTo>
                  <a:lnTo>
                    <a:pt x="1050107" y="693720"/>
                  </a:lnTo>
                  <a:cubicBezTo>
                    <a:pt x="1050107" y="748411"/>
                    <a:pt x="1005771" y="792748"/>
                    <a:pt x="951079" y="792748"/>
                  </a:cubicBezTo>
                  <a:lnTo>
                    <a:pt x="99028" y="792748"/>
                  </a:lnTo>
                  <a:cubicBezTo>
                    <a:pt x="72764" y="792748"/>
                    <a:pt x="47576" y="782315"/>
                    <a:pt x="29005" y="763743"/>
                  </a:cubicBezTo>
                  <a:cubicBezTo>
                    <a:pt x="10433" y="745172"/>
                    <a:pt x="0" y="719984"/>
                    <a:pt x="0" y="693720"/>
                  </a:cubicBezTo>
                  <a:lnTo>
                    <a:pt x="0" y="99028"/>
                  </a:lnTo>
                  <a:cubicBezTo>
                    <a:pt x="0" y="44336"/>
                    <a:pt x="44336" y="0"/>
                    <a:pt x="99028" y="0"/>
                  </a:cubicBezTo>
                  <a:close/>
                </a:path>
              </a:pathLst>
            </a:custGeom>
            <a:solidFill>
              <a:srgbClr val="737373">
                <a:alpha val="64706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1050107" cy="8403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7064075" y="6970799"/>
            <a:ext cx="3748707" cy="2494594"/>
          </a:xfrm>
          <a:custGeom>
            <a:avLst/>
            <a:gdLst/>
            <a:ahLst/>
            <a:cxnLst/>
            <a:rect r="r" b="b" t="t" l="l"/>
            <a:pathLst>
              <a:path h="2494594" w="3748707">
                <a:moveTo>
                  <a:pt x="0" y="0"/>
                </a:moveTo>
                <a:lnTo>
                  <a:pt x="3748707" y="0"/>
                </a:lnTo>
                <a:lnTo>
                  <a:pt x="3748707" y="2494594"/>
                </a:lnTo>
                <a:lnTo>
                  <a:pt x="0" y="2494594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3528012" y="6513431"/>
            <a:ext cx="4189005" cy="2742442"/>
          </a:xfrm>
          <a:custGeom>
            <a:avLst/>
            <a:gdLst/>
            <a:ahLst/>
            <a:cxnLst/>
            <a:rect r="r" b="b" t="t" l="l"/>
            <a:pathLst>
              <a:path h="2742442" w="4189005">
                <a:moveTo>
                  <a:pt x="0" y="0"/>
                </a:moveTo>
                <a:lnTo>
                  <a:pt x="4189005" y="0"/>
                </a:lnTo>
                <a:lnTo>
                  <a:pt x="4189005" y="2742442"/>
                </a:lnTo>
                <a:lnTo>
                  <a:pt x="0" y="2742442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520587" y="6303911"/>
            <a:ext cx="4291091" cy="3161482"/>
          </a:xfrm>
          <a:custGeom>
            <a:avLst/>
            <a:gdLst/>
            <a:ahLst/>
            <a:cxnLst/>
            <a:rect r="r" b="b" t="t" l="l"/>
            <a:pathLst>
              <a:path h="3161482" w="4291091">
                <a:moveTo>
                  <a:pt x="0" y="0"/>
                </a:moveTo>
                <a:lnTo>
                  <a:pt x="4291090" y="0"/>
                </a:lnTo>
                <a:lnTo>
                  <a:pt x="4291090" y="3161482"/>
                </a:lnTo>
                <a:lnTo>
                  <a:pt x="0" y="3161482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520587" y="318302"/>
            <a:ext cx="16173280" cy="1235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Після службі на Кавказі М.Хвильовий переводиться до Харкова, де працює в культурно-освітньому секторі Харківського військового округу.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359722" y="1944556"/>
            <a:ext cx="9797143" cy="26005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86"/>
              </a:lnSpc>
              <a:spcBef>
                <a:spcPct val="0"/>
              </a:spcBef>
            </a:pPr>
            <a:r>
              <a:rPr lang="en-US" sz="2990">
                <a:solidFill>
                  <a:srgbClr val="000000"/>
                </a:solidFill>
                <a:latin typeface="Magnolia Script"/>
                <a:ea typeface="Magnolia Script"/>
                <a:cs typeface="Magnolia Script"/>
                <a:sym typeface="Magnolia Script"/>
              </a:rPr>
              <a:t>А</a:t>
            </a:r>
            <a:r>
              <a:rPr lang="en-US" sz="2990">
                <a:solidFill>
                  <a:srgbClr val="000000"/>
                </a:solidFill>
                <a:latin typeface="Magnolia Script"/>
                <a:ea typeface="Magnolia Script"/>
                <a:cs typeface="Magnolia Script"/>
                <a:sym typeface="Magnolia Script"/>
              </a:rPr>
              <a:t> тепер я кохаю город,</a:t>
            </a:r>
          </a:p>
          <a:p>
            <a:pPr algn="l">
              <a:lnSpc>
                <a:spcPts val="4186"/>
              </a:lnSpc>
              <a:spcBef>
                <a:spcPct val="0"/>
              </a:spcBef>
            </a:pPr>
            <a:r>
              <a:rPr lang="en-US" sz="2990">
                <a:solidFill>
                  <a:srgbClr val="000000"/>
                </a:solidFill>
                <a:latin typeface="Magnolia Script"/>
                <a:ea typeface="Magnolia Script"/>
                <a:cs typeface="Magnolia Script"/>
                <a:sym typeface="Magnolia Script"/>
              </a:rPr>
              <a:t>цей сторожкий трамвайний дзвін.</a:t>
            </a:r>
          </a:p>
          <a:p>
            <a:pPr algn="l">
              <a:lnSpc>
                <a:spcPts val="4186"/>
              </a:lnSpc>
              <a:spcBef>
                <a:spcPct val="0"/>
              </a:spcBef>
            </a:pPr>
            <a:r>
              <a:rPr lang="en-US" sz="2990">
                <a:solidFill>
                  <a:srgbClr val="000000"/>
                </a:solidFill>
                <a:latin typeface="Magnolia Script"/>
                <a:ea typeface="Magnolia Script"/>
                <a:cs typeface="Magnolia Script"/>
                <a:sym typeface="Magnolia Script"/>
              </a:rPr>
              <a:t>Він в мені неможливо скоро</a:t>
            </a:r>
          </a:p>
          <a:p>
            <a:pPr algn="l">
              <a:lnSpc>
                <a:spcPts val="4186"/>
              </a:lnSpc>
              <a:spcBef>
                <a:spcPct val="0"/>
              </a:spcBef>
            </a:pPr>
            <a:r>
              <a:rPr lang="en-US" sz="2990">
                <a:solidFill>
                  <a:srgbClr val="000000"/>
                </a:solidFill>
                <a:latin typeface="Magnolia Script"/>
                <a:ea typeface="Magnolia Script"/>
                <a:cs typeface="Magnolia Script"/>
                <a:sym typeface="Magnolia Script"/>
              </a:rPr>
              <a:t>дорогим димком зацвів.</a:t>
            </a:r>
          </a:p>
          <a:p>
            <a:pPr algn="l">
              <a:lnSpc>
                <a:spcPts val="4186"/>
              </a:lnSpc>
              <a:spcBef>
                <a:spcPct val="0"/>
              </a:spcBef>
            </a:pPr>
          </a:p>
        </p:txBody>
      </p:sp>
      <p:sp>
        <p:nvSpPr>
          <p:cNvPr name="TextBox 29" id="29"/>
          <p:cNvSpPr txBox="true"/>
          <p:nvPr/>
        </p:nvSpPr>
        <p:spPr>
          <a:xfrm rot="0">
            <a:off x="11060398" y="1915981"/>
            <a:ext cx="6656619" cy="2473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Навесні 1921 р. - остаточно переїздить до Харкова та розпочинає цілком нове життя.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0" y="4549592"/>
            <a:ext cx="18288000" cy="2795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Спочатку мешкав у готелі “Астраханський”. Тут була розташована газета “Селянська правда”, що стала осередком літературного життя міста початка 1920-х років. У 1922 тут була заснована Спілка революційних селянських письменників “Плуг”, до якої Хвильовий не входив, але активно виступав у їхньому приміщенні.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</a:p>
        </p:txBody>
      </p:sp>
      <p:sp>
        <p:nvSpPr>
          <p:cNvPr name="TextBox 31" id="31"/>
          <p:cNvSpPr txBox="true"/>
          <p:nvPr/>
        </p:nvSpPr>
        <p:spPr>
          <a:xfrm rot="0">
            <a:off x="712813" y="9324438"/>
            <a:ext cx="4098864" cy="6563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4"/>
              </a:lnSpc>
              <a:spcBef>
                <a:spcPct val="0"/>
              </a:spcBef>
            </a:pPr>
            <a:r>
              <a:rPr lang="en-US" b="true" sz="191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Видавництво “Червоний Шлях”</a:t>
            </a:r>
          </a:p>
          <a:p>
            <a:pPr algn="ctr">
              <a:lnSpc>
                <a:spcPts val="2674"/>
              </a:lnSpc>
              <a:spcBef>
                <a:spcPct val="0"/>
              </a:spcBef>
            </a:pPr>
            <a:r>
              <a:rPr lang="en-US" b="true" sz="191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Павлівська площа, 10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6985146" y="9208248"/>
            <a:ext cx="3974306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Готель Астраханський (зараз)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3667513" y="9210675"/>
            <a:ext cx="3967907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Готель Астраханський 1920-ті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1111" r="0" b="-21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9895434">
            <a:off x="-6489048" y="-1168459"/>
            <a:ext cx="15035495" cy="2899703"/>
          </a:xfrm>
          <a:custGeom>
            <a:avLst/>
            <a:gdLst/>
            <a:ahLst/>
            <a:cxnLst/>
            <a:rect r="r" b="b" t="t" l="l"/>
            <a:pathLst>
              <a:path h="2899703" w="15035495">
                <a:moveTo>
                  <a:pt x="0" y="0"/>
                </a:moveTo>
                <a:lnTo>
                  <a:pt x="15035496" y="0"/>
                </a:lnTo>
                <a:lnTo>
                  <a:pt x="15035496" y="2899702"/>
                </a:lnTo>
                <a:lnTo>
                  <a:pt x="0" y="28997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7062" y="5768102"/>
            <a:ext cx="5679147" cy="4252391"/>
            <a:chOff x="0" y="0"/>
            <a:chExt cx="1495742" cy="111997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95743" cy="1119971"/>
            </a:xfrm>
            <a:custGeom>
              <a:avLst/>
              <a:gdLst/>
              <a:ahLst/>
              <a:cxnLst/>
              <a:rect r="r" b="b" t="t" l="l"/>
              <a:pathLst>
                <a:path h="1119971" w="1495743">
                  <a:moveTo>
                    <a:pt x="69524" y="0"/>
                  </a:moveTo>
                  <a:lnTo>
                    <a:pt x="1426218" y="0"/>
                  </a:lnTo>
                  <a:cubicBezTo>
                    <a:pt x="1444657" y="0"/>
                    <a:pt x="1462341" y="7325"/>
                    <a:pt x="1475379" y="20363"/>
                  </a:cubicBezTo>
                  <a:cubicBezTo>
                    <a:pt x="1488418" y="33401"/>
                    <a:pt x="1495743" y="51085"/>
                    <a:pt x="1495743" y="69524"/>
                  </a:cubicBezTo>
                  <a:lnTo>
                    <a:pt x="1495743" y="1050447"/>
                  </a:lnTo>
                  <a:cubicBezTo>
                    <a:pt x="1495743" y="1088844"/>
                    <a:pt x="1464616" y="1119971"/>
                    <a:pt x="1426218" y="1119971"/>
                  </a:cubicBezTo>
                  <a:lnTo>
                    <a:pt x="69524" y="1119971"/>
                  </a:lnTo>
                  <a:cubicBezTo>
                    <a:pt x="31127" y="1119971"/>
                    <a:pt x="0" y="1088844"/>
                    <a:pt x="0" y="1050447"/>
                  </a:cubicBezTo>
                  <a:lnTo>
                    <a:pt x="0" y="69524"/>
                  </a:lnTo>
                  <a:cubicBezTo>
                    <a:pt x="0" y="31127"/>
                    <a:pt x="31127" y="0"/>
                    <a:pt x="69524" y="0"/>
                  </a:cubicBezTo>
                  <a:close/>
                </a:path>
              </a:pathLst>
            </a:custGeom>
            <a:solidFill>
              <a:srgbClr val="737373">
                <a:alpha val="69804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1495742" cy="11675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2322867">
            <a:off x="-11029236" y="6045231"/>
            <a:ext cx="13980112" cy="1686458"/>
          </a:xfrm>
          <a:custGeom>
            <a:avLst/>
            <a:gdLst/>
            <a:ahLst/>
            <a:cxnLst/>
            <a:rect r="r" b="b" t="t" l="l"/>
            <a:pathLst>
              <a:path h="1686458" w="13980112">
                <a:moveTo>
                  <a:pt x="0" y="0"/>
                </a:moveTo>
                <a:lnTo>
                  <a:pt x="13980112" y="0"/>
                </a:lnTo>
                <a:lnTo>
                  <a:pt x="13980112" y="1686459"/>
                </a:lnTo>
                <a:lnTo>
                  <a:pt x="0" y="16864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536709" y="1485250"/>
            <a:ext cx="6121657" cy="3915107"/>
            <a:chOff x="0" y="0"/>
            <a:chExt cx="1612288" cy="103113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612288" cy="1031139"/>
            </a:xfrm>
            <a:custGeom>
              <a:avLst/>
              <a:gdLst/>
              <a:ahLst/>
              <a:cxnLst/>
              <a:rect r="r" b="b" t="t" l="l"/>
              <a:pathLst>
                <a:path h="1031139" w="1612288">
                  <a:moveTo>
                    <a:pt x="64499" y="0"/>
                  </a:moveTo>
                  <a:lnTo>
                    <a:pt x="1547790" y="0"/>
                  </a:lnTo>
                  <a:cubicBezTo>
                    <a:pt x="1583411" y="0"/>
                    <a:pt x="1612288" y="28877"/>
                    <a:pt x="1612288" y="64499"/>
                  </a:cubicBezTo>
                  <a:lnTo>
                    <a:pt x="1612288" y="966641"/>
                  </a:lnTo>
                  <a:cubicBezTo>
                    <a:pt x="1612288" y="1002262"/>
                    <a:pt x="1583411" y="1031139"/>
                    <a:pt x="1547790" y="1031139"/>
                  </a:cubicBezTo>
                  <a:lnTo>
                    <a:pt x="64499" y="1031139"/>
                  </a:lnTo>
                  <a:cubicBezTo>
                    <a:pt x="28877" y="1031139"/>
                    <a:pt x="0" y="1002262"/>
                    <a:pt x="0" y="966641"/>
                  </a:cubicBezTo>
                  <a:lnTo>
                    <a:pt x="0" y="64499"/>
                  </a:lnTo>
                  <a:cubicBezTo>
                    <a:pt x="0" y="28877"/>
                    <a:pt x="28877" y="0"/>
                    <a:pt x="64499" y="0"/>
                  </a:cubicBezTo>
                  <a:close/>
                </a:path>
              </a:pathLst>
            </a:custGeom>
            <a:solidFill>
              <a:srgbClr val="737373">
                <a:alpha val="69804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612288" cy="10787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787062" y="1665618"/>
            <a:ext cx="5679147" cy="3376263"/>
          </a:xfrm>
          <a:custGeom>
            <a:avLst/>
            <a:gdLst/>
            <a:ahLst/>
            <a:cxnLst/>
            <a:rect r="r" b="b" t="t" l="l"/>
            <a:pathLst>
              <a:path h="3376263" w="5679147">
                <a:moveTo>
                  <a:pt x="0" y="0"/>
                </a:moveTo>
                <a:lnTo>
                  <a:pt x="5679147" y="0"/>
                </a:lnTo>
                <a:lnTo>
                  <a:pt x="5679147" y="3376262"/>
                </a:lnTo>
                <a:lnTo>
                  <a:pt x="0" y="33762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658366" y="1608468"/>
            <a:ext cx="11292350" cy="4751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70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Але культурне, літературне життя манить митця, і він знову - у вирі мистецьких подій...</a:t>
            </a: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70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З колишньої Ярмакової площі в 1920-х рр. починався відомий Літературний ярмарок - так письменники називали частину вулиці від площі до Державного Видавництва України (Сумська 5 - Сумська 31 (раніше - вул. Карла Лібкнехта)), а саме: від кафе “Пок”(Сумська, 5), до Театральної площі, по боках якої розташовувались редакції газет і журналів.</a:t>
            </a: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70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Ця центральна вулиця завжди була людною, тому письменники й поети часто зустрічали тут одне одного.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049654" y="5979751"/>
            <a:ext cx="5153964" cy="3491811"/>
          </a:xfrm>
          <a:custGeom>
            <a:avLst/>
            <a:gdLst/>
            <a:ahLst/>
            <a:cxnLst/>
            <a:rect r="r" b="b" t="t" l="l"/>
            <a:pathLst>
              <a:path h="3491811" w="5153964">
                <a:moveTo>
                  <a:pt x="0" y="0"/>
                </a:moveTo>
                <a:lnTo>
                  <a:pt x="5153964" y="0"/>
                </a:lnTo>
                <a:lnTo>
                  <a:pt x="5153964" y="3491810"/>
                </a:lnTo>
                <a:lnTo>
                  <a:pt x="0" y="34918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0" y="195667"/>
            <a:ext cx="18288000" cy="1235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 У 1923-1924 рр - кидає роботу в Головполітосвіті та йде працювати слюсарем на паровозобудівельний завод (нині-завод ім. Малишева)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87062" y="4994255"/>
            <a:ext cx="5679147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Фасад заводу ім. Малишева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87062" y="9481086"/>
            <a:ext cx="5679147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Квартал Літературний ярмарок (Сумська 5)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658366" y="6357204"/>
            <a:ext cx="11292350" cy="3322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Знаменитий на весь культурний Харків редакційний кабінет Елана-Блакитного, який зібрав найталановитіших митців, що жили й працювали у Харкові в 1923-1928 рр., розташовувався на вул. Сумській, 11 на другому поверсі. Бував тут і Хвильовий. </a:t>
            </a:r>
          </a:p>
          <a:p>
            <a:pPr algn="ctr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Але шляхи їхні розійшлись, бо Хвильового завжди “хвилювало”: він створює літературну організацію”Урбіно”, яка стала предтечею ВАПЛІТЕ.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1111" r="0" b="-21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9895434">
            <a:off x="-6489048" y="-1168459"/>
            <a:ext cx="15035495" cy="2899703"/>
          </a:xfrm>
          <a:custGeom>
            <a:avLst/>
            <a:gdLst/>
            <a:ahLst/>
            <a:cxnLst/>
            <a:rect r="r" b="b" t="t" l="l"/>
            <a:pathLst>
              <a:path h="2899703" w="15035495">
                <a:moveTo>
                  <a:pt x="0" y="0"/>
                </a:moveTo>
                <a:lnTo>
                  <a:pt x="15035496" y="0"/>
                </a:lnTo>
                <a:lnTo>
                  <a:pt x="15035496" y="2899702"/>
                </a:lnTo>
                <a:lnTo>
                  <a:pt x="0" y="28997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2045170" y="5248815"/>
            <a:ext cx="6208008" cy="4512723"/>
            <a:chOff x="0" y="0"/>
            <a:chExt cx="1635031" cy="118853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35031" cy="1188536"/>
            </a:xfrm>
            <a:custGeom>
              <a:avLst/>
              <a:gdLst/>
              <a:ahLst/>
              <a:cxnLst/>
              <a:rect r="r" b="b" t="t" l="l"/>
              <a:pathLst>
                <a:path h="1188536" w="1635031">
                  <a:moveTo>
                    <a:pt x="63601" y="0"/>
                  </a:moveTo>
                  <a:lnTo>
                    <a:pt x="1571430" y="0"/>
                  </a:lnTo>
                  <a:cubicBezTo>
                    <a:pt x="1588298" y="0"/>
                    <a:pt x="1604475" y="6701"/>
                    <a:pt x="1616403" y="18628"/>
                  </a:cubicBezTo>
                  <a:cubicBezTo>
                    <a:pt x="1628330" y="30556"/>
                    <a:pt x="1635031" y="46733"/>
                    <a:pt x="1635031" y="63601"/>
                  </a:cubicBezTo>
                  <a:lnTo>
                    <a:pt x="1635031" y="1124935"/>
                  </a:lnTo>
                  <a:cubicBezTo>
                    <a:pt x="1635031" y="1141803"/>
                    <a:pt x="1628330" y="1157980"/>
                    <a:pt x="1616403" y="1169908"/>
                  </a:cubicBezTo>
                  <a:cubicBezTo>
                    <a:pt x="1604475" y="1181835"/>
                    <a:pt x="1588298" y="1188536"/>
                    <a:pt x="1571430" y="1188536"/>
                  </a:cubicBezTo>
                  <a:lnTo>
                    <a:pt x="63601" y="1188536"/>
                  </a:lnTo>
                  <a:cubicBezTo>
                    <a:pt x="46733" y="1188536"/>
                    <a:pt x="30556" y="1181835"/>
                    <a:pt x="18628" y="1169908"/>
                  </a:cubicBezTo>
                  <a:cubicBezTo>
                    <a:pt x="6701" y="1157980"/>
                    <a:pt x="0" y="1141803"/>
                    <a:pt x="0" y="1124935"/>
                  </a:cubicBezTo>
                  <a:lnTo>
                    <a:pt x="0" y="63601"/>
                  </a:lnTo>
                  <a:cubicBezTo>
                    <a:pt x="0" y="46733"/>
                    <a:pt x="6701" y="30556"/>
                    <a:pt x="18628" y="18628"/>
                  </a:cubicBezTo>
                  <a:cubicBezTo>
                    <a:pt x="30556" y="6701"/>
                    <a:pt x="46733" y="0"/>
                    <a:pt x="63601" y="0"/>
                  </a:cubicBezTo>
                  <a:close/>
                </a:path>
              </a:pathLst>
            </a:custGeom>
            <a:solidFill>
              <a:srgbClr val="737373">
                <a:alpha val="68627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1635031" cy="12361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-783414">
            <a:off x="15475009" y="8923425"/>
            <a:ext cx="6220100" cy="3596348"/>
          </a:xfrm>
          <a:custGeom>
            <a:avLst/>
            <a:gdLst/>
            <a:ahLst/>
            <a:cxnLst/>
            <a:rect r="r" b="b" t="t" l="l"/>
            <a:pathLst>
              <a:path h="3596348" w="6220100">
                <a:moveTo>
                  <a:pt x="0" y="0"/>
                </a:moveTo>
                <a:lnTo>
                  <a:pt x="6220100" y="0"/>
                </a:lnTo>
                <a:lnTo>
                  <a:pt x="6220100" y="3596349"/>
                </a:lnTo>
                <a:lnTo>
                  <a:pt x="0" y="35963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-21562" y="5143500"/>
            <a:ext cx="6208008" cy="4291013"/>
            <a:chOff x="0" y="0"/>
            <a:chExt cx="1635031" cy="113014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635031" cy="1130143"/>
            </a:xfrm>
            <a:custGeom>
              <a:avLst/>
              <a:gdLst/>
              <a:ahLst/>
              <a:cxnLst/>
              <a:rect r="r" b="b" t="t" l="l"/>
              <a:pathLst>
                <a:path h="1130143" w="1635031">
                  <a:moveTo>
                    <a:pt x="63601" y="0"/>
                  </a:moveTo>
                  <a:lnTo>
                    <a:pt x="1571430" y="0"/>
                  </a:lnTo>
                  <a:cubicBezTo>
                    <a:pt x="1588298" y="0"/>
                    <a:pt x="1604475" y="6701"/>
                    <a:pt x="1616403" y="18628"/>
                  </a:cubicBezTo>
                  <a:cubicBezTo>
                    <a:pt x="1628330" y="30556"/>
                    <a:pt x="1635031" y="46733"/>
                    <a:pt x="1635031" y="63601"/>
                  </a:cubicBezTo>
                  <a:lnTo>
                    <a:pt x="1635031" y="1066542"/>
                  </a:lnTo>
                  <a:cubicBezTo>
                    <a:pt x="1635031" y="1083410"/>
                    <a:pt x="1628330" y="1099587"/>
                    <a:pt x="1616403" y="1111515"/>
                  </a:cubicBezTo>
                  <a:cubicBezTo>
                    <a:pt x="1604475" y="1123442"/>
                    <a:pt x="1588298" y="1130143"/>
                    <a:pt x="1571430" y="1130143"/>
                  </a:cubicBezTo>
                  <a:lnTo>
                    <a:pt x="63601" y="1130143"/>
                  </a:lnTo>
                  <a:cubicBezTo>
                    <a:pt x="46733" y="1130143"/>
                    <a:pt x="30556" y="1123442"/>
                    <a:pt x="18628" y="1111515"/>
                  </a:cubicBezTo>
                  <a:cubicBezTo>
                    <a:pt x="6701" y="1099587"/>
                    <a:pt x="0" y="1083410"/>
                    <a:pt x="0" y="1066542"/>
                  </a:cubicBezTo>
                  <a:lnTo>
                    <a:pt x="0" y="63601"/>
                  </a:lnTo>
                  <a:cubicBezTo>
                    <a:pt x="0" y="46733"/>
                    <a:pt x="6701" y="30556"/>
                    <a:pt x="18628" y="18628"/>
                  </a:cubicBezTo>
                  <a:cubicBezTo>
                    <a:pt x="30556" y="6701"/>
                    <a:pt x="46733" y="0"/>
                    <a:pt x="63601" y="0"/>
                  </a:cubicBezTo>
                  <a:close/>
                </a:path>
              </a:pathLst>
            </a:custGeom>
            <a:solidFill>
              <a:srgbClr val="737373">
                <a:alpha val="68627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635031" cy="11777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2322867">
            <a:off x="-10607631" y="6382764"/>
            <a:ext cx="13980112" cy="1686458"/>
          </a:xfrm>
          <a:custGeom>
            <a:avLst/>
            <a:gdLst/>
            <a:ahLst/>
            <a:cxnLst/>
            <a:rect r="r" b="b" t="t" l="l"/>
            <a:pathLst>
              <a:path h="1686458" w="13980112">
                <a:moveTo>
                  <a:pt x="0" y="0"/>
                </a:moveTo>
                <a:lnTo>
                  <a:pt x="13980112" y="0"/>
                </a:lnTo>
                <a:lnTo>
                  <a:pt x="13980112" y="1686458"/>
                </a:lnTo>
                <a:lnTo>
                  <a:pt x="0" y="16864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34381" y="5415396"/>
            <a:ext cx="5660313" cy="3621194"/>
          </a:xfrm>
          <a:custGeom>
            <a:avLst/>
            <a:gdLst/>
            <a:ahLst/>
            <a:cxnLst/>
            <a:rect r="r" b="b" t="t" l="l"/>
            <a:pathLst>
              <a:path h="3621194" w="5660313">
                <a:moveTo>
                  <a:pt x="0" y="0"/>
                </a:moveTo>
                <a:lnTo>
                  <a:pt x="5660314" y="0"/>
                </a:lnTo>
                <a:lnTo>
                  <a:pt x="5660314" y="3621194"/>
                </a:lnTo>
                <a:lnTo>
                  <a:pt x="0" y="36211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8766" t="-18775" r="-13960" b="-1527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6534375" y="5415396"/>
            <a:ext cx="5219250" cy="4124432"/>
            <a:chOff x="0" y="0"/>
            <a:chExt cx="1374617" cy="108627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74617" cy="1086270"/>
            </a:xfrm>
            <a:custGeom>
              <a:avLst/>
              <a:gdLst/>
              <a:ahLst/>
              <a:cxnLst/>
              <a:rect r="r" b="b" t="t" l="l"/>
              <a:pathLst>
                <a:path h="1086270" w="1374617">
                  <a:moveTo>
                    <a:pt x="75650" y="0"/>
                  </a:moveTo>
                  <a:lnTo>
                    <a:pt x="1298967" y="0"/>
                  </a:lnTo>
                  <a:cubicBezTo>
                    <a:pt x="1319031" y="0"/>
                    <a:pt x="1338273" y="7970"/>
                    <a:pt x="1352460" y="22157"/>
                  </a:cubicBezTo>
                  <a:cubicBezTo>
                    <a:pt x="1366647" y="36345"/>
                    <a:pt x="1374617" y="55587"/>
                    <a:pt x="1374617" y="75650"/>
                  </a:cubicBezTo>
                  <a:lnTo>
                    <a:pt x="1374617" y="1010620"/>
                  </a:lnTo>
                  <a:cubicBezTo>
                    <a:pt x="1374617" y="1030684"/>
                    <a:pt x="1366647" y="1049925"/>
                    <a:pt x="1352460" y="1064113"/>
                  </a:cubicBezTo>
                  <a:cubicBezTo>
                    <a:pt x="1338273" y="1078300"/>
                    <a:pt x="1319031" y="1086270"/>
                    <a:pt x="1298967" y="1086270"/>
                  </a:cubicBezTo>
                  <a:lnTo>
                    <a:pt x="75650" y="1086270"/>
                  </a:lnTo>
                  <a:cubicBezTo>
                    <a:pt x="55587" y="1086270"/>
                    <a:pt x="36345" y="1078300"/>
                    <a:pt x="22157" y="1064113"/>
                  </a:cubicBezTo>
                  <a:cubicBezTo>
                    <a:pt x="7970" y="1049925"/>
                    <a:pt x="0" y="1030684"/>
                    <a:pt x="0" y="1010620"/>
                  </a:cubicBezTo>
                  <a:lnTo>
                    <a:pt x="0" y="75650"/>
                  </a:lnTo>
                  <a:cubicBezTo>
                    <a:pt x="0" y="55587"/>
                    <a:pt x="7970" y="36345"/>
                    <a:pt x="22157" y="22157"/>
                  </a:cubicBezTo>
                  <a:cubicBezTo>
                    <a:pt x="36345" y="7970"/>
                    <a:pt x="55587" y="0"/>
                    <a:pt x="75650" y="0"/>
                  </a:cubicBezTo>
                  <a:close/>
                </a:path>
              </a:pathLst>
            </a:custGeom>
            <a:solidFill>
              <a:srgbClr val="737373">
                <a:alpha val="68627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1374617" cy="11338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6771398" y="5590725"/>
            <a:ext cx="4745203" cy="3270535"/>
          </a:xfrm>
          <a:custGeom>
            <a:avLst/>
            <a:gdLst/>
            <a:ahLst/>
            <a:cxnLst/>
            <a:rect r="r" b="b" t="t" l="l"/>
            <a:pathLst>
              <a:path h="3270535" w="4745203">
                <a:moveTo>
                  <a:pt x="0" y="0"/>
                </a:moveTo>
                <a:lnTo>
                  <a:pt x="4745204" y="0"/>
                </a:lnTo>
                <a:lnTo>
                  <a:pt x="4745204" y="3270535"/>
                </a:lnTo>
                <a:lnTo>
                  <a:pt x="0" y="32705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0949" t="0" r="-31947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2389902" y="5415396"/>
            <a:ext cx="5518546" cy="3580157"/>
          </a:xfrm>
          <a:custGeom>
            <a:avLst/>
            <a:gdLst/>
            <a:ahLst/>
            <a:cxnLst/>
            <a:rect r="r" b="b" t="t" l="l"/>
            <a:pathLst>
              <a:path h="3580157" w="5518546">
                <a:moveTo>
                  <a:pt x="0" y="0"/>
                </a:moveTo>
                <a:lnTo>
                  <a:pt x="5518546" y="0"/>
                </a:lnTo>
                <a:lnTo>
                  <a:pt x="5518546" y="3580156"/>
                </a:lnTo>
                <a:lnTo>
                  <a:pt x="0" y="358015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234381" y="260424"/>
            <a:ext cx="17819238" cy="4199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Зі смертю В. Елана-Блакитного місце, де збиралися б митці, не стало. І в 1927 р. з’явився Будинок літераторів (вул. Мистецтв, 4), який назвали на честь В. Елана-Блакитного. У цьому будинку вирувало тогочасне літературне життя, це був справжній літературний Олімп. Тут зустрічали Маяковського, Горького, витупали А. Барбюс, Якуб Колас тощо.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А відоме ВАПЛІТЕ створено у Старому пасажі - будівлі неподалік Успенського собору, зруйнованої під час Другої світової війни.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534375" y="8838152"/>
            <a:ext cx="5219250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Будинок літераторів  (вул. Мистецтв, 4)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54913" y="8988965"/>
            <a:ext cx="5219250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Старий пасаж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539550" y="9059863"/>
            <a:ext cx="5219250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Редакція ВАПЛІТЕ (Старий пасаж, Купецький спуск)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1111" r="0" b="-21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9895434">
            <a:off x="-8203575" y="-1449851"/>
            <a:ext cx="15035495" cy="2899703"/>
          </a:xfrm>
          <a:custGeom>
            <a:avLst/>
            <a:gdLst/>
            <a:ahLst/>
            <a:cxnLst/>
            <a:rect r="r" b="b" t="t" l="l"/>
            <a:pathLst>
              <a:path h="2899703" w="15035495">
                <a:moveTo>
                  <a:pt x="0" y="0"/>
                </a:moveTo>
                <a:lnTo>
                  <a:pt x="15035495" y="0"/>
                </a:lnTo>
                <a:lnTo>
                  <a:pt x="15035495" y="2899702"/>
                </a:lnTo>
                <a:lnTo>
                  <a:pt x="0" y="28997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322867">
            <a:off x="-11029236" y="6045231"/>
            <a:ext cx="13980112" cy="1686458"/>
          </a:xfrm>
          <a:custGeom>
            <a:avLst/>
            <a:gdLst/>
            <a:ahLst/>
            <a:cxnLst/>
            <a:rect r="r" b="b" t="t" l="l"/>
            <a:pathLst>
              <a:path h="1686458" w="13980112">
                <a:moveTo>
                  <a:pt x="0" y="0"/>
                </a:moveTo>
                <a:lnTo>
                  <a:pt x="13980112" y="0"/>
                </a:lnTo>
                <a:lnTo>
                  <a:pt x="13980112" y="1686459"/>
                </a:lnTo>
                <a:lnTo>
                  <a:pt x="0" y="16864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3024496"/>
            <a:ext cx="4985282" cy="3549770"/>
          </a:xfrm>
          <a:custGeom>
            <a:avLst/>
            <a:gdLst/>
            <a:ahLst/>
            <a:cxnLst/>
            <a:rect r="r" b="b" t="t" l="l"/>
            <a:pathLst>
              <a:path h="3549770" w="4985282">
                <a:moveTo>
                  <a:pt x="0" y="0"/>
                </a:moveTo>
                <a:lnTo>
                  <a:pt x="4985282" y="0"/>
                </a:lnTo>
                <a:lnTo>
                  <a:pt x="4985282" y="3549770"/>
                </a:lnTo>
                <a:lnTo>
                  <a:pt x="0" y="35497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88260" y="3024496"/>
            <a:ext cx="4871040" cy="3549770"/>
          </a:xfrm>
          <a:custGeom>
            <a:avLst/>
            <a:gdLst/>
            <a:ahLst/>
            <a:cxnLst/>
            <a:rect r="r" b="b" t="t" l="l"/>
            <a:pathLst>
              <a:path h="3549770" w="4871040">
                <a:moveTo>
                  <a:pt x="0" y="0"/>
                </a:moveTo>
                <a:lnTo>
                  <a:pt x="4871040" y="0"/>
                </a:lnTo>
                <a:lnTo>
                  <a:pt x="4871040" y="3549770"/>
                </a:lnTo>
                <a:lnTo>
                  <a:pt x="0" y="35497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498770" y="4058278"/>
            <a:ext cx="5290460" cy="2170445"/>
          </a:xfrm>
          <a:custGeom>
            <a:avLst/>
            <a:gdLst/>
            <a:ahLst/>
            <a:cxnLst/>
            <a:rect r="r" b="b" t="t" l="l"/>
            <a:pathLst>
              <a:path h="2170445" w="5290460">
                <a:moveTo>
                  <a:pt x="0" y="0"/>
                </a:moveTo>
                <a:lnTo>
                  <a:pt x="5290460" y="0"/>
                </a:lnTo>
                <a:lnTo>
                  <a:pt x="5290460" y="2170444"/>
                </a:lnTo>
                <a:lnTo>
                  <a:pt x="0" y="21704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0" y="355587"/>
            <a:ext cx="18288000" cy="2999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ВАПЛІТЕ (Вільна академія пролетарської літератури) знаходилась у Старому пасажі. Зараз на цьому місці розташований соборний сквер; редакція ВАПЛІТЕ вікнами виходила на вулицю Вільної Академії (нині - Університетська), де розташовувався університет, який на той час мав назву Вільна академія теоретичний знань. Чи не символічно?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1538" y="7317611"/>
            <a:ext cx="17964923" cy="2399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ДВУ - Державне видавництво України, в якому в 1926-1927 рр. Хвильовий працював редактором журналу “Червоний Шлях”. Після 1927 р. видавництво переїхало на Сумську 31 (вул. Літкнехта, 31), а в 1934 р. видавництво було ліквідовано й всі видавництва Харкова підпорядковано Москві.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228637" y="6526641"/>
            <a:ext cx="2585408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Редакція ВАПЛІТЕ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931579" y="6501241"/>
            <a:ext cx="3784402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Сквер Соборний</a:t>
            </a:r>
            <a:r>
              <a:rPr lang="en-US" b="true" sz="20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узвіз 1988 р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1111" r="0" b="-21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9895434">
            <a:off x="-6489048" y="-1168459"/>
            <a:ext cx="15035495" cy="2899703"/>
          </a:xfrm>
          <a:custGeom>
            <a:avLst/>
            <a:gdLst/>
            <a:ahLst/>
            <a:cxnLst/>
            <a:rect r="r" b="b" t="t" l="l"/>
            <a:pathLst>
              <a:path h="2899703" w="15035495">
                <a:moveTo>
                  <a:pt x="0" y="0"/>
                </a:moveTo>
                <a:lnTo>
                  <a:pt x="15035496" y="0"/>
                </a:lnTo>
                <a:lnTo>
                  <a:pt x="15035496" y="2899702"/>
                </a:lnTo>
                <a:lnTo>
                  <a:pt x="0" y="28997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322867">
            <a:off x="-11029236" y="6045231"/>
            <a:ext cx="13980112" cy="1686458"/>
          </a:xfrm>
          <a:custGeom>
            <a:avLst/>
            <a:gdLst/>
            <a:ahLst/>
            <a:cxnLst/>
            <a:rect r="r" b="b" t="t" l="l"/>
            <a:pathLst>
              <a:path h="1686458" w="13980112">
                <a:moveTo>
                  <a:pt x="0" y="0"/>
                </a:moveTo>
                <a:lnTo>
                  <a:pt x="13980112" y="0"/>
                </a:lnTo>
                <a:lnTo>
                  <a:pt x="13980112" y="1686459"/>
                </a:lnTo>
                <a:lnTo>
                  <a:pt x="0" y="16864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08069" y="281392"/>
            <a:ext cx="2868577" cy="4923440"/>
          </a:xfrm>
          <a:custGeom>
            <a:avLst/>
            <a:gdLst/>
            <a:ahLst/>
            <a:cxnLst/>
            <a:rect r="r" b="b" t="t" l="l"/>
            <a:pathLst>
              <a:path h="4923440" w="2868577">
                <a:moveTo>
                  <a:pt x="0" y="0"/>
                </a:moveTo>
                <a:lnTo>
                  <a:pt x="2868578" y="0"/>
                </a:lnTo>
                <a:lnTo>
                  <a:pt x="2868578" y="4923439"/>
                </a:lnTo>
                <a:lnTo>
                  <a:pt x="0" y="49234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29116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951475" y="376636"/>
            <a:ext cx="14336525" cy="4199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Ось тут, недалеко від роботи, і мешкав Хвильовий з 1925 по 1930 рр.. Тут розмістилась письменницька комуна. Як зручно : поруч оперний театр, недалеко “Березіль”. До речі, в Оперному театрі у 1929 р. закінчився найперший процес над спілками визволення України та української молоді. Хвильовий у пресі писав про “ганебну роботу зрадників”, не здогадуючись про те, що сам потрапить у м’ясорубку НКВД. Це потім, а поки...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3221355" y="67627"/>
            <a:ext cx="1654492" cy="1583055"/>
            <a:chOff x="0" y="0"/>
            <a:chExt cx="2205990" cy="211074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49530" y="45720"/>
              <a:ext cx="2106930" cy="2021840"/>
            </a:xfrm>
            <a:custGeom>
              <a:avLst/>
              <a:gdLst/>
              <a:ahLst/>
              <a:cxnLst/>
              <a:rect r="r" b="b" t="t" l="l"/>
              <a:pathLst>
                <a:path h="2021840" w="2106930">
                  <a:moveTo>
                    <a:pt x="2059940" y="574040"/>
                  </a:moveTo>
                  <a:cubicBezTo>
                    <a:pt x="1878330" y="346710"/>
                    <a:pt x="1743710" y="262890"/>
                    <a:pt x="1647190" y="209550"/>
                  </a:cubicBezTo>
                  <a:cubicBezTo>
                    <a:pt x="1568450" y="165100"/>
                    <a:pt x="1489710" y="133350"/>
                    <a:pt x="1417320" y="109220"/>
                  </a:cubicBezTo>
                  <a:cubicBezTo>
                    <a:pt x="1355090" y="90170"/>
                    <a:pt x="1304290" y="81280"/>
                    <a:pt x="1239520" y="72390"/>
                  </a:cubicBezTo>
                  <a:cubicBezTo>
                    <a:pt x="1163320" y="62230"/>
                    <a:pt x="1071880" y="43180"/>
                    <a:pt x="988060" y="55880"/>
                  </a:cubicBezTo>
                  <a:cubicBezTo>
                    <a:pt x="899160" y="69850"/>
                    <a:pt x="781050" y="114300"/>
                    <a:pt x="721360" y="161290"/>
                  </a:cubicBezTo>
                  <a:cubicBezTo>
                    <a:pt x="678180" y="194310"/>
                    <a:pt x="657860" y="232410"/>
                    <a:pt x="635000" y="279400"/>
                  </a:cubicBezTo>
                  <a:cubicBezTo>
                    <a:pt x="605790" y="337820"/>
                    <a:pt x="586740" y="417830"/>
                    <a:pt x="572770" y="490220"/>
                  </a:cubicBezTo>
                  <a:cubicBezTo>
                    <a:pt x="558800" y="563880"/>
                    <a:pt x="556260" y="619760"/>
                    <a:pt x="551180" y="720090"/>
                  </a:cubicBezTo>
                  <a:cubicBezTo>
                    <a:pt x="542290" y="908050"/>
                    <a:pt x="572770" y="1430020"/>
                    <a:pt x="548640" y="1531620"/>
                  </a:cubicBezTo>
                  <a:cubicBezTo>
                    <a:pt x="543560" y="1555750"/>
                    <a:pt x="532130" y="1558290"/>
                    <a:pt x="527050" y="1574800"/>
                  </a:cubicBezTo>
                  <a:cubicBezTo>
                    <a:pt x="520700" y="1596390"/>
                    <a:pt x="527050" y="1626870"/>
                    <a:pt x="518160" y="1651000"/>
                  </a:cubicBezTo>
                  <a:cubicBezTo>
                    <a:pt x="509270" y="1676400"/>
                    <a:pt x="494030" y="1699260"/>
                    <a:pt x="474980" y="1722120"/>
                  </a:cubicBezTo>
                  <a:cubicBezTo>
                    <a:pt x="452120" y="1750060"/>
                    <a:pt x="427990" y="1778000"/>
                    <a:pt x="388620" y="1799590"/>
                  </a:cubicBezTo>
                  <a:cubicBezTo>
                    <a:pt x="328930" y="1831340"/>
                    <a:pt x="208280" y="1859280"/>
                    <a:pt x="138430" y="1868170"/>
                  </a:cubicBezTo>
                  <a:cubicBezTo>
                    <a:pt x="87630" y="1874520"/>
                    <a:pt x="20320" y="1882140"/>
                    <a:pt x="7620" y="1866900"/>
                  </a:cubicBezTo>
                  <a:cubicBezTo>
                    <a:pt x="0" y="1858010"/>
                    <a:pt x="3810" y="1844040"/>
                    <a:pt x="13970" y="1828800"/>
                  </a:cubicBezTo>
                  <a:cubicBezTo>
                    <a:pt x="39370" y="1789430"/>
                    <a:pt x="224790" y="1734820"/>
                    <a:pt x="260350" y="1673860"/>
                  </a:cubicBezTo>
                  <a:cubicBezTo>
                    <a:pt x="284480" y="1633220"/>
                    <a:pt x="254000" y="1562100"/>
                    <a:pt x="267970" y="1537970"/>
                  </a:cubicBezTo>
                  <a:cubicBezTo>
                    <a:pt x="274320" y="1526540"/>
                    <a:pt x="287020" y="1518920"/>
                    <a:pt x="295910" y="1520190"/>
                  </a:cubicBezTo>
                  <a:cubicBezTo>
                    <a:pt x="303530" y="1520190"/>
                    <a:pt x="312420" y="1529080"/>
                    <a:pt x="316230" y="1539240"/>
                  </a:cubicBezTo>
                  <a:cubicBezTo>
                    <a:pt x="326390" y="1562100"/>
                    <a:pt x="326390" y="1620520"/>
                    <a:pt x="317500" y="1658620"/>
                  </a:cubicBezTo>
                  <a:cubicBezTo>
                    <a:pt x="308610" y="1699260"/>
                    <a:pt x="283210" y="1753870"/>
                    <a:pt x="262890" y="1776730"/>
                  </a:cubicBezTo>
                  <a:cubicBezTo>
                    <a:pt x="250190" y="1789430"/>
                    <a:pt x="242570" y="1793240"/>
                    <a:pt x="224790" y="1798320"/>
                  </a:cubicBezTo>
                  <a:cubicBezTo>
                    <a:pt x="194310" y="1808480"/>
                    <a:pt x="120650" y="1795780"/>
                    <a:pt x="88900" y="1809750"/>
                  </a:cubicBezTo>
                  <a:cubicBezTo>
                    <a:pt x="67310" y="1819910"/>
                    <a:pt x="58420" y="1852930"/>
                    <a:pt x="44450" y="1856740"/>
                  </a:cubicBezTo>
                  <a:cubicBezTo>
                    <a:pt x="35560" y="1859280"/>
                    <a:pt x="21590" y="1854200"/>
                    <a:pt x="17780" y="1846580"/>
                  </a:cubicBezTo>
                  <a:cubicBezTo>
                    <a:pt x="12700" y="1838960"/>
                    <a:pt x="15240" y="1817370"/>
                    <a:pt x="25400" y="1809750"/>
                  </a:cubicBezTo>
                  <a:cubicBezTo>
                    <a:pt x="46990" y="1794510"/>
                    <a:pt x="134620" y="1817370"/>
                    <a:pt x="182880" y="1824990"/>
                  </a:cubicBezTo>
                  <a:cubicBezTo>
                    <a:pt x="223520" y="1832610"/>
                    <a:pt x="254000" y="1837690"/>
                    <a:pt x="295910" y="1854200"/>
                  </a:cubicBezTo>
                  <a:cubicBezTo>
                    <a:pt x="356870" y="1878330"/>
                    <a:pt x="452120" y="1962150"/>
                    <a:pt x="502920" y="1971040"/>
                  </a:cubicBezTo>
                  <a:cubicBezTo>
                    <a:pt x="528320" y="1976120"/>
                    <a:pt x="552450" y="1954530"/>
                    <a:pt x="565150" y="1960880"/>
                  </a:cubicBezTo>
                  <a:cubicBezTo>
                    <a:pt x="575310" y="1965960"/>
                    <a:pt x="582930" y="1986280"/>
                    <a:pt x="580390" y="1993900"/>
                  </a:cubicBezTo>
                  <a:cubicBezTo>
                    <a:pt x="579120" y="2001520"/>
                    <a:pt x="570230" y="2007870"/>
                    <a:pt x="562610" y="2009140"/>
                  </a:cubicBezTo>
                  <a:cubicBezTo>
                    <a:pt x="556260" y="2011680"/>
                    <a:pt x="544830" y="2007870"/>
                    <a:pt x="539750" y="2002790"/>
                  </a:cubicBezTo>
                  <a:cubicBezTo>
                    <a:pt x="534670" y="1997710"/>
                    <a:pt x="530860" y="1987550"/>
                    <a:pt x="532130" y="1981200"/>
                  </a:cubicBezTo>
                  <a:cubicBezTo>
                    <a:pt x="534670" y="1972310"/>
                    <a:pt x="546100" y="1960880"/>
                    <a:pt x="554990" y="1959610"/>
                  </a:cubicBezTo>
                  <a:cubicBezTo>
                    <a:pt x="562610" y="1958340"/>
                    <a:pt x="577850" y="1968500"/>
                    <a:pt x="581660" y="1976120"/>
                  </a:cubicBezTo>
                  <a:cubicBezTo>
                    <a:pt x="584200" y="1983740"/>
                    <a:pt x="581660" y="1997710"/>
                    <a:pt x="572770" y="2005330"/>
                  </a:cubicBezTo>
                  <a:cubicBezTo>
                    <a:pt x="557530" y="2018030"/>
                    <a:pt x="510540" y="2021840"/>
                    <a:pt x="473710" y="2012950"/>
                  </a:cubicBezTo>
                  <a:cubicBezTo>
                    <a:pt x="419100" y="2000250"/>
                    <a:pt x="356870" y="1931670"/>
                    <a:pt x="287020" y="1903730"/>
                  </a:cubicBezTo>
                  <a:cubicBezTo>
                    <a:pt x="207010" y="1873250"/>
                    <a:pt x="40640" y="1871980"/>
                    <a:pt x="17780" y="1846580"/>
                  </a:cubicBezTo>
                  <a:cubicBezTo>
                    <a:pt x="10160" y="1840230"/>
                    <a:pt x="12700" y="1832610"/>
                    <a:pt x="13970" y="1823720"/>
                  </a:cubicBezTo>
                  <a:cubicBezTo>
                    <a:pt x="16510" y="1812290"/>
                    <a:pt x="27940" y="1794510"/>
                    <a:pt x="38100" y="1784350"/>
                  </a:cubicBezTo>
                  <a:cubicBezTo>
                    <a:pt x="50800" y="1772920"/>
                    <a:pt x="64770" y="1766570"/>
                    <a:pt x="85090" y="1760220"/>
                  </a:cubicBezTo>
                  <a:cubicBezTo>
                    <a:pt x="118110" y="1750060"/>
                    <a:pt x="191770" y="1766570"/>
                    <a:pt x="222250" y="1746250"/>
                  </a:cubicBezTo>
                  <a:cubicBezTo>
                    <a:pt x="248920" y="1728470"/>
                    <a:pt x="259080" y="1689100"/>
                    <a:pt x="266700" y="1656080"/>
                  </a:cubicBezTo>
                  <a:cubicBezTo>
                    <a:pt x="275590" y="1620520"/>
                    <a:pt x="256540" y="1559560"/>
                    <a:pt x="267970" y="1537970"/>
                  </a:cubicBezTo>
                  <a:cubicBezTo>
                    <a:pt x="274320" y="1526540"/>
                    <a:pt x="287020" y="1518920"/>
                    <a:pt x="295910" y="1520190"/>
                  </a:cubicBezTo>
                  <a:cubicBezTo>
                    <a:pt x="303530" y="1521460"/>
                    <a:pt x="313690" y="1532890"/>
                    <a:pt x="317500" y="1545590"/>
                  </a:cubicBezTo>
                  <a:cubicBezTo>
                    <a:pt x="326390" y="1572260"/>
                    <a:pt x="322580" y="1645920"/>
                    <a:pt x="307340" y="1681480"/>
                  </a:cubicBezTo>
                  <a:cubicBezTo>
                    <a:pt x="294640" y="1710690"/>
                    <a:pt x="270510" y="1729740"/>
                    <a:pt x="245110" y="1748790"/>
                  </a:cubicBezTo>
                  <a:cubicBezTo>
                    <a:pt x="218440" y="1769110"/>
                    <a:pt x="180340" y="1776730"/>
                    <a:pt x="146050" y="1795780"/>
                  </a:cubicBezTo>
                  <a:cubicBezTo>
                    <a:pt x="107950" y="1817370"/>
                    <a:pt x="54610" y="1878330"/>
                    <a:pt x="29210" y="1875790"/>
                  </a:cubicBezTo>
                  <a:cubicBezTo>
                    <a:pt x="16510" y="1874520"/>
                    <a:pt x="2540" y="1858010"/>
                    <a:pt x="1270" y="1849120"/>
                  </a:cubicBezTo>
                  <a:cubicBezTo>
                    <a:pt x="1270" y="1841500"/>
                    <a:pt x="8890" y="1832610"/>
                    <a:pt x="19050" y="1826260"/>
                  </a:cubicBezTo>
                  <a:cubicBezTo>
                    <a:pt x="38100" y="1816100"/>
                    <a:pt x="83820" y="1826260"/>
                    <a:pt x="127000" y="1818640"/>
                  </a:cubicBezTo>
                  <a:cubicBezTo>
                    <a:pt x="194310" y="1807210"/>
                    <a:pt x="323850" y="1788160"/>
                    <a:pt x="382270" y="1750060"/>
                  </a:cubicBezTo>
                  <a:cubicBezTo>
                    <a:pt x="425450" y="1723390"/>
                    <a:pt x="455930" y="1676400"/>
                    <a:pt x="468630" y="1644650"/>
                  </a:cubicBezTo>
                  <a:cubicBezTo>
                    <a:pt x="476250" y="1624330"/>
                    <a:pt x="467360" y="1607820"/>
                    <a:pt x="472440" y="1590040"/>
                  </a:cubicBezTo>
                  <a:cubicBezTo>
                    <a:pt x="477520" y="1569720"/>
                    <a:pt x="492760" y="1560830"/>
                    <a:pt x="499110" y="1527810"/>
                  </a:cubicBezTo>
                  <a:cubicBezTo>
                    <a:pt x="523240" y="1410970"/>
                    <a:pt x="491490" y="909320"/>
                    <a:pt x="500380" y="717550"/>
                  </a:cubicBezTo>
                  <a:cubicBezTo>
                    <a:pt x="505460" y="613410"/>
                    <a:pt x="508000" y="553720"/>
                    <a:pt x="524510" y="474980"/>
                  </a:cubicBezTo>
                  <a:cubicBezTo>
                    <a:pt x="539750" y="397510"/>
                    <a:pt x="561340" y="312420"/>
                    <a:pt x="594360" y="248920"/>
                  </a:cubicBezTo>
                  <a:cubicBezTo>
                    <a:pt x="622300" y="195580"/>
                    <a:pt x="652780" y="152400"/>
                    <a:pt x="698500" y="115570"/>
                  </a:cubicBezTo>
                  <a:cubicBezTo>
                    <a:pt x="751840" y="73660"/>
                    <a:pt x="852170" y="43180"/>
                    <a:pt x="905510" y="24130"/>
                  </a:cubicBezTo>
                  <a:cubicBezTo>
                    <a:pt x="939800" y="13970"/>
                    <a:pt x="953770" y="7620"/>
                    <a:pt x="989330" y="5080"/>
                  </a:cubicBezTo>
                  <a:cubicBezTo>
                    <a:pt x="1052830" y="0"/>
                    <a:pt x="1173480" y="12700"/>
                    <a:pt x="1254760" y="24130"/>
                  </a:cubicBezTo>
                  <a:cubicBezTo>
                    <a:pt x="1322070" y="34290"/>
                    <a:pt x="1376680" y="44450"/>
                    <a:pt x="1440180" y="64770"/>
                  </a:cubicBezTo>
                  <a:cubicBezTo>
                    <a:pt x="1515110" y="88900"/>
                    <a:pt x="1592580" y="120650"/>
                    <a:pt x="1673860" y="166370"/>
                  </a:cubicBezTo>
                  <a:cubicBezTo>
                    <a:pt x="1774190" y="222250"/>
                    <a:pt x="1915160" y="312420"/>
                    <a:pt x="1990090" y="387350"/>
                  </a:cubicBezTo>
                  <a:cubicBezTo>
                    <a:pt x="2044700" y="440690"/>
                    <a:pt x="2101850" y="516890"/>
                    <a:pt x="2105660" y="551180"/>
                  </a:cubicBezTo>
                  <a:cubicBezTo>
                    <a:pt x="2106930" y="565150"/>
                    <a:pt x="2100580" y="579120"/>
                    <a:pt x="2092960" y="582930"/>
                  </a:cubicBezTo>
                  <a:cubicBezTo>
                    <a:pt x="2085340" y="586740"/>
                    <a:pt x="2059940" y="574040"/>
                    <a:pt x="2059940" y="574040"/>
                  </a:cubicBezTo>
                </a:path>
              </a:pathLst>
            </a:custGeom>
            <a:solidFill>
              <a:srgbClr val="0571D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4478215" y="5473387"/>
            <a:ext cx="5626394" cy="3326606"/>
          </a:xfrm>
          <a:custGeom>
            <a:avLst/>
            <a:gdLst/>
            <a:ahLst/>
            <a:cxnLst/>
            <a:rect r="r" b="b" t="t" l="l"/>
            <a:pathLst>
              <a:path h="3326606" w="5626394">
                <a:moveTo>
                  <a:pt x="0" y="0"/>
                </a:moveTo>
                <a:lnTo>
                  <a:pt x="5626394" y="0"/>
                </a:lnTo>
                <a:lnTo>
                  <a:pt x="5626394" y="3326605"/>
                </a:lnTo>
                <a:lnTo>
                  <a:pt x="0" y="33266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542223" y="5490932"/>
            <a:ext cx="6139562" cy="3291514"/>
          </a:xfrm>
          <a:custGeom>
            <a:avLst/>
            <a:gdLst/>
            <a:ahLst/>
            <a:cxnLst/>
            <a:rect r="r" b="b" t="t" l="l"/>
            <a:pathLst>
              <a:path h="3291514" w="6139562">
                <a:moveTo>
                  <a:pt x="0" y="0"/>
                </a:moveTo>
                <a:lnTo>
                  <a:pt x="6139562" y="0"/>
                </a:lnTo>
                <a:lnTo>
                  <a:pt x="6139562" y="3291514"/>
                </a:lnTo>
                <a:lnTo>
                  <a:pt x="0" y="329151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0075" t="0" r="-8731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08069" y="6159788"/>
            <a:ext cx="3177319" cy="1953802"/>
          </a:xfrm>
          <a:custGeom>
            <a:avLst/>
            <a:gdLst/>
            <a:ahLst/>
            <a:cxnLst/>
            <a:rect r="r" b="b" t="t" l="l"/>
            <a:pathLst>
              <a:path h="1953802" w="3177319">
                <a:moveTo>
                  <a:pt x="0" y="0"/>
                </a:moveTo>
                <a:lnTo>
                  <a:pt x="3177319" y="0"/>
                </a:lnTo>
                <a:lnTo>
                  <a:pt x="3177319" y="1953803"/>
                </a:lnTo>
                <a:lnTo>
                  <a:pt x="0" y="195380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111934" r="0" b="-148822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780978" y="5274949"/>
            <a:ext cx="2322761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вул. Римарська, 19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130032" y="8752367"/>
            <a:ext cx="2322761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Березіль 1920-ті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450623" y="8752367"/>
            <a:ext cx="2322761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Березіль зараз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80978" y="8180266"/>
            <a:ext cx="2322761" cy="1758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Пам’ятна дошка на честь М.Хвильового (Вул. Римарська, 19)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1111" r="0" b="-21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9895434">
            <a:off x="-6489048" y="-1168459"/>
            <a:ext cx="15035495" cy="2899703"/>
          </a:xfrm>
          <a:custGeom>
            <a:avLst/>
            <a:gdLst/>
            <a:ahLst/>
            <a:cxnLst/>
            <a:rect r="r" b="b" t="t" l="l"/>
            <a:pathLst>
              <a:path h="2899703" w="15035495">
                <a:moveTo>
                  <a:pt x="0" y="0"/>
                </a:moveTo>
                <a:lnTo>
                  <a:pt x="15035496" y="0"/>
                </a:lnTo>
                <a:lnTo>
                  <a:pt x="15035496" y="2899702"/>
                </a:lnTo>
                <a:lnTo>
                  <a:pt x="0" y="28997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322867">
            <a:off x="-11029236" y="6045231"/>
            <a:ext cx="13980112" cy="1686458"/>
          </a:xfrm>
          <a:custGeom>
            <a:avLst/>
            <a:gdLst/>
            <a:ahLst/>
            <a:cxnLst/>
            <a:rect r="r" b="b" t="t" l="l"/>
            <a:pathLst>
              <a:path h="1686458" w="13980112">
                <a:moveTo>
                  <a:pt x="0" y="0"/>
                </a:moveTo>
                <a:lnTo>
                  <a:pt x="13980112" y="0"/>
                </a:lnTo>
                <a:lnTo>
                  <a:pt x="13980112" y="1686459"/>
                </a:lnTo>
                <a:lnTo>
                  <a:pt x="0" y="16864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94664" y="5614969"/>
            <a:ext cx="7690409" cy="3643331"/>
          </a:xfrm>
          <a:custGeom>
            <a:avLst/>
            <a:gdLst/>
            <a:ahLst/>
            <a:cxnLst/>
            <a:rect r="r" b="b" t="t" l="l"/>
            <a:pathLst>
              <a:path h="3643331" w="7690409">
                <a:moveTo>
                  <a:pt x="0" y="0"/>
                </a:moveTo>
                <a:lnTo>
                  <a:pt x="7690409" y="0"/>
                </a:lnTo>
                <a:lnTo>
                  <a:pt x="7690409" y="3643331"/>
                </a:lnTo>
                <a:lnTo>
                  <a:pt x="0" y="36433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653306" y="5614969"/>
            <a:ext cx="8073865" cy="3643331"/>
          </a:xfrm>
          <a:custGeom>
            <a:avLst/>
            <a:gdLst/>
            <a:ahLst/>
            <a:cxnLst/>
            <a:rect r="r" b="b" t="t" l="l"/>
            <a:pathLst>
              <a:path h="3643331" w="8073865">
                <a:moveTo>
                  <a:pt x="0" y="0"/>
                </a:moveTo>
                <a:lnTo>
                  <a:pt x="8073865" y="0"/>
                </a:lnTo>
                <a:lnTo>
                  <a:pt x="8073865" y="3643331"/>
                </a:lnTo>
                <a:lnTo>
                  <a:pt x="0" y="364333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241460" y="205192"/>
            <a:ext cx="6846689" cy="639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Славнозвісно трагічне “</a:t>
            </a:r>
            <a:r>
              <a:rPr lang="en-US" sz="3699">
                <a:solidFill>
                  <a:srgbClr val="000000"/>
                </a:solidFill>
                <a:latin typeface="Alice Bold"/>
                <a:ea typeface="Alice Bold"/>
                <a:cs typeface="Alice Bold"/>
                <a:sym typeface="Alice Bold"/>
              </a:rPr>
              <a:t>Слово</a:t>
            </a:r>
            <a:r>
              <a:rPr lang="en-US" sz="36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”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82696" y="942975"/>
            <a:ext cx="17922609" cy="4199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В усі часи людина хочк жити в нормальних житлових умовах. Хотіли добре жити й письменники, музиканти, актори, поети. Ще у 1926 р. вони створили кооператив, щоб спорудити собі будинок. На той час це елітна новобудова з дитячим садочком, їдальнею, солярієм, бібліоткою. Квартири були великими, ізольованими, вони були не тільки житлом, але й місцем роботи - з кабінетами. Чому “Слово”? Тому що будинок спроєктований у формі букви “С”. Розташований на вулиці Культури, 9 (вул. Червоних письменників, 5). 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576899" y="9220200"/>
            <a:ext cx="352594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План будинку “Слово”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927269" y="9220200"/>
            <a:ext cx="352594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Будинок “Слово” зараз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1111" r="0" b="-21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9895434">
            <a:off x="-6489048" y="-1168459"/>
            <a:ext cx="15035495" cy="2899703"/>
          </a:xfrm>
          <a:custGeom>
            <a:avLst/>
            <a:gdLst/>
            <a:ahLst/>
            <a:cxnLst/>
            <a:rect r="r" b="b" t="t" l="l"/>
            <a:pathLst>
              <a:path h="2899703" w="15035495">
                <a:moveTo>
                  <a:pt x="0" y="0"/>
                </a:moveTo>
                <a:lnTo>
                  <a:pt x="15035496" y="0"/>
                </a:lnTo>
                <a:lnTo>
                  <a:pt x="15035496" y="2899702"/>
                </a:lnTo>
                <a:lnTo>
                  <a:pt x="0" y="28997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322867">
            <a:off x="-11029236" y="6045231"/>
            <a:ext cx="13980112" cy="1686458"/>
          </a:xfrm>
          <a:custGeom>
            <a:avLst/>
            <a:gdLst/>
            <a:ahLst/>
            <a:cxnLst/>
            <a:rect r="r" b="b" t="t" l="l"/>
            <a:pathLst>
              <a:path h="1686458" w="13980112">
                <a:moveTo>
                  <a:pt x="0" y="0"/>
                </a:moveTo>
                <a:lnTo>
                  <a:pt x="13980112" y="0"/>
                </a:lnTo>
                <a:lnTo>
                  <a:pt x="13980112" y="1686459"/>
                </a:lnTo>
                <a:lnTo>
                  <a:pt x="0" y="16864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93050" y="5432668"/>
            <a:ext cx="3973330" cy="3563691"/>
          </a:xfrm>
          <a:custGeom>
            <a:avLst/>
            <a:gdLst/>
            <a:ahLst/>
            <a:cxnLst/>
            <a:rect r="r" b="b" t="t" l="l"/>
            <a:pathLst>
              <a:path h="3563691" w="3973330">
                <a:moveTo>
                  <a:pt x="0" y="0"/>
                </a:moveTo>
                <a:lnTo>
                  <a:pt x="3973330" y="0"/>
                </a:lnTo>
                <a:lnTo>
                  <a:pt x="3973330" y="3563692"/>
                </a:lnTo>
                <a:lnTo>
                  <a:pt x="0" y="35636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755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6011075" y="6550505"/>
            <a:ext cx="1034190" cy="524828"/>
            <a:chOff x="0" y="0"/>
            <a:chExt cx="1378920" cy="69977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39313" y="20320"/>
              <a:ext cx="1301276" cy="654050"/>
            </a:xfrm>
            <a:custGeom>
              <a:avLst/>
              <a:gdLst/>
              <a:ahLst/>
              <a:cxnLst/>
              <a:rect r="r" b="b" t="t" l="l"/>
              <a:pathLst>
                <a:path h="654050" w="1301276">
                  <a:moveTo>
                    <a:pt x="0" y="218440"/>
                  </a:moveTo>
                  <a:cubicBezTo>
                    <a:pt x="215242" y="0"/>
                    <a:pt x="295834" y="22860"/>
                    <a:pt x="364633" y="34290"/>
                  </a:cubicBezTo>
                  <a:cubicBezTo>
                    <a:pt x="433432" y="45720"/>
                    <a:pt x="527784" y="83820"/>
                    <a:pt x="567097" y="95250"/>
                  </a:cubicBezTo>
                  <a:cubicBezTo>
                    <a:pt x="583806" y="100330"/>
                    <a:pt x="586754" y="102870"/>
                    <a:pt x="602480" y="105410"/>
                  </a:cubicBezTo>
                  <a:cubicBezTo>
                    <a:pt x="630982" y="107950"/>
                    <a:pt x="680124" y="104140"/>
                    <a:pt x="725334" y="104140"/>
                  </a:cubicBezTo>
                  <a:cubicBezTo>
                    <a:pt x="781356" y="104140"/>
                    <a:pt x="850155" y="100330"/>
                    <a:pt x="911090" y="104140"/>
                  </a:cubicBezTo>
                  <a:cubicBezTo>
                    <a:pt x="971043" y="109220"/>
                    <a:pt x="1032962" y="92710"/>
                    <a:pt x="1089967" y="130810"/>
                  </a:cubicBezTo>
                  <a:cubicBezTo>
                    <a:pt x="1164662" y="180340"/>
                    <a:pt x="1301277" y="347980"/>
                    <a:pt x="1299311" y="435610"/>
                  </a:cubicBezTo>
                  <a:cubicBezTo>
                    <a:pt x="1298328" y="506730"/>
                    <a:pt x="1214787" y="589280"/>
                    <a:pt x="1157783" y="622300"/>
                  </a:cubicBezTo>
                  <a:cubicBezTo>
                    <a:pt x="1100778" y="654050"/>
                    <a:pt x="1024117" y="632460"/>
                    <a:pt x="956301" y="627380"/>
                  </a:cubicBezTo>
                  <a:cubicBezTo>
                    <a:pt x="888485" y="623570"/>
                    <a:pt x="762682" y="596900"/>
                    <a:pt x="750888" y="595630"/>
                  </a:cubicBezTo>
                  <a:cubicBezTo>
                    <a:pt x="749905" y="595630"/>
                    <a:pt x="750888" y="595630"/>
                    <a:pt x="749905" y="594360"/>
                  </a:cubicBezTo>
                  <a:cubicBezTo>
                    <a:pt x="739094" y="594360"/>
                    <a:pt x="639827" y="594360"/>
                    <a:pt x="582823" y="594360"/>
                  </a:cubicBezTo>
                  <a:cubicBezTo>
                    <a:pt x="523853" y="594360"/>
                    <a:pt x="458003" y="595630"/>
                    <a:pt x="403947" y="594360"/>
                  </a:cubicBezTo>
                  <a:cubicBezTo>
                    <a:pt x="357753" y="594360"/>
                    <a:pt x="299766" y="589280"/>
                    <a:pt x="279126" y="590550"/>
                  </a:cubicBezTo>
                  <a:cubicBezTo>
                    <a:pt x="272246" y="591820"/>
                    <a:pt x="266349" y="594360"/>
                    <a:pt x="265366" y="593090"/>
                  </a:cubicBezTo>
                  <a:cubicBezTo>
                    <a:pt x="264384" y="593090"/>
                    <a:pt x="265366" y="591820"/>
                    <a:pt x="264384" y="590550"/>
                  </a:cubicBezTo>
                  <a:cubicBezTo>
                    <a:pt x="261435" y="586740"/>
                    <a:pt x="238830" y="595630"/>
                    <a:pt x="220156" y="589280"/>
                  </a:cubicBezTo>
                  <a:cubicBezTo>
                    <a:pt x="178877" y="575310"/>
                    <a:pt x="76662" y="532130"/>
                    <a:pt x="39314" y="468630"/>
                  </a:cubicBezTo>
                  <a:cubicBezTo>
                    <a:pt x="3932" y="407670"/>
                    <a:pt x="0" y="218440"/>
                    <a:pt x="0" y="218440"/>
                  </a:cubicBezTo>
                </a:path>
              </a:pathLst>
            </a:custGeom>
            <a:solidFill>
              <a:srgbClr val="C40000">
                <a:alpha val="20392"/>
              </a:srgbClr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5404974"/>
            <a:ext cx="2504781" cy="3340716"/>
          </a:xfrm>
          <a:custGeom>
            <a:avLst/>
            <a:gdLst/>
            <a:ahLst/>
            <a:cxnLst/>
            <a:rect r="r" b="b" t="t" l="l"/>
            <a:pathLst>
              <a:path h="3340716" w="2504781">
                <a:moveTo>
                  <a:pt x="0" y="0"/>
                </a:moveTo>
                <a:lnTo>
                  <a:pt x="2504781" y="0"/>
                </a:lnTo>
                <a:lnTo>
                  <a:pt x="2504781" y="3340717"/>
                </a:lnTo>
                <a:lnTo>
                  <a:pt x="0" y="33407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072" t="-25932" r="0" b="-4865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787181" y="6235376"/>
            <a:ext cx="6713639" cy="2760984"/>
          </a:xfrm>
          <a:custGeom>
            <a:avLst/>
            <a:gdLst/>
            <a:ahLst/>
            <a:cxnLst/>
            <a:rect r="r" b="b" t="t" l="l"/>
            <a:pathLst>
              <a:path h="2760984" w="6713639">
                <a:moveTo>
                  <a:pt x="0" y="0"/>
                </a:moveTo>
                <a:lnTo>
                  <a:pt x="6713638" y="0"/>
                </a:lnTo>
                <a:lnTo>
                  <a:pt x="6713638" y="2760984"/>
                </a:lnTo>
                <a:lnTo>
                  <a:pt x="0" y="27609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0" y="466055"/>
            <a:ext cx="18288000" cy="5400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У ті часи з житлом у Харкові було дуже важко, адже столиця Української ССР не могла вмістити усіх охочих. Тому, за спогадами багатьох митців, жили хто де.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А тут майже буржуйські умови: ванна, кабінет, кухня.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Хвильовий жив у кв. 9.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Недовго тривало щастя від зручного життя. Заселений у 1930 р., а у травні 1933р.( арештом Ялового) ознаменував початок репресій проти діячів української культури, що згодом отримає назву </a:t>
            </a:r>
            <a:r>
              <a:rPr lang="en-US" sz="3399">
                <a:solidFill>
                  <a:srgbClr val="000000"/>
                </a:solidFill>
                <a:latin typeface="Alice Bold"/>
                <a:ea typeface="Alice Bold"/>
                <a:cs typeface="Alice Bold"/>
                <a:sym typeface="Alice Bold"/>
              </a:rPr>
              <a:t>Розстріляне відродження</a:t>
            </a:r>
            <a:r>
              <a:rPr lang="en-US" sz="33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Із 66 квартир було репресовано мешканців 40 квартир! Тому “Слово” мало недобру славу, згодом його прозвали “Крематорій”.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8707591"/>
            <a:ext cx="2504781" cy="1153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Меморіальна дошка з іменами вбитих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696482" y="9052878"/>
            <a:ext cx="1966466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Квартитра №9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787181" y="9052878"/>
            <a:ext cx="6713639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Доноси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1111" r="0" b="-21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9895434">
            <a:off x="-6489048" y="-1168459"/>
            <a:ext cx="15035495" cy="2899703"/>
          </a:xfrm>
          <a:custGeom>
            <a:avLst/>
            <a:gdLst/>
            <a:ahLst/>
            <a:cxnLst/>
            <a:rect r="r" b="b" t="t" l="l"/>
            <a:pathLst>
              <a:path h="2899703" w="15035495">
                <a:moveTo>
                  <a:pt x="0" y="0"/>
                </a:moveTo>
                <a:lnTo>
                  <a:pt x="15035496" y="0"/>
                </a:lnTo>
                <a:lnTo>
                  <a:pt x="15035496" y="2899702"/>
                </a:lnTo>
                <a:lnTo>
                  <a:pt x="0" y="28997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322867">
            <a:off x="-11029236" y="6045231"/>
            <a:ext cx="13980112" cy="1686458"/>
          </a:xfrm>
          <a:custGeom>
            <a:avLst/>
            <a:gdLst/>
            <a:ahLst/>
            <a:cxnLst/>
            <a:rect r="r" b="b" t="t" l="l"/>
            <a:pathLst>
              <a:path h="1686458" w="13980112">
                <a:moveTo>
                  <a:pt x="0" y="0"/>
                </a:moveTo>
                <a:lnTo>
                  <a:pt x="13980112" y="0"/>
                </a:lnTo>
                <a:lnTo>
                  <a:pt x="13980112" y="1686459"/>
                </a:lnTo>
                <a:lnTo>
                  <a:pt x="0" y="16864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357820" y="2906980"/>
            <a:ext cx="4204233" cy="5832028"/>
            <a:chOff x="0" y="0"/>
            <a:chExt cx="1107288" cy="153600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07288" cy="1536007"/>
            </a:xfrm>
            <a:custGeom>
              <a:avLst/>
              <a:gdLst/>
              <a:ahLst/>
              <a:cxnLst/>
              <a:rect r="r" b="b" t="t" l="l"/>
              <a:pathLst>
                <a:path h="1536007" w="1107288">
                  <a:moveTo>
                    <a:pt x="93914" y="0"/>
                  </a:moveTo>
                  <a:lnTo>
                    <a:pt x="1013373" y="0"/>
                  </a:lnTo>
                  <a:cubicBezTo>
                    <a:pt x="1065241" y="0"/>
                    <a:pt x="1107288" y="42047"/>
                    <a:pt x="1107288" y="93914"/>
                  </a:cubicBezTo>
                  <a:lnTo>
                    <a:pt x="1107288" y="1442093"/>
                  </a:lnTo>
                  <a:cubicBezTo>
                    <a:pt x="1107288" y="1493961"/>
                    <a:pt x="1065241" y="1536007"/>
                    <a:pt x="1013373" y="1536007"/>
                  </a:cubicBezTo>
                  <a:lnTo>
                    <a:pt x="93914" y="1536007"/>
                  </a:lnTo>
                  <a:cubicBezTo>
                    <a:pt x="42047" y="1536007"/>
                    <a:pt x="0" y="1493961"/>
                    <a:pt x="0" y="1442093"/>
                  </a:cubicBezTo>
                  <a:lnTo>
                    <a:pt x="0" y="93914"/>
                  </a:lnTo>
                  <a:cubicBezTo>
                    <a:pt x="0" y="42047"/>
                    <a:pt x="42047" y="0"/>
                    <a:pt x="93914" y="0"/>
                  </a:cubicBezTo>
                  <a:close/>
                </a:path>
              </a:pathLst>
            </a:custGeom>
            <a:solidFill>
              <a:srgbClr val="2F2D30">
                <a:alpha val="46667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107288" cy="15741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573984" y="3145515"/>
            <a:ext cx="3697408" cy="4770849"/>
          </a:xfrm>
          <a:custGeom>
            <a:avLst/>
            <a:gdLst/>
            <a:ahLst/>
            <a:cxnLst/>
            <a:rect r="r" b="b" t="t" l="l"/>
            <a:pathLst>
              <a:path h="4770849" w="3697408">
                <a:moveTo>
                  <a:pt x="0" y="0"/>
                </a:moveTo>
                <a:lnTo>
                  <a:pt x="3697408" y="0"/>
                </a:lnTo>
                <a:lnTo>
                  <a:pt x="3697408" y="4770850"/>
                </a:lnTo>
                <a:lnTo>
                  <a:pt x="0" y="47708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5809588" y="3145515"/>
            <a:ext cx="6664586" cy="4939284"/>
            <a:chOff x="0" y="0"/>
            <a:chExt cx="1755282" cy="130088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755282" cy="1300881"/>
            </a:xfrm>
            <a:custGeom>
              <a:avLst/>
              <a:gdLst/>
              <a:ahLst/>
              <a:cxnLst/>
              <a:rect r="r" b="b" t="t" l="l"/>
              <a:pathLst>
                <a:path h="1300881" w="1755282">
                  <a:moveTo>
                    <a:pt x="59244" y="0"/>
                  </a:moveTo>
                  <a:lnTo>
                    <a:pt x="1696038" y="0"/>
                  </a:lnTo>
                  <a:cubicBezTo>
                    <a:pt x="1728757" y="0"/>
                    <a:pt x="1755282" y="26525"/>
                    <a:pt x="1755282" y="59244"/>
                  </a:cubicBezTo>
                  <a:lnTo>
                    <a:pt x="1755282" y="1241637"/>
                  </a:lnTo>
                  <a:cubicBezTo>
                    <a:pt x="1755282" y="1274357"/>
                    <a:pt x="1728757" y="1300881"/>
                    <a:pt x="1696038" y="1300881"/>
                  </a:cubicBezTo>
                  <a:lnTo>
                    <a:pt x="59244" y="1300881"/>
                  </a:lnTo>
                  <a:cubicBezTo>
                    <a:pt x="26525" y="1300881"/>
                    <a:pt x="0" y="1274357"/>
                    <a:pt x="0" y="1241637"/>
                  </a:cubicBezTo>
                  <a:lnTo>
                    <a:pt x="0" y="59244"/>
                  </a:lnTo>
                  <a:cubicBezTo>
                    <a:pt x="0" y="26525"/>
                    <a:pt x="26525" y="0"/>
                    <a:pt x="59244" y="0"/>
                  </a:cubicBezTo>
                  <a:close/>
                </a:path>
              </a:pathLst>
            </a:custGeom>
            <a:solidFill>
              <a:srgbClr val="2F2D30">
                <a:alpha val="46667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755282" cy="13389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0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6023432" y="3383989"/>
            <a:ext cx="6241136" cy="4293902"/>
          </a:xfrm>
          <a:custGeom>
            <a:avLst/>
            <a:gdLst/>
            <a:ahLst/>
            <a:cxnLst/>
            <a:rect r="r" b="b" t="t" l="l"/>
            <a:pathLst>
              <a:path h="4293902" w="6241136">
                <a:moveTo>
                  <a:pt x="0" y="0"/>
                </a:moveTo>
                <a:lnTo>
                  <a:pt x="6241136" y="0"/>
                </a:lnTo>
                <a:lnTo>
                  <a:pt x="6241136" y="4293902"/>
                </a:lnTo>
                <a:lnTo>
                  <a:pt x="0" y="429390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3291116" y="3145515"/>
            <a:ext cx="4701274" cy="5691282"/>
            <a:chOff x="0" y="0"/>
            <a:chExt cx="1238196" cy="149893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238196" cy="1498938"/>
            </a:xfrm>
            <a:custGeom>
              <a:avLst/>
              <a:gdLst/>
              <a:ahLst/>
              <a:cxnLst/>
              <a:rect r="r" b="b" t="t" l="l"/>
              <a:pathLst>
                <a:path h="1498938" w="1238196">
                  <a:moveTo>
                    <a:pt x="83985" y="0"/>
                  </a:moveTo>
                  <a:lnTo>
                    <a:pt x="1154210" y="0"/>
                  </a:lnTo>
                  <a:cubicBezTo>
                    <a:pt x="1176485" y="0"/>
                    <a:pt x="1197847" y="8848"/>
                    <a:pt x="1213597" y="24599"/>
                  </a:cubicBezTo>
                  <a:cubicBezTo>
                    <a:pt x="1229347" y="40349"/>
                    <a:pt x="1238196" y="61711"/>
                    <a:pt x="1238196" y="83985"/>
                  </a:cubicBezTo>
                  <a:lnTo>
                    <a:pt x="1238196" y="1414953"/>
                  </a:lnTo>
                  <a:cubicBezTo>
                    <a:pt x="1238196" y="1437227"/>
                    <a:pt x="1229347" y="1458589"/>
                    <a:pt x="1213597" y="1474340"/>
                  </a:cubicBezTo>
                  <a:cubicBezTo>
                    <a:pt x="1197847" y="1490090"/>
                    <a:pt x="1176485" y="1498938"/>
                    <a:pt x="1154210" y="1498938"/>
                  </a:cubicBezTo>
                  <a:lnTo>
                    <a:pt x="83985" y="1498938"/>
                  </a:lnTo>
                  <a:cubicBezTo>
                    <a:pt x="61711" y="1498938"/>
                    <a:pt x="40349" y="1490090"/>
                    <a:pt x="24599" y="1474340"/>
                  </a:cubicBezTo>
                  <a:cubicBezTo>
                    <a:pt x="8848" y="1458589"/>
                    <a:pt x="0" y="1437227"/>
                    <a:pt x="0" y="1414953"/>
                  </a:cubicBezTo>
                  <a:lnTo>
                    <a:pt x="0" y="83985"/>
                  </a:lnTo>
                  <a:cubicBezTo>
                    <a:pt x="0" y="61711"/>
                    <a:pt x="8848" y="40349"/>
                    <a:pt x="24599" y="24599"/>
                  </a:cubicBezTo>
                  <a:cubicBezTo>
                    <a:pt x="40349" y="8848"/>
                    <a:pt x="61711" y="0"/>
                    <a:pt x="83985" y="0"/>
                  </a:cubicBezTo>
                  <a:close/>
                </a:path>
              </a:pathLst>
            </a:custGeom>
            <a:solidFill>
              <a:srgbClr val="2F2D30">
                <a:alpha val="46667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238196" cy="15370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80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3555722" y="3383989"/>
            <a:ext cx="4237852" cy="4700811"/>
          </a:xfrm>
          <a:custGeom>
            <a:avLst/>
            <a:gdLst/>
            <a:ahLst/>
            <a:cxnLst/>
            <a:rect r="r" b="b" t="t" l="l"/>
            <a:pathLst>
              <a:path h="4700811" w="4237852">
                <a:moveTo>
                  <a:pt x="0" y="0"/>
                </a:moveTo>
                <a:lnTo>
                  <a:pt x="4237852" y="0"/>
                </a:lnTo>
                <a:lnTo>
                  <a:pt x="4237852" y="4700811"/>
                </a:lnTo>
                <a:lnTo>
                  <a:pt x="0" y="470081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0" y="409841"/>
            <a:ext cx="18288000" cy="2399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Навесні 1933 р. М. Хвильовий був у відрядженні у Полтавській області, де на власні очі бачив жахіття Голодомору, приїхав додому морально й фізично розбитим. Потім  арешт Ялового. Передчуваючи наближення терору, на знак протесту 13.05.1933 р. у будинку “Слово” покінчив життя самогубством, вистріливши у скроню.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73984" y="7878265"/>
            <a:ext cx="3697408" cy="76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Предсмертна записка Хвильового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295296" y="7684115"/>
            <a:ext cx="3697408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Похорони Хвильового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825944" y="8073527"/>
            <a:ext cx="3697408" cy="76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Приклад доносу на Хвильового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12871" y="-142369"/>
            <a:ext cx="20593224" cy="10698882"/>
          </a:xfrm>
          <a:custGeom>
            <a:avLst/>
            <a:gdLst/>
            <a:ahLst/>
            <a:cxnLst/>
            <a:rect r="r" b="b" t="t" l="l"/>
            <a:pathLst>
              <a:path h="10698882" w="20593224">
                <a:moveTo>
                  <a:pt x="0" y="0"/>
                </a:moveTo>
                <a:lnTo>
                  <a:pt x="20593224" y="0"/>
                </a:lnTo>
                <a:lnTo>
                  <a:pt x="20593224" y="10698882"/>
                </a:lnTo>
                <a:lnTo>
                  <a:pt x="0" y="106988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7586" r="0" b="-2639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039180" y="-142369"/>
            <a:ext cx="19846810" cy="5765620"/>
            <a:chOff x="0" y="0"/>
            <a:chExt cx="25106562" cy="729361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6015" y="50800"/>
              <a:ext cx="25043956" cy="7212330"/>
            </a:xfrm>
            <a:custGeom>
              <a:avLst/>
              <a:gdLst/>
              <a:ahLst/>
              <a:cxnLst/>
              <a:rect r="r" b="b" t="t" l="l"/>
              <a:pathLst>
                <a:path h="7212330" w="25043956">
                  <a:moveTo>
                    <a:pt x="563457" y="0"/>
                  </a:moveTo>
                  <a:cubicBezTo>
                    <a:pt x="666830" y="322580"/>
                    <a:pt x="824074" y="427990"/>
                    <a:pt x="947830" y="487680"/>
                  </a:cubicBezTo>
                  <a:cubicBezTo>
                    <a:pt x="1059939" y="542290"/>
                    <a:pt x="1190975" y="565150"/>
                    <a:pt x="1308908" y="584200"/>
                  </a:cubicBezTo>
                  <a:cubicBezTo>
                    <a:pt x="1416649" y="600710"/>
                    <a:pt x="1521478" y="600710"/>
                    <a:pt x="1626307" y="604520"/>
                  </a:cubicBezTo>
                  <a:cubicBezTo>
                    <a:pt x="1726768" y="607060"/>
                    <a:pt x="1830141" y="623570"/>
                    <a:pt x="1923323" y="604520"/>
                  </a:cubicBezTo>
                  <a:cubicBezTo>
                    <a:pt x="2015048" y="585470"/>
                    <a:pt x="2090758" y="524510"/>
                    <a:pt x="2182484" y="488950"/>
                  </a:cubicBezTo>
                  <a:cubicBezTo>
                    <a:pt x="2280033" y="450850"/>
                    <a:pt x="2351375" y="406400"/>
                    <a:pt x="2494059" y="382270"/>
                  </a:cubicBezTo>
                  <a:cubicBezTo>
                    <a:pt x="2769235" y="335280"/>
                    <a:pt x="3379282" y="351790"/>
                    <a:pt x="3753463" y="372110"/>
                  </a:cubicBezTo>
                  <a:cubicBezTo>
                    <a:pt x="4057759" y="389890"/>
                    <a:pt x="4340215" y="408940"/>
                    <a:pt x="4577536" y="473710"/>
                  </a:cubicBezTo>
                  <a:cubicBezTo>
                    <a:pt x="4775547" y="528320"/>
                    <a:pt x="4951718" y="617220"/>
                    <a:pt x="5095858" y="702310"/>
                  </a:cubicBezTo>
                  <a:cubicBezTo>
                    <a:pt x="5213791" y="773430"/>
                    <a:pt x="5318620" y="824230"/>
                    <a:pt x="5392874" y="932180"/>
                  </a:cubicBezTo>
                  <a:cubicBezTo>
                    <a:pt x="5490423" y="1073150"/>
                    <a:pt x="5490423" y="1328420"/>
                    <a:pt x="5550117" y="1521460"/>
                  </a:cubicBezTo>
                  <a:cubicBezTo>
                    <a:pt x="5608356" y="1708150"/>
                    <a:pt x="5650578" y="1946910"/>
                    <a:pt x="5748128" y="2070100"/>
                  </a:cubicBezTo>
                  <a:cubicBezTo>
                    <a:pt x="5815102" y="2153920"/>
                    <a:pt x="5902459" y="2197100"/>
                    <a:pt x="5992729" y="2237740"/>
                  </a:cubicBezTo>
                  <a:cubicBezTo>
                    <a:pt x="6081542" y="2277110"/>
                    <a:pt x="6184915" y="2288540"/>
                    <a:pt x="6282465" y="2308860"/>
                  </a:cubicBezTo>
                  <a:cubicBezTo>
                    <a:pt x="6377102" y="2329180"/>
                    <a:pt x="6499403" y="2392680"/>
                    <a:pt x="6566377" y="2360930"/>
                  </a:cubicBezTo>
                  <a:cubicBezTo>
                    <a:pt x="6637719" y="2326640"/>
                    <a:pt x="6630439" y="2167890"/>
                    <a:pt x="6687222" y="2090420"/>
                  </a:cubicBezTo>
                  <a:cubicBezTo>
                    <a:pt x="6739636" y="2018030"/>
                    <a:pt x="6800786" y="1972310"/>
                    <a:pt x="6886688" y="1907540"/>
                  </a:cubicBezTo>
                  <a:cubicBezTo>
                    <a:pt x="7013356" y="1811020"/>
                    <a:pt x="7268149" y="1690370"/>
                    <a:pt x="7393361" y="1587500"/>
                  </a:cubicBezTo>
                  <a:cubicBezTo>
                    <a:pt x="7482175" y="1515110"/>
                    <a:pt x="7515662" y="1433830"/>
                    <a:pt x="7592828" y="1377950"/>
                  </a:cubicBezTo>
                  <a:cubicBezTo>
                    <a:pt x="7668538" y="1323340"/>
                    <a:pt x="7758807" y="1289050"/>
                    <a:pt x="7853445" y="1256030"/>
                  </a:cubicBezTo>
                  <a:cubicBezTo>
                    <a:pt x="7953906" y="1221740"/>
                    <a:pt x="8051455" y="1196340"/>
                    <a:pt x="8179579" y="1179830"/>
                  </a:cubicBezTo>
                  <a:cubicBezTo>
                    <a:pt x="8355751" y="1158240"/>
                    <a:pt x="8649854" y="1162050"/>
                    <a:pt x="8820201" y="1168400"/>
                  </a:cubicBezTo>
                  <a:cubicBezTo>
                    <a:pt x="8935222" y="1172210"/>
                    <a:pt x="9010932" y="1177290"/>
                    <a:pt x="9107026" y="1192530"/>
                  </a:cubicBezTo>
                  <a:cubicBezTo>
                    <a:pt x="9206031" y="1207770"/>
                    <a:pt x="9297757" y="1238250"/>
                    <a:pt x="9404042" y="1258570"/>
                  </a:cubicBezTo>
                  <a:cubicBezTo>
                    <a:pt x="9521974" y="1281430"/>
                    <a:pt x="9657378" y="1286510"/>
                    <a:pt x="9786959" y="1320800"/>
                  </a:cubicBezTo>
                  <a:cubicBezTo>
                    <a:pt x="9931099" y="1357630"/>
                    <a:pt x="10104358" y="1430020"/>
                    <a:pt x="10226658" y="1480820"/>
                  </a:cubicBezTo>
                  <a:cubicBezTo>
                    <a:pt x="10318384" y="1518920"/>
                    <a:pt x="10383902" y="1546860"/>
                    <a:pt x="10462524" y="1592580"/>
                  </a:cubicBezTo>
                  <a:cubicBezTo>
                    <a:pt x="10549882" y="1642110"/>
                    <a:pt x="10644519" y="1706880"/>
                    <a:pt x="10723140" y="1772920"/>
                  </a:cubicBezTo>
                  <a:cubicBezTo>
                    <a:pt x="10800306" y="1836420"/>
                    <a:pt x="10865824" y="1905000"/>
                    <a:pt x="10928431" y="1979930"/>
                  </a:cubicBezTo>
                  <a:cubicBezTo>
                    <a:pt x="10995405" y="2057400"/>
                    <a:pt x="11050731" y="2156460"/>
                    <a:pt x="11111882" y="2233930"/>
                  </a:cubicBezTo>
                  <a:cubicBezTo>
                    <a:pt x="11164296" y="2301240"/>
                    <a:pt x="11216711" y="2348230"/>
                    <a:pt x="11269125" y="2418080"/>
                  </a:cubicBezTo>
                  <a:cubicBezTo>
                    <a:pt x="11331731" y="2501900"/>
                    <a:pt x="11384147" y="2611120"/>
                    <a:pt x="11458400" y="2703830"/>
                  </a:cubicBezTo>
                  <a:cubicBezTo>
                    <a:pt x="11535565" y="2800350"/>
                    <a:pt x="11617100" y="2913380"/>
                    <a:pt x="11723385" y="2983230"/>
                  </a:cubicBezTo>
                  <a:cubicBezTo>
                    <a:pt x="11828214" y="3053080"/>
                    <a:pt x="11963618" y="3092450"/>
                    <a:pt x="12091742" y="3128010"/>
                  </a:cubicBezTo>
                  <a:cubicBezTo>
                    <a:pt x="12219866" y="3163570"/>
                    <a:pt x="12342167" y="3166110"/>
                    <a:pt x="12492131" y="3199130"/>
                  </a:cubicBezTo>
                  <a:cubicBezTo>
                    <a:pt x="12690142" y="3242310"/>
                    <a:pt x="12988614" y="3332480"/>
                    <a:pt x="13170608" y="3374390"/>
                  </a:cubicBezTo>
                  <a:cubicBezTo>
                    <a:pt x="13289996" y="3402330"/>
                    <a:pt x="13413753" y="3415030"/>
                    <a:pt x="13473448" y="3434080"/>
                  </a:cubicBezTo>
                  <a:cubicBezTo>
                    <a:pt x="13499655" y="3442970"/>
                    <a:pt x="13509846" y="3446780"/>
                    <a:pt x="13528774" y="3459480"/>
                  </a:cubicBezTo>
                  <a:cubicBezTo>
                    <a:pt x="13556437" y="3478530"/>
                    <a:pt x="13592837" y="3510280"/>
                    <a:pt x="13611764" y="3542030"/>
                  </a:cubicBezTo>
                  <a:cubicBezTo>
                    <a:pt x="13630692" y="3573780"/>
                    <a:pt x="13639426" y="3618230"/>
                    <a:pt x="13642339" y="3648710"/>
                  </a:cubicBezTo>
                  <a:cubicBezTo>
                    <a:pt x="13643795" y="3669030"/>
                    <a:pt x="13639426" y="3685540"/>
                    <a:pt x="13633603" y="3703320"/>
                  </a:cubicBezTo>
                  <a:cubicBezTo>
                    <a:pt x="13629236" y="3721100"/>
                    <a:pt x="13623411" y="3736340"/>
                    <a:pt x="13611764" y="3754120"/>
                  </a:cubicBezTo>
                  <a:cubicBezTo>
                    <a:pt x="13594292" y="3779520"/>
                    <a:pt x="13554981" y="3817620"/>
                    <a:pt x="13528774" y="3836670"/>
                  </a:cubicBezTo>
                  <a:cubicBezTo>
                    <a:pt x="13509846" y="3849370"/>
                    <a:pt x="13495287" y="3855720"/>
                    <a:pt x="13471991" y="3862070"/>
                  </a:cubicBezTo>
                  <a:cubicBezTo>
                    <a:pt x="13439961" y="3870960"/>
                    <a:pt x="13391914" y="3888740"/>
                    <a:pt x="13348234" y="3874770"/>
                  </a:cubicBezTo>
                  <a:cubicBezTo>
                    <a:pt x="13273982" y="3850640"/>
                    <a:pt x="13131297" y="3732530"/>
                    <a:pt x="13110914" y="3646170"/>
                  </a:cubicBezTo>
                  <a:cubicBezTo>
                    <a:pt x="13090531" y="3559810"/>
                    <a:pt x="13154592" y="3450590"/>
                    <a:pt x="13220110" y="3359150"/>
                  </a:cubicBezTo>
                  <a:cubicBezTo>
                    <a:pt x="13303101" y="3246120"/>
                    <a:pt x="13438505" y="3154680"/>
                    <a:pt x="13601572" y="3039110"/>
                  </a:cubicBezTo>
                  <a:cubicBezTo>
                    <a:pt x="13847630" y="2865120"/>
                    <a:pt x="14348479" y="2644140"/>
                    <a:pt x="14587256" y="2458720"/>
                  </a:cubicBezTo>
                  <a:cubicBezTo>
                    <a:pt x="14750324" y="2330450"/>
                    <a:pt x="14775074" y="2216150"/>
                    <a:pt x="14951247" y="2085340"/>
                  </a:cubicBezTo>
                  <a:cubicBezTo>
                    <a:pt x="15243894" y="1869440"/>
                    <a:pt x="15960227" y="1546860"/>
                    <a:pt x="16277625" y="1386840"/>
                  </a:cubicBezTo>
                  <a:cubicBezTo>
                    <a:pt x="16450884" y="1297940"/>
                    <a:pt x="16565906" y="1253490"/>
                    <a:pt x="16685294" y="1186180"/>
                  </a:cubicBezTo>
                  <a:cubicBezTo>
                    <a:pt x="16784299" y="1131570"/>
                    <a:pt x="16854185" y="1066800"/>
                    <a:pt x="16945911" y="1021080"/>
                  </a:cubicBezTo>
                  <a:cubicBezTo>
                    <a:pt x="17034724" y="976630"/>
                    <a:pt x="17123537" y="942340"/>
                    <a:pt x="17222544" y="913130"/>
                  </a:cubicBezTo>
                  <a:cubicBezTo>
                    <a:pt x="17328829" y="882650"/>
                    <a:pt x="17416186" y="867410"/>
                    <a:pt x="17566149" y="843280"/>
                  </a:cubicBezTo>
                  <a:cubicBezTo>
                    <a:pt x="17842782" y="801370"/>
                    <a:pt x="18401870" y="735330"/>
                    <a:pt x="18760036" y="713740"/>
                  </a:cubicBezTo>
                  <a:cubicBezTo>
                    <a:pt x="19052683" y="697230"/>
                    <a:pt x="19322036" y="701040"/>
                    <a:pt x="19557902" y="704850"/>
                  </a:cubicBezTo>
                  <a:cubicBezTo>
                    <a:pt x="19745721" y="707390"/>
                    <a:pt x="19884037" y="708660"/>
                    <a:pt x="20061663" y="723900"/>
                  </a:cubicBezTo>
                  <a:cubicBezTo>
                    <a:pt x="20264042" y="741680"/>
                    <a:pt x="20483892" y="777240"/>
                    <a:pt x="20703742" y="810260"/>
                  </a:cubicBezTo>
                  <a:cubicBezTo>
                    <a:pt x="20933784" y="844550"/>
                    <a:pt x="21162368" y="877570"/>
                    <a:pt x="21414251" y="928370"/>
                  </a:cubicBezTo>
                  <a:cubicBezTo>
                    <a:pt x="21705442" y="988060"/>
                    <a:pt x="22062152" y="1078230"/>
                    <a:pt x="22348975" y="1153160"/>
                  </a:cubicBezTo>
                  <a:cubicBezTo>
                    <a:pt x="22597944" y="1219200"/>
                    <a:pt x="22806147" y="1270000"/>
                    <a:pt x="23040556" y="1348740"/>
                  </a:cubicBezTo>
                  <a:cubicBezTo>
                    <a:pt x="23293892" y="1435100"/>
                    <a:pt x="23614205" y="1555750"/>
                    <a:pt x="23816583" y="1653540"/>
                  </a:cubicBezTo>
                  <a:cubicBezTo>
                    <a:pt x="23954899" y="1719580"/>
                    <a:pt x="24045167" y="1770380"/>
                    <a:pt x="24149997" y="1845310"/>
                  </a:cubicBezTo>
                  <a:cubicBezTo>
                    <a:pt x="24259193" y="1924050"/>
                    <a:pt x="24362568" y="2010410"/>
                    <a:pt x="24454291" y="2113280"/>
                  </a:cubicBezTo>
                  <a:cubicBezTo>
                    <a:pt x="24556209" y="2227580"/>
                    <a:pt x="24652303" y="2357120"/>
                    <a:pt x="24726557" y="2505710"/>
                  </a:cubicBezTo>
                  <a:cubicBezTo>
                    <a:pt x="24812457" y="2674620"/>
                    <a:pt x="24873608" y="2912110"/>
                    <a:pt x="24915832" y="3078480"/>
                  </a:cubicBezTo>
                  <a:cubicBezTo>
                    <a:pt x="24949319" y="3205480"/>
                    <a:pt x="24962422" y="3299460"/>
                    <a:pt x="24979893" y="3418840"/>
                  </a:cubicBezTo>
                  <a:cubicBezTo>
                    <a:pt x="24998821" y="3548380"/>
                    <a:pt x="25013381" y="3662680"/>
                    <a:pt x="25022116" y="3827780"/>
                  </a:cubicBezTo>
                  <a:cubicBezTo>
                    <a:pt x="25036676" y="4083050"/>
                    <a:pt x="25043956" y="4505960"/>
                    <a:pt x="25032309" y="4800600"/>
                  </a:cubicBezTo>
                  <a:cubicBezTo>
                    <a:pt x="25022116" y="5044440"/>
                    <a:pt x="24998821" y="5290820"/>
                    <a:pt x="24971157" y="5469890"/>
                  </a:cubicBezTo>
                  <a:cubicBezTo>
                    <a:pt x="24953687" y="5590540"/>
                    <a:pt x="24904183" y="5675630"/>
                    <a:pt x="24907095" y="5770880"/>
                  </a:cubicBezTo>
                  <a:cubicBezTo>
                    <a:pt x="24911463" y="5857240"/>
                    <a:pt x="24975526" y="5933440"/>
                    <a:pt x="24979893" y="6018530"/>
                  </a:cubicBezTo>
                  <a:cubicBezTo>
                    <a:pt x="24984262" y="6108700"/>
                    <a:pt x="24968246" y="6209030"/>
                    <a:pt x="24927478" y="6295390"/>
                  </a:cubicBezTo>
                  <a:cubicBezTo>
                    <a:pt x="24885256" y="6388100"/>
                    <a:pt x="24792075" y="6477000"/>
                    <a:pt x="24722188" y="6555740"/>
                  </a:cubicBezTo>
                  <a:cubicBezTo>
                    <a:pt x="24659581" y="6625590"/>
                    <a:pt x="24607167" y="6689090"/>
                    <a:pt x="24531459" y="6747510"/>
                  </a:cubicBezTo>
                  <a:cubicBezTo>
                    <a:pt x="24445557" y="6812280"/>
                    <a:pt x="24352375" y="6864350"/>
                    <a:pt x="24230074" y="6920230"/>
                  </a:cubicBezTo>
                  <a:cubicBezTo>
                    <a:pt x="24059728" y="6998970"/>
                    <a:pt x="23771446" y="7104380"/>
                    <a:pt x="23592364" y="7146290"/>
                  </a:cubicBezTo>
                  <a:cubicBezTo>
                    <a:pt x="23471519" y="7175500"/>
                    <a:pt x="23407458" y="7176770"/>
                    <a:pt x="23274965" y="7185660"/>
                  </a:cubicBezTo>
                  <a:cubicBezTo>
                    <a:pt x="23056570" y="7199630"/>
                    <a:pt x="22622696" y="7212330"/>
                    <a:pt x="22407213" y="7192010"/>
                  </a:cubicBezTo>
                  <a:cubicBezTo>
                    <a:pt x="22276178" y="7179310"/>
                    <a:pt x="22194643" y="7167880"/>
                    <a:pt x="22097096" y="7129780"/>
                  </a:cubicBezTo>
                  <a:cubicBezTo>
                    <a:pt x="21996634" y="7090410"/>
                    <a:pt x="21891804" y="7029450"/>
                    <a:pt x="21817550" y="6958330"/>
                  </a:cubicBezTo>
                  <a:cubicBezTo>
                    <a:pt x="21743297" y="6889750"/>
                    <a:pt x="21687969" y="6800850"/>
                    <a:pt x="21650115" y="6713220"/>
                  </a:cubicBezTo>
                  <a:cubicBezTo>
                    <a:pt x="21612260" y="6628130"/>
                    <a:pt x="21594787" y="6530340"/>
                    <a:pt x="21584597" y="6441440"/>
                  </a:cubicBezTo>
                  <a:cubicBezTo>
                    <a:pt x="21574405" y="6355080"/>
                    <a:pt x="21571492" y="6259830"/>
                    <a:pt x="21586052" y="6186170"/>
                  </a:cubicBezTo>
                  <a:cubicBezTo>
                    <a:pt x="21597700" y="6126480"/>
                    <a:pt x="21602067" y="6046470"/>
                    <a:pt x="21650115" y="6029960"/>
                  </a:cubicBezTo>
                  <a:cubicBezTo>
                    <a:pt x="21730193" y="6002020"/>
                    <a:pt x="22094183" y="6256020"/>
                    <a:pt x="22114566" y="6240780"/>
                  </a:cubicBezTo>
                  <a:cubicBezTo>
                    <a:pt x="22120390" y="6236970"/>
                    <a:pt x="22105830" y="6210300"/>
                    <a:pt x="22102917" y="6210300"/>
                  </a:cubicBezTo>
                  <a:cubicBezTo>
                    <a:pt x="22097094" y="6211570"/>
                    <a:pt x="22092727" y="6367780"/>
                    <a:pt x="22110197" y="6443980"/>
                  </a:cubicBezTo>
                  <a:cubicBezTo>
                    <a:pt x="22126213" y="6518910"/>
                    <a:pt x="22137861" y="6612890"/>
                    <a:pt x="22201923" y="6662420"/>
                  </a:cubicBezTo>
                  <a:cubicBezTo>
                    <a:pt x="22273266" y="6718300"/>
                    <a:pt x="22411582" y="6720840"/>
                    <a:pt x="22548440" y="6734810"/>
                  </a:cubicBezTo>
                  <a:cubicBezTo>
                    <a:pt x="22736260" y="6753860"/>
                    <a:pt x="23046380" y="6746240"/>
                    <a:pt x="23229831" y="6729730"/>
                  </a:cubicBezTo>
                  <a:cubicBezTo>
                    <a:pt x="23357955" y="6718300"/>
                    <a:pt x="23446768" y="6699250"/>
                    <a:pt x="23548686" y="6673850"/>
                  </a:cubicBezTo>
                  <a:cubicBezTo>
                    <a:pt x="23650602" y="6649720"/>
                    <a:pt x="23746696" y="6615430"/>
                    <a:pt x="23842789" y="6579870"/>
                  </a:cubicBezTo>
                  <a:cubicBezTo>
                    <a:pt x="23937427" y="6545580"/>
                    <a:pt x="24039343" y="6520180"/>
                    <a:pt x="24119422" y="6466840"/>
                  </a:cubicBezTo>
                  <a:cubicBezTo>
                    <a:pt x="24199499" y="6413500"/>
                    <a:pt x="24272298" y="6339840"/>
                    <a:pt x="24323256" y="6259830"/>
                  </a:cubicBezTo>
                  <a:cubicBezTo>
                    <a:pt x="24374214" y="6178550"/>
                    <a:pt x="24407702" y="6079490"/>
                    <a:pt x="24420807" y="5982970"/>
                  </a:cubicBezTo>
                  <a:cubicBezTo>
                    <a:pt x="24435365" y="5881370"/>
                    <a:pt x="24393143" y="5761990"/>
                    <a:pt x="24398966" y="5660390"/>
                  </a:cubicBezTo>
                  <a:cubicBezTo>
                    <a:pt x="24406246" y="5567680"/>
                    <a:pt x="24438277" y="5504180"/>
                    <a:pt x="24454291" y="5397500"/>
                  </a:cubicBezTo>
                  <a:cubicBezTo>
                    <a:pt x="24477588" y="5240020"/>
                    <a:pt x="24499427" y="5022850"/>
                    <a:pt x="24508164" y="4800600"/>
                  </a:cubicBezTo>
                  <a:cubicBezTo>
                    <a:pt x="24518354" y="4519930"/>
                    <a:pt x="24512530" y="4094480"/>
                    <a:pt x="24499427" y="3848100"/>
                  </a:cubicBezTo>
                  <a:cubicBezTo>
                    <a:pt x="24490691" y="3691890"/>
                    <a:pt x="24476132" y="3582670"/>
                    <a:pt x="24458660" y="3465830"/>
                  </a:cubicBezTo>
                  <a:cubicBezTo>
                    <a:pt x="24444101" y="3364230"/>
                    <a:pt x="24429541" y="3279140"/>
                    <a:pt x="24406246" y="3183890"/>
                  </a:cubicBezTo>
                  <a:cubicBezTo>
                    <a:pt x="24381494" y="3082290"/>
                    <a:pt x="24353831" y="2979420"/>
                    <a:pt x="24315976" y="2876550"/>
                  </a:cubicBezTo>
                  <a:cubicBezTo>
                    <a:pt x="24273752" y="2766060"/>
                    <a:pt x="24227163" y="2642870"/>
                    <a:pt x="24163100" y="2545080"/>
                  </a:cubicBezTo>
                  <a:cubicBezTo>
                    <a:pt x="24104862" y="2454910"/>
                    <a:pt x="24030609" y="2378710"/>
                    <a:pt x="23954899" y="2308860"/>
                  </a:cubicBezTo>
                  <a:cubicBezTo>
                    <a:pt x="23883557" y="2242820"/>
                    <a:pt x="23813670" y="2186940"/>
                    <a:pt x="23726313" y="2133600"/>
                  </a:cubicBezTo>
                  <a:cubicBezTo>
                    <a:pt x="23627308" y="2073910"/>
                    <a:pt x="23513743" y="2029460"/>
                    <a:pt x="23388530" y="1976120"/>
                  </a:cubicBezTo>
                  <a:cubicBezTo>
                    <a:pt x="23235654" y="1912620"/>
                    <a:pt x="23059483" y="1844040"/>
                    <a:pt x="22876031" y="1783080"/>
                  </a:cubicBezTo>
                  <a:cubicBezTo>
                    <a:pt x="22672197" y="1715770"/>
                    <a:pt x="22456717" y="1658620"/>
                    <a:pt x="22219394" y="1596390"/>
                  </a:cubicBezTo>
                  <a:cubicBezTo>
                    <a:pt x="21941307" y="1522730"/>
                    <a:pt x="21591877" y="1433830"/>
                    <a:pt x="21309420" y="1376680"/>
                  </a:cubicBezTo>
                  <a:cubicBezTo>
                    <a:pt x="21067731" y="1327150"/>
                    <a:pt x="20850793" y="1296670"/>
                    <a:pt x="20629488" y="1262380"/>
                  </a:cubicBezTo>
                  <a:cubicBezTo>
                    <a:pt x="20418373" y="1230630"/>
                    <a:pt x="20204346" y="1196340"/>
                    <a:pt x="20013617" y="1179830"/>
                  </a:cubicBezTo>
                  <a:cubicBezTo>
                    <a:pt x="19852005" y="1165860"/>
                    <a:pt x="19741353" y="1163320"/>
                    <a:pt x="19560813" y="1162050"/>
                  </a:cubicBezTo>
                  <a:cubicBezTo>
                    <a:pt x="19295829" y="1159510"/>
                    <a:pt x="18892527" y="1159510"/>
                    <a:pt x="18573672" y="1181100"/>
                  </a:cubicBezTo>
                  <a:cubicBezTo>
                    <a:pt x="18272289" y="1202690"/>
                    <a:pt x="17940329" y="1242060"/>
                    <a:pt x="17697186" y="1286510"/>
                  </a:cubicBezTo>
                  <a:cubicBezTo>
                    <a:pt x="17516647" y="1319530"/>
                    <a:pt x="17365226" y="1347470"/>
                    <a:pt x="17234189" y="1402080"/>
                  </a:cubicBezTo>
                  <a:cubicBezTo>
                    <a:pt x="17124993" y="1449070"/>
                    <a:pt x="17088594" y="1503680"/>
                    <a:pt x="16957557" y="1577340"/>
                  </a:cubicBezTo>
                  <a:cubicBezTo>
                    <a:pt x="16673645" y="1738630"/>
                    <a:pt x="15874325" y="2119630"/>
                    <a:pt x="15570029" y="2284730"/>
                  </a:cubicBezTo>
                  <a:cubicBezTo>
                    <a:pt x="15417153" y="2368550"/>
                    <a:pt x="15319602" y="2405380"/>
                    <a:pt x="15230789" y="2481580"/>
                  </a:cubicBezTo>
                  <a:cubicBezTo>
                    <a:pt x="15150712" y="2547620"/>
                    <a:pt x="15127417" y="2633980"/>
                    <a:pt x="15047340" y="2705100"/>
                  </a:cubicBezTo>
                  <a:cubicBezTo>
                    <a:pt x="14948334" y="2794000"/>
                    <a:pt x="14827490" y="2857500"/>
                    <a:pt x="14667334" y="2960370"/>
                  </a:cubicBezTo>
                  <a:cubicBezTo>
                    <a:pt x="14399437" y="3130550"/>
                    <a:pt x="13773374" y="3643630"/>
                    <a:pt x="13576820" y="3614420"/>
                  </a:cubicBezTo>
                  <a:cubicBezTo>
                    <a:pt x="13486552" y="3601720"/>
                    <a:pt x="13400650" y="3435350"/>
                    <a:pt x="13412297" y="3421380"/>
                  </a:cubicBezTo>
                  <a:cubicBezTo>
                    <a:pt x="13416664" y="3413760"/>
                    <a:pt x="13451608" y="3425190"/>
                    <a:pt x="13473448" y="3434080"/>
                  </a:cubicBezTo>
                  <a:cubicBezTo>
                    <a:pt x="13504023" y="3446780"/>
                    <a:pt x="13549157" y="3469640"/>
                    <a:pt x="13576820" y="3496310"/>
                  </a:cubicBezTo>
                  <a:cubicBezTo>
                    <a:pt x="13603028" y="3522980"/>
                    <a:pt x="13624867" y="3564890"/>
                    <a:pt x="13633603" y="3594100"/>
                  </a:cubicBezTo>
                  <a:cubicBezTo>
                    <a:pt x="13640883" y="3614420"/>
                    <a:pt x="13643795" y="3627120"/>
                    <a:pt x="13642339" y="3648710"/>
                  </a:cubicBezTo>
                  <a:cubicBezTo>
                    <a:pt x="13639426" y="3677920"/>
                    <a:pt x="13630692" y="3723640"/>
                    <a:pt x="13611764" y="3754120"/>
                  </a:cubicBezTo>
                  <a:cubicBezTo>
                    <a:pt x="13592837" y="3785870"/>
                    <a:pt x="13554981" y="3817620"/>
                    <a:pt x="13528774" y="3836670"/>
                  </a:cubicBezTo>
                  <a:cubicBezTo>
                    <a:pt x="13509846" y="3849370"/>
                    <a:pt x="13495287" y="3855720"/>
                    <a:pt x="13471991" y="3862070"/>
                  </a:cubicBezTo>
                  <a:cubicBezTo>
                    <a:pt x="13439961" y="3870960"/>
                    <a:pt x="13397738" y="3877310"/>
                    <a:pt x="13348234" y="3874770"/>
                  </a:cubicBezTo>
                  <a:cubicBezTo>
                    <a:pt x="13272524" y="3872230"/>
                    <a:pt x="13193903" y="3850640"/>
                    <a:pt x="13065779" y="3822700"/>
                  </a:cubicBezTo>
                  <a:cubicBezTo>
                    <a:pt x="12783323" y="3761740"/>
                    <a:pt x="12023311" y="3600450"/>
                    <a:pt x="11721928" y="3491230"/>
                  </a:cubicBezTo>
                  <a:cubicBezTo>
                    <a:pt x="11558861" y="3431540"/>
                    <a:pt x="11464223" y="3384550"/>
                    <a:pt x="11362306" y="3314700"/>
                  </a:cubicBezTo>
                  <a:cubicBezTo>
                    <a:pt x="11266213" y="3248660"/>
                    <a:pt x="11189048" y="3171190"/>
                    <a:pt x="11120617" y="3088640"/>
                  </a:cubicBezTo>
                  <a:cubicBezTo>
                    <a:pt x="11052187" y="3007360"/>
                    <a:pt x="11008508" y="2901950"/>
                    <a:pt x="10948814" y="2821940"/>
                  </a:cubicBezTo>
                  <a:cubicBezTo>
                    <a:pt x="10896399" y="2749550"/>
                    <a:pt x="10845441" y="2703830"/>
                    <a:pt x="10782834" y="2625090"/>
                  </a:cubicBezTo>
                  <a:cubicBezTo>
                    <a:pt x="10694021" y="2512060"/>
                    <a:pt x="10576088" y="2312670"/>
                    <a:pt x="10474171" y="2204720"/>
                  </a:cubicBezTo>
                  <a:cubicBezTo>
                    <a:pt x="10399917" y="2125980"/>
                    <a:pt x="10331487" y="2072640"/>
                    <a:pt x="10252866" y="2020570"/>
                  </a:cubicBezTo>
                  <a:cubicBezTo>
                    <a:pt x="10175699" y="1969770"/>
                    <a:pt x="10102901" y="1936750"/>
                    <a:pt x="10006808" y="1896110"/>
                  </a:cubicBezTo>
                  <a:cubicBezTo>
                    <a:pt x="9881596" y="1842770"/>
                    <a:pt x="9702512" y="1775460"/>
                    <a:pt x="9555460" y="1737360"/>
                  </a:cubicBezTo>
                  <a:cubicBezTo>
                    <a:pt x="9422969" y="1701800"/>
                    <a:pt x="9293388" y="1687830"/>
                    <a:pt x="9166720" y="1668780"/>
                  </a:cubicBezTo>
                  <a:cubicBezTo>
                    <a:pt x="9048788" y="1651000"/>
                    <a:pt x="8951238" y="1633220"/>
                    <a:pt x="8820201" y="1625600"/>
                  </a:cubicBezTo>
                  <a:cubicBezTo>
                    <a:pt x="8652766" y="1615440"/>
                    <a:pt x="8400885" y="1610360"/>
                    <a:pt x="8243642" y="1629410"/>
                  </a:cubicBezTo>
                  <a:cubicBezTo>
                    <a:pt x="8134445" y="1643380"/>
                    <a:pt x="8045631" y="1653540"/>
                    <a:pt x="7968465" y="1697990"/>
                  </a:cubicBezTo>
                  <a:cubicBezTo>
                    <a:pt x="7889843" y="1742440"/>
                    <a:pt x="7849076" y="1836420"/>
                    <a:pt x="7777735" y="1897380"/>
                  </a:cubicBezTo>
                  <a:cubicBezTo>
                    <a:pt x="7706393" y="1959610"/>
                    <a:pt x="7621947" y="2015490"/>
                    <a:pt x="7540413" y="2066290"/>
                  </a:cubicBezTo>
                  <a:cubicBezTo>
                    <a:pt x="7460335" y="2114550"/>
                    <a:pt x="7371522" y="2146300"/>
                    <a:pt x="7294356" y="2194560"/>
                  </a:cubicBezTo>
                  <a:cubicBezTo>
                    <a:pt x="7217190" y="2241550"/>
                    <a:pt x="7119641" y="2282190"/>
                    <a:pt x="7075962" y="2349500"/>
                  </a:cubicBezTo>
                  <a:cubicBezTo>
                    <a:pt x="7029371" y="2420620"/>
                    <a:pt x="7087610" y="2545080"/>
                    <a:pt x="7033739" y="2616200"/>
                  </a:cubicBezTo>
                  <a:cubicBezTo>
                    <a:pt x="6975501" y="2696210"/>
                    <a:pt x="6819713" y="2757170"/>
                    <a:pt x="6710516" y="2788920"/>
                  </a:cubicBezTo>
                  <a:cubicBezTo>
                    <a:pt x="6615879" y="2816860"/>
                    <a:pt x="6518330" y="2818130"/>
                    <a:pt x="6420780" y="2811780"/>
                  </a:cubicBezTo>
                  <a:cubicBezTo>
                    <a:pt x="6321775" y="2804160"/>
                    <a:pt x="6218403" y="2771140"/>
                    <a:pt x="6123765" y="2745740"/>
                  </a:cubicBezTo>
                  <a:cubicBezTo>
                    <a:pt x="6033495" y="2720340"/>
                    <a:pt x="5954874" y="2694940"/>
                    <a:pt x="5866060" y="2661920"/>
                  </a:cubicBezTo>
                  <a:cubicBezTo>
                    <a:pt x="5765599" y="2623820"/>
                    <a:pt x="5647666" y="2581910"/>
                    <a:pt x="5557396" y="2528570"/>
                  </a:cubicBezTo>
                  <a:cubicBezTo>
                    <a:pt x="5471495" y="2479040"/>
                    <a:pt x="5394329" y="2424430"/>
                    <a:pt x="5331723" y="2358390"/>
                  </a:cubicBezTo>
                  <a:cubicBezTo>
                    <a:pt x="5269117" y="2291080"/>
                    <a:pt x="5228350" y="2232660"/>
                    <a:pt x="5180303" y="2125980"/>
                  </a:cubicBezTo>
                  <a:cubicBezTo>
                    <a:pt x="5091490" y="1926590"/>
                    <a:pt x="5050723" y="1398270"/>
                    <a:pt x="4941526" y="1220470"/>
                  </a:cubicBezTo>
                  <a:cubicBezTo>
                    <a:pt x="4887655" y="1131570"/>
                    <a:pt x="4833785" y="1098550"/>
                    <a:pt x="4755163" y="1047750"/>
                  </a:cubicBezTo>
                  <a:cubicBezTo>
                    <a:pt x="4661982" y="986790"/>
                    <a:pt x="4545505" y="928370"/>
                    <a:pt x="4405733" y="892810"/>
                  </a:cubicBezTo>
                  <a:cubicBezTo>
                    <a:pt x="4226650" y="845820"/>
                    <a:pt x="3996608" y="840740"/>
                    <a:pt x="3753463" y="829310"/>
                  </a:cubicBezTo>
                  <a:cubicBezTo>
                    <a:pt x="3449168" y="815340"/>
                    <a:pt x="2945406" y="878840"/>
                    <a:pt x="2718276" y="830580"/>
                  </a:cubicBezTo>
                  <a:cubicBezTo>
                    <a:pt x="2597431" y="805180"/>
                    <a:pt x="2504250" y="690880"/>
                    <a:pt x="2454747" y="713740"/>
                  </a:cubicBezTo>
                  <a:cubicBezTo>
                    <a:pt x="2408157" y="736600"/>
                    <a:pt x="2473675" y="902970"/>
                    <a:pt x="2425628" y="960120"/>
                  </a:cubicBezTo>
                  <a:cubicBezTo>
                    <a:pt x="2376126" y="1018540"/>
                    <a:pt x="2268385" y="1041400"/>
                    <a:pt x="2157732" y="1061720"/>
                  </a:cubicBezTo>
                  <a:cubicBezTo>
                    <a:pt x="1999032" y="1090930"/>
                    <a:pt x="1710752" y="1065530"/>
                    <a:pt x="1547685" y="1060450"/>
                  </a:cubicBezTo>
                  <a:cubicBezTo>
                    <a:pt x="1438488" y="1056640"/>
                    <a:pt x="1381705" y="1059180"/>
                    <a:pt x="1275420" y="1042670"/>
                  </a:cubicBezTo>
                  <a:cubicBezTo>
                    <a:pt x="1118177" y="1017270"/>
                    <a:pt x="876488" y="960120"/>
                    <a:pt x="706140" y="894080"/>
                  </a:cubicBezTo>
                  <a:cubicBezTo>
                    <a:pt x="553265" y="835660"/>
                    <a:pt x="398933" y="777240"/>
                    <a:pt x="297016" y="678180"/>
                  </a:cubicBezTo>
                  <a:cubicBezTo>
                    <a:pt x="195099" y="580390"/>
                    <a:pt x="132492" y="416560"/>
                    <a:pt x="90270" y="304800"/>
                  </a:cubicBezTo>
                  <a:cubicBezTo>
                    <a:pt x="59694" y="220980"/>
                    <a:pt x="0" y="128270"/>
                    <a:pt x="42223" y="76200"/>
                  </a:cubicBezTo>
                  <a:cubicBezTo>
                    <a:pt x="100461" y="2540"/>
                    <a:pt x="563456" y="0"/>
                    <a:pt x="563456" y="0"/>
                  </a:cubicBezTo>
                </a:path>
              </a:pathLst>
            </a:custGeom>
            <a:solidFill>
              <a:srgbClr val="FDF8B1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5" id="5"/>
          <p:cNvSpPr/>
          <p:nvPr/>
        </p:nvSpPr>
        <p:spPr>
          <a:xfrm flipH="false" flipV="false" rot="9895434">
            <a:off x="-6489048" y="-1168459"/>
            <a:ext cx="15035495" cy="2899703"/>
          </a:xfrm>
          <a:custGeom>
            <a:avLst/>
            <a:gdLst/>
            <a:ahLst/>
            <a:cxnLst/>
            <a:rect r="r" b="b" t="t" l="l"/>
            <a:pathLst>
              <a:path h="2899703" w="15035495">
                <a:moveTo>
                  <a:pt x="0" y="0"/>
                </a:moveTo>
                <a:lnTo>
                  <a:pt x="15035496" y="0"/>
                </a:lnTo>
                <a:lnTo>
                  <a:pt x="15035496" y="2899702"/>
                </a:lnTo>
                <a:lnTo>
                  <a:pt x="0" y="28997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6200" y="6451282"/>
            <a:ext cx="18795682" cy="3451860"/>
            <a:chOff x="0" y="0"/>
            <a:chExt cx="25060910" cy="46024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50800" y="48260"/>
              <a:ext cx="24991061" cy="4512310"/>
            </a:xfrm>
            <a:custGeom>
              <a:avLst/>
              <a:gdLst/>
              <a:ahLst/>
              <a:cxnLst/>
              <a:rect r="r" b="b" t="t" l="l"/>
              <a:pathLst>
                <a:path h="4512310" w="24991061">
                  <a:moveTo>
                    <a:pt x="0" y="105410"/>
                  </a:moveTo>
                  <a:cubicBezTo>
                    <a:pt x="389890" y="31750"/>
                    <a:pt x="508000" y="17780"/>
                    <a:pt x="608330" y="10160"/>
                  </a:cubicBezTo>
                  <a:cubicBezTo>
                    <a:pt x="693420" y="3810"/>
                    <a:pt x="767080" y="0"/>
                    <a:pt x="847090" y="2540"/>
                  </a:cubicBezTo>
                  <a:cubicBezTo>
                    <a:pt x="927100" y="3810"/>
                    <a:pt x="990600" y="7620"/>
                    <a:pt x="1087120" y="24130"/>
                  </a:cubicBezTo>
                  <a:cubicBezTo>
                    <a:pt x="1236980" y="48260"/>
                    <a:pt x="1502410" y="97790"/>
                    <a:pt x="1649730" y="161290"/>
                  </a:cubicBezTo>
                  <a:cubicBezTo>
                    <a:pt x="1756410" y="205740"/>
                    <a:pt x="1814830" y="259080"/>
                    <a:pt x="1908810" y="323850"/>
                  </a:cubicBezTo>
                  <a:cubicBezTo>
                    <a:pt x="2028190" y="405130"/>
                    <a:pt x="2178050" y="505460"/>
                    <a:pt x="2303780" y="621030"/>
                  </a:cubicBezTo>
                  <a:cubicBezTo>
                    <a:pt x="2440940" y="746760"/>
                    <a:pt x="2580640" y="902970"/>
                    <a:pt x="2693670" y="1057910"/>
                  </a:cubicBezTo>
                  <a:cubicBezTo>
                    <a:pt x="2804160" y="1210310"/>
                    <a:pt x="2846070" y="1384300"/>
                    <a:pt x="2979420" y="1539240"/>
                  </a:cubicBezTo>
                  <a:cubicBezTo>
                    <a:pt x="3147060" y="1736090"/>
                    <a:pt x="3492500" y="1977390"/>
                    <a:pt x="3666490" y="2108200"/>
                  </a:cubicBezTo>
                  <a:cubicBezTo>
                    <a:pt x="3765550" y="2184400"/>
                    <a:pt x="3810000" y="2217420"/>
                    <a:pt x="3910330" y="2277110"/>
                  </a:cubicBezTo>
                  <a:cubicBezTo>
                    <a:pt x="4056380" y="2363470"/>
                    <a:pt x="4323080" y="2499360"/>
                    <a:pt x="4471670" y="2560320"/>
                  </a:cubicBezTo>
                  <a:cubicBezTo>
                    <a:pt x="4564380" y="2598420"/>
                    <a:pt x="4625340" y="2616200"/>
                    <a:pt x="4702810" y="2636520"/>
                  </a:cubicBezTo>
                  <a:cubicBezTo>
                    <a:pt x="4781550" y="2655570"/>
                    <a:pt x="4839970" y="2669540"/>
                    <a:pt x="4940300" y="2679700"/>
                  </a:cubicBezTo>
                  <a:cubicBezTo>
                    <a:pt x="5109210" y="2694940"/>
                    <a:pt x="5422900" y="2688590"/>
                    <a:pt x="5627370" y="2686050"/>
                  </a:cubicBezTo>
                  <a:cubicBezTo>
                    <a:pt x="5792470" y="2683510"/>
                    <a:pt x="5938520" y="2687320"/>
                    <a:pt x="6074410" y="2667000"/>
                  </a:cubicBezTo>
                  <a:cubicBezTo>
                    <a:pt x="6192520" y="2650490"/>
                    <a:pt x="6287770" y="2611120"/>
                    <a:pt x="6399530" y="2588260"/>
                  </a:cubicBezTo>
                  <a:cubicBezTo>
                    <a:pt x="6518910" y="2564130"/>
                    <a:pt x="6623050" y="2561590"/>
                    <a:pt x="6770370" y="2526030"/>
                  </a:cubicBezTo>
                  <a:cubicBezTo>
                    <a:pt x="6996430" y="2471420"/>
                    <a:pt x="7324090" y="2360930"/>
                    <a:pt x="7614920" y="2259330"/>
                  </a:cubicBezTo>
                  <a:cubicBezTo>
                    <a:pt x="7933690" y="2147570"/>
                    <a:pt x="8313420" y="1968500"/>
                    <a:pt x="8601710" y="1878330"/>
                  </a:cubicBezTo>
                  <a:cubicBezTo>
                    <a:pt x="8818880" y="1811020"/>
                    <a:pt x="9018270" y="1770380"/>
                    <a:pt x="9183370" y="1738630"/>
                  </a:cubicBezTo>
                  <a:cubicBezTo>
                    <a:pt x="9304020" y="1715770"/>
                    <a:pt x="9405620" y="1717040"/>
                    <a:pt x="9500870" y="1695450"/>
                  </a:cubicBezTo>
                  <a:cubicBezTo>
                    <a:pt x="9583420" y="1677670"/>
                    <a:pt x="9631680" y="1648460"/>
                    <a:pt x="9723120" y="1625600"/>
                  </a:cubicBezTo>
                  <a:cubicBezTo>
                    <a:pt x="9865360" y="1590040"/>
                    <a:pt x="10059670" y="1550670"/>
                    <a:pt x="10276840" y="1524000"/>
                  </a:cubicBezTo>
                  <a:cubicBezTo>
                    <a:pt x="10582910" y="1488440"/>
                    <a:pt x="10999470" y="1473200"/>
                    <a:pt x="11385550" y="1463040"/>
                  </a:cubicBezTo>
                  <a:cubicBezTo>
                    <a:pt x="11804650" y="1450340"/>
                    <a:pt x="12382500" y="1452880"/>
                    <a:pt x="12702540" y="1460500"/>
                  </a:cubicBezTo>
                  <a:cubicBezTo>
                    <a:pt x="12886690" y="1464310"/>
                    <a:pt x="12983211" y="1463040"/>
                    <a:pt x="13136880" y="1479550"/>
                  </a:cubicBezTo>
                  <a:cubicBezTo>
                    <a:pt x="13313411" y="1499870"/>
                    <a:pt x="13545820" y="1532890"/>
                    <a:pt x="13699489" y="1582420"/>
                  </a:cubicBezTo>
                  <a:cubicBezTo>
                    <a:pt x="13816330" y="1620520"/>
                    <a:pt x="13903961" y="1675130"/>
                    <a:pt x="13991589" y="1722120"/>
                  </a:cubicBezTo>
                  <a:cubicBezTo>
                    <a:pt x="14067789" y="1764030"/>
                    <a:pt x="14119861" y="1794510"/>
                    <a:pt x="14196061" y="1850390"/>
                  </a:cubicBezTo>
                  <a:cubicBezTo>
                    <a:pt x="14306550" y="1931670"/>
                    <a:pt x="14464030" y="2073910"/>
                    <a:pt x="14579600" y="2180590"/>
                  </a:cubicBezTo>
                  <a:cubicBezTo>
                    <a:pt x="14679930" y="2272030"/>
                    <a:pt x="14767561" y="2371090"/>
                    <a:pt x="14853920" y="2447290"/>
                  </a:cubicBezTo>
                  <a:cubicBezTo>
                    <a:pt x="14922500" y="2509520"/>
                    <a:pt x="14973300" y="2528570"/>
                    <a:pt x="15049500" y="2606040"/>
                  </a:cubicBezTo>
                  <a:cubicBezTo>
                    <a:pt x="15191739" y="2753360"/>
                    <a:pt x="15480030" y="3140710"/>
                    <a:pt x="15593061" y="3314700"/>
                  </a:cubicBezTo>
                  <a:cubicBezTo>
                    <a:pt x="15652750" y="3408680"/>
                    <a:pt x="15655289" y="3478530"/>
                    <a:pt x="15714980" y="3543300"/>
                  </a:cubicBezTo>
                  <a:cubicBezTo>
                    <a:pt x="15782289" y="3613150"/>
                    <a:pt x="15899130" y="3663950"/>
                    <a:pt x="15986761" y="3709670"/>
                  </a:cubicBezTo>
                  <a:cubicBezTo>
                    <a:pt x="16064230" y="3749040"/>
                    <a:pt x="16125189" y="3773170"/>
                    <a:pt x="16211550" y="3803650"/>
                  </a:cubicBezTo>
                  <a:cubicBezTo>
                    <a:pt x="16325850" y="3844290"/>
                    <a:pt x="16469361" y="3882390"/>
                    <a:pt x="16616680" y="3916680"/>
                  </a:cubicBezTo>
                  <a:cubicBezTo>
                    <a:pt x="16793211" y="3957320"/>
                    <a:pt x="17009111" y="4006850"/>
                    <a:pt x="17203420" y="4027170"/>
                  </a:cubicBezTo>
                  <a:cubicBezTo>
                    <a:pt x="17393920" y="4048760"/>
                    <a:pt x="17547589" y="4041140"/>
                    <a:pt x="17769839" y="4043680"/>
                  </a:cubicBezTo>
                  <a:cubicBezTo>
                    <a:pt x="18084800" y="4048760"/>
                    <a:pt x="18676620" y="4065270"/>
                    <a:pt x="18915380" y="4044950"/>
                  </a:cubicBezTo>
                  <a:cubicBezTo>
                    <a:pt x="19024600" y="4034790"/>
                    <a:pt x="19046189" y="4038600"/>
                    <a:pt x="19154139" y="4003040"/>
                  </a:cubicBezTo>
                  <a:cubicBezTo>
                    <a:pt x="19424650" y="3915410"/>
                    <a:pt x="20125689" y="3479800"/>
                    <a:pt x="20493989" y="3331210"/>
                  </a:cubicBezTo>
                  <a:cubicBezTo>
                    <a:pt x="20739100" y="3232150"/>
                    <a:pt x="20948650" y="3196590"/>
                    <a:pt x="21125180" y="3134360"/>
                  </a:cubicBezTo>
                  <a:cubicBezTo>
                    <a:pt x="21255989" y="3088640"/>
                    <a:pt x="21358861" y="3050540"/>
                    <a:pt x="21463000" y="3002280"/>
                  </a:cubicBezTo>
                  <a:cubicBezTo>
                    <a:pt x="21556980" y="2957830"/>
                    <a:pt x="21621750" y="2909570"/>
                    <a:pt x="21727161" y="2860040"/>
                  </a:cubicBezTo>
                  <a:cubicBezTo>
                    <a:pt x="21874480" y="2790190"/>
                    <a:pt x="22095461" y="2697480"/>
                    <a:pt x="22274530" y="2639060"/>
                  </a:cubicBezTo>
                  <a:cubicBezTo>
                    <a:pt x="22438361" y="2585720"/>
                    <a:pt x="22621239" y="2541270"/>
                    <a:pt x="22758400" y="2518410"/>
                  </a:cubicBezTo>
                  <a:cubicBezTo>
                    <a:pt x="22860000" y="2500630"/>
                    <a:pt x="22909530" y="2498090"/>
                    <a:pt x="23023830" y="2491740"/>
                  </a:cubicBezTo>
                  <a:cubicBezTo>
                    <a:pt x="23232111" y="2481580"/>
                    <a:pt x="23685500" y="2480310"/>
                    <a:pt x="23907750" y="2486660"/>
                  </a:cubicBezTo>
                  <a:cubicBezTo>
                    <a:pt x="24043639" y="2491740"/>
                    <a:pt x="24114761" y="2496820"/>
                    <a:pt x="24234139" y="2508250"/>
                  </a:cubicBezTo>
                  <a:cubicBezTo>
                    <a:pt x="24381461" y="2523490"/>
                    <a:pt x="24596089" y="2538730"/>
                    <a:pt x="24726900" y="2575560"/>
                  </a:cubicBezTo>
                  <a:cubicBezTo>
                    <a:pt x="24820880" y="2600960"/>
                    <a:pt x="24932639" y="2611120"/>
                    <a:pt x="24958039" y="2673350"/>
                  </a:cubicBezTo>
                  <a:cubicBezTo>
                    <a:pt x="24991061" y="2757170"/>
                    <a:pt x="24829770" y="3067050"/>
                    <a:pt x="24768811" y="3089910"/>
                  </a:cubicBezTo>
                  <a:cubicBezTo>
                    <a:pt x="24743411" y="3098800"/>
                    <a:pt x="24725630" y="3065780"/>
                    <a:pt x="24692611" y="3054350"/>
                  </a:cubicBezTo>
                  <a:cubicBezTo>
                    <a:pt x="24630380" y="3035300"/>
                    <a:pt x="24513539" y="3016250"/>
                    <a:pt x="24424639" y="3001010"/>
                  </a:cubicBezTo>
                  <a:cubicBezTo>
                    <a:pt x="24339550" y="2985770"/>
                    <a:pt x="24255730" y="2970530"/>
                    <a:pt x="24169370" y="2961640"/>
                  </a:cubicBezTo>
                  <a:cubicBezTo>
                    <a:pt x="24083011" y="2951480"/>
                    <a:pt x="24020780" y="2947670"/>
                    <a:pt x="23907750" y="2943860"/>
                  </a:cubicBezTo>
                  <a:cubicBezTo>
                    <a:pt x="23704550" y="2938780"/>
                    <a:pt x="23265130" y="2932430"/>
                    <a:pt x="23051770" y="2947670"/>
                  </a:cubicBezTo>
                  <a:cubicBezTo>
                    <a:pt x="22924770" y="2957830"/>
                    <a:pt x="22847300" y="2974340"/>
                    <a:pt x="22746970" y="2992120"/>
                  </a:cubicBezTo>
                  <a:cubicBezTo>
                    <a:pt x="22647911" y="3011170"/>
                    <a:pt x="22555200" y="3030220"/>
                    <a:pt x="22453600" y="3059430"/>
                  </a:cubicBezTo>
                  <a:cubicBezTo>
                    <a:pt x="22340570" y="3093720"/>
                    <a:pt x="22227539" y="3135630"/>
                    <a:pt x="22101811" y="3190240"/>
                  </a:cubicBezTo>
                  <a:cubicBezTo>
                    <a:pt x="21950680" y="3256280"/>
                    <a:pt x="21758911" y="3368040"/>
                    <a:pt x="21611589" y="3434080"/>
                  </a:cubicBezTo>
                  <a:cubicBezTo>
                    <a:pt x="21493480" y="3486150"/>
                    <a:pt x="21421089" y="3511550"/>
                    <a:pt x="21290280" y="3561080"/>
                  </a:cubicBezTo>
                  <a:cubicBezTo>
                    <a:pt x="21085811" y="3636010"/>
                    <a:pt x="20692111" y="3749040"/>
                    <a:pt x="20502880" y="3832860"/>
                  </a:cubicBezTo>
                  <a:cubicBezTo>
                    <a:pt x="20388580" y="3883660"/>
                    <a:pt x="20332700" y="3929380"/>
                    <a:pt x="20239989" y="3976370"/>
                  </a:cubicBezTo>
                  <a:cubicBezTo>
                    <a:pt x="20140930" y="4025900"/>
                    <a:pt x="20022820" y="4069080"/>
                    <a:pt x="19921220" y="4119880"/>
                  </a:cubicBezTo>
                  <a:cubicBezTo>
                    <a:pt x="19824700" y="4168140"/>
                    <a:pt x="19744689" y="4224020"/>
                    <a:pt x="19643089" y="4274820"/>
                  </a:cubicBezTo>
                  <a:cubicBezTo>
                    <a:pt x="19524980" y="4334510"/>
                    <a:pt x="19380200" y="4411980"/>
                    <a:pt x="19251930" y="4450080"/>
                  </a:cubicBezTo>
                  <a:cubicBezTo>
                    <a:pt x="19137630" y="4484370"/>
                    <a:pt x="19024600" y="4493260"/>
                    <a:pt x="18915380" y="4502150"/>
                  </a:cubicBezTo>
                  <a:cubicBezTo>
                    <a:pt x="18812511" y="4509770"/>
                    <a:pt x="18750280" y="4502150"/>
                    <a:pt x="18613120" y="4502150"/>
                  </a:cubicBezTo>
                  <a:cubicBezTo>
                    <a:pt x="18327370" y="4500880"/>
                    <a:pt x="17571720" y="4512310"/>
                    <a:pt x="17284700" y="4491990"/>
                  </a:cubicBezTo>
                  <a:cubicBezTo>
                    <a:pt x="17146270" y="4483100"/>
                    <a:pt x="17105630" y="4474210"/>
                    <a:pt x="16977361" y="4451350"/>
                  </a:cubicBezTo>
                  <a:cubicBezTo>
                    <a:pt x="16757650" y="4410710"/>
                    <a:pt x="16339820" y="4323080"/>
                    <a:pt x="16094711" y="4245610"/>
                  </a:cubicBezTo>
                  <a:cubicBezTo>
                    <a:pt x="15913100" y="4188460"/>
                    <a:pt x="15755620" y="4130040"/>
                    <a:pt x="15632430" y="4058920"/>
                  </a:cubicBezTo>
                  <a:cubicBezTo>
                    <a:pt x="15539720" y="4005580"/>
                    <a:pt x="15482570" y="3963670"/>
                    <a:pt x="15407639" y="3882390"/>
                  </a:cubicBezTo>
                  <a:cubicBezTo>
                    <a:pt x="15300961" y="3766820"/>
                    <a:pt x="15181580" y="3525520"/>
                    <a:pt x="15087600" y="3401060"/>
                  </a:cubicBezTo>
                  <a:cubicBezTo>
                    <a:pt x="15024100" y="3315970"/>
                    <a:pt x="14968220" y="3267710"/>
                    <a:pt x="14914880" y="3195320"/>
                  </a:cubicBezTo>
                  <a:cubicBezTo>
                    <a:pt x="14862811" y="3122930"/>
                    <a:pt x="14831061" y="3039110"/>
                    <a:pt x="14770100" y="2969260"/>
                  </a:cubicBezTo>
                  <a:cubicBezTo>
                    <a:pt x="14701520" y="2891790"/>
                    <a:pt x="14597380" y="2830830"/>
                    <a:pt x="14517370" y="2757170"/>
                  </a:cubicBezTo>
                  <a:cubicBezTo>
                    <a:pt x="14438630" y="2686050"/>
                    <a:pt x="14380211" y="2617470"/>
                    <a:pt x="14291311" y="2534920"/>
                  </a:cubicBezTo>
                  <a:cubicBezTo>
                    <a:pt x="14173200" y="2425700"/>
                    <a:pt x="13999211" y="2250440"/>
                    <a:pt x="13864589" y="2164080"/>
                  </a:cubicBezTo>
                  <a:cubicBezTo>
                    <a:pt x="13765530" y="2099310"/>
                    <a:pt x="13670280" y="2065020"/>
                    <a:pt x="13578839" y="2032000"/>
                  </a:cubicBezTo>
                  <a:cubicBezTo>
                    <a:pt x="13501370" y="2004060"/>
                    <a:pt x="13432789" y="1990090"/>
                    <a:pt x="13355320" y="1973580"/>
                  </a:cubicBezTo>
                  <a:cubicBezTo>
                    <a:pt x="13271500" y="1957070"/>
                    <a:pt x="13190220" y="1944370"/>
                    <a:pt x="13093700" y="1935480"/>
                  </a:cubicBezTo>
                  <a:cubicBezTo>
                    <a:pt x="12976861" y="1924050"/>
                    <a:pt x="12868910" y="1920240"/>
                    <a:pt x="12702540" y="1917700"/>
                  </a:cubicBezTo>
                  <a:cubicBezTo>
                    <a:pt x="12411710" y="1910080"/>
                    <a:pt x="11897360" y="1908810"/>
                    <a:pt x="11501120" y="1917700"/>
                  </a:cubicBezTo>
                  <a:cubicBezTo>
                    <a:pt x="11113770" y="1927860"/>
                    <a:pt x="10735310" y="1929130"/>
                    <a:pt x="10353040" y="1974850"/>
                  </a:cubicBezTo>
                  <a:cubicBezTo>
                    <a:pt x="9963150" y="2021840"/>
                    <a:pt x="9446260" y="2143760"/>
                    <a:pt x="9183370" y="2200910"/>
                  </a:cubicBezTo>
                  <a:cubicBezTo>
                    <a:pt x="9048750" y="2228850"/>
                    <a:pt x="8982710" y="2245360"/>
                    <a:pt x="8879840" y="2272030"/>
                  </a:cubicBezTo>
                  <a:cubicBezTo>
                    <a:pt x="8771890" y="2299970"/>
                    <a:pt x="8666480" y="2321560"/>
                    <a:pt x="8547100" y="2364740"/>
                  </a:cubicBezTo>
                  <a:cubicBezTo>
                    <a:pt x="8401050" y="2418080"/>
                    <a:pt x="8220710" y="2520950"/>
                    <a:pt x="8072120" y="2579370"/>
                  </a:cubicBezTo>
                  <a:cubicBezTo>
                    <a:pt x="7947660" y="2630170"/>
                    <a:pt x="7865110" y="2655570"/>
                    <a:pt x="7721600" y="2703830"/>
                  </a:cubicBezTo>
                  <a:cubicBezTo>
                    <a:pt x="7500620" y="2777490"/>
                    <a:pt x="7147560" y="2900680"/>
                    <a:pt x="6869430" y="2971800"/>
                  </a:cubicBezTo>
                  <a:cubicBezTo>
                    <a:pt x="6610350" y="3037840"/>
                    <a:pt x="6336030" y="3096260"/>
                    <a:pt x="6109970" y="3122930"/>
                  </a:cubicBezTo>
                  <a:cubicBezTo>
                    <a:pt x="5932170" y="3144520"/>
                    <a:pt x="5805170" y="3140710"/>
                    <a:pt x="5627370" y="3143250"/>
                  </a:cubicBezTo>
                  <a:cubicBezTo>
                    <a:pt x="5406390" y="3145790"/>
                    <a:pt x="5082540" y="3153410"/>
                    <a:pt x="4885690" y="3133090"/>
                  </a:cubicBezTo>
                  <a:cubicBezTo>
                    <a:pt x="4754880" y="3120390"/>
                    <a:pt x="4663440" y="3097530"/>
                    <a:pt x="4560570" y="3069590"/>
                  </a:cubicBezTo>
                  <a:cubicBezTo>
                    <a:pt x="4465320" y="3045460"/>
                    <a:pt x="4377690" y="3014980"/>
                    <a:pt x="4290060" y="2979420"/>
                  </a:cubicBezTo>
                  <a:cubicBezTo>
                    <a:pt x="4199890" y="2943860"/>
                    <a:pt x="4112260" y="2900680"/>
                    <a:pt x="4027170" y="2857500"/>
                  </a:cubicBezTo>
                  <a:cubicBezTo>
                    <a:pt x="3942080" y="2814320"/>
                    <a:pt x="3860800" y="2766060"/>
                    <a:pt x="3779520" y="2719070"/>
                  </a:cubicBezTo>
                  <a:cubicBezTo>
                    <a:pt x="3700780" y="2673350"/>
                    <a:pt x="3632200" y="2640330"/>
                    <a:pt x="3544570" y="2579370"/>
                  </a:cubicBezTo>
                  <a:cubicBezTo>
                    <a:pt x="3420110" y="2495550"/>
                    <a:pt x="3255010" y="2366010"/>
                    <a:pt x="3115310" y="2245360"/>
                  </a:cubicBezTo>
                  <a:cubicBezTo>
                    <a:pt x="2970530" y="2120900"/>
                    <a:pt x="2802890" y="1971040"/>
                    <a:pt x="2688590" y="1845310"/>
                  </a:cubicBezTo>
                  <a:cubicBezTo>
                    <a:pt x="2600960" y="1750060"/>
                    <a:pt x="2537460" y="1659890"/>
                    <a:pt x="2475230" y="1572260"/>
                  </a:cubicBezTo>
                  <a:cubicBezTo>
                    <a:pt x="2421890" y="1497330"/>
                    <a:pt x="2388870" y="1427480"/>
                    <a:pt x="2338070" y="1356360"/>
                  </a:cubicBezTo>
                  <a:cubicBezTo>
                    <a:pt x="2284730" y="1282700"/>
                    <a:pt x="2223770" y="1207770"/>
                    <a:pt x="2161540" y="1139190"/>
                  </a:cubicBezTo>
                  <a:cubicBezTo>
                    <a:pt x="2099310" y="1071880"/>
                    <a:pt x="2035810" y="1012190"/>
                    <a:pt x="1965960" y="948690"/>
                  </a:cubicBezTo>
                  <a:cubicBezTo>
                    <a:pt x="1887220" y="877570"/>
                    <a:pt x="1795780" y="797560"/>
                    <a:pt x="1709420" y="734060"/>
                  </a:cubicBezTo>
                  <a:cubicBezTo>
                    <a:pt x="1629410" y="675640"/>
                    <a:pt x="1568450" y="621030"/>
                    <a:pt x="1466850" y="579120"/>
                  </a:cubicBezTo>
                  <a:cubicBezTo>
                    <a:pt x="1328420" y="520700"/>
                    <a:pt x="1083310" y="473710"/>
                    <a:pt x="933450" y="458470"/>
                  </a:cubicBezTo>
                  <a:cubicBezTo>
                    <a:pt x="825500" y="448310"/>
                    <a:pt x="746760" y="459740"/>
                    <a:pt x="654050" y="466090"/>
                  </a:cubicBezTo>
                  <a:cubicBezTo>
                    <a:pt x="560070" y="472440"/>
                    <a:pt x="467360" y="481330"/>
                    <a:pt x="374650" y="496570"/>
                  </a:cubicBezTo>
                  <a:cubicBezTo>
                    <a:pt x="280670" y="513080"/>
                    <a:pt x="153670" y="600710"/>
                    <a:pt x="90170" y="558800"/>
                  </a:cubicBezTo>
                  <a:cubicBezTo>
                    <a:pt x="10160" y="506730"/>
                    <a:pt x="0" y="105410"/>
                    <a:pt x="0" y="105410"/>
                  </a:cubicBezTo>
                </a:path>
              </a:pathLst>
            </a:custGeom>
            <a:solidFill>
              <a:srgbClr val="AEFF61">
                <a:alpha val="16471"/>
              </a:srgbClr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8" id="8"/>
          <p:cNvSpPr/>
          <p:nvPr/>
        </p:nvSpPr>
        <p:spPr>
          <a:xfrm flipH="false" flipV="false" rot="2322867">
            <a:off x="-11029236" y="6045231"/>
            <a:ext cx="13980112" cy="1686458"/>
          </a:xfrm>
          <a:custGeom>
            <a:avLst/>
            <a:gdLst/>
            <a:ahLst/>
            <a:cxnLst/>
            <a:rect r="r" b="b" t="t" l="l"/>
            <a:pathLst>
              <a:path h="1686458" w="13980112">
                <a:moveTo>
                  <a:pt x="0" y="0"/>
                </a:moveTo>
                <a:lnTo>
                  <a:pt x="13980112" y="0"/>
                </a:lnTo>
                <a:lnTo>
                  <a:pt x="13980112" y="1686459"/>
                </a:lnTo>
                <a:lnTo>
                  <a:pt x="0" y="16864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018663" y="701684"/>
            <a:ext cx="4240637" cy="2820023"/>
          </a:xfrm>
          <a:custGeom>
            <a:avLst/>
            <a:gdLst/>
            <a:ahLst/>
            <a:cxnLst/>
            <a:rect r="r" b="b" t="t" l="l"/>
            <a:pathLst>
              <a:path h="2820023" w="4240637">
                <a:moveTo>
                  <a:pt x="0" y="0"/>
                </a:moveTo>
                <a:lnTo>
                  <a:pt x="4240637" y="0"/>
                </a:lnTo>
                <a:lnTo>
                  <a:pt x="4240637" y="2820024"/>
                </a:lnTo>
                <a:lnTo>
                  <a:pt x="0" y="28200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298018" y="701684"/>
            <a:ext cx="4198212" cy="4077513"/>
          </a:xfrm>
          <a:custGeom>
            <a:avLst/>
            <a:gdLst/>
            <a:ahLst/>
            <a:cxnLst/>
            <a:rect r="r" b="b" t="t" l="l"/>
            <a:pathLst>
              <a:path h="4077513" w="4198212">
                <a:moveTo>
                  <a:pt x="0" y="0"/>
                </a:moveTo>
                <a:lnTo>
                  <a:pt x="4198212" y="0"/>
                </a:lnTo>
                <a:lnTo>
                  <a:pt x="4198212" y="4077513"/>
                </a:lnTo>
                <a:lnTo>
                  <a:pt x="0" y="40775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018663" y="4419701"/>
            <a:ext cx="4240637" cy="3244898"/>
          </a:xfrm>
          <a:custGeom>
            <a:avLst/>
            <a:gdLst/>
            <a:ahLst/>
            <a:cxnLst/>
            <a:rect r="r" b="b" t="t" l="l"/>
            <a:pathLst>
              <a:path h="3244898" w="4240637">
                <a:moveTo>
                  <a:pt x="0" y="0"/>
                </a:moveTo>
                <a:lnTo>
                  <a:pt x="4240637" y="0"/>
                </a:lnTo>
                <a:lnTo>
                  <a:pt x="4240637" y="3244898"/>
                </a:lnTo>
                <a:lnTo>
                  <a:pt x="0" y="324489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-2025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569144" y="5623251"/>
            <a:ext cx="3581403" cy="3488927"/>
          </a:xfrm>
          <a:custGeom>
            <a:avLst/>
            <a:gdLst/>
            <a:ahLst/>
            <a:cxnLst/>
            <a:rect r="r" b="b" t="t" l="l"/>
            <a:pathLst>
              <a:path h="3488927" w="3581403">
                <a:moveTo>
                  <a:pt x="0" y="0"/>
                </a:moveTo>
                <a:lnTo>
                  <a:pt x="3581403" y="0"/>
                </a:lnTo>
                <a:lnTo>
                  <a:pt x="3581403" y="3488927"/>
                </a:lnTo>
                <a:lnTo>
                  <a:pt x="0" y="348892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53431" t="0" r="-62452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72781" y="615959"/>
            <a:ext cx="7402803" cy="2999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А ось у цих будівлях колишніх НКВД відбувалися криваві події: неугодних катували, розстрілювали. Моцква вершила “суд”...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957520" y="3483608"/>
            <a:ext cx="2362923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вул.Сумська, 82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328042" y="4741097"/>
            <a:ext cx="2138164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вул.Сумська, 47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840775" y="7626499"/>
            <a:ext cx="2596413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вул. Сумська, 61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72781" y="3435983"/>
            <a:ext cx="7402803" cy="3599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Творів Хвильового боялася совєцька влада, як боялася царська влада творів Т.Г.Шевченка. Тому і Хвильовий, і його твори були заборонені аж до кінця існування СРСР.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72781" y="7056587"/>
            <a:ext cx="7616323" cy="1799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У молодіжному парку розташована могила Хвильового зі словами “Хай живе дух неспокою”.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490366" y="9074078"/>
            <a:ext cx="3738959" cy="76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Пам’ятник Хвильовому, Молодіжний парк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419266" y="3810"/>
            <a:ext cx="20295938" cy="11128678"/>
          </a:xfrm>
          <a:custGeom>
            <a:avLst/>
            <a:gdLst/>
            <a:ahLst/>
            <a:cxnLst/>
            <a:rect r="r" b="b" t="t" l="l"/>
            <a:pathLst>
              <a:path h="11128678" w="20295938">
                <a:moveTo>
                  <a:pt x="0" y="0"/>
                </a:moveTo>
                <a:lnTo>
                  <a:pt x="20295937" y="0"/>
                </a:lnTo>
                <a:lnTo>
                  <a:pt x="20295937" y="11128678"/>
                </a:lnTo>
                <a:lnTo>
                  <a:pt x="0" y="111286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2950" r="0" b="-229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43241" y="4553763"/>
            <a:ext cx="5428568" cy="4184941"/>
          </a:xfrm>
          <a:custGeom>
            <a:avLst/>
            <a:gdLst/>
            <a:ahLst/>
            <a:cxnLst/>
            <a:rect r="r" b="b" t="t" l="l"/>
            <a:pathLst>
              <a:path h="4184941" w="5428568">
                <a:moveTo>
                  <a:pt x="0" y="0"/>
                </a:moveTo>
                <a:lnTo>
                  <a:pt x="5428568" y="0"/>
                </a:lnTo>
                <a:lnTo>
                  <a:pt x="5428568" y="4184941"/>
                </a:lnTo>
                <a:lnTo>
                  <a:pt x="0" y="41849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599" t="0" r="0" b="-273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491581" y="4553763"/>
            <a:ext cx="4767719" cy="4343403"/>
          </a:xfrm>
          <a:custGeom>
            <a:avLst/>
            <a:gdLst/>
            <a:ahLst/>
            <a:cxnLst/>
            <a:rect r="r" b="b" t="t" l="l"/>
            <a:pathLst>
              <a:path h="4343403" w="4767719">
                <a:moveTo>
                  <a:pt x="0" y="0"/>
                </a:moveTo>
                <a:lnTo>
                  <a:pt x="4767719" y="0"/>
                </a:lnTo>
                <a:lnTo>
                  <a:pt x="4767719" y="4343403"/>
                </a:lnTo>
                <a:lnTo>
                  <a:pt x="0" y="43434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46358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635417" y="5307452"/>
            <a:ext cx="3309305" cy="4118170"/>
          </a:xfrm>
          <a:custGeom>
            <a:avLst/>
            <a:gdLst/>
            <a:ahLst/>
            <a:cxnLst/>
            <a:rect r="r" b="b" t="t" l="l"/>
            <a:pathLst>
              <a:path h="4118170" w="3309305">
                <a:moveTo>
                  <a:pt x="0" y="0"/>
                </a:moveTo>
                <a:lnTo>
                  <a:pt x="3309305" y="0"/>
                </a:lnTo>
                <a:lnTo>
                  <a:pt x="3309305" y="4118170"/>
                </a:lnTo>
                <a:lnTo>
                  <a:pt x="0" y="41181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7144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0" y="343535"/>
            <a:ext cx="18288000" cy="5400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Символічно, що вулиця Маяковська тепер названа на честь М.Хвильового, Лермонтовська - М. Йогансена, Чайковського- М.Семенка. Є вулиці на честь І. Липи, М. Зерова тощо.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Сумно, що дерусифікація сталася лише у 2023 році. Бо нашому суспільству і молодій незалежній Україні слід було взяти до уваги гасла “Геть од Москви! Дайош Європу” ще у далекому 1991 р.. І, можливо, Україна зараз не потерпала б від нашестя “старшого брата”, який нищив, нищить і буде нищити всі прояви повернення народів до коренів. СЛАВА УКРАЇНІ!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732251" y="8723837"/>
            <a:ext cx="3650547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вул. М. Хвильового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814585" y="9387522"/>
            <a:ext cx="5134219" cy="76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“Під вікнами великих письменників” будинок “Слово”(внутрішн. двір)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308331" y="9052878"/>
            <a:ext cx="5134219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Будинок “Слово”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419266" y="3810"/>
            <a:ext cx="20295938" cy="11128678"/>
          </a:xfrm>
          <a:custGeom>
            <a:avLst/>
            <a:gdLst/>
            <a:ahLst/>
            <a:cxnLst/>
            <a:rect r="r" b="b" t="t" l="l"/>
            <a:pathLst>
              <a:path h="11128678" w="20295938">
                <a:moveTo>
                  <a:pt x="0" y="0"/>
                </a:moveTo>
                <a:lnTo>
                  <a:pt x="20295937" y="0"/>
                </a:lnTo>
                <a:lnTo>
                  <a:pt x="20295937" y="11128678"/>
                </a:lnTo>
                <a:lnTo>
                  <a:pt x="0" y="111286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2950" r="0" b="-2295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561213" y="190500"/>
            <a:ext cx="3165574" cy="1581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Література: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0" y="1152697"/>
            <a:ext cx="18288000" cy="4005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Куліш Володимир. Слово про будинок “Слово”: Спогади.- Торонто : Гомін України, 1966 - 69с.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Задеснянський Р. Що нам  дав Микола Хвильовий? - 2020. - 258 с.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Хвильовий М. Твори: У 2 томах.- К.: Дніпро, 1990 - т.1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Костюк Г. У світі ідей і образів. - Сучасність: Нью-Йорк, 1983. - 126 с.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Микола Хвильовий // Українське слово. - Т.2. - К.: Аконіт, 2001.- с.198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Плющ М. Хвильовий (Фітільов), Микола Григорович// </a:t>
            </a:r>
            <a:r>
              <a:rPr lang="en-US" sz="2799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 tooltip="https://irbis-nbuv.gov.ua/ulib/item/ukr0011096"/>
              </a:rPr>
              <a:t>Філософський енциклопедичний словник</a:t>
            </a:r>
            <a:r>
              <a:rPr lang="en-US" sz="2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/ </a:t>
            </a:r>
            <a:r>
              <a:rPr lang="en-US" sz="2799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 tooltip="https://uk.wikipedia.org/wiki/%D0%A8%D0%B8%D0%BD%D0%BA%D0%B0%D1%80%D1%83%D0%BA_%D0%92%D0%BE%D0%BB%D0%BE%D0%B4%D0%B8%D0%BC%D0%B8%D1%80_%D0%86%D0%BB%D0%B0%D1%80%D1%96%D0%BE%D0%BD%D0%BE%D0%B2%D0%B8%D1%87"/>
              </a:rPr>
              <a:t>В. І. Шинкарук</a:t>
            </a:r>
            <a:r>
              <a:rPr lang="en-US" sz="2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(гол. редкол.) та ін ; </a:t>
            </a:r>
            <a:r>
              <a:rPr lang="en-US" sz="2799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 tooltip="https://uk.wikipedia.org/wiki/%D0%86%D0%BD%D1%81%D1%82%D0%B8%D1%82%D1%83%D1%82_%D1%84%D1%96%D0%BB%D0%BE%D1%81%D0%BE%D1%84%D1%96%D1%97_%D1%96%D0%BC%D0%B5%D0%BD%D1%96_%D0%93%D1%80%D0%B8%D0%B3%D0%BE%D1%80%D1%96%D1%8F_%D0%A1%D0%BA%D0%BE%D0%B2%D0%BE%D1%80%D0%BE%D0%B4%D0%B8_%D0%9D%D0%90%D0%9D_%D0%A3%D0%BA%D1%80%D0%B0%D1%97%D0%BD%D0%B8"/>
              </a:rPr>
              <a:t>Інститут філософії імені Григорія Сковороди НАН України</a:t>
            </a:r>
            <a:r>
              <a:rPr lang="en-US" sz="2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— Київ : Абрис, 2002. — С. 698. — 742 с.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130735" y="5129999"/>
            <a:ext cx="3195935" cy="78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Посилання: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5863424"/>
            <a:ext cx="16230600" cy="4005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Велич особистості: https://www.youtube.com/watch?v=ZfmJnnH5S_8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Літературний музей Харкова: https://litme.com.ua/uk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Фільм “Будинок “Слово””: https://www.youtube.com/watch?v=VrAlxSL0aCU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 Slovo: http://proslovo.com/#fragment1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Як харківський Будинок літератури (не) об’єднував українських письменників. «Харків, де твоє обличчя?»: https://lyuk.media/city/house-of-literature/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Життя і смерть Миколи Хвильового. Від комуніста до комунара: https://www.istpravda.com.ua/research/5191e0c066718/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DAGkg13vQrw</dc:identifier>
  <dcterms:modified xsi:type="dcterms:W3CDTF">2011-08-01T06:04:30Z</dcterms:modified>
  <cp:revision>1</cp:revision>
  <dc:title>PRESENTATION</dc:title>
</cp:coreProperties>
</file>