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77" r:id="rId2"/>
    <p:sldId id="278" r:id="rId3"/>
    <p:sldId id="258" r:id="rId4"/>
    <p:sldId id="257" r:id="rId5"/>
    <p:sldId id="260" r:id="rId6"/>
    <p:sldId id="263" r:id="rId7"/>
    <p:sldId id="265" r:id="rId8"/>
    <p:sldId id="267" r:id="rId9"/>
    <p:sldId id="269" r:id="rId10"/>
    <p:sldId id="271" r:id="rId11"/>
    <p:sldId id="272" r:id="rId12"/>
    <p:sldId id="273" r:id="rId13"/>
    <p:sldId id="274" r:id="rId14"/>
    <p:sldId id="275" r:id="rId15"/>
    <p:sldId id="276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293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676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6811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5449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302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801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4350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167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4312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076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732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523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6710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3197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5653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9519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87945-FA84-46C0-B5D9-8448457D966C}" type="datetimeFigureOut">
              <a:rPr lang="uk-UA" smtClean="0"/>
              <a:t>28.03.2025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695A63-9871-449C-8316-1BC2CBC3C80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472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jpeg"/><Relationship Id="rId7" Type="http://schemas.openxmlformats.org/officeDocument/2006/relationships/image" Target="../media/image7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583" y="3380510"/>
            <a:ext cx="5429236" cy="268778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uk-UA" sz="4000" b="1" dirty="0">
                <a:solidFill>
                  <a:schemeClr val="accent2">
                    <a:lumMod val="50000"/>
                  </a:schemeClr>
                </a:solidFill>
              </a:rPr>
              <a:t>ВИМІРЮВАННЯ  ШВИДКОСТІ  СВІТЛА  </a:t>
            </a:r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</a:rPr>
              <a:t>НА  КУХНІ</a:t>
            </a:r>
            <a:endParaRPr lang="uk-UA" dirty="0"/>
          </a:p>
        </p:txBody>
      </p:sp>
      <p:sp>
        <p:nvSpPr>
          <p:cNvPr id="7" name="Заголовок 5"/>
          <p:cNvSpPr txBox="1">
            <a:spLocks/>
          </p:cNvSpPr>
          <p:nvPr/>
        </p:nvSpPr>
        <p:spPr>
          <a:xfrm>
            <a:off x="949120" y="124358"/>
            <a:ext cx="8892481" cy="223058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ru-RU" sz="2800" b="1" dirty="0" err="1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Буковинська</a:t>
            </a:r>
            <a:r>
              <a:rPr lang="ru-RU" sz="2800" b="1" dirty="0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  Мала </a:t>
            </a:r>
            <a:r>
              <a:rPr lang="ru-RU" sz="2800" b="1" dirty="0" err="1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академія</a:t>
            </a:r>
            <a:r>
              <a:rPr lang="ru-RU" sz="2800" b="1" dirty="0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 наук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b="1" dirty="0" err="1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Всеукраїнський</a:t>
            </a:r>
            <a:r>
              <a:rPr lang="ru-RU" sz="2800" b="1" dirty="0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sz="2800" b="1" dirty="0" err="1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інтерактивний</a:t>
            </a:r>
            <a:r>
              <a:rPr lang="ru-RU" sz="2800" b="1" dirty="0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 конкурс</a:t>
            </a:r>
            <a:br>
              <a:rPr lang="ru-RU" sz="2800" b="1" dirty="0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sz="2800" b="1" dirty="0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«МАН-ЮНІОР ДОСЛІДНИК -  2024»</a:t>
            </a:r>
            <a:br>
              <a:rPr lang="ru-RU" sz="2800" b="1" dirty="0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</a:br>
            <a:r>
              <a:rPr lang="uk-UA" sz="2800" b="1" i="1" dirty="0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Номінація  “Технік−Юніор</a:t>
            </a:r>
            <a:r>
              <a:rPr lang="uk-UA" sz="2800" b="1" i="1" dirty="0" smtClean="0">
                <a:ln w="31550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”</a:t>
            </a:r>
            <a:endParaRPr lang="ru-RU" dirty="0">
              <a:ln w="31550" cmpd="sng">
                <a:noFill/>
                <a:prstDash val="solid"/>
              </a:ln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19" y="3103418"/>
            <a:ext cx="6650181" cy="375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3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370569" y="634989"/>
            <a:ext cx="5181600" cy="23391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/>
            <a:r>
              <a:rPr lang="uk-UA" sz="2400" b="1" dirty="0" smtClean="0">
                <a:latin typeface="Comic Sans MS" panose="030F0702030302020204" pitchFamily="66" charset="0"/>
              </a:rPr>
              <a:t>Автор </a:t>
            </a:r>
            <a:r>
              <a:rPr lang="uk-UA" sz="2400" b="1" dirty="0" err="1" smtClean="0">
                <a:latin typeface="Comic Sans MS" panose="030F0702030302020204" pitchFamily="66" charset="0"/>
              </a:rPr>
              <a:t>проєкту</a:t>
            </a:r>
            <a:r>
              <a:rPr lang="uk-UA" sz="2400" b="1" dirty="0" smtClean="0">
                <a:latin typeface="Comic Sans MS" panose="030F0702030302020204" pitchFamily="66" charset="0"/>
              </a:rPr>
              <a:t>:</a:t>
            </a:r>
            <a:endParaRPr lang="uk-UA" sz="2400" b="1" dirty="0" smtClean="0">
              <a:latin typeface="Comic Sans MS" panose="030F0702030302020204" pitchFamily="66" charset="0"/>
            </a:endParaRPr>
          </a:p>
          <a:p>
            <a:pPr algn="r"/>
            <a:r>
              <a:rPr lang="uk-UA" sz="2600" b="1" dirty="0" err="1" smtClean="0">
                <a:latin typeface="Comic Sans MS" panose="030F0702030302020204" pitchFamily="66" charset="0"/>
              </a:rPr>
              <a:t>Андронійчук</a:t>
            </a:r>
            <a:r>
              <a:rPr lang="uk-UA" sz="2600" b="1" dirty="0" smtClean="0">
                <a:latin typeface="Comic Sans MS" panose="030F0702030302020204" pitchFamily="66" charset="0"/>
              </a:rPr>
              <a:t> Матвій Іванович</a:t>
            </a:r>
            <a:r>
              <a:rPr lang="uk-UA" sz="2400" b="1" dirty="0" smtClean="0">
                <a:latin typeface="Comic Sans MS" panose="030F0702030302020204" pitchFamily="66" charset="0"/>
              </a:rPr>
              <a:t>,</a:t>
            </a:r>
          </a:p>
          <a:p>
            <a:pPr algn="r"/>
            <a:r>
              <a:rPr lang="uk-UA" sz="2400" b="1" dirty="0">
                <a:latin typeface="Comic Sans MS" panose="030F0702030302020204" pitchFamily="66" charset="0"/>
              </a:rPr>
              <a:t>у</a:t>
            </a:r>
            <a:r>
              <a:rPr lang="uk-UA" sz="2400" b="1" dirty="0" smtClean="0">
                <a:latin typeface="Comic Sans MS" panose="030F0702030302020204" pitchFamily="66" charset="0"/>
              </a:rPr>
              <a:t>чень </a:t>
            </a:r>
            <a:r>
              <a:rPr lang="uk-UA" sz="2400" b="1" dirty="0" smtClean="0">
                <a:latin typeface="Comic Sans MS" panose="030F0702030302020204" pitchFamily="66" charset="0"/>
              </a:rPr>
              <a:t>10-Б класу</a:t>
            </a:r>
          </a:p>
          <a:p>
            <a:pPr algn="r"/>
            <a:r>
              <a:rPr lang="uk-UA" sz="2400" b="1" dirty="0" smtClean="0">
                <a:latin typeface="Comic Sans MS" panose="030F0702030302020204" pitchFamily="66" charset="0"/>
              </a:rPr>
              <a:t>Глибоцької </a:t>
            </a:r>
            <a:r>
              <a:rPr lang="uk-UA" sz="2400" b="1" dirty="0" smtClean="0">
                <a:latin typeface="Comic Sans MS" panose="030F0702030302020204" pitchFamily="66" charset="0"/>
              </a:rPr>
              <a:t>гімназії,</a:t>
            </a:r>
          </a:p>
          <a:p>
            <a:pPr algn="r"/>
            <a:r>
              <a:rPr lang="uk-UA" sz="2400" b="1" dirty="0" smtClean="0">
                <a:latin typeface="Comic Sans MS" panose="030F0702030302020204" pitchFamily="66" charset="0"/>
              </a:rPr>
              <a:t>Селище Глибока</a:t>
            </a:r>
          </a:p>
          <a:p>
            <a:pPr algn="r"/>
            <a:r>
              <a:rPr lang="uk-UA" sz="2400" b="1" dirty="0" smtClean="0">
                <a:latin typeface="Comic Sans MS" panose="030F0702030302020204" pitchFamily="66" charset="0"/>
              </a:rPr>
              <a:t>Чернівецької області</a:t>
            </a:r>
            <a:endParaRPr lang="uk-UA" sz="2400" b="1" dirty="0" smtClean="0"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23309" y="3863100"/>
            <a:ext cx="5888182" cy="23391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/>
            <a:r>
              <a:rPr lang="uk-UA" sz="2400" b="1" dirty="0" smtClean="0">
                <a:latin typeface="Comic Sans MS" panose="030F0702030302020204" pitchFamily="66" charset="0"/>
              </a:rPr>
              <a:t>Науковий керівник:</a:t>
            </a:r>
          </a:p>
          <a:p>
            <a:pPr algn="r"/>
            <a:r>
              <a:rPr lang="uk-UA" sz="2600" b="1" dirty="0" smtClean="0">
                <a:latin typeface="Comic Sans MS" panose="030F0702030302020204" pitchFamily="66" charset="0"/>
              </a:rPr>
              <a:t>Романюк Віктор Михайлович</a:t>
            </a:r>
            <a:r>
              <a:rPr lang="uk-UA" sz="2400" b="1" dirty="0" smtClean="0">
                <a:latin typeface="Comic Sans MS" panose="030F0702030302020204" pitchFamily="66" charset="0"/>
              </a:rPr>
              <a:t>,</a:t>
            </a:r>
          </a:p>
          <a:p>
            <a:pPr algn="r"/>
            <a:r>
              <a:rPr lang="uk-UA" sz="2400" b="1" dirty="0" smtClean="0">
                <a:latin typeface="Comic Sans MS" panose="030F0702030302020204" pitchFamily="66" charset="0"/>
              </a:rPr>
              <a:t>учитель </a:t>
            </a:r>
            <a:r>
              <a:rPr lang="uk-UA" sz="2400" b="1" dirty="0" smtClean="0">
                <a:latin typeface="Comic Sans MS" panose="030F0702030302020204" pitchFamily="66" charset="0"/>
              </a:rPr>
              <a:t>фізики та астрономії</a:t>
            </a:r>
            <a:r>
              <a:rPr lang="uk-UA" sz="2400" b="1" dirty="0" smtClean="0">
                <a:latin typeface="Comic Sans MS" panose="030F0702030302020204" pitchFamily="66" charset="0"/>
              </a:rPr>
              <a:t>, </a:t>
            </a:r>
          </a:p>
          <a:p>
            <a:pPr algn="r"/>
            <a:r>
              <a:rPr lang="uk-UA" sz="2400" b="1" dirty="0" smtClean="0">
                <a:latin typeface="Comic Sans MS" panose="030F0702030302020204" pitchFamily="66" charset="0"/>
              </a:rPr>
              <a:t>вища кваліфікаційна категорія, старший учитель, керівник секції фізики та астрономії НТ «</a:t>
            </a:r>
            <a:r>
              <a:rPr lang="uk-UA" sz="2400" b="1" dirty="0" err="1" smtClean="0">
                <a:latin typeface="Comic Sans MS" panose="030F0702030302020204" pitchFamily="66" charset="0"/>
              </a:rPr>
              <a:t>Гіперіон</a:t>
            </a:r>
            <a:r>
              <a:rPr lang="uk-UA" sz="2400" b="1" dirty="0" smtClean="0">
                <a:latin typeface="Comic Sans MS" panose="030F0702030302020204" pitchFamily="66" charset="0"/>
              </a:rPr>
              <a:t>»</a:t>
            </a:r>
            <a:endParaRPr lang="uk-UA" sz="2400" b="1" dirty="0" smtClean="0">
              <a:latin typeface="Comic Sans MS" panose="030F0702030302020204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1" y="122371"/>
            <a:ext cx="3153641" cy="4204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63891" y="2743001"/>
            <a:ext cx="3228109" cy="4313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94268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238" y="138546"/>
            <a:ext cx="11817926" cy="6428508"/>
          </a:xfrm>
        </p:spPr>
        <p:txBody>
          <a:bodyPr>
            <a:noAutofit/>
          </a:bodyPr>
          <a:lstStyle/>
          <a:p>
            <a:r>
              <a:rPr lang="uk-UA" sz="2000" b="1" dirty="0">
                <a:solidFill>
                  <a:schemeClr val="tx1"/>
                </a:solidFill>
              </a:rPr>
              <a:t>Актуальність нашої роботи </a:t>
            </a:r>
            <a:r>
              <a:rPr lang="uk-UA" sz="2000" dirty="0">
                <a:solidFill>
                  <a:schemeClr val="tx1"/>
                </a:solidFill>
              </a:rPr>
              <a:t>визначається тим, що таку величину, як швидкість світла, можна виміряти кожному в домашніх умовах, не потребуючи при цьому спеціального обладнання. </a:t>
            </a:r>
          </a:p>
          <a:p>
            <a:r>
              <a:rPr lang="uk-UA" sz="2000" dirty="0" smtClean="0">
                <a:solidFill>
                  <a:schemeClr val="tx1"/>
                </a:solidFill>
              </a:rPr>
              <a:t>На </a:t>
            </a:r>
            <a:r>
              <a:rPr lang="uk-UA" sz="2000" dirty="0">
                <a:solidFill>
                  <a:schemeClr val="tx1"/>
                </a:solidFill>
              </a:rPr>
              <a:t>сьогоднішній день існує багато наукових праць, присвячених вимірюванню швидкості світла. Однак, ми вирішили вивчити це питання глибше, узагальнити наявний досвід, провести свої виміри і підтвердити достовірність результатів - у цьому і полягає </a:t>
            </a:r>
            <a:r>
              <a:rPr lang="uk-UA" sz="2000" b="1" dirty="0">
                <a:solidFill>
                  <a:schemeClr val="tx1"/>
                </a:solidFill>
              </a:rPr>
              <a:t>новизна нашого дослідження</a:t>
            </a:r>
            <a:r>
              <a:rPr lang="uk-UA" sz="2000" dirty="0">
                <a:solidFill>
                  <a:schemeClr val="tx1"/>
                </a:solidFill>
              </a:rPr>
              <a:t>.</a:t>
            </a:r>
          </a:p>
          <a:p>
            <a:r>
              <a:rPr lang="uk-UA" sz="2000" b="1" dirty="0" smtClean="0">
                <a:solidFill>
                  <a:schemeClr val="tx1"/>
                </a:solidFill>
              </a:rPr>
              <a:t>Метою </a:t>
            </a:r>
            <a:r>
              <a:rPr lang="uk-UA" sz="2000" b="1" dirty="0">
                <a:solidFill>
                  <a:schemeClr val="tx1"/>
                </a:solidFill>
              </a:rPr>
              <a:t>роботи</a:t>
            </a:r>
            <a:r>
              <a:rPr lang="uk-UA" sz="2000" dirty="0">
                <a:solidFill>
                  <a:schemeClr val="tx1"/>
                </a:solidFill>
              </a:rPr>
              <a:t> є визначення можливості вимірювання швидкості світла в домашніх умовах та оцінка достовірності отриманого результату.</a:t>
            </a:r>
          </a:p>
          <a:p>
            <a:r>
              <a:rPr lang="uk-UA" sz="2000" dirty="0">
                <a:solidFill>
                  <a:schemeClr val="tx1"/>
                </a:solidFill>
              </a:rPr>
              <a:t>	</a:t>
            </a:r>
            <a:r>
              <a:rPr lang="uk-UA" sz="2000" b="1" dirty="0">
                <a:solidFill>
                  <a:schemeClr val="tx1"/>
                </a:solidFill>
              </a:rPr>
              <a:t>Завдання</a:t>
            </a:r>
            <a:r>
              <a:rPr lang="uk-UA" sz="2000" b="1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tx1"/>
                </a:solidFill>
              </a:rPr>
              <a:t>	- вивчити матеріали, що розкривають поняття природи світла та способів</a:t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dirty="0">
                <a:solidFill>
                  <a:schemeClr val="tx1"/>
                </a:solidFill>
              </a:rPr>
              <a:t>        вимірювання швидкості світла; 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tx1"/>
                </a:solidFill>
              </a:rPr>
              <a:t>	- розглянути можливість застосування сучасних електроприладів для вимірювання</a:t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dirty="0">
                <a:solidFill>
                  <a:schemeClr val="tx1"/>
                </a:solidFill>
              </a:rPr>
              <a:t>       швидкості світла в домашніх умовах;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tx1"/>
                </a:solidFill>
              </a:rPr>
              <a:t>	- провести серію експериментів із вимірювання швидкості світла;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tx1"/>
                </a:solidFill>
              </a:rPr>
              <a:t>	- підтвердити достовірність отриманих результатів шляхом порівняння з еталонним</a:t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dirty="0">
                <a:solidFill>
                  <a:schemeClr val="tx1"/>
                </a:solidFill>
              </a:rPr>
              <a:t>        значенням.</a:t>
            </a:r>
          </a:p>
          <a:p>
            <a:r>
              <a:rPr lang="uk-UA" sz="2000" dirty="0" smtClean="0">
                <a:solidFill>
                  <a:schemeClr val="tx1"/>
                </a:solidFill>
              </a:rPr>
              <a:t>Таким </a:t>
            </a:r>
            <a:r>
              <a:rPr lang="uk-UA" sz="2000" dirty="0">
                <a:solidFill>
                  <a:schemeClr val="tx1"/>
                </a:solidFill>
              </a:rPr>
              <a:t>чином, </a:t>
            </a:r>
            <a:r>
              <a:rPr lang="uk-UA" sz="2000" b="1" dirty="0">
                <a:solidFill>
                  <a:schemeClr val="tx1"/>
                </a:solidFill>
              </a:rPr>
              <a:t>об'єктом дослідження</a:t>
            </a:r>
            <a:r>
              <a:rPr lang="uk-UA" sz="2000" dirty="0">
                <a:solidFill>
                  <a:schemeClr val="tx1"/>
                </a:solidFill>
              </a:rPr>
              <a:t> буде світло, а </a:t>
            </a:r>
            <a:r>
              <a:rPr lang="uk-UA" sz="2000" b="1" dirty="0">
                <a:solidFill>
                  <a:schemeClr val="tx1"/>
                </a:solidFill>
              </a:rPr>
              <a:t>предметом дослідження</a:t>
            </a:r>
            <a:r>
              <a:rPr lang="uk-UA" sz="2000" dirty="0">
                <a:solidFill>
                  <a:schemeClr val="tx1"/>
                </a:solidFill>
              </a:rPr>
              <a:t> - його швидкість і методи її вимірювання.</a:t>
            </a:r>
          </a:p>
          <a:p>
            <a:endParaRPr lang="uk-UA" sz="2000" b="1" dirty="0" smtClean="0"/>
          </a:p>
          <a:p>
            <a:pPr marL="0" indent="0">
              <a:buNone/>
            </a:pPr>
            <a:endParaRPr lang="uk-UA" sz="2000" dirty="0"/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917528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1"/>
          <a:stretch/>
        </p:blipFill>
        <p:spPr>
          <a:xfrm>
            <a:off x="7726996" y="1"/>
            <a:ext cx="4465003" cy="3449781"/>
          </a:xfrm>
        </p:spPr>
      </p:pic>
      <p:sp>
        <p:nvSpPr>
          <p:cNvPr id="5" name="Прямоугольник 4"/>
          <p:cNvSpPr/>
          <p:nvPr/>
        </p:nvSpPr>
        <p:spPr>
          <a:xfrm>
            <a:off x="13854" y="1"/>
            <a:ext cx="771314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000" b="1" dirty="0" smtClean="0"/>
              <a:t>Часто в темний час доби я помічав, що світло від фар автомобілів тут же відбивається від смужок моєї куртки. Мене зацікавило питання: а з якою ж швидкістю світло фар доходить до мене? Як швидко може поширюватися світло? Чи пролітають у космосі промені найважливішого для людини джерела світла - Сонця - моментально, чи ні? А світло від далеких зірок? І оскільки мені подобається все, що пов'язано з космосом, зірками і планетами, я вирішив вивчити це питання глибше і спробувати виміряти швидкість світла, якщо це можливо.</a:t>
            </a:r>
            <a:endParaRPr lang="uk-UA" sz="2000" b="1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15636" y="4708982"/>
            <a:ext cx="11199784" cy="20504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</a:rPr>
              <a:t>Швидкістю світла називають швидкість, з якою відбувається поширення енергетичних хвиль у космосі. На даний момент швидкість світла є найбільшою з усіх можливих досяжних швидкостей і дорівнює точно </a:t>
            </a:r>
          </a:p>
          <a:p>
            <a:pPr marL="0" indent="0" algn="ctr">
              <a:lnSpc>
                <a:spcPct val="150000"/>
              </a:lnSpc>
              <a:buFont typeface="Wingdings 3" charset="2"/>
              <a:buNone/>
            </a:pPr>
            <a:r>
              <a:rPr lang="uk-UA" sz="2400" b="1" dirty="0" smtClean="0">
                <a:solidFill>
                  <a:schemeClr val="tx1"/>
                </a:solidFill>
              </a:rPr>
              <a:t>299 792 458 м/с.</a:t>
            </a:r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65235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8511">
            <a:off x="590751" y="796654"/>
            <a:ext cx="3486848" cy="420833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4633" y="140216"/>
            <a:ext cx="7668239" cy="498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600" b="1" dirty="0">
                <a:solidFill>
                  <a:schemeClr val="tx1"/>
                </a:solidFill>
              </a:rPr>
              <a:t>Перші спроби виміряти швидкість </a:t>
            </a:r>
            <a:r>
              <a:rPr lang="uk-UA" sz="2600" b="1" dirty="0" smtClean="0">
                <a:solidFill>
                  <a:schemeClr val="tx1"/>
                </a:solidFill>
              </a:rPr>
              <a:t>світла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796" y="3754582"/>
            <a:ext cx="2528243" cy="310341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61044" y="768044"/>
            <a:ext cx="2263698" cy="897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uk-UA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 Галілея </a:t>
            </a:r>
            <a:endParaRPr lang="uk-UA" sz="22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uk-UA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1607 рік</a:t>
            </a:r>
            <a:r>
              <a:rPr lang="uk-UA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436827" y="3214413"/>
                <a:ext cx="1076283" cy="670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000" b="1" i="1">
                          <a:latin typeface="Cambria Math" panose="02040503050406030204" pitchFamily="18" charset="0"/>
                        </a:rPr>
                        <m:t>С</m:t>
                      </m:r>
                      <m:r>
                        <a:rPr lang="uk-UA" sz="20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2000" b="1" i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uk-UA" sz="20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uk-UA" sz="2000" b="1" i="1">
                              <a:latin typeface="Cambria Math" panose="02040503050406030204" pitchFamily="18" charset="0"/>
                            </a:rPr>
                            <m:t>𝑳</m:t>
                          </m:r>
                        </m:num>
                        <m:den>
                          <m:r>
                            <a:rPr lang="uk-UA" sz="2000" b="1" i="1"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uk-UA" sz="2000" b="1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827" y="3214413"/>
                <a:ext cx="1076283" cy="6705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4234533" y="816547"/>
            <a:ext cx="3186545" cy="897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uk-UA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 </a:t>
            </a:r>
            <a:r>
              <a:rPr lang="uk-UA" sz="2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Ремера</a:t>
            </a:r>
            <a:endParaRPr lang="uk-UA" sz="22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uk-UA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(1676 рік)</a:t>
            </a:r>
            <a:endParaRPr lang="uk-UA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157" y="1662704"/>
            <a:ext cx="2793077" cy="31034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934" y="3754582"/>
            <a:ext cx="2471819" cy="30865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6583834" y="4972033"/>
                <a:ext cx="1078590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000" b="1">
                          <a:latin typeface="Cambria Math" panose="02040503050406030204" pitchFamily="18" charset="0"/>
                        </a:rPr>
                        <m:t>С</m:t>
                      </m:r>
                      <m:r>
                        <a:rPr lang="uk-UA" sz="20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2000" b="1" i="1">
                              <a:latin typeface="Cambria Math" panose="02040503050406030204" pitchFamily="18" charset="0"/>
                            </a:rPr>
                            <m:t>𝑫</m:t>
                          </m:r>
                        </m:num>
                        <m:den>
                          <m:r>
                            <a:rPr lang="uk-UA" sz="2000" b="1" i="0">
                              <a:latin typeface="Cambria Math" panose="02040503050406030204" pitchFamily="18" charset="0"/>
                            </a:rPr>
                            <m:t>∆ </m:t>
                          </m:r>
                          <m:r>
                            <a:rPr lang="uk-UA" sz="2000" b="1" i="1"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uk-UA" sz="2000" b="1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834" y="4972033"/>
                <a:ext cx="1078590" cy="6685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Прямоугольник 11"/>
          <p:cNvSpPr/>
          <p:nvPr/>
        </p:nvSpPr>
        <p:spPr>
          <a:xfrm>
            <a:off x="9131882" y="765022"/>
            <a:ext cx="1739514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uk-UA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 </a:t>
            </a:r>
            <a:r>
              <a:rPr lang="uk-UA" sz="2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Фізо</a:t>
            </a:r>
            <a:r>
              <a:rPr lang="uk-UA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22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uk-UA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1849 рік</a:t>
            </a:r>
            <a:r>
              <a:rPr lang="uk-UA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248" y="1714228"/>
            <a:ext cx="2634692" cy="383803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793" y="3754582"/>
            <a:ext cx="2641207" cy="31034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8297607" y="5640549"/>
                <a:ext cx="1096582" cy="6705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000" b="1">
                          <a:latin typeface="Cambria Math" panose="02040503050406030204" pitchFamily="18" charset="0"/>
                        </a:rPr>
                        <m:t>С</m:t>
                      </m:r>
                      <m:r>
                        <a:rPr lang="uk-UA" sz="20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2000" b="1" i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uk-UA" sz="2000" b="1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uk-UA" sz="2000" b="1" i="1">
                              <a:latin typeface="Cambria Math" panose="02040503050406030204" pitchFamily="18" charset="0"/>
                            </a:rPr>
                            <m:t>𝑳</m:t>
                          </m:r>
                        </m:num>
                        <m:den>
                          <m:r>
                            <a:rPr lang="uk-UA" sz="2000" b="1" i="0">
                              <a:latin typeface="Cambria Math" panose="02040503050406030204" pitchFamily="18" charset="0"/>
                            </a:rPr>
                            <m:t>∆ </m:t>
                          </m:r>
                          <m:r>
                            <a:rPr lang="uk-UA" sz="2000" b="1" i="1"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uk-UA" sz="2000" b="1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607" y="5640549"/>
                <a:ext cx="1096582" cy="67050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326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7951" y="58002"/>
            <a:ext cx="5571067" cy="624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600" b="1" dirty="0"/>
              <a:t>Схема утворення «стоячої хвилі»</a:t>
            </a:r>
            <a:endParaRPr lang="uk-UA" sz="2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1"/>
          <a:stretch/>
        </p:blipFill>
        <p:spPr>
          <a:xfrm>
            <a:off x="138545" y="2416278"/>
            <a:ext cx="7033359" cy="439585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2862" y="477286"/>
            <a:ext cx="71489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У верхніх і нижніх точках хвилі («піках») спостерігаються «гарячі зони», де </a:t>
            </a:r>
            <a:r>
              <a:rPr lang="uk-UA" sz="2400" b="1" dirty="0" smtClean="0"/>
              <a:t>відбувається</a:t>
            </a:r>
            <a:r>
              <a:rPr lang="uk-UA" sz="2400" dirty="0" smtClean="0"/>
              <a:t> найбільший розігрів.</a:t>
            </a:r>
          </a:p>
          <a:p>
            <a:r>
              <a:rPr lang="uk-UA" sz="2400" dirty="0"/>
              <a:t>У вузлах стоячої хвилі їжа практично не нагрівається.</a:t>
            </a:r>
            <a:r>
              <a:rPr lang="uk-UA" sz="2400" dirty="0" smtClean="0"/>
              <a:t> </a:t>
            </a:r>
            <a:endParaRPr lang="uk-UA" sz="24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7328667" y="123634"/>
            <a:ext cx="5162283" cy="624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600" b="1" dirty="0" smtClean="0"/>
              <a:t>Підготовка до експерименту</a:t>
            </a:r>
            <a:endParaRPr lang="uk-UA" sz="2600" dirty="0"/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144" y="802580"/>
            <a:ext cx="4607331" cy="27075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6145" y="3971946"/>
            <a:ext cx="4563608" cy="2886054"/>
          </a:xfrm>
          <a:prstGeom prst="rect">
            <a:avLst/>
          </a:prstGeom>
        </p:spPr>
      </p:pic>
      <p:sp>
        <p:nvSpPr>
          <p:cNvPr id="2" name="Стрелка вправо 1"/>
          <p:cNvSpPr/>
          <p:nvPr/>
        </p:nvSpPr>
        <p:spPr>
          <a:xfrm rot="5400000">
            <a:off x="9141135" y="3837545"/>
            <a:ext cx="1493628" cy="335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312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93964" y="96983"/>
                <a:ext cx="11998036" cy="4585854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uk-UA" sz="2400" b="1" dirty="0"/>
                  <a:t>Відомо, що довжина енергетичної хвилі дорівнюватиме виміряній </a:t>
                </a:r>
                <a:r>
                  <a:rPr lang="uk-UA" sz="2400" b="1" dirty="0" smtClean="0"/>
                  <a:t/>
                </a:r>
                <a:br>
                  <a:rPr lang="uk-UA" sz="2400" b="1" dirty="0" smtClean="0"/>
                </a:br>
                <a:r>
                  <a:rPr lang="uk-UA" sz="2400" b="1" dirty="0" smtClean="0"/>
                  <a:t>відстані </a:t>
                </a:r>
                <a:r>
                  <a:rPr lang="uk-UA" sz="2400" b="1" dirty="0"/>
                  <a:t>між «піками», помноженій на два: </a:t>
                </a:r>
              </a:p>
              <a:p>
                <a:pPr marL="0" indent="0" algn="ctr">
                  <a:buNone/>
                </a:pPr>
                <a:r>
                  <a:rPr lang="en-US" sz="2800" b="1" dirty="0"/>
                  <a:t>λ </a:t>
                </a:r>
                <a:r>
                  <a:rPr lang="ru-RU" sz="2800" b="1" dirty="0"/>
                  <a:t>= 2 ∙ </a:t>
                </a:r>
                <a:r>
                  <a:rPr lang="en-US" sz="2800" b="1" i="1" dirty="0"/>
                  <a:t>l</a:t>
                </a:r>
                <a:r>
                  <a:rPr lang="uk-UA" sz="2800" b="1" dirty="0"/>
                  <a:t> (м).</a:t>
                </a:r>
              </a:p>
              <a:p>
                <a:pPr marL="0" indent="0">
                  <a:buNone/>
                </a:pPr>
                <a:r>
                  <a:rPr lang="uk-UA" sz="2400" b="1" dirty="0"/>
                  <a:t>Для електромагнітної хвилі, її довжина виражається як: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ru-RU" sz="3200" b="1" i="1">
                        <a:latin typeface="Cambria Math" panose="02040503050406030204" pitchFamily="18" charset="0"/>
                      </a:rPr>
                      <m:t>𝛌</m:t>
                    </m:r>
                    <m:r>
                      <a:rPr lang="uk-UA" sz="3200" b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uk-UA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latin typeface="Cambria Math" panose="02040503050406030204" pitchFamily="18" charset="0"/>
                          </a:rPr>
                          <m:t>𝒄</m:t>
                        </m:r>
                      </m:num>
                      <m:den>
                        <m:r>
                          <a:rPr lang="uk-UA" sz="3200" b="1" i="1">
                            <a:latin typeface="Cambria Math" panose="02040503050406030204" pitchFamily="18" charset="0"/>
                          </a:rPr>
                          <m:t>𝝂</m:t>
                        </m:r>
                      </m:den>
                    </m:f>
                  </m:oMath>
                </a14:m>
                <a:r>
                  <a:rPr lang="uk-UA" sz="3200" b="1" dirty="0"/>
                  <a:t> ,</a:t>
                </a:r>
              </a:p>
              <a:p>
                <a:pPr marL="0" indent="0">
                  <a:buNone/>
                </a:pPr>
                <a:r>
                  <a:rPr lang="uk-UA" sz="2400" b="1" dirty="0"/>
                  <a:t>де с –  швидкість світла, </a:t>
                </a:r>
                <a14:m>
                  <m:oMath xmlns:m="http://schemas.openxmlformats.org/officeDocument/2006/math">
                    <m:r>
                      <a:rPr lang="uk-UA" sz="2400" b="1" i="1">
                        <a:latin typeface="Cambria Math" panose="02040503050406030204" pitchFamily="18" charset="0"/>
                      </a:rPr>
                      <m:t>𝛎</m:t>
                    </m:r>
                  </m:oMath>
                </a14:m>
                <a:r>
                  <a:rPr lang="uk-UA" sz="2400" b="1" dirty="0"/>
                  <a:t> – частота.</a:t>
                </a:r>
              </a:p>
              <a:p>
                <a:pPr marL="0" indent="0">
                  <a:buNone/>
                </a:pPr>
                <a:r>
                  <a:rPr lang="uk-UA" sz="2400" b="1" dirty="0" smtClean="0"/>
                  <a:t>Отже, знаючи довжину хвилі </a:t>
                </a:r>
                <a14:m>
                  <m:oMath xmlns:m="http://schemas.openxmlformats.org/officeDocument/2006/math">
                    <m:r>
                      <a:rPr lang="ru-RU" sz="2400" b="1" i="1">
                        <a:latin typeface="Cambria Math" panose="02040503050406030204" pitchFamily="18" charset="0"/>
                      </a:rPr>
                      <m:t>𝛌</m:t>
                    </m:r>
                  </m:oMath>
                </a14:m>
                <a:r>
                  <a:rPr lang="uk-UA" sz="2400" b="1" dirty="0"/>
                  <a:t> та її частоту мікрохвиль </a:t>
                </a:r>
                <a:r>
                  <a:rPr lang="uk-UA" sz="2400" b="1" dirty="0" smtClean="0"/>
                  <a:t/>
                </a:r>
                <a:br>
                  <a:rPr lang="uk-UA" sz="2400" b="1" dirty="0" smtClean="0"/>
                </a:br>
                <a:r>
                  <a:rPr lang="uk-UA" sz="2400" b="1" dirty="0" smtClean="0"/>
                  <a:t>печі </a:t>
                </a:r>
                <a14:m>
                  <m:oMath xmlns:m="http://schemas.openxmlformats.org/officeDocument/2006/math">
                    <m:r>
                      <a:rPr lang="uk-UA" sz="2400" b="1" i="1">
                        <a:latin typeface="Cambria Math" panose="02040503050406030204" pitchFamily="18" charset="0"/>
                      </a:rPr>
                      <m:t>𝛎</m:t>
                    </m:r>
                  </m:oMath>
                </a14:m>
                <a:r>
                  <a:rPr lang="uk-UA" sz="2400" b="1" dirty="0" smtClean="0"/>
                  <a:t>, можна </a:t>
                </a:r>
                <a:r>
                  <a:rPr lang="uk-UA" sz="2400" b="1" dirty="0"/>
                  <a:t>обчислити швидкість, з якою </a:t>
                </a:r>
                <a:r>
                  <a:rPr lang="uk-UA" sz="2400" b="1" dirty="0" smtClean="0"/>
                  <a:t>енергетичні</a:t>
                </a:r>
                <a:br>
                  <a:rPr lang="uk-UA" sz="2400" b="1" dirty="0" smtClean="0"/>
                </a:br>
                <a:r>
                  <a:rPr lang="uk-UA" sz="2400" b="1" dirty="0" smtClean="0"/>
                  <a:t>хвилі поширюються </a:t>
                </a:r>
                <a:r>
                  <a:rPr lang="uk-UA" sz="2400" b="1" dirty="0"/>
                  <a:t>в </a:t>
                </a:r>
                <a:r>
                  <a:rPr lang="uk-UA" sz="2400" b="1" dirty="0" err="1"/>
                  <a:t>мікрохвильовці</a:t>
                </a:r>
                <a:r>
                  <a:rPr lang="uk-UA" sz="2400" b="1" dirty="0"/>
                  <a:t>, а отже, визначити </a:t>
                </a:r>
                <a:r>
                  <a:rPr lang="uk-UA" sz="2400" b="1" dirty="0" smtClean="0"/>
                  <a:t/>
                </a:r>
                <a:br>
                  <a:rPr lang="uk-UA" sz="2400" b="1" dirty="0" smtClean="0"/>
                </a:br>
                <a:r>
                  <a:rPr lang="uk-UA" sz="2400" b="1" dirty="0" smtClean="0"/>
                  <a:t>швидкість світла.</a:t>
                </a:r>
              </a:p>
              <a:p>
                <a:pPr marL="0" indent="0">
                  <a:buNone/>
                </a:pPr>
                <a:r>
                  <a:rPr lang="uk-UA" sz="3200" b="1" dirty="0" smtClean="0"/>
                  <a:t>                                с </a:t>
                </a:r>
                <a:r>
                  <a:rPr lang="uk-UA" sz="3200" b="1" dirty="0"/>
                  <a:t>= </a:t>
                </a:r>
                <a:r>
                  <a:rPr lang="en-US" sz="3200" b="1" dirty="0"/>
                  <a:t>λ</a:t>
                </a:r>
                <a:r>
                  <a:rPr lang="uk-UA" sz="3200" b="1" dirty="0"/>
                  <a:t>∙</a:t>
                </a:r>
                <a14:m>
                  <m:oMath xmlns:m="http://schemas.openxmlformats.org/officeDocument/2006/math">
                    <m:r>
                      <a:rPr lang="uk-UA" sz="3200" b="1">
                        <a:latin typeface="Cambria Math" panose="02040503050406030204" pitchFamily="18" charset="0"/>
                      </a:rPr>
                      <m:t> </m:t>
                    </m:r>
                    <m:r>
                      <a:rPr lang="uk-UA" sz="3200" b="1" i="1">
                        <a:latin typeface="Cambria Math" panose="02040503050406030204" pitchFamily="18" charset="0"/>
                      </a:rPr>
                      <m:t>𝛎</m:t>
                    </m:r>
                  </m:oMath>
                </a14:m>
                <a:endParaRPr lang="uk-UA" sz="3200" b="1" dirty="0"/>
              </a:p>
              <a:p>
                <a:endParaRPr lang="uk-UA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964" y="96983"/>
                <a:ext cx="11998036" cy="4585854"/>
              </a:xfrm>
              <a:blipFill>
                <a:blip r:embed="rId2"/>
                <a:stretch>
                  <a:fillRect l="-661" t="-1729" b="-425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688" y="3810000"/>
            <a:ext cx="4061311" cy="3047999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266727" y="5541817"/>
            <a:ext cx="5791199" cy="95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200" b="1" dirty="0" smtClean="0"/>
              <a:t>Частота печі, що бере участь в експерименті, дорівнює   2450 МГц. </a:t>
            </a:r>
            <a:endParaRPr lang="uk-UA" sz="2200" b="1" dirty="0"/>
          </a:p>
        </p:txBody>
      </p:sp>
      <p:sp>
        <p:nvSpPr>
          <p:cNvPr id="6" name="Стрелка вправо 5"/>
          <p:cNvSpPr/>
          <p:nvPr/>
        </p:nvSpPr>
        <p:spPr>
          <a:xfrm rot="20403916">
            <a:off x="6624613" y="5602668"/>
            <a:ext cx="1493628" cy="335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0285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6825" y="0"/>
            <a:ext cx="3991647" cy="10675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000" b="1" dirty="0"/>
              <a:t>Експериментальна </a:t>
            </a:r>
            <a:r>
              <a:rPr lang="uk-UA" sz="3000" b="1" dirty="0" smtClean="0"/>
              <a:t/>
            </a:r>
            <a:br>
              <a:rPr lang="uk-UA" sz="3000" b="1" dirty="0" smtClean="0"/>
            </a:br>
            <a:r>
              <a:rPr lang="uk-UA" sz="3000" b="1" dirty="0" smtClean="0"/>
              <a:t>частина </a:t>
            </a:r>
            <a:r>
              <a:rPr lang="uk-UA" sz="3000" b="1" dirty="0" smtClean="0"/>
              <a:t>роботи:</a:t>
            </a:r>
            <a:endParaRPr lang="uk-UA" sz="3000" dirty="0"/>
          </a:p>
          <a:p>
            <a:pPr algn="ctr"/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221" r="3556"/>
          <a:stretch/>
        </p:blipFill>
        <p:spPr>
          <a:xfrm>
            <a:off x="5635415" y="0"/>
            <a:ext cx="6556585" cy="43364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64840" y="1336978"/>
            <a:ext cx="229261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Дослід №1</a:t>
            </a:r>
          </a:p>
          <a:p>
            <a:endParaRPr lang="uk-UA" sz="2400" b="1" dirty="0"/>
          </a:p>
          <a:p>
            <a:r>
              <a:rPr lang="uk-UA" sz="2400" b="1" dirty="0" smtClean="0"/>
              <a:t>(Сир твердий)</a:t>
            </a:r>
            <a:endParaRPr lang="uk-UA" sz="2400" b="1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697976"/>
            <a:ext cx="6179128" cy="425700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331528" y="5233420"/>
            <a:ext cx="2248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Дослід №2</a:t>
            </a:r>
          </a:p>
          <a:p>
            <a:endParaRPr lang="uk-UA" sz="2400" b="1" dirty="0" smtClean="0"/>
          </a:p>
          <a:p>
            <a:r>
              <a:rPr lang="uk-UA" sz="2400" b="1" dirty="0" smtClean="0"/>
              <a:t>(М’який сир)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3046037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1091" y="0"/>
            <a:ext cx="6580909" cy="42516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21976" y="1031502"/>
            <a:ext cx="23903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Дослід №3</a:t>
            </a:r>
          </a:p>
          <a:p>
            <a:endParaRPr lang="uk-UA" sz="2400" b="1" dirty="0"/>
          </a:p>
          <a:p>
            <a:r>
              <a:rPr lang="uk-UA" sz="2400" b="1" dirty="0" smtClean="0"/>
              <a:t>(Яєчний білок)</a:t>
            </a:r>
            <a:endParaRPr lang="uk-UA" sz="2400" b="1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42579"/>
            <a:ext cx="6442365" cy="411542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742018" y="4800289"/>
            <a:ext cx="30254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Дослід №4</a:t>
            </a:r>
          </a:p>
          <a:p>
            <a:endParaRPr lang="uk-UA" sz="2400" b="1" dirty="0"/>
          </a:p>
          <a:p>
            <a:r>
              <a:rPr lang="uk-UA" sz="2400" b="1" dirty="0" smtClean="0"/>
              <a:t>(Тертий шоколад)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3869085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7879" y="110116"/>
            <a:ext cx="8596668" cy="5410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b="1" dirty="0" smtClean="0"/>
              <a:t>Опрацювання </a:t>
            </a:r>
            <a:r>
              <a:rPr lang="uk-UA" sz="2800" b="1" dirty="0"/>
              <a:t>результатів вимірювань</a:t>
            </a:r>
            <a:endParaRPr lang="uk-UA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35528" y="651163"/>
                <a:ext cx="10875817" cy="58408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000"/>
                  </a:spcAft>
                </a:pPr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Використовуючи отримані в дослідах № </a:t>
                </a:r>
                <a:r>
                  <a:rPr lang="uk-UA" sz="20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1-4 </a:t>
                </a: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результати вимірювань і раніше розглянуті формули, обчислимо швидкість світла для кожного з проведених дослідів із продуктами . </a:t>
                </a:r>
                <a:endParaRPr lang="uk-UA" sz="2000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uk-UA" sz="20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Обчислення </a:t>
                </a: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занесемо в таблицю 1.</a:t>
                </a:r>
                <a:endParaRPr lang="uk-UA" sz="20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2 450 МГц = 2 450 000 000 </a:t>
                </a:r>
                <a:r>
                  <a:rPr lang="uk-UA" sz="2000" b="1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Гц</a:t>
                </a: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uk-UA" sz="20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[ </a:t>
                </a: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 ] = </a:t>
                </a:r>
                <a:r>
                  <a:rPr lang="uk-UA" sz="2000" b="1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Гц</a:t>
                </a: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∙м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uk-UA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с</m:t>
                        </m:r>
                      </m:den>
                    </m:f>
                  </m:oMath>
                </a14:m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∙ м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м</m:t>
                        </m:r>
                      </m:num>
                      <m:den>
                        <m:r>
                          <a:rPr lang="uk-UA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с</m:t>
                        </m:r>
                      </m:den>
                    </m:f>
                  </m:oMath>
                </a14:m>
                <a:endParaRPr lang="uk-UA" sz="20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Дослід №1: </a:t>
                </a:r>
                <a:r>
                  <a:rPr lang="uk-UA" sz="20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с </a:t>
                </a: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2 450 000 000 ∙ 0,13 = 318 500 000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м</m:t>
                        </m:r>
                      </m:num>
                      <m:den>
                        <m: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с</m:t>
                        </m:r>
                      </m:den>
                    </m:f>
                  </m:oMath>
                </a14:m>
                <a:endParaRPr lang="uk-UA" sz="20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Дослід №2: </a:t>
                </a:r>
                <a:r>
                  <a:rPr lang="uk-UA" sz="20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с </a:t>
                </a: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2 450 000 000 ∙ 0,114 = 279 300 000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м</m:t>
                        </m:r>
                      </m:num>
                      <m:den>
                        <m: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с</m:t>
                        </m:r>
                      </m:den>
                    </m:f>
                  </m:oMath>
                </a14:m>
                <a:endParaRPr lang="uk-UA" sz="20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Дослід №3</a:t>
                </a:r>
                <a:r>
                  <a:rPr lang="uk-UA" sz="20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   </a:t>
                </a: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 = 2 450 000 000 ∙ 0,118 = 289 100 000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м</m:t>
                        </m:r>
                      </m:num>
                      <m:den>
                        <m: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с</m:t>
                        </m:r>
                      </m:den>
                    </m:f>
                  </m:oMath>
                </a14:m>
                <a:endParaRPr lang="uk-UA" sz="20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Дослід №4: </a:t>
                </a:r>
                <a:r>
                  <a:rPr lang="uk-UA" sz="20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с </a:t>
                </a: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2 450 000 000 ∙ 0,134 = 328 300 000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м</m:t>
                        </m:r>
                      </m:num>
                      <m:den>
                        <m: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с</m:t>
                        </m:r>
                      </m:den>
                    </m:f>
                  </m:oMath>
                </a14:m>
                <a:endParaRPr lang="uk-UA" sz="20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uk-UA" sz="20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Середнє значення швидкості світла за результатами трьох дослідів:</a:t>
                </a:r>
                <a:endParaRPr lang="uk-UA" sz="20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uk-UA" sz="20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0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с</m:t>
                          </m:r>
                        </m:e>
                        <m:sub>
                          <m:r>
                            <a:rPr lang="uk-UA" sz="20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сер</m:t>
                          </m:r>
                        </m:sub>
                      </m:sSub>
                      <m:r>
                        <a:rPr lang="uk-UA" sz="20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uk-UA" sz="20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с</m:t>
                              </m:r>
                            </m:e>
                            <m:sub>
                              <m: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uk-UA" sz="20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с</m:t>
                              </m:r>
                            </m:e>
                            <m:sub>
                              <m: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uk-UA" sz="20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с</m:t>
                              </m:r>
                            </m:e>
                            <m:sub>
                              <m: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uk-UA" sz="20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с</m:t>
                              </m:r>
                            </m:e>
                            <m:sub>
                              <m:r>
                                <a:rPr lang="uk-UA" sz="2000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</m:sub>
                          </m:sSub>
                        </m:num>
                        <m:den>
                          <m:r>
                            <a:rPr lang="uk-UA" sz="20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uk-UA" sz="20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uk-UA" sz="2400" b="1" dirty="0" smtClean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с</m:t>
                        </m:r>
                      </m:e>
                      <m:sub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сер</m:t>
                        </m:r>
                      </m:sub>
                    </m:sSub>
                    <m:r>
                      <a:rPr lang="uk-UA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𝟑𝟏𝟖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𝟓𝟎𝟎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𝟎𝟎𝟎</m:t>
                        </m:r>
                        <m:r>
                          <a:rPr lang="uk-UA" sz="2400" b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м</m:t>
                            </m:r>
                          </m:num>
                          <m:den>
                            <m: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с</m:t>
                            </m:r>
                          </m:den>
                        </m:f>
                        <m:r>
                          <a:rPr lang="uk-UA" sz="2400" b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+ 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𝟐𝟕𝟗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𝟑𝟎𝟎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𝟎𝟎𝟎</m:t>
                        </m:r>
                        <m:r>
                          <a:rPr lang="uk-UA" sz="2400" b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м</m:t>
                            </m:r>
                          </m:num>
                          <m:den>
                            <m: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с</m:t>
                            </m:r>
                          </m:den>
                        </m:f>
                        <m:r>
                          <a:rPr lang="uk-UA" sz="2400" b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+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𝟐𝟖𝟗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𝟏𝟎𝟎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𝟎𝟎𝟎</m:t>
                        </m:r>
                        <m:r>
                          <a:rPr lang="uk-UA" sz="2400" b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м</m:t>
                            </m:r>
                          </m:num>
                          <m:den>
                            <m: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с</m:t>
                            </m:r>
                          </m:den>
                        </m:f>
                        <m:r>
                          <a:rPr lang="uk-UA" sz="2400" b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+ 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𝟑𝟐𝟖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𝟑𝟎𝟎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𝟎𝟎𝟎</m:t>
                        </m:r>
                        <m:f>
                          <m:fPr>
                            <m:ctrlP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м</m:t>
                            </m:r>
                          </m:num>
                          <m:den>
                            <m:r>
                              <a:rPr lang="uk-UA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с</m:t>
                            </m:r>
                          </m:den>
                        </m:f>
                      </m:num>
                      <m:den>
                        <m:r>
                          <a:rPr lang="uk-UA" sz="24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uk-UA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uk-UA" sz="2000" b="1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303 800 000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0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м</m:t>
                        </m:r>
                      </m:num>
                      <m:den>
                        <m:r>
                          <a:rPr lang="uk-UA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с</m:t>
                        </m:r>
                      </m:den>
                    </m:f>
                  </m:oMath>
                </a14:m>
                <a:endParaRPr lang="uk-UA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28" y="651163"/>
                <a:ext cx="10875817" cy="5840894"/>
              </a:xfrm>
              <a:prstGeom prst="rect">
                <a:avLst/>
              </a:prstGeom>
              <a:blipFill>
                <a:blip r:embed="rId2"/>
                <a:stretch>
                  <a:fillRect l="-617" t="-626" r="-56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2281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545" y="553462"/>
            <a:ext cx="9741284" cy="762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Таблиця 1 . Значення вимірювань та розрахунку швидкості світла</a:t>
            </a:r>
          </a:p>
          <a:p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5" y="1689474"/>
            <a:ext cx="11187977" cy="450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92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1007" y="179389"/>
            <a:ext cx="5848157" cy="3747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b="1" dirty="0"/>
              <a:t>Оцінка результатів </a:t>
            </a:r>
            <a:r>
              <a:rPr lang="uk-UA" sz="2800" b="1" dirty="0">
                <a:solidFill>
                  <a:schemeClr val="tx1"/>
                </a:solidFill>
              </a:rPr>
              <a:t>вимірювань</a:t>
            </a:r>
            <a:endParaRPr lang="uk-UA" sz="2800" dirty="0">
              <a:solidFill>
                <a:schemeClr val="tx1"/>
              </a:solidFill>
            </a:endParaRPr>
          </a:p>
          <a:p>
            <a:endParaRPr lang="uk-UA" sz="3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6253" y="747068"/>
            <a:ext cx="996141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          </a:t>
            </a:r>
            <a:r>
              <a:rPr lang="uk-UA" sz="2200" b="1" dirty="0" smtClean="0"/>
              <a:t>У </a:t>
            </a:r>
            <a:r>
              <a:rPr lang="uk-UA" sz="2200" b="1" dirty="0"/>
              <a:t>кожному з чотирьох дослідів ми отримали значення швидкості світла, що приблизно збігається з його істинним значенням. </a:t>
            </a:r>
          </a:p>
          <a:p>
            <a:r>
              <a:rPr lang="uk-UA" sz="2200" b="1" dirty="0"/>
              <a:t>          Обчислимо похибку вимірювань для кожного досліду і середнього результату</a:t>
            </a:r>
            <a:r>
              <a:rPr lang="uk-UA" sz="2200" b="1" dirty="0" smtClean="0"/>
              <a:t>:</a:t>
            </a:r>
            <a:endParaRPr lang="uk-UA" sz="2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098962" y="2152545"/>
                <a:ext cx="6096000" cy="470545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uk-UA" sz="2000" b="0" i="0" smtClean="0">
                        <a:latin typeface="Cambria Math" panose="02040503050406030204" pitchFamily="18" charset="0"/>
                      </a:rPr>
                      <m:t>Ɛ</m:t>
                    </m:r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2400" b="0" i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с</m:t>
                            </m:r>
                          </m:e>
                          <m:sub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табл</m:t>
                            </m:r>
                          </m:sub>
                        </m:sSub>
                        <m:r>
                          <a:rPr lang="uk-UA" sz="2400" b="0" i="0">
                            <a:latin typeface="Cambria Math" panose="02040503050406030204" pitchFamily="18" charset="0"/>
                          </a:rPr>
                          <m:t> − </m:t>
                        </m:r>
                        <m:sSub>
                          <m:sSubPr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с</m:t>
                            </m:r>
                          </m:e>
                          <m:sub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експ</m:t>
                            </m:r>
                          </m:sub>
                        </m:sSub>
                        <m:r>
                          <a:rPr lang="uk-UA" sz="2400" b="0" i="0">
                            <a:latin typeface="Cambria Math" panose="02040503050406030204" pitchFamily="18" charset="0"/>
                          </a:rPr>
                          <m:t>|</m:t>
                        </m:r>
                      </m:num>
                      <m:den>
                        <m:sSub>
                          <m:sSubPr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с</m:t>
                            </m:r>
                          </m:e>
                          <m:sub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табл</m:t>
                            </m:r>
                          </m:sub>
                        </m:sSub>
                      </m:den>
                    </m:f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∙ 100 %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uk-UA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2000" b="0" i="0">
                            <a:latin typeface="Cambria Math" panose="02040503050406030204" pitchFamily="18" charset="0"/>
                          </a:rPr>
                          <m:t>Ɛ</m:t>
                        </m:r>
                      </m:e>
                      <m:sub>
                        <m:r>
                          <a:rPr lang="uk-UA" sz="2000" b="0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299 792 458 </m:t>
                            </m:r>
                            <m:f>
                              <m:fPr>
                                <m:ctrlPr>
                                  <a:rPr lang="uk-UA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м</m:t>
                                </m:r>
                              </m:num>
                              <m:den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с</m:t>
                                </m:r>
                              </m:den>
                            </m:f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 − 318 500 000 </m:t>
                            </m:r>
                            <m:f>
                              <m:fPr>
                                <m:ctrlPr>
                                  <a:rPr lang="uk-UA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м</m:t>
                                </m:r>
                              </m:num>
                              <m:den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с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uk-UA" sz="2400" b="0" i="0">
                            <a:latin typeface="Cambria Math" panose="02040503050406030204" pitchFamily="18" charset="0"/>
                          </a:rPr>
                          <m:t>299 792 458 </m:t>
                        </m:r>
                        <m:f>
                          <m:fPr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м</m:t>
                            </m:r>
                          </m:num>
                          <m:den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с</m:t>
                            </m:r>
                          </m:den>
                        </m:f>
                      </m:den>
                    </m:f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∙ 100 % ≈ 6,24 %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uk-UA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2000" b="0" i="0">
                            <a:latin typeface="Cambria Math" panose="02040503050406030204" pitchFamily="18" charset="0"/>
                          </a:rPr>
                          <m:t>Ɛ</m:t>
                        </m:r>
                      </m:e>
                      <m:sub>
                        <m:r>
                          <a:rPr lang="uk-UA" sz="2000" b="0" i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299 792 458 </m:t>
                            </m:r>
                            <m:f>
                              <m:fPr>
                                <m:ctrlPr>
                                  <a:rPr lang="uk-UA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м</m:t>
                                </m:r>
                              </m:num>
                              <m:den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с</m:t>
                                </m:r>
                              </m:den>
                            </m:f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 − 279 300 000 </m:t>
                            </m:r>
                            <m:f>
                              <m:fPr>
                                <m:ctrlPr>
                                  <a:rPr lang="uk-UA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м</m:t>
                                </m:r>
                              </m:num>
                              <m:den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с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uk-UA" sz="2400" b="0" i="0">
                            <a:latin typeface="Cambria Math" panose="02040503050406030204" pitchFamily="18" charset="0"/>
                          </a:rPr>
                          <m:t>299 792 458 </m:t>
                        </m:r>
                        <m:f>
                          <m:fPr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м</m:t>
                            </m:r>
                          </m:num>
                          <m:den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с</m:t>
                            </m:r>
                          </m:den>
                        </m:f>
                      </m:den>
                    </m:f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∙ 100 % ≈ 6,84 %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uk-UA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2000" b="0" i="0">
                            <a:latin typeface="Cambria Math" panose="02040503050406030204" pitchFamily="18" charset="0"/>
                          </a:rPr>
                          <m:t>Ɛ</m:t>
                        </m:r>
                      </m:e>
                      <m:sub>
                        <m:r>
                          <a:rPr lang="uk-UA" sz="2000" b="0" i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299 792 458 </m:t>
                            </m:r>
                            <m:f>
                              <m:fPr>
                                <m:ctrlPr>
                                  <a:rPr lang="uk-UA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м</m:t>
                                </m:r>
                              </m:num>
                              <m:den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с</m:t>
                                </m:r>
                              </m:den>
                            </m:f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 − 289 100 000 </m:t>
                            </m:r>
                            <m:f>
                              <m:fPr>
                                <m:ctrlPr>
                                  <a:rPr lang="uk-UA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м</m:t>
                                </m:r>
                              </m:num>
                              <m:den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с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uk-UA" sz="2400" b="0" i="0">
                            <a:latin typeface="Cambria Math" panose="02040503050406030204" pitchFamily="18" charset="0"/>
                          </a:rPr>
                          <m:t>299 792 458 </m:t>
                        </m:r>
                        <m:f>
                          <m:fPr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м</m:t>
                            </m:r>
                          </m:num>
                          <m:den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с</m:t>
                            </m:r>
                          </m:den>
                        </m:f>
                      </m:den>
                    </m:f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∙ 100 % ≈ 3,57 %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uk-UA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2000" b="0" i="0">
                            <a:latin typeface="Cambria Math" panose="02040503050406030204" pitchFamily="18" charset="0"/>
                          </a:rPr>
                          <m:t>Ɛ</m:t>
                        </m:r>
                      </m:e>
                      <m:sub>
                        <m:r>
                          <a:rPr lang="uk-UA" sz="2000" b="0" i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299 792 458 </m:t>
                            </m:r>
                            <m:f>
                              <m:fPr>
                                <m:ctrlPr>
                                  <a:rPr lang="uk-UA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м</m:t>
                                </m:r>
                              </m:num>
                              <m:den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с</m:t>
                                </m:r>
                              </m:den>
                            </m:f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 − 328 300 000 </m:t>
                            </m:r>
                            <m:f>
                              <m:fPr>
                                <m:ctrlPr>
                                  <a:rPr lang="uk-UA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м</m:t>
                                </m:r>
                              </m:num>
                              <m:den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с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uk-UA" sz="2400" b="0" i="0">
                            <a:latin typeface="Cambria Math" panose="02040503050406030204" pitchFamily="18" charset="0"/>
                          </a:rPr>
                          <m:t>299 792 458 </m:t>
                        </m:r>
                        <m:f>
                          <m:fPr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м</m:t>
                            </m:r>
                          </m:num>
                          <m:den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с</m:t>
                            </m:r>
                          </m:den>
                        </m:f>
                      </m:den>
                    </m:f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∙ 100 % ≈ 9,5 %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uk-UA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2000" b="0" i="0">
                            <a:latin typeface="Cambria Math" panose="02040503050406030204" pitchFamily="18" charset="0"/>
                          </a:rPr>
                          <m:t>Ɛ</m:t>
                        </m:r>
                      </m:e>
                      <m:sub>
                        <m:r>
                          <a:rPr lang="uk-UA" sz="2000" b="0" i="0">
                            <a:latin typeface="Cambria Math" panose="02040503050406030204" pitchFamily="18" charset="0"/>
                          </a:rPr>
                          <m:t>сер</m:t>
                        </m:r>
                      </m:sub>
                    </m:sSub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299 792 458 </m:t>
                            </m:r>
                            <m:f>
                              <m:fPr>
                                <m:ctrlPr>
                                  <a:rPr lang="uk-UA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м</m:t>
                                </m:r>
                              </m:num>
                              <m:den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с</m:t>
                                </m:r>
                              </m:den>
                            </m:f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 − 303 800 000</m:t>
                            </m:r>
                            <m:f>
                              <m:fPr>
                                <m:ctrlPr>
                                  <a:rPr lang="uk-UA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м</m:t>
                                </m:r>
                              </m:num>
                              <m:den>
                                <m:r>
                                  <a:rPr lang="uk-UA" sz="2400" b="0" i="0">
                                    <a:latin typeface="Cambria Math" panose="02040503050406030204" pitchFamily="18" charset="0"/>
                                  </a:rPr>
                                  <m:t>с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uk-UA" sz="2400" b="0" i="0">
                            <a:latin typeface="Cambria Math" panose="02040503050406030204" pitchFamily="18" charset="0"/>
                          </a:rPr>
                          <m:t>299 792 458 </m:t>
                        </m:r>
                        <m:f>
                          <m:fPr>
                            <m:ctrlPr>
                              <a:rPr lang="uk-UA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м</m:t>
                            </m:r>
                          </m:num>
                          <m:den>
                            <m:r>
                              <a:rPr lang="uk-UA" sz="2400" b="0" i="0">
                                <a:latin typeface="Cambria Math" panose="02040503050406030204" pitchFamily="18" charset="0"/>
                              </a:rPr>
                              <m:t>с</m:t>
                            </m:r>
                          </m:den>
                        </m:f>
                      </m:den>
                    </m:f>
                  </m:oMath>
                </a14:m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∙ 100 % ≈ 1,34 %</a:t>
                </a:r>
                <a:endParaRPr lang="uk-UA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8962" y="2152545"/>
                <a:ext cx="6096000" cy="47054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8992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84" y="96982"/>
            <a:ext cx="8977744" cy="676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131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0353" y="885970"/>
            <a:ext cx="9131684" cy="38807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uk-UA" sz="2400" b="1" dirty="0"/>
              <a:t>Як видно з таблиці 1 і </a:t>
            </a:r>
            <a:r>
              <a:rPr lang="uk-UA" sz="2400" b="1" dirty="0" smtClean="0"/>
              <a:t>порівняльної діаграми, </a:t>
            </a:r>
            <a:r>
              <a:rPr lang="uk-UA" sz="2400" b="1" dirty="0"/>
              <a:t>точніший результат швидкості світла отримано на прикладі з ячним білком. Це пояснюється тим, що на білку після його нагрівання одразу стають видні контрастні білі плями - піки «стоячої хвилі». Шоколад  дав найбільш неточний результат. </a:t>
            </a:r>
            <a:endParaRPr lang="uk-UA" sz="24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uk-UA" sz="2400" b="1" dirty="0" smtClean="0"/>
              <a:t>Середня </a:t>
            </a:r>
            <a:r>
              <a:rPr lang="uk-UA" sz="2400" b="1" dirty="0"/>
              <a:t>швидкість світла в наших експериментах склала 303 800 000 м/с. </a:t>
            </a:r>
            <a:endParaRPr lang="uk-UA" sz="24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uk-UA" sz="2400" b="1" dirty="0" smtClean="0"/>
              <a:t>Відхилення </a:t>
            </a:r>
            <a:r>
              <a:rPr lang="uk-UA" sz="2400" b="1" dirty="0"/>
              <a:t>від табличного значення (299 792 458 м/с) складає всього 1,34 %. 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104352" y="304080"/>
            <a:ext cx="8596668" cy="3747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b="1" dirty="0" smtClean="0"/>
              <a:t>Аналіз </a:t>
            </a:r>
            <a:r>
              <a:rPr lang="uk-UA" sz="2800" b="1" dirty="0"/>
              <a:t>отриманих </a:t>
            </a:r>
            <a:r>
              <a:rPr lang="uk-UA" sz="2800" b="1" dirty="0" smtClean="0"/>
              <a:t>результатів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07220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025" y="180110"/>
            <a:ext cx="2329102" cy="554182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Висновок: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836" y="734292"/>
            <a:ext cx="11651673" cy="5915890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uk-UA" sz="1900" dirty="0" smtClean="0">
                <a:solidFill>
                  <a:schemeClr val="tx1"/>
                </a:solidFill>
              </a:rPr>
              <a:t>У результаті виконання науково-дослідницької роботи ми дізналися багато нового про те, що таке світло і як воно поширюється в навколишньому середовищі. </a:t>
            </a:r>
          </a:p>
          <a:p>
            <a:pPr>
              <a:lnSpc>
                <a:spcPct val="160000"/>
              </a:lnSpc>
            </a:pPr>
            <a:r>
              <a:rPr lang="uk-UA" sz="1900" dirty="0" smtClean="0">
                <a:solidFill>
                  <a:schemeClr val="tx1"/>
                </a:solidFill>
              </a:rPr>
              <a:t>З'ясували, якими способами намагалися виміряти швидкість світла вчені в минулому, які методи вони винаходили для проведення вимірів і з якими труднощами їм довелося зіткнутися. </a:t>
            </a:r>
          </a:p>
          <a:p>
            <a:pPr>
              <a:lnSpc>
                <a:spcPct val="160000"/>
              </a:lnSpc>
            </a:pPr>
            <a:r>
              <a:rPr lang="uk-UA" sz="1900" dirty="0" smtClean="0">
                <a:solidFill>
                  <a:schemeClr val="tx1"/>
                </a:solidFill>
              </a:rPr>
              <a:t>У домашніх умовах відтворити ці досліди практично неможливо. Але нам на допомогу прийшов винахід мікрохвильової печі, завдяки особливостям якої з'явився спосіб вимірювання швидкості світла, доступний кожному.</a:t>
            </a:r>
          </a:p>
          <a:p>
            <a:pPr>
              <a:lnSpc>
                <a:spcPct val="160000"/>
              </a:lnSpc>
            </a:pPr>
            <a:r>
              <a:rPr lang="uk-UA" sz="1900" dirty="0" smtClean="0">
                <a:solidFill>
                  <a:schemeClr val="tx1"/>
                </a:solidFill>
              </a:rPr>
              <a:t>За допомогою мікрохвильової печі та набору продуктів ми провели серію експериментів з вимірювання швидкості світла і розрахунковим шляхом визначили значення швидкості, що дорівнює 303 800 000 м/с, дуже близьке до справжнього значення. Різниця склала всього 1,34 % 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uk-UA" sz="1900" dirty="0" smtClean="0">
                <a:solidFill>
                  <a:schemeClr val="tx1"/>
                </a:solidFill>
              </a:rPr>
              <a:t>              Як на мене, ми отримали прекрасний результат. </a:t>
            </a:r>
            <a:endParaRPr lang="uk-UA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37239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234</TotalTime>
  <Words>650</Words>
  <Application>Microsoft Office PowerPoint</Application>
  <PresentationFormat>Широкоэкранный</PresentationFormat>
  <Paragraphs>92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Calibri</vt:lpstr>
      <vt:lpstr>Cambria Math</vt:lpstr>
      <vt:lpstr>Comic Sans MS</vt:lpstr>
      <vt:lpstr>Times New Roman</vt:lpstr>
      <vt:lpstr>Trebuchet MS</vt:lpstr>
      <vt:lpstr>Wingdings 3</vt:lpstr>
      <vt:lpstr>Аспект</vt:lpstr>
      <vt:lpstr>ВИМІРЮВАННЯ  ШВИДКОСТІ  СВІТЛА  НА  КУХНІ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Висновок: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ВИМІРЮВАННЯ  ШВИДКОСТІ  СВІТЛА   В ДОМАШНІХ УМОВАХ </dc:title>
  <dc:creator>Романюк</dc:creator>
  <cp:lastModifiedBy>Романюк</cp:lastModifiedBy>
  <cp:revision>27</cp:revision>
  <dcterms:created xsi:type="dcterms:W3CDTF">2025-01-25T08:24:59Z</dcterms:created>
  <dcterms:modified xsi:type="dcterms:W3CDTF">2025-03-28T09:37:48Z</dcterms:modified>
</cp:coreProperties>
</file>