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Calibri" panose="020F0502020204030204" pitchFamily="34" charset="0"/>
      <p:regular r:id="rId13"/>
      <p:bold r:id="rId14"/>
      <p:italic r:id="rId15"/>
      <p:boldItalic r:id="rId16"/>
    </p:embeddedFont>
    <p:embeddedFont>
      <p:font typeface="HK Grotesk" panose="020B0604020202020204" charset="-52"/>
      <p:regular r:id="rId17"/>
    </p:embeddedFont>
    <p:embeddedFont>
      <p:font typeface="HK Grotesk Bold" panose="020B0604020202020204" charset="-52"/>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29"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8.svg"/><Relationship Id="rId7" Type="http://schemas.openxmlformats.org/officeDocument/2006/relationships/image" Target="../media/image15.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10" Type="http://schemas.openxmlformats.org/officeDocument/2006/relationships/hyperlink" Target="https://images.app.goo.gl/BVkuZpwe5zytzh377" TargetMode="External"/><Relationship Id="rId4" Type="http://schemas.openxmlformats.org/officeDocument/2006/relationships/image" Target="../media/image12.jpeg"/><Relationship Id="rId9"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8.svg"/><Relationship Id="rId7" Type="http://schemas.openxmlformats.org/officeDocument/2006/relationships/image" Target="../media/image21.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eg"/></Relationships>
</file>

<file path=ppt/slides/_rels/slide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8.svg"/><Relationship Id="rId7" Type="http://schemas.openxmlformats.org/officeDocument/2006/relationships/image" Target="../media/image29.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7553637" y="6771540"/>
            <a:ext cx="9817949" cy="8496989"/>
          </a:xfrm>
          <a:custGeom>
            <a:avLst/>
            <a:gdLst/>
            <a:ahLst/>
            <a:cxnLst/>
            <a:rect l="l" t="t" r="r" b="b"/>
            <a:pathLst>
              <a:path w="9817949" h="8496989">
                <a:moveTo>
                  <a:pt x="0" y="0"/>
                </a:moveTo>
                <a:lnTo>
                  <a:pt x="9817949" y="0"/>
                </a:lnTo>
                <a:lnTo>
                  <a:pt x="9817949" y="8496989"/>
                </a:lnTo>
                <a:lnTo>
                  <a:pt x="0" y="84969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928752">
            <a:off x="13379025" y="-6498498"/>
            <a:ext cx="9817949" cy="8496989"/>
          </a:xfrm>
          <a:custGeom>
            <a:avLst/>
            <a:gdLst/>
            <a:ahLst/>
            <a:cxnLst/>
            <a:rect l="l" t="t" r="r" b="b"/>
            <a:pathLst>
              <a:path w="9817949" h="8496989">
                <a:moveTo>
                  <a:pt x="0" y="0"/>
                </a:moveTo>
                <a:lnTo>
                  <a:pt x="9817950" y="0"/>
                </a:lnTo>
                <a:lnTo>
                  <a:pt x="9817950" y="8496988"/>
                </a:lnTo>
                <a:lnTo>
                  <a:pt x="0" y="849698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5686954" y="7806515"/>
            <a:ext cx="2751835" cy="2480485"/>
          </a:xfrm>
          <a:custGeom>
            <a:avLst/>
            <a:gdLst/>
            <a:ahLst/>
            <a:cxnLst/>
            <a:rect l="l" t="t" r="r" b="b"/>
            <a:pathLst>
              <a:path w="2751835" h="2480485">
                <a:moveTo>
                  <a:pt x="0" y="0"/>
                </a:moveTo>
                <a:lnTo>
                  <a:pt x="2751834" y="0"/>
                </a:lnTo>
                <a:lnTo>
                  <a:pt x="2751834" y="2480485"/>
                </a:lnTo>
                <a:lnTo>
                  <a:pt x="0" y="248048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a:off x="0" y="7477833"/>
            <a:ext cx="3220475" cy="2952959"/>
          </a:xfrm>
          <a:custGeom>
            <a:avLst/>
            <a:gdLst/>
            <a:ahLst/>
            <a:cxnLst/>
            <a:rect l="l" t="t" r="r" b="b"/>
            <a:pathLst>
              <a:path w="3220475" h="2952959">
                <a:moveTo>
                  <a:pt x="0" y="0"/>
                </a:moveTo>
                <a:lnTo>
                  <a:pt x="3220475" y="0"/>
                </a:lnTo>
                <a:lnTo>
                  <a:pt x="3220475" y="2952959"/>
                </a:lnTo>
                <a:lnTo>
                  <a:pt x="0" y="295295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TextBox 6"/>
          <p:cNvSpPr txBox="1"/>
          <p:nvPr/>
        </p:nvSpPr>
        <p:spPr>
          <a:xfrm>
            <a:off x="916414" y="1313465"/>
            <a:ext cx="16230600" cy="2254592"/>
          </a:xfrm>
          <a:prstGeom prst="rect">
            <a:avLst/>
          </a:prstGeom>
        </p:spPr>
        <p:txBody>
          <a:bodyPr lIns="0" tIns="0" rIns="0" bIns="0" rtlCol="0" anchor="t">
            <a:spAutoFit/>
          </a:bodyPr>
          <a:lstStyle/>
          <a:p>
            <a:pPr algn="ctr">
              <a:lnSpc>
                <a:spcPts val="5767"/>
              </a:lnSpc>
              <a:spcBef>
                <a:spcPct val="0"/>
              </a:spcBef>
            </a:pPr>
            <a:r>
              <a:rPr lang="en-US" sz="5441" b="1" dirty="0">
                <a:solidFill>
                  <a:srgbClr val="44333F"/>
                </a:solidFill>
                <a:latin typeface="HK Grotesk Bold"/>
                <a:ea typeface="HK Grotesk Bold"/>
                <a:cs typeface="HK Grotesk Bold"/>
                <a:sym typeface="HK Grotesk Bold"/>
              </a:rPr>
              <a:t>ЕКСПЕРИМЕНТАЛЬНЕ ДОСЛІДЖЕННЯ РОСЛИН-ФІТОІНДИКАТОРІВ У </a:t>
            </a:r>
            <a:r>
              <a:rPr lang="en-US" sz="5441" b="1" dirty="0" smtClean="0">
                <a:solidFill>
                  <a:srgbClr val="44333F"/>
                </a:solidFill>
                <a:latin typeface="HK Grotesk Bold"/>
                <a:ea typeface="HK Grotesk Bold"/>
                <a:cs typeface="HK Grotesk Bold"/>
                <a:sym typeface="HK Grotesk Bold"/>
              </a:rPr>
              <a:t>ДОЛИНАХ</a:t>
            </a:r>
            <a:r>
              <a:rPr lang="uk-UA" sz="5441" b="1" dirty="0" smtClean="0">
                <a:solidFill>
                  <a:srgbClr val="44333F"/>
                </a:solidFill>
                <a:latin typeface="HK Grotesk Bold"/>
                <a:ea typeface="HK Grotesk Bold"/>
                <a:cs typeface="HK Grotesk Bold"/>
                <a:sym typeface="HK Grotesk Bold"/>
              </a:rPr>
              <a:t> ВОДНИХ ОБ</a:t>
            </a:r>
            <a:r>
              <a:rPr lang="en-US" sz="5441" b="1" dirty="0" smtClean="0">
                <a:solidFill>
                  <a:srgbClr val="44333F"/>
                </a:solidFill>
                <a:latin typeface="HK Grotesk Bold"/>
                <a:ea typeface="HK Grotesk Bold"/>
                <a:cs typeface="HK Grotesk Bold"/>
                <a:sym typeface="HK Grotesk Bold"/>
              </a:rPr>
              <a:t>’</a:t>
            </a:r>
            <a:r>
              <a:rPr lang="uk-UA" sz="5441" b="1" dirty="0" smtClean="0">
                <a:solidFill>
                  <a:srgbClr val="44333F"/>
                </a:solidFill>
                <a:latin typeface="HK Grotesk Bold"/>
                <a:ea typeface="HK Grotesk Bold"/>
                <a:cs typeface="HK Grotesk Bold"/>
                <a:sym typeface="HK Grotesk Bold"/>
              </a:rPr>
              <a:t>ЄКТІВ</a:t>
            </a:r>
            <a:r>
              <a:rPr lang="en-US" sz="5441" b="1" dirty="0" smtClean="0">
                <a:solidFill>
                  <a:srgbClr val="44333F"/>
                </a:solidFill>
                <a:latin typeface="HK Grotesk Bold"/>
                <a:ea typeface="HK Grotesk Bold"/>
                <a:cs typeface="HK Grotesk Bold"/>
                <a:sym typeface="HK Grotesk Bold"/>
              </a:rPr>
              <a:t> </a:t>
            </a:r>
            <a:r>
              <a:rPr lang="en-US" sz="5441" b="1" dirty="0">
                <a:solidFill>
                  <a:srgbClr val="44333F"/>
                </a:solidFill>
                <a:latin typeface="HK Grotesk Bold"/>
                <a:ea typeface="HK Grotesk Bold"/>
                <a:cs typeface="HK Grotesk Bold"/>
                <a:sym typeface="HK Grotesk Bold"/>
              </a:rPr>
              <a:t>МІСТА ХМЕЛЬНИЦЬКОГО </a:t>
            </a:r>
          </a:p>
        </p:txBody>
      </p:sp>
      <p:sp>
        <p:nvSpPr>
          <p:cNvPr id="7" name="TextBox 7"/>
          <p:cNvSpPr txBox="1"/>
          <p:nvPr/>
        </p:nvSpPr>
        <p:spPr>
          <a:xfrm>
            <a:off x="916414" y="4124840"/>
            <a:ext cx="16826289" cy="1881013"/>
          </a:xfrm>
          <a:prstGeom prst="rect">
            <a:avLst/>
          </a:prstGeom>
        </p:spPr>
        <p:txBody>
          <a:bodyPr lIns="0" tIns="0" rIns="0" bIns="0" rtlCol="0" anchor="t">
            <a:spAutoFit/>
          </a:bodyPr>
          <a:lstStyle/>
          <a:p>
            <a:pPr algn="just">
              <a:lnSpc>
                <a:spcPts val="3680"/>
              </a:lnSpc>
              <a:spcBef>
                <a:spcPct val="0"/>
              </a:spcBef>
            </a:pPr>
            <a:r>
              <a:rPr lang="en-US" sz="3472" b="1">
                <a:solidFill>
                  <a:srgbClr val="44333F"/>
                </a:solidFill>
                <a:latin typeface="HK Grotesk Bold"/>
                <a:ea typeface="HK Grotesk Bold"/>
                <a:cs typeface="HK Grotesk Bold"/>
                <a:sym typeface="HK Grotesk Bold"/>
              </a:rPr>
              <a:t>Роботу виконала:</a:t>
            </a:r>
            <a:r>
              <a:rPr lang="en-US" sz="3472">
                <a:solidFill>
                  <a:srgbClr val="44333F"/>
                </a:solidFill>
                <a:latin typeface="HK Grotesk"/>
                <a:ea typeface="HK Grotesk"/>
                <a:cs typeface="HK Grotesk"/>
                <a:sym typeface="HK Grotesk"/>
              </a:rPr>
              <a:t> Алєксєєва Валерія Олександрівна, учениця 10-го класу КЗЗСО «Ліцей №1 імені Володимира Красицького Хмельницької міської ради».</a:t>
            </a:r>
          </a:p>
          <a:p>
            <a:pPr algn="just">
              <a:lnSpc>
                <a:spcPts val="3680"/>
              </a:lnSpc>
              <a:spcBef>
                <a:spcPct val="0"/>
              </a:spcBef>
            </a:pPr>
            <a:r>
              <a:rPr lang="en-US" sz="3472" b="1">
                <a:solidFill>
                  <a:srgbClr val="44333F"/>
                </a:solidFill>
                <a:latin typeface="HK Grotesk Bold"/>
                <a:ea typeface="HK Grotesk Bold"/>
                <a:cs typeface="HK Grotesk Bold"/>
                <a:sym typeface="HK Grotesk Bold"/>
              </a:rPr>
              <a:t>Науковий керівник:</a:t>
            </a:r>
            <a:r>
              <a:rPr lang="en-US" sz="3472">
                <a:solidFill>
                  <a:srgbClr val="44333F"/>
                </a:solidFill>
                <a:latin typeface="HK Grotesk"/>
                <a:ea typeface="HK Grotesk"/>
                <a:cs typeface="HK Grotesk"/>
                <a:sym typeface="HK Grotesk"/>
              </a:rPr>
              <a:t> Мельницька Людмила Петрівна,  учителька географії КЗЗСО «Ліцей №1 імені Володимира Красицького Хмельницької міської ради».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rot="1663534">
            <a:off x="15278688" y="4976102"/>
            <a:ext cx="10681218" cy="8564395"/>
          </a:xfrm>
          <a:custGeom>
            <a:avLst/>
            <a:gdLst/>
            <a:ahLst/>
            <a:cxnLst/>
            <a:rect l="l" t="t" r="r" b="b"/>
            <a:pathLst>
              <a:path w="10681218" h="8564395">
                <a:moveTo>
                  <a:pt x="0" y="0"/>
                </a:moveTo>
                <a:lnTo>
                  <a:pt x="10681218" y="0"/>
                </a:lnTo>
                <a:lnTo>
                  <a:pt x="10681218" y="8564396"/>
                </a:lnTo>
                <a:lnTo>
                  <a:pt x="0" y="856439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7408348" y="4291598"/>
            <a:ext cx="10681218" cy="8564395"/>
          </a:xfrm>
          <a:custGeom>
            <a:avLst/>
            <a:gdLst/>
            <a:ahLst/>
            <a:cxnLst/>
            <a:rect l="l" t="t" r="r" b="b"/>
            <a:pathLst>
              <a:path w="10681218" h="8564395">
                <a:moveTo>
                  <a:pt x="0" y="0"/>
                </a:moveTo>
                <a:lnTo>
                  <a:pt x="10681218" y="0"/>
                </a:lnTo>
                <a:lnTo>
                  <a:pt x="10681218" y="8564396"/>
                </a:lnTo>
                <a:lnTo>
                  <a:pt x="0" y="856439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501289" y="8506807"/>
            <a:ext cx="1054822" cy="1502985"/>
          </a:xfrm>
          <a:custGeom>
            <a:avLst/>
            <a:gdLst/>
            <a:ahLst/>
            <a:cxnLst/>
            <a:rect l="l" t="t" r="r" b="b"/>
            <a:pathLst>
              <a:path w="1054822" h="1502985">
                <a:moveTo>
                  <a:pt x="0" y="0"/>
                </a:moveTo>
                <a:lnTo>
                  <a:pt x="1054822" y="0"/>
                </a:lnTo>
                <a:lnTo>
                  <a:pt x="1054822" y="1502986"/>
                </a:lnTo>
                <a:lnTo>
                  <a:pt x="0" y="150298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TextBox 5"/>
          <p:cNvSpPr txBox="1"/>
          <p:nvPr/>
        </p:nvSpPr>
        <p:spPr>
          <a:xfrm>
            <a:off x="4388373" y="646106"/>
            <a:ext cx="9511254" cy="841387"/>
          </a:xfrm>
          <a:prstGeom prst="rect">
            <a:avLst/>
          </a:prstGeom>
        </p:spPr>
        <p:txBody>
          <a:bodyPr lIns="0" tIns="0" rIns="0" bIns="0" rtlCol="0" anchor="t">
            <a:spAutoFit/>
          </a:bodyPr>
          <a:lstStyle/>
          <a:p>
            <a:pPr algn="ctr">
              <a:lnSpc>
                <a:spcPts val="6436"/>
              </a:lnSpc>
              <a:spcBef>
                <a:spcPct val="0"/>
              </a:spcBef>
            </a:pPr>
            <a:r>
              <a:rPr lang="en-US" sz="6072">
                <a:solidFill>
                  <a:srgbClr val="44333F"/>
                </a:solidFill>
                <a:latin typeface="HK Grotesk"/>
                <a:ea typeface="HK Grotesk"/>
                <a:cs typeface="HK Grotesk"/>
                <a:sym typeface="HK Grotesk"/>
              </a:rPr>
              <a:t>НАУКОВИЙ АПАРАТ</a:t>
            </a:r>
          </a:p>
        </p:txBody>
      </p:sp>
      <p:sp>
        <p:nvSpPr>
          <p:cNvPr id="6" name="TextBox 6"/>
          <p:cNvSpPr txBox="1"/>
          <p:nvPr/>
        </p:nvSpPr>
        <p:spPr>
          <a:xfrm>
            <a:off x="1705587" y="1907622"/>
            <a:ext cx="14876825" cy="7350678"/>
          </a:xfrm>
          <a:prstGeom prst="rect">
            <a:avLst/>
          </a:prstGeom>
        </p:spPr>
        <p:txBody>
          <a:bodyPr lIns="0" tIns="0" rIns="0" bIns="0" rtlCol="0" anchor="t">
            <a:spAutoFit/>
          </a:bodyPr>
          <a:lstStyle/>
          <a:p>
            <a:pPr algn="just">
              <a:lnSpc>
                <a:spcPts val="3045"/>
              </a:lnSpc>
            </a:pPr>
            <a:r>
              <a:rPr lang="en-US" sz="2873" b="1" dirty="0" err="1">
                <a:solidFill>
                  <a:srgbClr val="44333F"/>
                </a:solidFill>
                <a:latin typeface="HK Grotesk Bold"/>
                <a:ea typeface="HK Grotesk Bold"/>
                <a:cs typeface="HK Grotesk Bold"/>
                <a:sym typeface="HK Grotesk Bold"/>
              </a:rPr>
              <a:t>Мета</a:t>
            </a:r>
            <a:r>
              <a:rPr lang="en-US" sz="2873" b="1" dirty="0">
                <a:solidFill>
                  <a:srgbClr val="44333F"/>
                </a:solidFill>
                <a:latin typeface="HK Grotesk Bold"/>
                <a:ea typeface="HK Grotesk Bold"/>
                <a:cs typeface="HK Grotesk Bold"/>
                <a:sym typeface="HK Grotesk Bold"/>
              </a:rPr>
              <a:t> </a:t>
            </a:r>
            <a:r>
              <a:rPr lang="en-US" sz="2873" b="1" dirty="0" err="1">
                <a:solidFill>
                  <a:srgbClr val="44333F"/>
                </a:solidFill>
                <a:latin typeface="HK Grotesk Bold"/>
                <a:ea typeface="HK Grotesk Bold"/>
                <a:cs typeface="HK Grotesk Bold"/>
                <a:sym typeface="HK Grotesk Bold"/>
              </a:rPr>
              <a:t>дослідження</a:t>
            </a:r>
            <a:r>
              <a:rPr lang="en-US" sz="2873" dirty="0">
                <a:solidFill>
                  <a:srgbClr val="44333F"/>
                </a:solidFill>
                <a:latin typeface="HK Grotesk"/>
                <a:ea typeface="HK Grotesk"/>
                <a:cs typeface="HK Grotesk"/>
                <a:sym typeface="HK Grotesk"/>
              </a:rPr>
              <a:t> – </a:t>
            </a:r>
            <a:r>
              <a:rPr lang="en-US" sz="2873" dirty="0" err="1">
                <a:solidFill>
                  <a:srgbClr val="44333F"/>
                </a:solidFill>
                <a:latin typeface="HK Grotesk"/>
                <a:ea typeface="HK Grotesk"/>
                <a:cs typeface="HK Grotesk"/>
                <a:sym typeface="HK Grotesk"/>
              </a:rPr>
              <a:t>дослідити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екологічний</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стан</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ґрунтів</a:t>
            </a:r>
            <a:r>
              <a:rPr lang="en-US" sz="2873" dirty="0">
                <a:solidFill>
                  <a:srgbClr val="44333F"/>
                </a:solidFill>
                <a:latin typeface="HK Grotesk"/>
                <a:ea typeface="HK Grotesk"/>
                <a:cs typeface="HK Grotesk"/>
                <a:sym typeface="HK Grotesk"/>
              </a:rPr>
              <a:t> </a:t>
            </a:r>
            <a:r>
              <a:rPr lang="en-US" sz="2873" dirty="0" smtClean="0">
                <a:solidFill>
                  <a:srgbClr val="44333F"/>
                </a:solidFill>
                <a:latin typeface="HK Grotesk"/>
                <a:ea typeface="HK Grotesk"/>
                <a:cs typeface="HK Grotesk"/>
                <a:sym typeface="HK Grotesk"/>
              </a:rPr>
              <a:t>у </a:t>
            </a:r>
            <a:r>
              <a:rPr lang="en-US" sz="2873" dirty="0" err="1" smtClean="0">
                <a:solidFill>
                  <a:srgbClr val="44333F"/>
                </a:solidFill>
                <a:latin typeface="HK Grotesk"/>
                <a:ea typeface="HK Grotesk"/>
                <a:cs typeface="HK Grotesk"/>
                <a:sym typeface="HK Grotesk"/>
              </a:rPr>
              <a:t>долинах</a:t>
            </a:r>
            <a:r>
              <a:rPr lang="en-US" sz="2873" dirty="0" smtClean="0">
                <a:solidFill>
                  <a:srgbClr val="44333F"/>
                </a:solidFill>
                <a:latin typeface="HK Grotesk"/>
                <a:ea typeface="HK Grotesk"/>
                <a:cs typeface="HK Grotesk"/>
                <a:sym typeface="HK Grotesk"/>
              </a:rPr>
              <a:t> </a:t>
            </a:r>
            <a:r>
              <a:rPr lang="uk-UA" sz="2873" dirty="0" smtClean="0">
                <a:solidFill>
                  <a:srgbClr val="44333F"/>
                </a:solidFill>
                <a:latin typeface="HK Grotesk"/>
                <a:ea typeface="HK Grotesk"/>
                <a:cs typeface="HK Grotesk"/>
                <a:sym typeface="HK Grotesk"/>
              </a:rPr>
              <a:t>водних об</a:t>
            </a:r>
            <a:r>
              <a:rPr lang="en-US" sz="2873" dirty="0" smtClean="0">
                <a:solidFill>
                  <a:srgbClr val="44333F"/>
                </a:solidFill>
                <a:latin typeface="HK Grotesk"/>
                <a:ea typeface="HK Grotesk"/>
                <a:cs typeface="HK Grotesk"/>
                <a:sym typeface="HK Grotesk"/>
              </a:rPr>
              <a:t>’</a:t>
            </a:r>
            <a:r>
              <a:rPr lang="uk-UA" sz="2873" dirty="0" err="1" smtClean="0">
                <a:solidFill>
                  <a:srgbClr val="44333F"/>
                </a:solidFill>
                <a:latin typeface="HK Grotesk"/>
                <a:ea typeface="HK Grotesk"/>
                <a:cs typeface="HK Grotesk"/>
                <a:sym typeface="HK Grotesk"/>
              </a:rPr>
              <a:t>єктів</a:t>
            </a:r>
            <a:r>
              <a:rPr lang="en-US" sz="2873" dirty="0" smtClean="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міста</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Хмельницького</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шляхом</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аналізу</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рослин-фітоіндикаторів</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визначити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рівень</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їх</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забрудненості</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та</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кислотності</a:t>
            </a:r>
            <a:r>
              <a:rPr lang="en-US" sz="2873" dirty="0">
                <a:solidFill>
                  <a:srgbClr val="44333F"/>
                </a:solidFill>
                <a:latin typeface="HK Grotesk"/>
                <a:ea typeface="HK Grotesk"/>
                <a:cs typeface="HK Grotesk"/>
                <a:sym typeface="HK Grotesk"/>
              </a:rPr>
              <a:t>, а </a:t>
            </a:r>
            <a:r>
              <a:rPr lang="en-US" sz="2873" dirty="0" err="1">
                <a:solidFill>
                  <a:srgbClr val="44333F"/>
                </a:solidFill>
                <a:latin typeface="HK Grotesk"/>
                <a:ea typeface="HK Grotesk"/>
                <a:cs typeface="HK Grotesk"/>
                <a:sym typeface="HK Grotesk"/>
              </a:rPr>
              <a:t>також</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розробити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практичні</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рекомендації</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щодо</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озеленення</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найбільш</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проблемної</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ділянки</a:t>
            </a:r>
            <a:r>
              <a:rPr lang="en-US" sz="2873" dirty="0">
                <a:solidFill>
                  <a:srgbClr val="44333F"/>
                </a:solidFill>
                <a:latin typeface="HK Grotesk"/>
                <a:ea typeface="HK Grotesk"/>
                <a:cs typeface="HK Grotesk"/>
                <a:sym typeface="HK Grotesk"/>
              </a:rPr>
              <a:t>.</a:t>
            </a:r>
          </a:p>
          <a:p>
            <a:pPr algn="just">
              <a:lnSpc>
                <a:spcPts val="3045"/>
              </a:lnSpc>
            </a:pPr>
            <a:r>
              <a:rPr lang="en-US" sz="2873" b="1" dirty="0" err="1">
                <a:solidFill>
                  <a:srgbClr val="44333F"/>
                </a:solidFill>
                <a:latin typeface="HK Grotesk Bold"/>
                <a:ea typeface="HK Grotesk Bold"/>
                <a:cs typeface="HK Grotesk Bold"/>
                <a:sym typeface="HK Grotesk Bold"/>
              </a:rPr>
              <a:t>Окреслена</a:t>
            </a:r>
            <a:r>
              <a:rPr lang="en-US" sz="2873" b="1" dirty="0">
                <a:solidFill>
                  <a:srgbClr val="44333F"/>
                </a:solidFill>
                <a:latin typeface="HK Grotesk Bold"/>
                <a:ea typeface="HK Grotesk Bold"/>
                <a:cs typeface="HK Grotesk Bold"/>
                <a:sym typeface="HK Grotesk Bold"/>
              </a:rPr>
              <a:t> </a:t>
            </a:r>
            <a:r>
              <a:rPr lang="en-US" sz="2873" b="1" dirty="0" err="1">
                <a:solidFill>
                  <a:srgbClr val="44333F"/>
                </a:solidFill>
                <a:latin typeface="HK Grotesk Bold"/>
                <a:ea typeface="HK Grotesk Bold"/>
                <a:cs typeface="HK Grotesk Bold"/>
                <a:sym typeface="HK Grotesk Bold"/>
              </a:rPr>
              <a:t>мета</a:t>
            </a:r>
            <a:r>
              <a:rPr lang="en-US" sz="2873" b="1" dirty="0">
                <a:solidFill>
                  <a:srgbClr val="44333F"/>
                </a:solidFill>
                <a:latin typeface="HK Grotesk Bold"/>
                <a:ea typeface="HK Grotesk Bold"/>
                <a:cs typeface="HK Grotesk Bold"/>
                <a:sym typeface="HK Grotesk Bold"/>
              </a:rPr>
              <a:t> </a:t>
            </a:r>
            <a:r>
              <a:rPr lang="en-US" sz="2873" b="1" dirty="0" err="1">
                <a:solidFill>
                  <a:srgbClr val="44333F"/>
                </a:solidFill>
                <a:latin typeface="HK Grotesk Bold"/>
                <a:ea typeface="HK Grotesk Bold"/>
                <a:cs typeface="HK Grotesk Bold"/>
                <a:sym typeface="HK Grotesk Bold"/>
              </a:rPr>
              <a:t>реалізується</a:t>
            </a:r>
            <a:r>
              <a:rPr lang="en-US" sz="2873" b="1" dirty="0">
                <a:solidFill>
                  <a:srgbClr val="44333F"/>
                </a:solidFill>
                <a:latin typeface="HK Grotesk Bold"/>
                <a:ea typeface="HK Grotesk Bold"/>
                <a:cs typeface="HK Grotesk Bold"/>
                <a:sym typeface="HK Grotesk Bold"/>
              </a:rPr>
              <a:t> </a:t>
            </a:r>
            <a:r>
              <a:rPr lang="en-US" sz="2873" b="1" dirty="0" err="1">
                <a:solidFill>
                  <a:srgbClr val="44333F"/>
                </a:solidFill>
                <a:latin typeface="HK Grotesk Bold"/>
                <a:ea typeface="HK Grotesk Bold"/>
                <a:cs typeface="HK Grotesk Bold"/>
                <a:sym typeface="HK Grotesk Bold"/>
              </a:rPr>
              <a:t>через</a:t>
            </a:r>
            <a:r>
              <a:rPr lang="en-US" sz="2873" b="1" dirty="0">
                <a:solidFill>
                  <a:srgbClr val="44333F"/>
                </a:solidFill>
                <a:latin typeface="HK Grotesk Bold"/>
                <a:ea typeface="HK Grotesk Bold"/>
                <a:cs typeface="HK Grotesk Bold"/>
                <a:sym typeface="HK Grotesk Bold"/>
              </a:rPr>
              <a:t> </a:t>
            </a:r>
            <a:r>
              <a:rPr lang="en-US" sz="2873" b="1" dirty="0" err="1">
                <a:solidFill>
                  <a:srgbClr val="44333F"/>
                </a:solidFill>
                <a:latin typeface="HK Grotesk Bold"/>
                <a:ea typeface="HK Grotesk Bold"/>
                <a:cs typeface="HK Grotesk Bold"/>
                <a:sym typeface="HK Grotesk Bold"/>
              </a:rPr>
              <a:t>вирішення</a:t>
            </a:r>
            <a:r>
              <a:rPr lang="en-US" sz="2873" b="1" dirty="0">
                <a:solidFill>
                  <a:srgbClr val="44333F"/>
                </a:solidFill>
                <a:latin typeface="HK Grotesk Bold"/>
                <a:ea typeface="HK Grotesk Bold"/>
                <a:cs typeface="HK Grotesk Bold"/>
                <a:sym typeface="HK Grotesk Bold"/>
              </a:rPr>
              <a:t> </a:t>
            </a:r>
            <a:r>
              <a:rPr lang="en-US" sz="2873" b="1" dirty="0" err="1">
                <a:solidFill>
                  <a:srgbClr val="44333F"/>
                </a:solidFill>
                <a:latin typeface="HK Grotesk Bold"/>
                <a:ea typeface="HK Grotesk Bold"/>
                <a:cs typeface="HK Grotesk Bold"/>
                <a:sym typeface="HK Grotesk Bold"/>
              </a:rPr>
              <a:t>низки</a:t>
            </a:r>
            <a:r>
              <a:rPr lang="en-US" sz="2873" b="1" dirty="0">
                <a:solidFill>
                  <a:srgbClr val="44333F"/>
                </a:solidFill>
                <a:latin typeface="HK Grotesk Bold"/>
                <a:ea typeface="HK Grotesk Bold"/>
                <a:cs typeface="HK Grotesk Bold"/>
                <a:sym typeface="HK Grotesk Bold"/>
              </a:rPr>
              <a:t> </a:t>
            </a:r>
            <a:r>
              <a:rPr lang="en-US" sz="2873" b="1" dirty="0" err="1">
                <a:solidFill>
                  <a:srgbClr val="44333F"/>
                </a:solidFill>
                <a:latin typeface="HK Grotesk Bold"/>
                <a:ea typeface="HK Grotesk Bold"/>
                <a:cs typeface="HK Grotesk Bold"/>
                <a:sym typeface="HK Grotesk Bold"/>
              </a:rPr>
              <a:t>завдань</a:t>
            </a:r>
            <a:r>
              <a:rPr lang="en-US" sz="2873" b="1" dirty="0">
                <a:solidFill>
                  <a:srgbClr val="44333F"/>
                </a:solidFill>
                <a:latin typeface="HK Grotesk Bold"/>
                <a:ea typeface="HK Grotesk Bold"/>
                <a:cs typeface="HK Grotesk Bold"/>
                <a:sym typeface="HK Grotesk Bold"/>
              </a:rPr>
              <a:t>:</a:t>
            </a:r>
          </a:p>
          <a:p>
            <a:pPr algn="just">
              <a:lnSpc>
                <a:spcPts val="3045"/>
              </a:lnSpc>
            </a:pPr>
            <a:r>
              <a:rPr lang="en-US" sz="2873" dirty="0">
                <a:solidFill>
                  <a:srgbClr val="44333F"/>
                </a:solidFill>
                <a:latin typeface="HK Grotesk"/>
                <a:ea typeface="HK Grotesk"/>
                <a:cs typeface="HK Grotesk"/>
                <a:sym typeface="HK Grotesk"/>
              </a:rPr>
              <a:t>1. </a:t>
            </a:r>
            <a:r>
              <a:rPr lang="en-US" sz="2873" dirty="0" err="1">
                <a:solidFill>
                  <a:srgbClr val="44333F"/>
                </a:solidFill>
                <a:latin typeface="HK Grotesk"/>
                <a:ea typeface="HK Grotesk"/>
                <a:cs typeface="HK Grotesk"/>
                <a:sym typeface="HK Grotesk"/>
              </a:rPr>
              <a:t>Ознайомитися</a:t>
            </a:r>
            <a:r>
              <a:rPr lang="en-US" sz="2873" dirty="0">
                <a:solidFill>
                  <a:srgbClr val="44333F"/>
                </a:solidFill>
                <a:latin typeface="HK Grotesk"/>
                <a:ea typeface="HK Grotesk"/>
                <a:cs typeface="HK Grotesk"/>
                <a:sym typeface="HK Grotesk"/>
              </a:rPr>
              <a:t> з </a:t>
            </a:r>
            <a:r>
              <a:rPr lang="en-US" sz="2873" dirty="0" err="1">
                <a:solidFill>
                  <a:srgbClr val="44333F"/>
                </a:solidFill>
                <a:latin typeface="HK Grotesk"/>
                <a:ea typeface="HK Grotesk"/>
                <a:cs typeface="HK Grotesk"/>
                <a:sym typeface="HK Grotesk"/>
              </a:rPr>
              <a:t>теоретичними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основами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фітоіндикації</a:t>
            </a:r>
            <a:r>
              <a:rPr lang="en-US" sz="2873" dirty="0">
                <a:solidFill>
                  <a:srgbClr val="44333F"/>
                </a:solidFill>
                <a:latin typeface="HK Grotesk"/>
                <a:ea typeface="HK Grotesk"/>
                <a:cs typeface="HK Grotesk"/>
                <a:sym typeface="HK Grotesk"/>
              </a:rPr>
              <a:t>;</a:t>
            </a:r>
          </a:p>
          <a:p>
            <a:pPr algn="just">
              <a:lnSpc>
                <a:spcPts val="3045"/>
              </a:lnSpc>
            </a:pPr>
            <a:r>
              <a:rPr lang="en-US" sz="2873" dirty="0">
                <a:solidFill>
                  <a:srgbClr val="44333F"/>
                </a:solidFill>
                <a:latin typeface="HK Grotesk"/>
                <a:ea typeface="HK Grotesk"/>
                <a:cs typeface="HK Grotesk"/>
                <a:sym typeface="HK Grotesk"/>
              </a:rPr>
              <a:t>2. </a:t>
            </a:r>
            <a:r>
              <a:rPr lang="en-US" sz="2873" dirty="0" err="1">
                <a:solidFill>
                  <a:srgbClr val="44333F"/>
                </a:solidFill>
                <a:latin typeface="HK Grotesk"/>
                <a:ea typeface="HK Grotesk"/>
                <a:cs typeface="HK Grotesk"/>
                <a:sym typeface="HK Grotesk"/>
              </a:rPr>
              <a:t>Ідентифікувати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рослини-фітоіндикатори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що</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ростуть</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на</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обраних</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ділянках</a:t>
            </a:r>
            <a:r>
              <a:rPr lang="en-US" sz="2873" dirty="0">
                <a:solidFill>
                  <a:srgbClr val="44333F"/>
                </a:solidFill>
                <a:latin typeface="HK Grotesk"/>
                <a:ea typeface="HK Grotesk"/>
                <a:cs typeface="HK Grotesk"/>
                <a:sym typeface="HK Grotesk"/>
              </a:rPr>
              <a:t>; </a:t>
            </a:r>
          </a:p>
          <a:p>
            <a:pPr algn="just">
              <a:lnSpc>
                <a:spcPts val="3045"/>
              </a:lnSpc>
            </a:pPr>
            <a:r>
              <a:rPr lang="en-US" sz="2873" dirty="0">
                <a:solidFill>
                  <a:srgbClr val="44333F"/>
                </a:solidFill>
                <a:latin typeface="HK Grotesk"/>
                <a:ea typeface="HK Grotesk"/>
                <a:cs typeface="HK Grotesk"/>
                <a:sym typeface="HK Grotesk"/>
              </a:rPr>
              <a:t>3. </a:t>
            </a:r>
            <a:r>
              <a:rPr lang="en-US" sz="2873" dirty="0" err="1">
                <a:solidFill>
                  <a:srgbClr val="44333F"/>
                </a:solidFill>
                <a:latin typeface="HK Grotesk"/>
                <a:ea typeface="HK Grotesk"/>
                <a:cs typeface="HK Grotesk"/>
                <a:sym typeface="HK Grotesk"/>
              </a:rPr>
              <a:t>Визначити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кислотність</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ґрунтів</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за</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допомогою</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лабораторного</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аналізу</a:t>
            </a:r>
            <a:r>
              <a:rPr lang="en-US" sz="2873" dirty="0">
                <a:solidFill>
                  <a:srgbClr val="44333F"/>
                </a:solidFill>
                <a:latin typeface="HK Grotesk"/>
                <a:ea typeface="HK Grotesk"/>
                <a:cs typeface="HK Grotesk"/>
                <a:sym typeface="HK Grotesk"/>
              </a:rPr>
              <a:t>;</a:t>
            </a:r>
          </a:p>
          <a:p>
            <a:pPr algn="just">
              <a:lnSpc>
                <a:spcPts val="3045"/>
              </a:lnSpc>
            </a:pPr>
            <a:r>
              <a:rPr lang="en-US" sz="2873" dirty="0">
                <a:solidFill>
                  <a:srgbClr val="44333F"/>
                </a:solidFill>
                <a:latin typeface="HK Grotesk"/>
                <a:ea typeface="HK Grotesk"/>
                <a:cs typeface="HK Grotesk"/>
                <a:sym typeface="HK Grotesk"/>
              </a:rPr>
              <a:t>4. </a:t>
            </a:r>
            <a:r>
              <a:rPr lang="en-US" sz="2873" dirty="0" err="1">
                <a:solidFill>
                  <a:srgbClr val="44333F"/>
                </a:solidFill>
                <a:latin typeface="HK Grotesk"/>
                <a:ea typeface="HK Grotesk"/>
                <a:cs typeface="HK Grotesk"/>
                <a:sym typeface="HK Grotesk"/>
              </a:rPr>
              <a:t>Проаналізувати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взаємозв’язок</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між</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станом</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ґрунтів</a:t>
            </a:r>
            <a:r>
              <a:rPr lang="en-US" sz="2873" dirty="0">
                <a:solidFill>
                  <a:srgbClr val="44333F"/>
                </a:solidFill>
                <a:latin typeface="HK Grotesk"/>
                <a:ea typeface="HK Grotesk"/>
                <a:cs typeface="HK Grotesk"/>
                <a:sym typeface="HK Grotesk"/>
              </a:rPr>
              <a:t> і </a:t>
            </a:r>
            <a:r>
              <a:rPr lang="en-US" sz="2873" dirty="0" err="1">
                <a:solidFill>
                  <a:srgbClr val="44333F"/>
                </a:solidFill>
                <a:latin typeface="HK Grotesk"/>
                <a:ea typeface="HK Grotesk"/>
                <a:cs typeface="HK Grotesk"/>
                <a:sym typeface="HK Grotesk"/>
              </a:rPr>
              <a:t>рослинним</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покривом</a:t>
            </a:r>
            <a:r>
              <a:rPr lang="en-US" sz="2873" dirty="0">
                <a:solidFill>
                  <a:srgbClr val="44333F"/>
                </a:solidFill>
                <a:latin typeface="HK Grotesk"/>
                <a:ea typeface="HK Grotesk"/>
                <a:cs typeface="HK Grotesk"/>
                <a:sym typeface="HK Grotesk"/>
              </a:rPr>
              <a:t>;</a:t>
            </a:r>
          </a:p>
          <a:p>
            <a:pPr algn="just">
              <a:lnSpc>
                <a:spcPts val="3045"/>
              </a:lnSpc>
            </a:pPr>
            <a:r>
              <a:rPr lang="en-US" sz="2873" dirty="0">
                <a:solidFill>
                  <a:srgbClr val="44333F"/>
                </a:solidFill>
                <a:latin typeface="HK Grotesk"/>
                <a:ea typeface="HK Grotesk"/>
                <a:cs typeface="HK Grotesk"/>
                <a:sym typeface="HK Grotesk"/>
              </a:rPr>
              <a:t>5. </a:t>
            </a:r>
            <a:r>
              <a:rPr lang="en-US" sz="2873" dirty="0" err="1">
                <a:solidFill>
                  <a:srgbClr val="44333F"/>
                </a:solidFill>
                <a:latin typeface="HK Grotesk"/>
                <a:ea typeface="HK Grotesk"/>
                <a:cs typeface="HK Grotesk"/>
                <a:sym typeface="HK Grotesk"/>
              </a:rPr>
              <a:t>Оцінити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рівень</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забруднення</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та</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родючості</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ґрунту</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на</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кожній</a:t>
            </a:r>
            <a:r>
              <a:rPr lang="en-US" sz="2873" dirty="0">
                <a:solidFill>
                  <a:srgbClr val="44333F"/>
                </a:solidFill>
                <a:latin typeface="HK Grotesk"/>
                <a:ea typeface="HK Grotesk"/>
                <a:cs typeface="HK Grotesk"/>
                <a:sym typeface="HK Grotesk"/>
              </a:rPr>
              <a:t> з </a:t>
            </a:r>
            <a:r>
              <a:rPr lang="en-US" sz="2873" dirty="0" err="1">
                <a:solidFill>
                  <a:srgbClr val="44333F"/>
                </a:solidFill>
                <a:latin typeface="HK Grotesk"/>
                <a:ea typeface="HK Grotesk"/>
                <a:cs typeface="HK Grotesk"/>
                <a:sym typeface="HK Grotesk"/>
              </a:rPr>
              <a:t>ділянок</a:t>
            </a:r>
            <a:r>
              <a:rPr lang="en-US" sz="2873" dirty="0">
                <a:solidFill>
                  <a:srgbClr val="44333F"/>
                </a:solidFill>
                <a:latin typeface="HK Grotesk"/>
                <a:ea typeface="HK Grotesk"/>
                <a:cs typeface="HK Grotesk"/>
                <a:sym typeface="HK Grotesk"/>
              </a:rPr>
              <a:t>;</a:t>
            </a:r>
          </a:p>
          <a:p>
            <a:pPr algn="just">
              <a:lnSpc>
                <a:spcPts val="3045"/>
              </a:lnSpc>
            </a:pPr>
            <a:r>
              <a:rPr lang="en-US" sz="2873" dirty="0">
                <a:solidFill>
                  <a:srgbClr val="44333F"/>
                </a:solidFill>
                <a:latin typeface="HK Grotesk"/>
                <a:ea typeface="HK Grotesk"/>
                <a:cs typeface="HK Grotesk"/>
                <a:sym typeface="HK Grotesk"/>
              </a:rPr>
              <a:t>6. </a:t>
            </a:r>
            <a:r>
              <a:rPr lang="en-US" sz="2873" dirty="0" err="1">
                <a:solidFill>
                  <a:srgbClr val="44333F"/>
                </a:solidFill>
                <a:latin typeface="HK Grotesk"/>
                <a:ea typeface="HK Grotesk"/>
                <a:cs typeface="HK Grotesk"/>
                <a:sym typeface="HK Grotesk"/>
              </a:rPr>
              <a:t>Розробити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науково</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обґрунтовані</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рекомендації</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щодо</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озеленення</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ділянки</a:t>
            </a:r>
            <a:r>
              <a:rPr lang="en-US" sz="2873" dirty="0">
                <a:solidFill>
                  <a:srgbClr val="44333F"/>
                </a:solidFill>
                <a:latin typeface="HK Grotesk"/>
                <a:ea typeface="HK Grotesk"/>
                <a:cs typeface="HK Grotesk"/>
                <a:sym typeface="HK Grotesk"/>
              </a:rPr>
              <a:t> з </a:t>
            </a:r>
            <a:r>
              <a:rPr lang="en-US" sz="2873" dirty="0" err="1">
                <a:solidFill>
                  <a:srgbClr val="44333F"/>
                </a:solidFill>
                <a:latin typeface="HK Grotesk"/>
                <a:ea typeface="HK Grotesk"/>
                <a:cs typeface="HK Grotesk"/>
                <a:sym typeface="HK Grotesk"/>
              </a:rPr>
              <a:t>підвищеною</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кислотністю</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та</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забрудненістю</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ґрунтів</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шляхом</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підбору</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рослин</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здатних</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не</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лише</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витримувати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несприятливі</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умови</a:t>
            </a:r>
            <a:r>
              <a:rPr lang="en-US" sz="2873" dirty="0">
                <a:solidFill>
                  <a:srgbClr val="44333F"/>
                </a:solidFill>
                <a:latin typeface="HK Grotesk"/>
                <a:ea typeface="HK Grotesk"/>
                <a:cs typeface="HK Grotesk"/>
                <a:sym typeface="HK Grotesk"/>
              </a:rPr>
              <a:t>, а й </a:t>
            </a:r>
            <a:r>
              <a:rPr lang="en-US" sz="2873" dirty="0" err="1">
                <a:solidFill>
                  <a:srgbClr val="44333F"/>
                </a:solidFill>
                <a:latin typeface="HK Grotesk"/>
                <a:ea typeface="HK Grotesk"/>
                <a:cs typeface="HK Grotesk"/>
                <a:sym typeface="HK Grotesk"/>
              </a:rPr>
              <a:t>сприяти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очищенню</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та</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відновленню</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ґрунту</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за</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допомогою</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фіторемедіації</a:t>
            </a:r>
            <a:r>
              <a:rPr lang="en-US" sz="2873" dirty="0">
                <a:solidFill>
                  <a:srgbClr val="44333F"/>
                </a:solidFill>
                <a:latin typeface="HK Grotesk"/>
                <a:ea typeface="HK Grotesk"/>
                <a:cs typeface="HK Grotesk"/>
                <a:sym typeface="HK Grotesk"/>
              </a:rPr>
              <a:t>.​</a:t>
            </a:r>
          </a:p>
          <a:p>
            <a:pPr algn="just">
              <a:lnSpc>
                <a:spcPts val="3045"/>
              </a:lnSpc>
            </a:pPr>
            <a:r>
              <a:rPr lang="en-US" sz="2873" b="1" dirty="0" err="1">
                <a:solidFill>
                  <a:srgbClr val="44333F"/>
                </a:solidFill>
                <a:latin typeface="HK Grotesk Bold"/>
                <a:ea typeface="HK Grotesk Bold"/>
                <a:cs typeface="HK Grotesk Bold"/>
                <a:sym typeface="HK Grotesk Bold"/>
              </a:rPr>
              <a:t>Об'єкт</a:t>
            </a:r>
            <a:r>
              <a:rPr lang="en-US" sz="2873" b="1" dirty="0">
                <a:solidFill>
                  <a:srgbClr val="44333F"/>
                </a:solidFill>
                <a:latin typeface="HK Grotesk Bold"/>
                <a:ea typeface="HK Grotesk Bold"/>
                <a:cs typeface="HK Grotesk Bold"/>
                <a:sym typeface="HK Grotesk Bold"/>
              </a:rPr>
              <a:t> </a:t>
            </a:r>
            <a:r>
              <a:rPr lang="en-US" sz="2873" b="1" dirty="0" err="1">
                <a:solidFill>
                  <a:srgbClr val="44333F"/>
                </a:solidFill>
                <a:latin typeface="HK Grotesk Bold"/>
                <a:ea typeface="HK Grotesk Bold"/>
                <a:cs typeface="HK Grotesk Bold"/>
                <a:sym typeface="HK Grotesk Bold"/>
              </a:rPr>
              <a:t>дослідження</a:t>
            </a:r>
            <a:r>
              <a:rPr lang="en-US" sz="2873" dirty="0">
                <a:solidFill>
                  <a:srgbClr val="44333F"/>
                </a:solidFill>
                <a:latin typeface="HK Grotesk"/>
                <a:ea typeface="HK Grotesk"/>
                <a:cs typeface="HK Grotesk"/>
                <a:sym typeface="HK Grotesk"/>
              </a:rPr>
              <a:t> – </a:t>
            </a:r>
            <a:r>
              <a:rPr lang="en-US" sz="2873" dirty="0" err="1" smtClean="0">
                <a:solidFill>
                  <a:srgbClr val="44333F"/>
                </a:solidFill>
                <a:latin typeface="HK Grotesk"/>
                <a:ea typeface="HK Grotesk"/>
                <a:cs typeface="HK Grotesk"/>
                <a:sym typeface="HK Grotesk"/>
              </a:rPr>
              <a:t>рослини</a:t>
            </a:r>
            <a:r>
              <a:rPr lang="en-US" sz="2873" dirty="0" err="1">
                <a:solidFill>
                  <a:srgbClr val="44333F"/>
                </a:solidFill>
                <a:latin typeface="HK Grotesk"/>
                <a:ea typeface="HK Grotesk"/>
                <a:cs typeface="HK Grotesk"/>
                <a:sym typeface="HK Grotesk"/>
              </a:rPr>
              <a:t>-</a:t>
            </a:r>
            <a:r>
              <a:rPr lang="en-US" sz="2873" dirty="0" err="1" smtClean="0">
                <a:solidFill>
                  <a:srgbClr val="44333F"/>
                </a:solidFill>
                <a:latin typeface="HK Grotesk"/>
                <a:ea typeface="HK Grotesk"/>
                <a:cs typeface="HK Grotesk"/>
                <a:sym typeface="HK Grotesk"/>
              </a:rPr>
              <a:t>фітоіндикатори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вирощені</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на</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ґрунтових</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зразках</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взятих</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на</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території</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міста</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Хмельницького</a:t>
            </a:r>
            <a:r>
              <a:rPr lang="en-US" sz="2873" dirty="0">
                <a:solidFill>
                  <a:srgbClr val="44333F"/>
                </a:solidFill>
                <a:latin typeface="HK Grotesk"/>
                <a:ea typeface="HK Grotesk"/>
                <a:cs typeface="HK Grotesk"/>
                <a:sym typeface="HK Grotesk"/>
              </a:rPr>
              <a:t>.</a:t>
            </a:r>
          </a:p>
          <a:p>
            <a:pPr algn="just">
              <a:lnSpc>
                <a:spcPts val="3045"/>
              </a:lnSpc>
              <a:spcBef>
                <a:spcPct val="0"/>
              </a:spcBef>
            </a:pPr>
            <a:r>
              <a:rPr lang="en-US" sz="2873" b="1" dirty="0" err="1">
                <a:solidFill>
                  <a:srgbClr val="44333F"/>
                </a:solidFill>
                <a:latin typeface="HK Grotesk Bold"/>
                <a:ea typeface="HK Grotesk Bold"/>
                <a:cs typeface="HK Grotesk Bold"/>
                <a:sym typeface="HK Grotesk Bold"/>
              </a:rPr>
              <a:t>Предмет</a:t>
            </a:r>
            <a:r>
              <a:rPr lang="en-US" sz="2873" b="1" dirty="0">
                <a:solidFill>
                  <a:srgbClr val="44333F"/>
                </a:solidFill>
                <a:latin typeface="HK Grotesk Bold"/>
                <a:ea typeface="HK Grotesk Bold"/>
                <a:cs typeface="HK Grotesk Bold"/>
                <a:sym typeface="HK Grotesk Bold"/>
              </a:rPr>
              <a:t> </a:t>
            </a:r>
            <a:r>
              <a:rPr lang="en-US" sz="2873" b="1" dirty="0" err="1">
                <a:solidFill>
                  <a:srgbClr val="44333F"/>
                </a:solidFill>
                <a:latin typeface="HK Grotesk Bold"/>
                <a:ea typeface="HK Grotesk Bold"/>
                <a:cs typeface="HK Grotesk Bold"/>
                <a:sym typeface="HK Grotesk Bold"/>
              </a:rPr>
              <a:t>дослідження</a:t>
            </a:r>
            <a:r>
              <a:rPr lang="en-US" sz="2873" dirty="0">
                <a:solidFill>
                  <a:srgbClr val="44333F"/>
                </a:solidFill>
                <a:latin typeface="HK Grotesk"/>
                <a:ea typeface="HK Grotesk"/>
                <a:cs typeface="HK Grotesk"/>
                <a:sym typeface="HK Grotesk"/>
              </a:rPr>
              <a:t> – </a:t>
            </a:r>
            <a:r>
              <a:rPr lang="en-US" sz="2873" dirty="0" err="1">
                <a:solidFill>
                  <a:srgbClr val="44333F"/>
                </a:solidFill>
                <a:latin typeface="HK Grotesk"/>
                <a:ea typeface="HK Grotesk"/>
                <a:cs typeface="HK Grotesk"/>
                <a:sym typeface="HK Grotesk"/>
              </a:rPr>
              <a:t>рівень</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забруднення</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ґрунтових</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екосистем</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на</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досліджуваних</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ділянках</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за</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біоіндикаторними</a:t>
            </a:r>
            <a:r>
              <a:rPr lang="en-US" sz="2873" dirty="0">
                <a:solidFill>
                  <a:srgbClr val="44333F"/>
                </a:solidFill>
                <a:latin typeface="HK Grotesk"/>
                <a:ea typeface="HK Grotesk"/>
                <a:cs typeface="HK Grotesk"/>
                <a:sym typeface="HK Grotesk"/>
              </a:rPr>
              <a:t> </a:t>
            </a:r>
            <a:r>
              <a:rPr lang="en-US" sz="2873" dirty="0" err="1">
                <a:solidFill>
                  <a:srgbClr val="44333F"/>
                </a:solidFill>
                <a:latin typeface="HK Grotesk"/>
                <a:ea typeface="HK Grotesk"/>
                <a:cs typeface="HK Grotesk"/>
                <a:sym typeface="HK Grotesk"/>
              </a:rPr>
              <a:t>ознаками</a:t>
            </a:r>
            <a:r>
              <a:rPr lang="en-US" sz="2873" dirty="0">
                <a:solidFill>
                  <a:srgbClr val="44333F"/>
                </a:solidFill>
                <a:latin typeface="HK Grotesk"/>
                <a:ea typeface="HK Grotesk"/>
                <a:cs typeface="HK Grotesk"/>
                <a:sym typeface="HK Grotesk"/>
              </a:rPr>
              <a:t>.</a:t>
            </a:r>
          </a:p>
          <a:p>
            <a:pPr algn="just">
              <a:lnSpc>
                <a:spcPts val="3045"/>
              </a:lnSpc>
              <a:spcBef>
                <a:spcPct val="0"/>
              </a:spcBef>
            </a:pPr>
            <a:endParaRPr lang="en-US" sz="2873" dirty="0">
              <a:solidFill>
                <a:srgbClr val="44333F"/>
              </a:solidFill>
              <a:latin typeface="HK Grotesk"/>
              <a:ea typeface="HK Grotesk"/>
              <a:cs typeface="HK Grotesk"/>
              <a:sym typeface="HK Grotesk"/>
            </a:endParaRPr>
          </a:p>
        </p:txBody>
      </p:sp>
      <p:sp>
        <p:nvSpPr>
          <p:cNvPr id="7" name="Freeform 7"/>
          <p:cNvSpPr/>
          <p:nvPr/>
        </p:nvSpPr>
        <p:spPr>
          <a:xfrm>
            <a:off x="16578055" y="8830625"/>
            <a:ext cx="1721732" cy="1551958"/>
          </a:xfrm>
          <a:custGeom>
            <a:avLst/>
            <a:gdLst/>
            <a:ahLst/>
            <a:cxnLst/>
            <a:rect l="l" t="t" r="r" b="b"/>
            <a:pathLst>
              <a:path w="1721732" h="1551958">
                <a:moveTo>
                  <a:pt x="0" y="0"/>
                </a:moveTo>
                <a:lnTo>
                  <a:pt x="1721732" y="0"/>
                </a:lnTo>
                <a:lnTo>
                  <a:pt x="1721732" y="1551958"/>
                </a:lnTo>
                <a:lnTo>
                  <a:pt x="0" y="155195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7745334" y="2973605"/>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700000">
            <a:off x="14545738" y="-5943049"/>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4" name="Group 4"/>
          <p:cNvGrpSpPr>
            <a:grpSpLocks noChangeAspect="1"/>
          </p:cNvGrpSpPr>
          <p:nvPr/>
        </p:nvGrpSpPr>
        <p:grpSpPr>
          <a:xfrm>
            <a:off x="234548" y="7858376"/>
            <a:ext cx="2020167" cy="2020167"/>
            <a:chOff x="0" y="0"/>
            <a:chExt cx="14840029" cy="14840029"/>
          </a:xfrm>
        </p:grpSpPr>
        <p:sp>
          <p:nvSpPr>
            <p:cNvPr id="5" name="Freeform 5"/>
            <p:cNvSpPr/>
            <p:nvPr/>
          </p:nvSpPr>
          <p:spPr>
            <a:xfrm>
              <a:off x="-366471" y="-11891"/>
              <a:ext cx="15572971" cy="14863810"/>
            </a:xfrm>
            <a:custGeom>
              <a:avLst/>
              <a:gdLst/>
              <a:ahLst/>
              <a:cxnLst/>
              <a:rect l="l" t="t" r="r" b="b"/>
              <a:pathLst>
                <a:path w="15572971" h="14863810">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solidFill>
              <a:srgbClr val="94B143"/>
            </a:solidFill>
          </p:spPr>
        </p:sp>
        <p:sp>
          <p:nvSpPr>
            <p:cNvPr id="6" name="Freeform 6"/>
            <p:cNvSpPr/>
            <p:nvPr/>
          </p:nvSpPr>
          <p:spPr>
            <a:xfrm>
              <a:off x="-156193" y="188812"/>
              <a:ext cx="15152415" cy="14462405"/>
            </a:xfrm>
            <a:custGeom>
              <a:avLst/>
              <a:gdLst/>
              <a:ahLst/>
              <a:cxnLst/>
              <a:rect l="l" t="t" r="r" b="b"/>
              <a:pathLst>
                <a:path w="15152415" h="1446240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FFFFFF"/>
            </a:solidFill>
          </p:spPr>
        </p:sp>
        <p:sp>
          <p:nvSpPr>
            <p:cNvPr id="7" name="Freeform 7"/>
            <p:cNvSpPr/>
            <p:nvPr/>
          </p:nvSpPr>
          <p:spPr>
            <a:xfrm>
              <a:off x="223301" y="551024"/>
              <a:ext cx="14393427" cy="13737979"/>
            </a:xfrm>
            <a:custGeom>
              <a:avLst/>
              <a:gdLst/>
              <a:ahLst/>
              <a:cxnLst/>
              <a:rect l="l" t="t" r="r" b="b"/>
              <a:pathLst>
                <a:path w="14393427" h="13737979">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4"/>
              <a:stretch>
                <a:fillRect l="-10788" r="-66196"/>
              </a:stretch>
            </a:blipFill>
          </p:spPr>
        </p:sp>
      </p:grpSp>
      <p:sp>
        <p:nvSpPr>
          <p:cNvPr id="8" name="Freeform 8"/>
          <p:cNvSpPr/>
          <p:nvPr/>
        </p:nvSpPr>
        <p:spPr>
          <a:xfrm>
            <a:off x="1244632" y="3212984"/>
            <a:ext cx="6700805" cy="4042819"/>
          </a:xfrm>
          <a:custGeom>
            <a:avLst/>
            <a:gdLst/>
            <a:ahLst/>
            <a:cxnLst/>
            <a:rect l="l" t="t" r="r" b="b"/>
            <a:pathLst>
              <a:path w="6700805" h="4042819">
                <a:moveTo>
                  <a:pt x="0" y="0"/>
                </a:moveTo>
                <a:lnTo>
                  <a:pt x="6700805" y="0"/>
                </a:lnTo>
                <a:lnTo>
                  <a:pt x="6700805" y="4042819"/>
                </a:lnTo>
                <a:lnTo>
                  <a:pt x="0" y="4042819"/>
                </a:lnTo>
                <a:lnTo>
                  <a:pt x="0" y="0"/>
                </a:lnTo>
                <a:close/>
              </a:path>
            </a:pathLst>
          </a:custGeom>
          <a:blipFill>
            <a:blip r:embed="rId5"/>
            <a:stretch>
              <a:fillRect/>
            </a:stretch>
          </a:blipFill>
        </p:spPr>
      </p:sp>
      <p:sp>
        <p:nvSpPr>
          <p:cNvPr id="9" name="TextBox 9"/>
          <p:cNvSpPr txBox="1"/>
          <p:nvPr/>
        </p:nvSpPr>
        <p:spPr>
          <a:xfrm>
            <a:off x="1244632" y="586451"/>
            <a:ext cx="14136223" cy="1787079"/>
          </a:xfrm>
          <a:prstGeom prst="rect">
            <a:avLst/>
          </a:prstGeom>
        </p:spPr>
        <p:txBody>
          <a:bodyPr lIns="0" tIns="0" rIns="0" bIns="0" rtlCol="0" anchor="t">
            <a:spAutoFit/>
          </a:bodyPr>
          <a:lstStyle/>
          <a:p>
            <a:pPr algn="l">
              <a:lnSpc>
                <a:spcPts val="6943"/>
              </a:lnSpc>
              <a:spcBef>
                <a:spcPct val="0"/>
              </a:spcBef>
            </a:pPr>
            <a:r>
              <a:rPr lang="en-US" sz="6550">
                <a:solidFill>
                  <a:srgbClr val="44333F"/>
                </a:solidFill>
                <a:latin typeface="HK Grotesk"/>
                <a:ea typeface="HK Grotesk"/>
                <a:cs typeface="HK Grotesk"/>
                <a:sym typeface="HK Grotesk"/>
              </a:rPr>
              <a:t>ЩО Ж ТАКЕ ФІТОІНДИКАЦІЯ ТА РОСЛИНИ-ІНДИКАТОРИ?</a:t>
            </a:r>
          </a:p>
        </p:txBody>
      </p:sp>
      <p:sp>
        <p:nvSpPr>
          <p:cNvPr id="10" name="TextBox 10"/>
          <p:cNvSpPr txBox="1"/>
          <p:nvPr/>
        </p:nvSpPr>
        <p:spPr>
          <a:xfrm>
            <a:off x="8459867" y="3002180"/>
            <a:ext cx="9244257" cy="5491573"/>
          </a:xfrm>
          <a:prstGeom prst="rect">
            <a:avLst/>
          </a:prstGeom>
        </p:spPr>
        <p:txBody>
          <a:bodyPr lIns="0" tIns="0" rIns="0" bIns="0" rtlCol="0" anchor="t">
            <a:spAutoFit/>
          </a:bodyPr>
          <a:lstStyle/>
          <a:p>
            <a:pPr algn="just">
              <a:lnSpc>
                <a:spcPts val="3147"/>
              </a:lnSpc>
            </a:pPr>
            <a:r>
              <a:rPr lang="en-US" sz="2969" b="1">
                <a:solidFill>
                  <a:srgbClr val="44333F"/>
                </a:solidFill>
                <a:latin typeface="HK Grotesk Bold"/>
                <a:ea typeface="HK Grotesk Bold"/>
                <a:cs typeface="HK Grotesk Bold"/>
                <a:sym typeface="HK Grotesk Bold"/>
              </a:rPr>
              <a:t>Фітоіндикація</a:t>
            </a:r>
            <a:r>
              <a:rPr lang="en-US" sz="2969">
                <a:solidFill>
                  <a:srgbClr val="44333F"/>
                </a:solidFill>
                <a:latin typeface="HK Grotesk"/>
                <a:ea typeface="HK Grotesk"/>
                <a:cs typeface="HK Grotesk"/>
                <a:sym typeface="HK Grotesk"/>
              </a:rPr>
              <a:t> – складова частина розділу дисципліни біоіндикації, яка є прикладнимнапрямком екології і розробляється для оцінки факторів середовища за біологічною складовою,насамперед рослинністю. Це визначення умов середовища за характером і станом рослинності.</a:t>
            </a:r>
          </a:p>
          <a:p>
            <a:pPr algn="just">
              <a:lnSpc>
                <a:spcPts val="3147"/>
              </a:lnSpc>
              <a:spcBef>
                <a:spcPct val="0"/>
              </a:spcBef>
            </a:pPr>
            <a:r>
              <a:rPr lang="en-US" sz="2969" b="1">
                <a:solidFill>
                  <a:srgbClr val="44333F"/>
                </a:solidFill>
                <a:latin typeface="HK Grotesk Bold"/>
                <a:ea typeface="HK Grotesk Bold"/>
                <a:cs typeface="HK Grotesk Bold"/>
                <a:sym typeface="HK Grotesk Bold"/>
              </a:rPr>
              <a:t>Рослини-індикатори</a:t>
            </a:r>
            <a:r>
              <a:rPr lang="en-US" sz="2969">
                <a:solidFill>
                  <a:srgbClr val="44333F"/>
                </a:solidFill>
                <a:latin typeface="HK Grotesk"/>
                <a:ea typeface="HK Grotesk"/>
                <a:cs typeface="HK Grotesk"/>
                <a:sym typeface="HK Grotesk"/>
              </a:rPr>
              <a:t> – рослини, для яких характерна різко виражена адаптація до певних умов навколишнього середовища. При наявності таких рослин можна якісно або кількісно оцінити умови навколишнього середовища. Також можна визначити низку хімічних та фізичних властивостей ґрунтів, як от: родючість, кислотність, засоленість та забрудненість. </a:t>
            </a:r>
          </a:p>
        </p:txBody>
      </p:sp>
      <p:sp>
        <p:nvSpPr>
          <p:cNvPr id="11" name="TextBox 11"/>
          <p:cNvSpPr txBox="1"/>
          <p:nvPr/>
        </p:nvSpPr>
        <p:spPr>
          <a:xfrm>
            <a:off x="2681662" y="7347993"/>
            <a:ext cx="4023938" cy="192360"/>
          </a:xfrm>
          <a:prstGeom prst="rect">
            <a:avLst/>
          </a:prstGeom>
        </p:spPr>
        <p:txBody>
          <a:bodyPr wrap="square" lIns="0" tIns="0" rIns="0" bIns="0" rtlCol="0" anchor="t">
            <a:spAutoFit/>
          </a:bodyPr>
          <a:lstStyle/>
          <a:p>
            <a:pPr algn="ctr">
              <a:lnSpc>
                <a:spcPts val="1482"/>
              </a:lnSpc>
              <a:spcBef>
                <a:spcPct val="0"/>
              </a:spcBef>
            </a:pPr>
            <a:r>
              <a:rPr lang="en-US" sz="1398" dirty="0">
                <a:solidFill>
                  <a:srgbClr val="44333F"/>
                </a:solidFill>
                <a:latin typeface="HK Grotesk"/>
                <a:ea typeface="HK Grotesk"/>
                <a:cs typeface="HK Grotesk"/>
                <a:sym typeface="HK Grotesk"/>
              </a:rPr>
              <a:t>https://images.app.goo.gl/k7ZS9C4FRxYdE9Nq6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6764261" y="-6770605"/>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996010">
            <a:off x="15402145" y="-5350521"/>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680867" y="2216393"/>
            <a:ext cx="4409854" cy="3588518"/>
          </a:xfrm>
          <a:custGeom>
            <a:avLst/>
            <a:gdLst/>
            <a:ahLst/>
            <a:cxnLst/>
            <a:rect l="l" t="t" r="r" b="b"/>
            <a:pathLst>
              <a:path w="4409854" h="3588518">
                <a:moveTo>
                  <a:pt x="0" y="0"/>
                </a:moveTo>
                <a:lnTo>
                  <a:pt x="4409853" y="0"/>
                </a:lnTo>
                <a:lnTo>
                  <a:pt x="4409853" y="3588518"/>
                </a:lnTo>
                <a:lnTo>
                  <a:pt x="0" y="3588518"/>
                </a:lnTo>
                <a:lnTo>
                  <a:pt x="0" y="0"/>
                </a:lnTo>
                <a:close/>
              </a:path>
            </a:pathLst>
          </a:custGeom>
          <a:blipFill>
            <a:blip r:embed="rId4"/>
            <a:stretch>
              <a:fillRect/>
            </a:stretch>
          </a:blipFill>
        </p:spPr>
      </p:sp>
      <p:sp>
        <p:nvSpPr>
          <p:cNvPr id="5" name="Freeform 5"/>
          <p:cNvSpPr/>
          <p:nvPr/>
        </p:nvSpPr>
        <p:spPr>
          <a:xfrm>
            <a:off x="5432165" y="2227745"/>
            <a:ext cx="6379588" cy="3588518"/>
          </a:xfrm>
          <a:custGeom>
            <a:avLst/>
            <a:gdLst/>
            <a:ahLst/>
            <a:cxnLst/>
            <a:rect l="l" t="t" r="r" b="b"/>
            <a:pathLst>
              <a:path w="6379588" h="3588518">
                <a:moveTo>
                  <a:pt x="0" y="0"/>
                </a:moveTo>
                <a:lnTo>
                  <a:pt x="6379589" y="0"/>
                </a:lnTo>
                <a:lnTo>
                  <a:pt x="6379589" y="3588518"/>
                </a:lnTo>
                <a:lnTo>
                  <a:pt x="0" y="3588518"/>
                </a:lnTo>
                <a:lnTo>
                  <a:pt x="0" y="0"/>
                </a:lnTo>
                <a:close/>
              </a:path>
            </a:pathLst>
          </a:custGeom>
          <a:blipFill>
            <a:blip r:embed="rId5"/>
            <a:stretch>
              <a:fillRect/>
            </a:stretch>
          </a:blipFill>
        </p:spPr>
      </p:sp>
      <p:sp>
        <p:nvSpPr>
          <p:cNvPr id="6" name="Freeform 6"/>
          <p:cNvSpPr/>
          <p:nvPr/>
        </p:nvSpPr>
        <p:spPr>
          <a:xfrm>
            <a:off x="12154654" y="2216393"/>
            <a:ext cx="2669092" cy="3558790"/>
          </a:xfrm>
          <a:custGeom>
            <a:avLst/>
            <a:gdLst/>
            <a:ahLst/>
            <a:cxnLst/>
            <a:rect l="l" t="t" r="r" b="b"/>
            <a:pathLst>
              <a:path w="2669092" h="3558790">
                <a:moveTo>
                  <a:pt x="0" y="0"/>
                </a:moveTo>
                <a:lnTo>
                  <a:pt x="2669092" y="0"/>
                </a:lnTo>
                <a:lnTo>
                  <a:pt x="2669092" y="3558790"/>
                </a:lnTo>
                <a:lnTo>
                  <a:pt x="0" y="3558790"/>
                </a:lnTo>
                <a:lnTo>
                  <a:pt x="0" y="0"/>
                </a:lnTo>
                <a:close/>
              </a:path>
            </a:pathLst>
          </a:custGeom>
          <a:blipFill>
            <a:blip r:embed="rId6"/>
            <a:stretch>
              <a:fillRect/>
            </a:stretch>
          </a:blipFill>
        </p:spPr>
      </p:sp>
      <p:sp>
        <p:nvSpPr>
          <p:cNvPr id="7" name="Freeform 7"/>
          <p:cNvSpPr/>
          <p:nvPr/>
        </p:nvSpPr>
        <p:spPr>
          <a:xfrm>
            <a:off x="15197457" y="2216393"/>
            <a:ext cx="2669092" cy="3558790"/>
          </a:xfrm>
          <a:custGeom>
            <a:avLst/>
            <a:gdLst/>
            <a:ahLst/>
            <a:cxnLst/>
            <a:rect l="l" t="t" r="r" b="b"/>
            <a:pathLst>
              <a:path w="2669092" h="3558790">
                <a:moveTo>
                  <a:pt x="0" y="0"/>
                </a:moveTo>
                <a:lnTo>
                  <a:pt x="2669092" y="0"/>
                </a:lnTo>
                <a:lnTo>
                  <a:pt x="2669092" y="3558790"/>
                </a:lnTo>
                <a:lnTo>
                  <a:pt x="0" y="3558790"/>
                </a:lnTo>
                <a:lnTo>
                  <a:pt x="0" y="0"/>
                </a:lnTo>
                <a:close/>
              </a:path>
            </a:pathLst>
          </a:custGeom>
          <a:blipFill>
            <a:blip r:embed="rId7"/>
            <a:stretch>
              <a:fillRect/>
            </a:stretch>
          </a:blipFill>
        </p:spPr>
      </p:sp>
      <p:sp>
        <p:nvSpPr>
          <p:cNvPr id="8" name="TextBox 8"/>
          <p:cNvSpPr txBox="1"/>
          <p:nvPr/>
        </p:nvSpPr>
        <p:spPr>
          <a:xfrm>
            <a:off x="680867" y="6738349"/>
            <a:ext cx="16926267" cy="2895729"/>
          </a:xfrm>
          <a:prstGeom prst="rect">
            <a:avLst/>
          </a:prstGeom>
        </p:spPr>
        <p:txBody>
          <a:bodyPr lIns="0" tIns="0" rIns="0" bIns="0" rtlCol="0" anchor="t">
            <a:spAutoFit/>
          </a:bodyPr>
          <a:lstStyle/>
          <a:p>
            <a:pPr algn="just">
              <a:lnSpc>
                <a:spcPts val="2494"/>
              </a:lnSpc>
              <a:spcBef>
                <a:spcPct val="0"/>
              </a:spcBef>
            </a:pPr>
            <a:r>
              <a:rPr lang="en-US" sz="2353" b="1" dirty="0" err="1">
                <a:solidFill>
                  <a:srgbClr val="000000"/>
                </a:solidFill>
                <a:latin typeface="HK Grotesk Bold"/>
                <a:ea typeface="HK Grotesk Bold"/>
                <a:cs typeface="HK Grotesk Bold"/>
                <a:sym typeface="HK Grotesk Bold"/>
              </a:rPr>
              <a:t>Родючість</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кропива</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двомовна</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кульбаба</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лікарська</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конюшина</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біла</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щавель</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кінський</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подорожник</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великий</a:t>
            </a:r>
            <a:r>
              <a:rPr lang="en-US" sz="2353" dirty="0" smtClean="0">
                <a:solidFill>
                  <a:srgbClr val="000000"/>
                </a:solidFill>
                <a:latin typeface="HK Grotesk"/>
                <a:ea typeface="HK Grotesk"/>
                <a:cs typeface="HK Grotesk"/>
                <a:sym typeface="HK Grotesk"/>
              </a:rPr>
              <a:t>.</a:t>
            </a:r>
            <a:endParaRPr lang="uk-UA" sz="2353" dirty="0" smtClean="0">
              <a:solidFill>
                <a:srgbClr val="000000"/>
              </a:solidFill>
              <a:latin typeface="HK Grotesk"/>
              <a:ea typeface="HK Grotesk"/>
              <a:cs typeface="HK Grotesk"/>
              <a:sym typeface="HK Grotesk"/>
            </a:endParaRPr>
          </a:p>
          <a:p>
            <a:pPr algn="just">
              <a:lnSpc>
                <a:spcPts val="2494"/>
              </a:lnSpc>
              <a:spcBef>
                <a:spcPct val="0"/>
              </a:spcBef>
            </a:pPr>
            <a:r>
              <a:rPr lang="en-US" sz="2353" b="1" dirty="0" err="1" smtClean="0">
                <a:solidFill>
                  <a:srgbClr val="000000"/>
                </a:solidFill>
                <a:latin typeface="HK Grotesk Bold"/>
                <a:ea typeface="HK Grotesk Bold"/>
                <a:cs typeface="HK Grotesk Bold"/>
                <a:sym typeface="HK Grotesk Bold"/>
              </a:rPr>
              <a:t>Кислотність</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ацидофіли</a:t>
            </a:r>
            <a:r>
              <a:rPr lang="en-US" sz="2353" dirty="0">
                <a:solidFill>
                  <a:srgbClr val="000000"/>
                </a:solidFill>
                <a:latin typeface="HK Grotesk"/>
                <a:ea typeface="HK Grotesk"/>
                <a:cs typeface="HK Grotesk"/>
                <a:sym typeface="HK Grotesk"/>
              </a:rPr>
              <a:t> – </a:t>
            </a:r>
            <a:r>
              <a:rPr lang="en-US" sz="2353" dirty="0" err="1">
                <a:solidFill>
                  <a:srgbClr val="000000"/>
                </a:solidFill>
                <a:latin typeface="HK Grotesk"/>
                <a:ea typeface="HK Grotesk"/>
                <a:cs typeface="HK Grotesk"/>
                <a:sym typeface="HK Grotesk"/>
              </a:rPr>
              <a:t>рослини</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що</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віддають</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перевагу</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кислим</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ґрунтам</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верес</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звичайний</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нейтрофіли</a:t>
            </a:r>
            <a:r>
              <a:rPr lang="en-US" sz="2353" dirty="0">
                <a:solidFill>
                  <a:srgbClr val="000000"/>
                </a:solidFill>
                <a:latin typeface="HK Grotesk"/>
                <a:ea typeface="HK Grotesk"/>
                <a:cs typeface="HK Grotesk"/>
                <a:sym typeface="HK Grotesk"/>
              </a:rPr>
              <a:t> – </a:t>
            </a:r>
            <a:r>
              <a:rPr lang="en-US" sz="2353" dirty="0" err="1">
                <a:solidFill>
                  <a:srgbClr val="000000"/>
                </a:solidFill>
                <a:latin typeface="HK Grotesk"/>
                <a:ea typeface="HK Grotesk"/>
                <a:cs typeface="HK Grotesk"/>
                <a:sym typeface="HK Grotesk"/>
              </a:rPr>
              <a:t>види</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які</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ростуть</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на</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нейтральних</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ґрунтах</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подорожник</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великий</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базіфіли</a:t>
            </a:r>
            <a:r>
              <a:rPr lang="en-US" sz="2353" dirty="0">
                <a:solidFill>
                  <a:srgbClr val="000000"/>
                </a:solidFill>
                <a:latin typeface="HK Grotesk"/>
                <a:ea typeface="HK Grotesk"/>
                <a:cs typeface="HK Grotesk"/>
                <a:sym typeface="HK Grotesk"/>
              </a:rPr>
              <a:t> – </a:t>
            </a:r>
            <a:r>
              <a:rPr lang="en-US" sz="2353" dirty="0" err="1">
                <a:solidFill>
                  <a:srgbClr val="000000"/>
                </a:solidFill>
                <a:latin typeface="HK Grotesk"/>
                <a:ea typeface="HK Grotesk"/>
                <a:cs typeface="HK Grotesk"/>
                <a:sym typeface="HK Grotesk"/>
              </a:rPr>
              <a:t>рослини</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що</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полюбляють</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лужні</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ґрунти</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ковила</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волосиста</a:t>
            </a:r>
            <a:r>
              <a:rPr lang="en-US" sz="2353" dirty="0">
                <a:solidFill>
                  <a:srgbClr val="000000"/>
                </a:solidFill>
                <a:latin typeface="HK Grotesk"/>
                <a:ea typeface="HK Grotesk"/>
                <a:cs typeface="HK Grotesk"/>
                <a:sym typeface="HK Grotesk"/>
              </a:rPr>
              <a:t>).</a:t>
            </a:r>
          </a:p>
          <a:p>
            <a:pPr algn="just">
              <a:lnSpc>
                <a:spcPts val="2494"/>
              </a:lnSpc>
              <a:spcBef>
                <a:spcPct val="0"/>
              </a:spcBef>
            </a:pPr>
            <a:r>
              <a:rPr lang="en-US" sz="2353" b="1" dirty="0" err="1">
                <a:solidFill>
                  <a:srgbClr val="000000"/>
                </a:solidFill>
                <a:latin typeface="HK Grotesk Bold"/>
                <a:ea typeface="HK Grotesk Bold"/>
                <a:cs typeface="HK Grotesk Bold"/>
                <a:sym typeface="HK Grotesk Bold"/>
              </a:rPr>
              <a:t>Засоленість</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галофіти</a:t>
            </a:r>
            <a:r>
              <a:rPr lang="en-US" sz="2353" dirty="0">
                <a:solidFill>
                  <a:srgbClr val="000000"/>
                </a:solidFill>
                <a:latin typeface="HK Grotesk"/>
                <a:ea typeface="HK Grotesk"/>
                <a:cs typeface="HK Grotesk"/>
                <a:sym typeface="HK Grotesk"/>
              </a:rPr>
              <a:t> – </a:t>
            </a:r>
            <a:r>
              <a:rPr lang="en-US" sz="2353" dirty="0" err="1">
                <a:solidFill>
                  <a:srgbClr val="000000"/>
                </a:solidFill>
                <a:latin typeface="HK Grotesk"/>
                <a:ea typeface="HK Grotesk"/>
                <a:cs typeface="HK Grotesk"/>
                <a:sym typeface="HK Grotesk"/>
              </a:rPr>
              <a:t>ті</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що</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мають</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механізми</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для</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виживання</a:t>
            </a:r>
            <a:r>
              <a:rPr lang="en-US" sz="2353" dirty="0">
                <a:solidFill>
                  <a:srgbClr val="000000"/>
                </a:solidFill>
                <a:latin typeface="HK Grotesk"/>
                <a:ea typeface="HK Grotesk"/>
                <a:cs typeface="HK Grotesk"/>
                <a:sym typeface="HK Grotesk"/>
              </a:rPr>
              <a:t> в </a:t>
            </a:r>
            <a:r>
              <a:rPr lang="en-US" sz="2353" dirty="0" err="1">
                <a:solidFill>
                  <a:srgbClr val="000000"/>
                </a:solidFill>
                <a:latin typeface="HK Grotesk"/>
                <a:ea typeface="HK Grotesk"/>
                <a:cs typeface="HK Grotesk"/>
                <a:sym typeface="HK Grotesk"/>
              </a:rPr>
              <a:t>умовах</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високої</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концентрації</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солей</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солонець</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європейський</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содник</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судетський</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глікофіти</a:t>
            </a:r>
            <a:r>
              <a:rPr lang="en-US" sz="2353" dirty="0">
                <a:solidFill>
                  <a:srgbClr val="000000"/>
                </a:solidFill>
                <a:latin typeface="HK Grotesk"/>
                <a:ea typeface="HK Grotesk"/>
                <a:cs typeface="HK Grotesk"/>
                <a:sym typeface="HK Grotesk"/>
              </a:rPr>
              <a:t> – </a:t>
            </a:r>
            <a:r>
              <a:rPr lang="en-US" sz="2353" dirty="0" err="1">
                <a:solidFill>
                  <a:srgbClr val="000000"/>
                </a:solidFill>
                <a:latin typeface="HK Grotesk"/>
                <a:ea typeface="HK Grotesk"/>
                <a:cs typeface="HK Grotesk"/>
                <a:sym typeface="HK Grotesk"/>
              </a:rPr>
              <a:t>ті</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що</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ростуть</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на</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незасолених</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ґрунтах</a:t>
            </a:r>
            <a:r>
              <a:rPr lang="en-US" sz="2353" dirty="0">
                <a:solidFill>
                  <a:srgbClr val="000000"/>
                </a:solidFill>
                <a:latin typeface="HK Grotesk"/>
                <a:ea typeface="HK Grotesk"/>
                <a:cs typeface="HK Grotesk"/>
                <a:sym typeface="HK Grotesk"/>
              </a:rPr>
              <a:t> і </a:t>
            </a:r>
            <a:r>
              <a:rPr lang="en-US" sz="2353" dirty="0" err="1">
                <a:solidFill>
                  <a:srgbClr val="000000"/>
                </a:solidFill>
                <a:latin typeface="HK Grotesk"/>
                <a:ea typeface="HK Grotesk"/>
                <a:cs typeface="HK Grotesk"/>
                <a:sym typeface="HK Grotesk"/>
              </a:rPr>
              <a:t>не</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переносять</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високого</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вмісту</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солей</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більшість</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сільськогосподарських</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культур</a:t>
            </a:r>
            <a:r>
              <a:rPr lang="en-US" sz="2353" dirty="0">
                <a:solidFill>
                  <a:srgbClr val="000000"/>
                </a:solidFill>
                <a:latin typeface="HK Grotesk"/>
                <a:ea typeface="HK Grotesk"/>
                <a:cs typeface="HK Grotesk"/>
                <a:sym typeface="HK Grotesk"/>
              </a:rPr>
              <a:t>). </a:t>
            </a:r>
          </a:p>
          <a:p>
            <a:pPr algn="just">
              <a:lnSpc>
                <a:spcPts val="2494"/>
              </a:lnSpc>
              <a:spcBef>
                <a:spcPct val="0"/>
              </a:spcBef>
            </a:pPr>
            <a:r>
              <a:rPr lang="en-US" sz="2353" dirty="0" err="1">
                <a:solidFill>
                  <a:srgbClr val="000000"/>
                </a:solidFill>
                <a:latin typeface="HK Grotesk"/>
                <a:ea typeface="HK Grotesk"/>
                <a:cs typeface="HK Grotesk"/>
                <a:sym typeface="HK Grotesk"/>
              </a:rPr>
              <a:t>Рослини-індикатори</a:t>
            </a:r>
            <a:r>
              <a:rPr lang="en-US" sz="2353" dirty="0">
                <a:solidFill>
                  <a:srgbClr val="000000"/>
                </a:solidFill>
                <a:latin typeface="HK Grotesk"/>
                <a:ea typeface="HK Grotesk"/>
                <a:cs typeface="HK Grotesk"/>
                <a:sym typeface="HK Grotesk"/>
              </a:rPr>
              <a:t> </a:t>
            </a:r>
            <a:r>
              <a:rPr lang="en-US" sz="2353" b="1" dirty="0" err="1">
                <a:solidFill>
                  <a:srgbClr val="000000"/>
                </a:solidFill>
                <a:latin typeface="HK Grotesk Bold"/>
                <a:ea typeface="HK Grotesk Bold"/>
                <a:cs typeface="HK Grotesk Bold"/>
                <a:sym typeface="HK Grotesk Bold"/>
              </a:rPr>
              <a:t>забрудненості</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кропива</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дводомна</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мохи</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та</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лишайники</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кульбаба</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лікарська</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щавель</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кінський</a:t>
            </a:r>
            <a:r>
              <a:rPr lang="en-US" sz="2353" dirty="0">
                <a:solidFill>
                  <a:srgbClr val="000000"/>
                </a:solidFill>
                <a:latin typeface="HK Grotesk"/>
                <a:ea typeface="HK Grotesk"/>
                <a:cs typeface="HK Grotesk"/>
                <a:sym typeface="HK Grotesk"/>
              </a:rPr>
              <a:t>, </a:t>
            </a:r>
            <a:r>
              <a:rPr lang="en-US" sz="2353" dirty="0" err="1">
                <a:solidFill>
                  <a:srgbClr val="000000"/>
                </a:solidFill>
                <a:latin typeface="HK Grotesk"/>
                <a:ea typeface="HK Grotesk"/>
                <a:cs typeface="HK Grotesk"/>
                <a:sym typeface="HK Grotesk"/>
              </a:rPr>
              <a:t>крес-салат</a:t>
            </a:r>
            <a:r>
              <a:rPr lang="en-US" sz="2353" dirty="0">
                <a:solidFill>
                  <a:srgbClr val="000000"/>
                </a:solidFill>
                <a:latin typeface="HK Grotesk"/>
                <a:ea typeface="HK Grotesk"/>
                <a:cs typeface="HK Grotesk"/>
                <a:sym typeface="HK Grotesk"/>
              </a:rPr>
              <a:t>.</a:t>
            </a:r>
          </a:p>
        </p:txBody>
      </p:sp>
      <p:sp>
        <p:nvSpPr>
          <p:cNvPr id="9" name="TextBox 9"/>
          <p:cNvSpPr txBox="1"/>
          <p:nvPr/>
        </p:nvSpPr>
        <p:spPr>
          <a:xfrm>
            <a:off x="680867" y="5822880"/>
            <a:ext cx="4409854" cy="54874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Кропива дводомна (https://images.app.goo.gl/oKBFAeARbKK5427w8)</a:t>
            </a:r>
          </a:p>
          <a:p>
            <a:pPr algn="ctr">
              <a:lnSpc>
                <a:spcPts val="1482"/>
              </a:lnSpc>
              <a:spcBef>
                <a:spcPct val="0"/>
              </a:spcBef>
            </a:pPr>
            <a:endParaRPr lang="en-US" sz="1398">
              <a:solidFill>
                <a:srgbClr val="000000"/>
              </a:solidFill>
              <a:latin typeface="HK Grotesk"/>
              <a:ea typeface="HK Grotesk"/>
              <a:cs typeface="HK Grotesk"/>
              <a:sym typeface="HK Grotesk"/>
            </a:endParaRPr>
          </a:p>
        </p:txBody>
      </p:sp>
      <p:sp>
        <p:nvSpPr>
          <p:cNvPr id="10" name="TextBox 10"/>
          <p:cNvSpPr txBox="1"/>
          <p:nvPr/>
        </p:nvSpPr>
        <p:spPr>
          <a:xfrm>
            <a:off x="12154654" y="5835313"/>
            <a:ext cx="2669092" cy="54874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Ковила волосиста (https://images.app.goo.gl/1tb7RKaCenNFXfL17)</a:t>
            </a:r>
          </a:p>
        </p:txBody>
      </p:sp>
      <p:sp>
        <p:nvSpPr>
          <p:cNvPr id="11" name="TextBox 11"/>
          <p:cNvSpPr txBox="1"/>
          <p:nvPr/>
        </p:nvSpPr>
        <p:spPr>
          <a:xfrm>
            <a:off x="15227666" y="5822880"/>
            <a:ext cx="2608674" cy="54874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Верес звичайний (https://images.app.goo.gl/S2z6bpid9GofXENQA)</a:t>
            </a:r>
          </a:p>
        </p:txBody>
      </p:sp>
      <p:sp>
        <p:nvSpPr>
          <p:cNvPr id="12" name="TextBox 12"/>
          <p:cNvSpPr txBox="1"/>
          <p:nvPr/>
        </p:nvSpPr>
        <p:spPr>
          <a:xfrm>
            <a:off x="6006789" y="5822880"/>
            <a:ext cx="5230341" cy="18679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Конюшина біла (https://images.app.goo.gl/uUGzHG6itawbVYSM7)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rot="583469">
            <a:off x="-8170586" y="3596068"/>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3247696">
            <a:off x="14978830" y="7373284"/>
            <a:ext cx="10681218" cy="8564395"/>
          </a:xfrm>
          <a:custGeom>
            <a:avLst/>
            <a:gdLst/>
            <a:ahLst/>
            <a:cxnLst/>
            <a:rect l="l" t="t" r="r" b="b"/>
            <a:pathLst>
              <a:path w="10681218" h="8564395">
                <a:moveTo>
                  <a:pt x="0" y="0"/>
                </a:moveTo>
                <a:lnTo>
                  <a:pt x="10681218" y="0"/>
                </a:lnTo>
                <a:lnTo>
                  <a:pt x="10681218" y="8564396"/>
                </a:lnTo>
                <a:lnTo>
                  <a:pt x="0" y="856439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448018" y="6245685"/>
            <a:ext cx="4592229" cy="3444172"/>
          </a:xfrm>
          <a:custGeom>
            <a:avLst/>
            <a:gdLst/>
            <a:ahLst/>
            <a:cxnLst/>
            <a:rect l="l" t="t" r="r" b="b"/>
            <a:pathLst>
              <a:path w="4592229" h="3444172">
                <a:moveTo>
                  <a:pt x="0" y="0"/>
                </a:moveTo>
                <a:lnTo>
                  <a:pt x="4592229" y="0"/>
                </a:lnTo>
                <a:lnTo>
                  <a:pt x="4592229" y="3444172"/>
                </a:lnTo>
                <a:lnTo>
                  <a:pt x="0" y="3444172"/>
                </a:lnTo>
                <a:lnTo>
                  <a:pt x="0" y="0"/>
                </a:lnTo>
                <a:close/>
              </a:path>
            </a:pathLst>
          </a:custGeom>
          <a:blipFill>
            <a:blip r:embed="rId4"/>
            <a:stretch>
              <a:fillRect/>
            </a:stretch>
          </a:blipFill>
        </p:spPr>
      </p:sp>
      <p:sp>
        <p:nvSpPr>
          <p:cNvPr id="5" name="Freeform 5"/>
          <p:cNvSpPr/>
          <p:nvPr/>
        </p:nvSpPr>
        <p:spPr>
          <a:xfrm>
            <a:off x="6875627" y="6245685"/>
            <a:ext cx="4536745" cy="3402559"/>
          </a:xfrm>
          <a:custGeom>
            <a:avLst/>
            <a:gdLst/>
            <a:ahLst/>
            <a:cxnLst/>
            <a:rect l="l" t="t" r="r" b="b"/>
            <a:pathLst>
              <a:path w="4536745" h="3402559">
                <a:moveTo>
                  <a:pt x="0" y="0"/>
                </a:moveTo>
                <a:lnTo>
                  <a:pt x="4536746" y="0"/>
                </a:lnTo>
                <a:lnTo>
                  <a:pt x="4536746" y="3402559"/>
                </a:lnTo>
                <a:lnTo>
                  <a:pt x="0" y="3402559"/>
                </a:lnTo>
                <a:lnTo>
                  <a:pt x="0" y="0"/>
                </a:lnTo>
                <a:close/>
              </a:path>
            </a:pathLst>
          </a:custGeom>
          <a:blipFill>
            <a:blip r:embed="rId5"/>
            <a:stretch>
              <a:fillRect/>
            </a:stretch>
          </a:blipFill>
        </p:spPr>
      </p:sp>
      <p:sp>
        <p:nvSpPr>
          <p:cNvPr id="6" name="Freeform 6"/>
          <p:cNvSpPr/>
          <p:nvPr/>
        </p:nvSpPr>
        <p:spPr>
          <a:xfrm>
            <a:off x="12331565" y="6285376"/>
            <a:ext cx="4370337" cy="3402559"/>
          </a:xfrm>
          <a:custGeom>
            <a:avLst/>
            <a:gdLst/>
            <a:ahLst/>
            <a:cxnLst/>
            <a:rect l="l" t="t" r="r" b="b"/>
            <a:pathLst>
              <a:path w="4370337" h="3402559">
                <a:moveTo>
                  <a:pt x="0" y="0"/>
                </a:moveTo>
                <a:lnTo>
                  <a:pt x="4370337" y="0"/>
                </a:lnTo>
                <a:lnTo>
                  <a:pt x="4370337" y="3402559"/>
                </a:lnTo>
                <a:lnTo>
                  <a:pt x="0" y="3402559"/>
                </a:lnTo>
                <a:lnTo>
                  <a:pt x="0" y="0"/>
                </a:lnTo>
                <a:close/>
              </a:path>
            </a:pathLst>
          </a:custGeom>
          <a:blipFill>
            <a:blip r:embed="rId6"/>
            <a:stretch>
              <a:fillRect t="-50875" b="-20380"/>
            </a:stretch>
          </a:blipFill>
        </p:spPr>
      </p:sp>
      <p:sp>
        <p:nvSpPr>
          <p:cNvPr id="7" name="Freeform 7"/>
          <p:cNvSpPr/>
          <p:nvPr/>
        </p:nvSpPr>
        <p:spPr>
          <a:xfrm>
            <a:off x="6943450" y="2567157"/>
            <a:ext cx="4435614" cy="3326711"/>
          </a:xfrm>
          <a:custGeom>
            <a:avLst/>
            <a:gdLst/>
            <a:ahLst/>
            <a:cxnLst/>
            <a:rect l="l" t="t" r="r" b="b"/>
            <a:pathLst>
              <a:path w="4435614" h="3326711">
                <a:moveTo>
                  <a:pt x="0" y="0"/>
                </a:moveTo>
                <a:lnTo>
                  <a:pt x="4435615" y="0"/>
                </a:lnTo>
                <a:lnTo>
                  <a:pt x="4435615" y="3326711"/>
                </a:lnTo>
                <a:lnTo>
                  <a:pt x="0" y="3326711"/>
                </a:lnTo>
                <a:lnTo>
                  <a:pt x="0" y="0"/>
                </a:lnTo>
                <a:close/>
              </a:path>
            </a:pathLst>
          </a:custGeom>
          <a:blipFill>
            <a:blip r:embed="rId7"/>
            <a:stretch>
              <a:fillRect/>
            </a:stretch>
          </a:blipFill>
        </p:spPr>
      </p:sp>
      <p:sp>
        <p:nvSpPr>
          <p:cNvPr id="8" name="Freeform 8"/>
          <p:cNvSpPr/>
          <p:nvPr/>
        </p:nvSpPr>
        <p:spPr>
          <a:xfrm>
            <a:off x="12331565" y="2522008"/>
            <a:ext cx="4435614" cy="3326711"/>
          </a:xfrm>
          <a:custGeom>
            <a:avLst/>
            <a:gdLst/>
            <a:ahLst/>
            <a:cxnLst/>
            <a:rect l="l" t="t" r="r" b="b"/>
            <a:pathLst>
              <a:path w="4435614" h="3326711">
                <a:moveTo>
                  <a:pt x="0" y="0"/>
                </a:moveTo>
                <a:lnTo>
                  <a:pt x="4435614" y="0"/>
                </a:lnTo>
                <a:lnTo>
                  <a:pt x="4435614" y="3326711"/>
                </a:lnTo>
                <a:lnTo>
                  <a:pt x="0" y="3326711"/>
                </a:lnTo>
                <a:lnTo>
                  <a:pt x="0" y="0"/>
                </a:lnTo>
                <a:close/>
              </a:path>
            </a:pathLst>
          </a:custGeom>
          <a:blipFill>
            <a:blip r:embed="rId8"/>
            <a:stretch>
              <a:fillRect/>
            </a:stretch>
          </a:blipFill>
        </p:spPr>
      </p:sp>
      <p:sp>
        <p:nvSpPr>
          <p:cNvPr id="9" name="Freeform 9"/>
          <p:cNvSpPr/>
          <p:nvPr/>
        </p:nvSpPr>
        <p:spPr>
          <a:xfrm>
            <a:off x="1496226" y="2522008"/>
            <a:ext cx="4495813" cy="3371859"/>
          </a:xfrm>
          <a:custGeom>
            <a:avLst/>
            <a:gdLst/>
            <a:ahLst/>
            <a:cxnLst/>
            <a:rect l="l" t="t" r="r" b="b"/>
            <a:pathLst>
              <a:path w="4495813" h="3371859">
                <a:moveTo>
                  <a:pt x="0" y="0"/>
                </a:moveTo>
                <a:lnTo>
                  <a:pt x="4495813" y="0"/>
                </a:lnTo>
                <a:lnTo>
                  <a:pt x="4495813" y="3371860"/>
                </a:lnTo>
                <a:lnTo>
                  <a:pt x="0" y="3371860"/>
                </a:lnTo>
                <a:lnTo>
                  <a:pt x="0" y="0"/>
                </a:lnTo>
                <a:close/>
              </a:path>
            </a:pathLst>
          </a:custGeom>
          <a:blipFill>
            <a:blip r:embed="rId9"/>
            <a:stretch>
              <a:fillRect/>
            </a:stretch>
          </a:blipFill>
        </p:spPr>
      </p:sp>
      <p:sp>
        <p:nvSpPr>
          <p:cNvPr id="10" name="TextBox 10"/>
          <p:cNvSpPr txBox="1"/>
          <p:nvPr/>
        </p:nvSpPr>
        <p:spPr>
          <a:xfrm>
            <a:off x="1448018" y="1057275"/>
            <a:ext cx="15391964" cy="836691"/>
          </a:xfrm>
          <a:prstGeom prst="rect">
            <a:avLst/>
          </a:prstGeom>
        </p:spPr>
        <p:txBody>
          <a:bodyPr lIns="0" tIns="0" rIns="0" bIns="0" rtlCol="0" anchor="t">
            <a:spAutoFit/>
          </a:bodyPr>
          <a:lstStyle/>
          <a:p>
            <a:pPr algn="l">
              <a:lnSpc>
                <a:spcPts val="2181"/>
              </a:lnSpc>
              <a:spcBef>
                <a:spcPct val="0"/>
              </a:spcBef>
            </a:pPr>
            <a:r>
              <a:rPr lang="en-US" sz="2058">
                <a:solidFill>
                  <a:srgbClr val="44333F"/>
                </a:solidFill>
                <a:latin typeface="HK Grotesk"/>
                <a:ea typeface="HK Grotesk"/>
                <a:cs typeface="HK Grotesk"/>
                <a:sym typeface="HK Grotesk"/>
              </a:rPr>
              <a:t>Для виконання практичної частини дослідження було обрано три ділянки міста Хмельницького для аналізу. Ділянка №1 розташована поблизу річки Південний Буг (вул. Зарічанська). Ділянка №2 — поблизу нового штучного водоймища в мікрорайоні Озерна (вул. Кармелюка). Ділянка №3 знаходиться на березі озера в тому ж мікрорайоні (вул. Залізняка А). </a:t>
            </a:r>
          </a:p>
        </p:txBody>
      </p:sp>
      <p:sp>
        <p:nvSpPr>
          <p:cNvPr id="11" name="TextBox 11"/>
          <p:cNvSpPr txBox="1"/>
          <p:nvPr/>
        </p:nvSpPr>
        <p:spPr>
          <a:xfrm>
            <a:off x="1553326" y="9706985"/>
            <a:ext cx="4486921" cy="366978"/>
          </a:xfrm>
          <a:prstGeom prst="rect">
            <a:avLst/>
          </a:prstGeom>
        </p:spPr>
        <p:txBody>
          <a:bodyPr lIns="0" tIns="0" rIns="0" bIns="0" rtlCol="0" anchor="t">
            <a:spAutoFit/>
          </a:bodyPr>
          <a:lstStyle/>
          <a:p>
            <a:pPr algn="ctr">
              <a:lnSpc>
                <a:spcPts val="1435"/>
              </a:lnSpc>
              <a:spcBef>
                <a:spcPct val="0"/>
              </a:spcBef>
            </a:pPr>
            <a:r>
              <a:rPr lang="en-US" sz="1354">
                <a:solidFill>
                  <a:srgbClr val="44333F"/>
                </a:solidFill>
                <a:latin typeface="HK Grotesk"/>
                <a:ea typeface="HK Grotesk"/>
                <a:cs typeface="HK Grotesk"/>
                <a:sym typeface="HK Grotesk"/>
                <a:hlinkClick r:id="rId10" tooltip="https://images.app.goo.gl/BVkuZpwe5zytzh377"/>
              </a:rPr>
              <a:t>Ділянка №3 знаходиться на березі озера в мікрорайоні Озерна</a:t>
            </a:r>
            <a:r>
              <a:rPr lang="en-US" sz="1354">
                <a:solidFill>
                  <a:srgbClr val="44333F"/>
                </a:solidFill>
                <a:latin typeface="HK Grotesk"/>
                <a:ea typeface="HK Grotesk"/>
                <a:cs typeface="HK Grotesk"/>
                <a:sym typeface="HK Grotesk"/>
              </a:rPr>
              <a:t> (https://images.app.goo.gl/BVkuZpwe5zytzh377)</a:t>
            </a:r>
          </a:p>
        </p:txBody>
      </p:sp>
      <p:sp>
        <p:nvSpPr>
          <p:cNvPr id="12" name="TextBox 12"/>
          <p:cNvSpPr txBox="1"/>
          <p:nvPr/>
        </p:nvSpPr>
        <p:spPr>
          <a:xfrm>
            <a:off x="2564263" y="5912918"/>
            <a:ext cx="2545259" cy="18679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Збір матеріалів. Власний архів </a:t>
            </a:r>
          </a:p>
        </p:txBody>
      </p:sp>
      <p:sp>
        <p:nvSpPr>
          <p:cNvPr id="13" name="TextBox 13"/>
          <p:cNvSpPr txBox="1"/>
          <p:nvPr/>
        </p:nvSpPr>
        <p:spPr>
          <a:xfrm>
            <a:off x="8056881" y="5912918"/>
            <a:ext cx="2545259" cy="18679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Збір матеріалів. Власний архів </a:t>
            </a:r>
          </a:p>
        </p:txBody>
      </p:sp>
      <p:sp>
        <p:nvSpPr>
          <p:cNvPr id="14" name="TextBox 14"/>
          <p:cNvSpPr txBox="1"/>
          <p:nvPr/>
        </p:nvSpPr>
        <p:spPr>
          <a:xfrm>
            <a:off x="13439218" y="5867769"/>
            <a:ext cx="2545259" cy="18679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Збір матеріалів. Власний архів </a:t>
            </a:r>
          </a:p>
        </p:txBody>
      </p:sp>
      <p:sp>
        <p:nvSpPr>
          <p:cNvPr id="15" name="TextBox 15"/>
          <p:cNvSpPr txBox="1"/>
          <p:nvPr/>
        </p:nvSpPr>
        <p:spPr>
          <a:xfrm>
            <a:off x="12490672" y="9706985"/>
            <a:ext cx="4117401" cy="367767"/>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Ділянка №2 — поблизу нового штучного водоймища в мікрорайоні Озерна. Власний архів </a:t>
            </a:r>
          </a:p>
        </p:txBody>
      </p:sp>
      <p:sp>
        <p:nvSpPr>
          <p:cNvPr id="16" name="TextBox 16"/>
          <p:cNvSpPr txBox="1"/>
          <p:nvPr/>
        </p:nvSpPr>
        <p:spPr>
          <a:xfrm>
            <a:off x="7292518" y="9657551"/>
            <a:ext cx="3737479" cy="367767"/>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Ділянка №1 поблизу річки Південний Буг. Власний архів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rot="-1728573">
            <a:off x="-7429149" y="6658325"/>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700000">
            <a:off x="12797965" y="4976102"/>
            <a:ext cx="10681218" cy="8564395"/>
          </a:xfrm>
          <a:custGeom>
            <a:avLst/>
            <a:gdLst/>
            <a:ahLst/>
            <a:cxnLst/>
            <a:rect l="l" t="t" r="r" b="b"/>
            <a:pathLst>
              <a:path w="10681218" h="8564395">
                <a:moveTo>
                  <a:pt x="0" y="0"/>
                </a:moveTo>
                <a:lnTo>
                  <a:pt x="10681218" y="0"/>
                </a:lnTo>
                <a:lnTo>
                  <a:pt x="10681218" y="8564396"/>
                </a:lnTo>
                <a:lnTo>
                  <a:pt x="0" y="856439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9297961" y="5532500"/>
            <a:ext cx="4214479" cy="3160859"/>
          </a:xfrm>
          <a:custGeom>
            <a:avLst/>
            <a:gdLst/>
            <a:ahLst/>
            <a:cxnLst/>
            <a:rect l="l" t="t" r="r" b="b"/>
            <a:pathLst>
              <a:path w="4214479" h="3160859">
                <a:moveTo>
                  <a:pt x="0" y="0"/>
                </a:moveTo>
                <a:lnTo>
                  <a:pt x="4214479" y="0"/>
                </a:lnTo>
                <a:lnTo>
                  <a:pt x="4214479" y="3160859"/>
                </a:lnTo>
                <a:lnTo>
                  <a:pt x="0" y="3160859"/>
                </a:lnTo>
                <a:lnTo>
                  <a:pt x="0" y="0"/>
                </a:lnTo>
                <a:close/>
              </a:path>
            </a:pathLst>
          </a:custGeom>
          <a:blipFill>
            <a:blip r:embed="rId4"/>
            <a:stretch>
              <a:fillRect/>
            </a:stretch>
          </a:blipFill>
        </p:spPr>
      </p:sp>
      <p:sp>
        <p:nvSpPr>
          <p:cNvPr id="5" name="Freeform 5"/>
          <p:cNvSpPr/>
          <p:nvPr/>
        </p:nvSpPr>
        <p:spPr>
          <a:xfrm>
            <a:off x="4891725" y="1071688"/>
            <a:ext cx="4139535" cy="3104651"/>
          </a:xfrm>
          <a:custGeom>
            <a:avLst/>
            <a:gdLst/>
            <a:ahLst/>
            <a:cxnLst/>
            <a:rect l="l" t="t" r="r" b="b"/>
            <a:pathLst>
              <a:path w="4139535" h="3104651">
                <a:moveTo>
                  <a:pt x="0" y="0"/>
                </a:moveTo>
                <a:lnTo>
                  <a:pt x="4139536" y="0"/>
                </a:lnTo>
                <a:lnTo>
                  <a:pt x="4139536" y="3104652"/>
                </a:lnTo>
                <a:lnTo>
                  <a:pt x="0" y="3104652"/>
                </a:lnTo>
                <a:lnTo>
                  <a:pt x="0" y="0"/>
                </a:lnTo>
                <a:close/>
              </a:path>
            </a:pathLst>
          </a:custGeom>
          <a:blipFill>
            <a:blip r:embed="rId5"/>
            <a:stretch>
              <a:fillRect/>
            </a:stretch>
          </a:blipFill>
        </p:spPr>
      </p:sp>
      <p:sp>
        <p:nvSpPr>
          <p:cNvPr id="6" name="Freeform 6"/>
          <p:cNvSpPr/>
          <p:nvPr/>
        </p:nvSpPr>
        <p:spPr>
          <a:xfrm>
            <a:off x="4816782" y="5532500"/>
            <a:ext cx="4214479" cy="3160859"/>
          </a:xfrm>
          <a:custGeom>
            <a:avLst/>
            <a:gdLst/>
            <a:ahLst/>
            <a:cxnLst/>
            <a:rect l="l" t="t" r="r" b="b"/>
            <a:pathLst>
              <a:path w="4214479" h="3160859">
                <a:moveTo>
                  <a:pt x="0" y="0"/>
                </a:moveTo>
                <a:lnTo>
                  <a:pt x="4214479" y="0"/>
                </a:lnTo>
                <a:lnTo>
                  <a:pt x="4214479" y="3160859"/>
                </a:lnTo>
                <a:lnTo>
                  <a:pt x="0" y="3160859"/>
                </a:lnTo>
                <a:lnTo>
                  <a:pt x="0" y="0"/>
                </a:lnTo>
                <a:close/>
              </a:path>
            </a:pathLst>
          </a:custGeom>
          <a:blipFill>
            <a:blip r:embed="rId6"/>
            <a:stretch>
              <a:fillRect/>
            </a:stretch>
          </a:blipFill>
        </p:spPr>
      </p:sp>
      <p:sp>
        <p:nvSpPr>
          <p:cNvPr id="7" name="Freeform 7"/>
          <p:cNvSpPr/>
          <p:nvPr/>
        </p:nvSpPr>
        <p:spPr>
          <a:xfrm>
            <a:off x="335603" y="5532500"/>
            <a:ext cx="4214479" cy="3160859"/>
          </a:xfrm>
          <a:custGeom>
            <a:avLst/>
            <a:gdLst/>
            <a:ahLst/>
            <a:cxnLst/>
            <a:rect l="l" t="t" r="r" b="b"/>
            <a:pathLst>
              <a:path w="4214479" h="3160859">
                <a:moveTo>
                  <a:pt x="0" y="0"/>
                </a:moveTo>
                <a:lnTo>
                  <a:pt x="4214479" y="0"/>
                </a:lnTo>
                <a:lnTo>
                  <a:pt x="4214479" y="3160859"/>
                </a:lnTo>
                <a:lnTo>
                  <a:pt x="0" y="3160859"/>
                </a:lnTo>
                <a:lnTo>
                  <a:pt x="0" y="0"/>
                </a:lnTo>
                <a:close/>
              </a:path>
            </a:pathLst>
          </a:custGeom>
          <a:blipFill>
            <a:blip r:embed="rId7"/>
            <a:stretch>
              <a:fillRect/>
            </a:stretch>
          </a:blipFill>
        </p:spPr>
      </p:sp>
      <p:sp>
        <p:nvSpPr>
          <p:cNvPr id="8" name="Freeform 8"/>
          <p:cNvSpPr/>
          <p:nvPr/>
        </p:nvSpPr>
        <p:spPr>
          <a:xfrm>
            <a:off x="9298457" y="1097190"/>
            <a:ext cx="4071529" cy="3053647"/>
          </a:xfrm>
          <a:custGeom>
            <a:avLst/>
            <a:gdLst/>
            <a:ahLst/>
            <a:cxnLst/>
            <a:rect l="l" t="t" r="r" b="b"/>
            <a:pathLst>
              <a:path w="4071529" h="3053647">
                <a:moveTo>
                  <a:pt x="0" y="0"/>
                </a:moveTo>
                <a:lnTo>
                  <a:pt x="4071530" y="0"/>
                </a:lnTo>
                <a:lnTo>
                  <a:pt x="4071530" y="3053647"/>
                </a:lnTo>
                <a:lnTo>
                  <a:pt x="0" y="3053647"/>
                </a:lnTo>
                <a:lnTo>
                  <a:pt x="0" y="0"/>
                </a:lnTo>
                <a:close/>
              </a:path>
            </a:pathLst>
          </a:custGeom>
          <a:blipFill>
            <a:blip r:embed="rId8"/>
            <a:stretch>
              <a:fillRect/>
            </a:stretch>
          </a:blipFill>
        </p:spPr>
      </p:sp>
      <p:sp>
        <p:nvSpPr>
          <p:cNvPr id="9" name="Freeform 9"/>
          <p:cNvSpPr/>
          <p:nvPr/>
        </p:nvSpPr>
        <p:spPr>
          <a:xfrm>
            <a:off x="371858" y="1015480"/>
            <a:ext cx="4214479" cy="3160859"/>
          </a:xfrm>
          <a:custGeom>
            <a:avLst/>
            <a:gdLst/>
            <a:ahLst/>
            <a:cxnLst/>
            <a:rect l="l" t="t" r="r" b="b"/>
            <a:pathLst>
              <a:path w="4214479" h="3160859">
                <a:moveTo>
                  <a:pt x="0" y="0"/>
                </a:moveTo>
                <a:lnTo>
                  <a:pt x="4214479" y="0"/>
                </a:lnTo>
                <a:lnTo>
                  <a:pt x="4214479" y="3160860"/>
                </a:lnTo>
                <a:lnTo>
                  <a:pt x="0" y="3160860"/>
                </a:lnTo>
                <a:lnTo>
                  <a:pt x="0" y="0"/>
                </a:lnTo>
                <a:close/>
              </a:path>
            </a:pathLst>
          </a:custGeom>
          <a:blipFill>
            <a:blip r:embed="rId9"/>
            <a:stretch>
              <a:fillRect/>
            </a:stretch>
          </a:blipFill>
        </p:spPr>
      </p:sp>
      <p:sp>
        <p:nvSpPr>
          <p:cNvPr id="10" name="Freeform 10"/>
          <p:cNvSpPr/>
          <p:nvPr/>
        </p:nvSpPr>
        <p:spPr>
          <a:xfrm>
            <a:off x="13674787" y="1107386"/>
            <a:ext cx="4396023" cy="3033256"/>
          </a:xfrm>
          <a:custGeom>
            <a:avLst/>
            <a:gdLst/>
            <a:ahLst/>
            <a:cxnLst/>
            <a:rect l="l" t="t" r="r" b="b"/>
            <a:pathLst>
              <a:path w="4396023" h="3033256">
                <a:moveTo>
                  <a:pt x="0" y="0"/>
                </a:moveTo>
                <a:lnTo>
                  <a:pt x="4396023" y="0"/>
                </a:lnTo>
                <a:lnTo>
                  <a:pt x="4396023" y="3033256"/>
                </a:lnTo>
                <a:lnTo>
                  <a:pt x="0" y="3033256"/>
                </a:lnTo>
                <a:lnTo>
                  <a:pt x="0" y="0"/>
                </a:lnTo>
                <a:close/>
              </a:path>
            </a:pathLst>
          </a:custGeom>
          <a:blipFill>
            <a:blip r:embed="rId10"/>
            <a:stretch>
              <a:fillRect/>
            </a:stretch>
          </a:blipFill>
        </p:spPr>
      </p:sp>
      <p:sp>
        <p:nvSpPr>
          <p:cNvPr id="11" name="Freeform 11"/>
          <p:cNvSpPr/>
          <p:nvPr/>
        </p:nvSpPr>
        <p:spPr>
          <a:xfrm rot="-5400000">
            <a:off x="14283758" y="4944126"/>
            <a:ext cx="3178080" cy="4320386"/>
          </a:xfrm>
          <a:custGeom>
            <a:avLst/>
            <a:gdLst/>
            <a:ahLst/>
            <a:cxnLst/>
            <a:rect l="l" t="t" r="r" b="b"/>
            <a:pathLst>
              <a:path w="3178080" h="4320386">
                <a:moveTo>
                  <a:pt x="0" y="0"/>
                </a:moveTo>
                <a:lnTo>
                  <a:pt x="3178080" y="0"/>
                </a:lnTo>
                <a:lnTo>
                  <a:pt x="3178080" y="4320387"/>
                </a:lnTo>
                <a:lnTo>
                  <a:pt x="0" y="4320387"/>
                </a:lnTo>
                <a:lnTo>
                  <a:pt x="0" y="0"/>
                </a:lnTo>
                <a:close/>
              </a:path>
            </a:pathLst>
          </a:custGeom>
          <a:blipFill>
            <a:blip r:embed="rId11"/>
            <a:stretch>
              <a:fillRect t="-12923" b="-18141"/>
            </a:stretch>
          </a:blipFill>
        </p:spPr>
      </p:sp>
      <p:sp>
        <p:nvSpPr>
          <p:cNvPr id="12" name="TextBox 12"/>
          <p:cNvSpPr txBox="1"/>
          <p:nvPr/>
        </p:nvSpPr>
        <p:spPr>
          <a:xfrm>
            <a:off x="1082346" y="4210696"/>
            <a:ext cx="2793504" cy="18679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Кропива дводомна. Власний архів </a:t>
            </a:r>
          </a:p>
        </p:txBody>
      </p:sp>
      <p:sp>
        <p:nvSpPr>
          <p:cNvPr id="13" name="TextBox 13"/>
          <p:cNvSpPr txBox="1"/>
          <p:nvPr/>
        </p:nvSpPr>
        <p:spPr>
          <a:xfrm>
            <a:off x="6050591" y="4210696"/>
            <a:ext cx="1821805" cy="18679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Бузина. Власний архів </a:t>
            </a:r>
          </a:p>
        </p:txBody>
      </p:sp>
      <p:sp>
        <p:nvSpPr>
          <p:cNvPr id="14" name="TextBox 14"/>
          <p:cNvSpPr txBox="1"/>
          <p:nvPr/>
        </p:nvSpPr>
        <p:spPr>
          <a:xfrm>
            <a:off x="10448384" y="4210696"/>
            <a:ext cx="1913632" cy="18679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Очерет. Власний архів </a:t>
            </a:r>
          </a:p>
        </p:txBody>
      </p:sp>
      <p:sp>
        <p:nvSpPr>
          <p:cNvPr id="15" name="TextBox 15"/>
          <p:cNvSpPr txBox="1"/>
          <p:nvPr/>
        </p:nvSpPr>
        <p:spPr>
          <a:xfrm>
            <a:off x="10416138" y="8815330"/>
            <a:ext cx="2302818" cy="18679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Клен. Береза. Власний архів </a:t>
            </a:r>
          </a:p>
        </p:txBody>
      </p:sp>
      <p:sp>
        <p:nvSpPr>
          <p:cNvPr id="16" name="TextBox 16"/>
          <p:cNvSpPr txBox="1"/>
          <p:nvPr/>
        </p:nvSpPr>
        <p:spPr>
          <a:xfrm>
            <a:off x="5359751" y="8731459"/>
            <a:ext cx="3290888" cy="18679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Осокові. Мати-й-мачуха. Власний архів </a:t>
            </a:r>
          </a:p>
        </p:txBody>
      </p:sp>
      <p:sp>
        <p:nvSpPr>
          <p:cNvPr id="17" name="TextBox 17"/>
          <p:cNvSpPr txBox="1"/>
          <p:nvPr/>
        </p:nvSpPr>
        <p:spPr>
          <a:xfrm>
            <a:off x="1098275" y="8712409"/>
            <a:ext cx="2962424" cy="18679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Анемона каролінська. Власний архів </a:t>
            </a:r>
          </a:p>
        </p:txBody>
      </p:sp>
      <p:sp>
        <p:nvSpPr>
          <p:cNvPr id="18" name="TextBox 18"/>
          <p:cNvSpPr txBox="1"/>
          <p:nvPr/>
        </p:nvSpPr>
        <p:spPr>
          <a:xfrm>
            <a:off x="14709201" y="4210696"/>
            <a:ext cx="2538412" cy="18679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Верба звичайна. Власний архів </a:t>
            </a:r>
          </a:p>
        </p:txBody>
      </p:sp>
      <p:sp>
        <p:nvSpPr>
          <p:cNvPr id="19" name="TextBox 19"/>
          <p:cNvSpPr txBox="1"/>
          <p:nvPr/>
        </p:nvSpPr>
        <p:spPr>
          <a:xfrm>
            <a:off x="15151969" y="8712409"/>
            <a:ext cx="2175123" cy="18679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Калюжниця. Власний архів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5855527" y="-5924149"/>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700000">
            <a:off x="13931637" y="6632134"/>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734432" y="993092"/>
            <a:ext cx="4984789" cy="3738592"/>
          </a:xfrm>
          <a:custGeom>
            <a:avLst/>
            <a:gdLst/>
            <a:ahLst/>
            <a:cxnLst/>
            <a:rect l="l" t="t" r="r" b="b"/>
            <a:pathLst>
              <a:path w="4984789" h="3738592">
                <a:moveTo>
                  <a:pt x="0" y="0"/>
                </a:moveTo>
                <a:lnTo>
                  <a:pt x="4984789" y="0"/>
                </a:lnTo>
                <a:lnTo>
                  <a:pt x="4984789" y="3738592"/>
                </a:lnTo>
                <a:lnTo>
                  <a:pt x="0" y="3738592"/>
                </a:lnTo>
                <a:lnTo>
                  <a:pt x="0" y="0"/>
                </a:lnTo>
                <a:close/>
              </a:path>
            </a:pathLst>
          </a:custGeom>
          <a:blipFill>
            <a:blip r:embed="rId4"/>
            <a:stretch>
              <a:fillRect/>
            </a:stretch>
          </a:blipFill>
        </p:spPr>
      </p:sp>
      <p:sp>
        <p:nvSpPr>
          <p:cNvPr id="5" name="Freeform 5"/>
          <p:cNvSpPr/>
          <p:nvPr/>
        </p:nvSpPr>
        <p:spPr>
          <a:xfrm>
            <a:off x="6355417" y="911083"/>
            <a:ext cx="5094135" cy="3820601"/>
          </a:xfrm>
          <a:custGeom>
            <a:avLst/>
            <a:gdLst/>
            <a:ahLst/>
            <a:cxnLst/>
            <a:rect l="l" t="t" r="r" b="b"/>
            <a:pathLst>
              <a:path w="5094135" h="3820601">
                <a:moveTo>
                  <a:pt x="0" y="0"/>
                </a:moveTo>
                <a:lnTo>
                  <a:pt x="5094135" y="0"/>
                </a:lnTo>
                <a:lnTo>
                  <a:pt x="5094135" y="3820601"/>
                </a:lnTo>
                <a:lnTo>
                  <a:pt x="0" y="3820601"/>
                </a:lnTo>
                <a:lnTo>
                  <a:pt x="0" y="0"/>
                </a:lnTo>
                <a:close/>
              </a:path>
            </a:pathLst>
          </a:custGeom>
          <a:blipFill>
            <a:blip r:embed="rId5"/>
            <a:stretch>
              <a:fillRect/>
            </a:stretch>
          </a:blipFill>
        </p:spPr>
      </p:sp>
      <p:sp>
        <p:nvSpPr>
          <p:cNvPr id="6" name="Freeform 6"/>
          <p:cNvSpPr/>
          <p:nvPr/>
        </p:nvSpPr>
        <p:spPr>
          <a:xfrm>
            <a:off x="734432" y="5349846"/>
            <a:ext cx="5025769" cy="3769327"/>
          </a:xfrm>
          <a:custGeom>
            <a:avLst/>
            <a:gdLst/>
            <a:ahLst/>
            <a:cxnLst/>
            <a:rect l="l" t="t" r="r" b="b"/>
            <a:pathLst>
              <a:path w="5025769" h="3769327">
                <a:moveTo>
                  <a:pt x="0" y="0"/>
                </a:moveTo>
                <a:lnTo>
                  <a:pt x="5025769" y="0"/>
                </a:lnTo>
                <a:lnTo>
                  <a:pt x="5025769" y="3769327"/>
                </a:lnTo>
                <a:lnTo>
                  <a:pt x="0" y="3769327"/>
                </a:lnTo>
                <a:lnTo>
                  <a:pt x="0" y="0"/>
                </a:lnTo>
                <a:close/>
              </a:path>
            </a:pathLst>
          </a:custGeom>
          <a:blipFill>
            <a:blip r:embed="rId6"/>
            <a:stretch>
              <a:fillRect/>
            </a:stretch>
          </a:blipFill>
        </p:spPr>
      </p:sp>
      <p:sp>
        <p:nvSpPr>
          <p:cNvPr id="7" name="Freeform 7"/>
          <p:cNvSpPr/>
          <p:nvPr/>
        </p:nvSpPr>
        <p:spPr>
          <a:xfrm>
            <a:off x="6389600" y="5349846"/>
            <a:ext cx="5025769" cy="3769327"/>
          </a:xfrm>
          <a:custGeom>
            <a:avLst/>
            <a:gdLst/>
            <a:ahLst/>
            <a:cxnLst/>
            <a:rect l="l" t="t" r="r" b="b"/>
            <a:pathLst>
              <a:path w="5025769" h="3769327">
                <a:moveTo>
                  <a:pt x="0" y="0"/>
                </a:moveTo>
                <a:lnTo>
                  <a:pt x="5025769" y="0"/>
                </a:lnTo>
                <a:lnTo>
                  <a:pt x="5025769" y="3769327"/>
                </a:lnTo>
                <a:lnTo>
                  <a:pt x="0" y="3769327"/>
                </a:lnTo>
                <a:lnTo>
                  <a:pt x="0" y="0"/>
                </a:lnTo>
                <a:close/>
              </a:path>
            </a:pathLst>
          </a:custGeom>
          <a:blipFill>
            <a:blip r:embed="rId7"/>
            <a:stretch>
              <a:fillRect/>
            </a:stretch>
          </a:blipFill>
        </p:spPr>
      </p:sp>
      <p:sp>
        <p:nvSpPr>
          <p:cNvPr id="8" name="Freeform 8"/>
          <p:cNvSpPr/>
          <p:nvPr/>
        </p:nvSpPr>
        <p:spPr>
          <a:xfrm>
            <a:off x="12116302" y="3258837"/>
            <a:ext cx="5025769" cy="3769327"/>
          </a:xfrm>
          <a:custGeom>
            <a:avLst/>
            <a:gdLst/>
            <a:ahLst/>
            <a:cxnLst/>
            <a:rect l="l" t="t" r="r" b="b"/>
            <a:pathLst>
              <a:path w="5025769" h="3769327">
                <a:moveTo>
                  <a:pt x="0" y="0"/>
                </a:moveTo>
                <a:lnTo>
                  <a:pt x="5025769" y="0"/>
                </a:lnTo>
                <a:lnTo>
                  <a:pt x="5025769" y="3769326"/>
                </a:lnTo>
                <a:lnTo>
                  <a:pt x="0" y="3769326"/>
                </a:lnTo>
                <a:lnTo>
                  <a:pt x="0" y="0"/>
                </a:lnTo>
                <a:close/>
              </a:path>
            </a:pathLst>
          </a:custGeom>
          <a:blipFill>
            <a:blip r:embed="rId8"/>
            <a:stretch>
              <a:fillRect/>
            </a:stretch>
          </a:blipFill>
        </p:spPr>
      </p:sp>
      <p:sp>
        <p:nvSpPr>
          <p:cNvPr id="9" name="TextBox 9"/>
          <p:cNvSpPr txBox="1"/>
          <p:nvPr/>
        </p:nvSpPr>
        <p:spPr>
          <a:xfrm>
            <a:off x="6624000" y="4750734"/>
            <a:ext cx="4556968" cy="18679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У 3 пробірки розподіляємо зібрані зразки. Власний архів </a:t>
            </a:r>
          </a:p>
        </p:txBody>
      </p:sp>
      <p:sp>
        <p:nvSpPr>
          <p:cNvPr id="10" name="TextBox 10"/>
          <p:cNvSpPr txBox="1"/>
          <p:nvPr/>
        </p:nvSpPr>
        <p:spPr>
          <a:xfrm>
            <a:off x="968832" y="4750734"/>
            <a:ext cx="4556968" cy="186792"/>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У 3 пробірки розподіляємо зібрані зразки. Власний архів </a:t>
            </a:r>
          </a:p>
        </p:txBody>
      </p:sp>
      <p:sp>
        <p:nvSpPr>
          <p:cNvPr id="11" name="TextBox 11"/>
          <p:cNvSpPr txBox="1"/>
          <p:nvPr/>
        </p:nvSpPr>
        <p:spPr>
          <a:xfrm>
            <a:off x="1271125" y="9150657"/>
            <a:ext cx="3911403" cy="367767"/>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Додаємо до кожної пробірки 25 мілілітрів дистильованої води . Власний архів </a:t>
            </a:r>
          </a:p>
        </p:txBody>
      </p:sp>
      <p:sp>
        <p:nvSpPr>
          <p:cNvPr id="12" name="TextBox 12"/>
          <p:cNvSpPr txBox="1"/>
          <p:nvPr/>
        </p:nvSpPr>
        <p:spPr>
          <a:xfrm>
            <a:off x="7038683" y="9138223"/>
            <a:ext cx="3727604" cy="367767"/>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Додаємо до кожної пробірки 25 мілілітрів дистильованої води . Власний архів </a:t>
            </a:r>
          </a:p>
        </p:txBody>
      </p:sp>
      <p:sp>
        <p:nvSpPr>
          <p:cNvPr id="13" name="TextBox 13"/>
          <p:cNvSpPr txBox="1"/>
          <p:nvPr/>
        </p:nvSpPr>
        <p:spPr>
          <a:xfrm>
            <a:off x="12583289" y="7047718"/>
            <a:ext cx="4091795" cy="367767"/>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За допомогою лакмусового індикаторного паперу pH 0-12 вимірюємо pH. Власний архів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8802734" y="3612906"/>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5400000">
            <a:off x="8541232" y="-7037396"/>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506157" y="3118546"/>
            <a:ext cx="5486917" cy="4115188"/>
          </a:xfrm>
          <a:custGeom>
            <a:avLst/>
            <a:gdLst/>
            <a:ahLst/>
            <a:cxnLst/>
            <a:rect l="l" t="t" r="r" b="b"/>
            <a:pathLst>
              <a:path w="5486917" h="4115188">
                <a:moveTo>
                  <a:pt x="0" y="0"/>
                </a:moveTo>
                <a:lnTo>
                  <a:pt x="5486917" y="0"/>
                </a:lnTo>
                <a:lnTo>
                  <a:pt x="5486917" y="4115188"/>
                </a:lnTo>
                <a:lnTo>
                  <a:pt x="0" y="4115188"/>
                </a:lnTo>
                <a:lnTo>
                  <a:pt x="0" y="0"/>
                </a:lnTo>
                <a:close/>
              </a:path>
            </a:pathLst>
          </a:custGeom>
          <a:blipFill>
            <a:blip r:embed="rId4"/>
            <a:stretch>
              <a:fillRect/>
            </a:stretch>
          </a:blipFill>
        </p:spPr>
      </p:sp>
      <p:sp>
        <p:nvSpPr>
          <p:cNvPr id="5" name="Freeform 5"/>
          <p:cNvSpPr/>
          <p:nvPr/>
        </p:nvSpPr>
        <p:spPr>
          <a:xfrm>
            <a:off x="6323970" y="3118546"/>
            <a:ext cx="5486917" cy="4115188"/>
          </a:xfrm>
          <a:custGeom>
            <a:avLst/>
            <a:gdLst/>
            <a:ahLst/>
            <a:cxnLst/>
            <a:rect l="l" t="t" r="r" b="b"/>
            <a:pathLst>
              <a:path w="5486917" h="4115188">
                <a:moveTo>
                  <a:pt x="0" y="0"/>
                </a:moveTo>
                <a:lnTo>
                  <a:pt x="5486917" y="0"/>
                </a:lnTo>
                <a:lnTo>
                  <a:pt x="5486917" y="4115188"/>
                </a:lnTo>
                <a:lnTo>
                  <a:pt x="0" y="4115188"/>
                </a:lnTo>
                <a:lnTo>
                  <a:pt x="0" y="0"/>
                </a:lnTo>
                <a:close/>
              </a:path>
            </a:pathLst>
          </a:custGeom>
          <a:blipFill>
            <a:blip r:embed="rId5"/>
            <a:stretch>
              <a:fillRect/>
            </a:stretch>
          </a:blipFill>
        </p:spPr>
      </p:sp>
      <p:sp>
        <p:nvSpPr>
          <p:cNvPr id="6" name="Freeform 6"/>
          <p:cNvSpPr/>
          <p:nvPr/>
        </p:nvSpPr>
        <p:spPr>
          <a:xfrm>
            <a:off x="12377353" y="3069195"/>
            <a:ext cx="5531479" cy="4148609"/>
          </a:xfrm>
          <a:custGeom>
            <a:avLst/>
            <a:gdLst/>
            <a:ahLst/>
            <a:cxnLst/>
            <a:rect l="l" t="t" r="r" b="b"/>
            <a:pathLst>
              <a:path w="5531479" h="4148609">
                <a:moveTo>
                  <a:pt x="0" y="0"/>
                </a:moveTo>
                <a:lnTo>
                  <a:pt x="5531480" y="0"/>
                </a:lnTo>
                <a:lnTo>
                  <a:pt x="5531480" y="4148610"/>
                </a:lnTo>
                <a:lnTo>
                  <a:pt x="0" y="4148610"/>
                </a:lnTo>
                <a:lnTo>
                  <a:pt x="0" y="0"/>
                </a:lnTo>
                <a:close/>
              </a:path>
            </a:pathLst>
          </a:custGeom>
          <a:blipFill>
            <a:blip r:embed="rId6"/>
            <a:stretch>
              <a:fillRect/>
            </a:stretch>
          </a:blipFill>
        </p:spPr>
      </p:sp>
      <p:sp>
        <p:nvSpPr>
          <p:cNvPr id="7" name="TextBox 7"/>
          <p:cNvSpPr txBox="1"/>
          <p:nvPr/>
        </p:nvSpPr>
        <p:spPr>
          <a:xfrm>
            <a:off x="13112340" y="7310450"/>
            <a:ext cx="4146960" cy="367792"/>
          </a:xfrm>
          <a:prstGeom prst="rect">
            <a:avLst/>
          </a:prstGeom>
        </p:spPr>
        <p:txBody>
          <a:bodyPr lIns="0" tIns="0" rIns="0" bIns="0" rtlCol="0" anchor="t">
            <a:spAutoFit/>
          </a:bodyPr>
          <a:lstStyle/>
          <a:p>
            <a:pPr algn="ctr">
              <a:lnSpc>
                <a:spcPts val="1484"/>
              </a:lnSpc>
              <a:spcBef>
                <a:spcPct val="0"/>
              </a:spcBef>
            </a:pPr>
            <a:r>
              <a:rPr lang="en-US" sz="1400">
                <a:solidFill>
                  <a:srgbClr val="000000"/>
                </a:solidFill>
                <a:latin typeface="HK Grotesk"/>
                <a:ea typeface="HK Grotesk"/>
                <a:cs typeface="HK Grotesk"/>
                <a:sym typeface="HK Grotesk"/>
              </a:rPr>
              <a:t>Ділянка №1 розташована поблизу річки Південний Буг, pH = 5. Власний архів</a:t>
            </a:r>
          </a:p>
        </p:txBody>
      </p:sp>
      <p:sp>
        <p:nvSpPr>
          <p:cNvPr id="8" name="TextBox 8"/>
          <p:cNvSpPr txBox="1"/>
          <p:nvPr/>
        </p:nvSpPr>
        <p:spPr>
          <a:xfrm>
            <a:off x="6606205" y="7310475"/>
            <a:ext cx="5075591" cy="367767"/>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Ділянка №2 — поблизу нового штучного водоймища в мікрорайоні Озерна (вул. Кармелюка), pH = 5. Власний архів</a:t>
            </a:r>
          </a:p>
        </p:txBody>
      </p:sp>
      <p:sp>
        <p:nvSpPr>
          <p:cNvPr id="9" name="TextBox 9"/>
          <p:cNvSpPr txBox="1"/>
          <p:nvPr/>
        </p:nvSpPr>
        <p:spPr>
          <a:xfrm>
            <a:off x="913701" y="7310475"/>
            <a:ext cx="4671829" cy="367767"/>
          </a:xfrm>
          <a:prstGeom prst="rect">
            <a:avLst/>
          </a:prstGeom>
        </p:spPr>
        <p:txBody>
          <a:bodyPr lIns="0" tIns="0" rIns="0" bIns="0" rtlCol="0" anchor="t">
            <a:spAutoFit/>
          </a:bodyPr>
          <a:lstStyle/>
          <a:p>
            <a:pPr algn="ctr">
              <a:lnSpc>
                <a:spcPts val="1482"/>
              </a:lnSpc>
              <a:spcBef>
                <a:spcPct val="0"/>
              </a:spcBef>
            </a:pPr>
            <a:r>
              <a:rPr lang="en-US" sz="1398">
                <a:solidFill>
                  <a:srgbClr val="000000"/>
                </a:solidFill>
                <a:latin typeface="HK Grotesk"/>
                <a:ea typeface="HK Grotesk"/>
                <a:cs typeface="HK Grotesk"/>
                <a:sym typeface="HK Grotesk"/>
              </a:rPr>
              <a:t>Ділянка №3 знаходиться на березі озера в тому ж мікрорайоні (вул. Залізняка А), pH = 4. Власний архів</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rot="-4954989">
            <a:off x="14911653" y="4470655"/>
            <a:ext cx="10681218" cy="8564395"/>
          </a:xfrm>
          <a:custGeom>
            <a:avLst/>
            <a:gdLst/>
            <a:ahLst/>
            <a:cxnLst/>
            <a:rect l="l" t="t" r="r" b="b"/>
            <a:pathLst>
              <a:path w="10681218" h="8564395">
                <a:moveTo>
                  <a:pt x="0" y="0"/>
                </a:moveTo>
                <a:lnTo>
                  <a:pt x="10681219" y="0"/>
                </a:lnTo>
                <a:lnTo>
                  <a:pt x="10681219" y="8564395"/>
                </a:lnTo>
                <a:lnTo>
                  <a:pt x="0" y="85643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598536" y="4830155"/>
            <a:ext cx="14717953" cy="5103235"/>
          </a:xfrm>
          <a:custGeom>
            <a:avLst/>
            <a:gdLst/>
            <a:ahLst/>
            <a:cxnLst/>
            <a:rect l="l" t="t" r="r" b="b"/>
            <a:pathLst>
              <a:path w="14717953" h="5103235">
                <a:moveTo>
                  <a:pt x="0" y="0"/>
                </a:moveTo>
                <a:lnTo>
                  <a:pt x="14717953" y="0"/>
                </a:lnTo>
                <a:lnTo>
                  <a:pt x="14717953" y="5103235"/>
                </a:lnTo>
                <a:lnTo>
                  <a:pt x="0" y="5103235"/>
                </a:lnTo>
                <a:lnTo>
                  <a:pt x="0" y="0"/>
                </a:lnTo>
                <a:close/>
              </a:path>
            </a:pathLst>
          </a:custGeom>
          <a:blipFill>
            <a:blip r:embed="rId4"/>
            <a:stretch>
              <a:fillRect b="-581"/>
            </a:stretch>
          </a:blipFill>
        </p:spPr>
      </p:sp>
      <p:sp>
        <p:nvSpPr>
          <p:cNvPr id="4" name="TextBox 4"/>
          <p:cNvSpPr txBox="1"/>
          <p:nvPr/>
        </p:nvSpPr>
        <p:spPr>
          <a:xfrm>
            <a:off x="470247" y="645722"/>
            <a:ext cx="16789053" cy="1577352"/>
          </a:xfrm>
          <a:prstGeom prst="rect">
            <a:avLst/>
          </a:prstGeom>
        </p:spPr>
        <p:txBody>
          <a:bodyPr lIns="0" tIns="0" rIns="0" bIns="0" rtlCol="0" anchor="t">
            <a:spAutoFit/>
          </a:bodyPr>
          <a:lstStyle/>
          <a:p>
            <a:pPr algn="just">
              <a:lnSpc>
                <a:spcPts val="6142"/>
              </a:lnSpc>
              <a:spcBef>
                <a:spcPct val="0"/>
              </a:spcBef>
            </a:pPr>
            <a:r>
              <a:rPr lang="en-US" sz="5795">
                <a:solidFill>
                  <a:srgbClr val="44333F"/>
                </a:solidFill>
                <a:latin typeface="HK Grotesk"/>
                <a:ea typeface="HK Grotesk"/>
                <a:cs typeface="HK Grotesk"/>
                <a:sym typeface="HK Grotesk"/>
              </a:rPr>
              <a:t>РЕКОМЕНДАЦІЇ ЩОДО ОЗЕЛЕНЕННЯ ДІЛЯНКИ №3 З УРАХУВАННЯМ ЇЇ ЕКОЛОГІЧНОГО СТАНУ</a:t>
            </a:r>
          </a:p>
        </p:txBody>
      </p:sp>
      <p:sp>
        <p:nvSpPr>
          <p:cNvPr id="5" name="TextBox 5"/>
          <p:cNvSpPr txBox="1"/>
          <p:nvPr/>
        </p:nvSpPr>
        <p:spPr>
          <a:xfrm>
            <a:off x="470247" y="2589621"/>
            <a:ext cx="16450010" cy="2240534"/>
          </a:xfrm>
          <a:prstGeom prst="rect">
            <a:avLst/>
          </a:prstGeom>
        </p:spPr>
        <p:txBody>
          <a:bodyPr lIns="0" tIns="0" rIns="0" bIns="0" rtlCol="0" anchor="t">
            <a:spAutoFit/>
          </a:bodyPr>
          <a:lstStyle/>
          <a:p>
            <a:pPr algn="just">
              <a:lnSpc>
                <a:spcPts val="2967"/>
              </a:lnSpc>
              <a:spcBef>
                <a:spcPct val="0"/>
              </a:spcBef>
            </a:pPr>
            <a:r>
              <a:rPr lang="en-US" sz="2799">
                <a:solidFill>
                  <a:srgbClr val="44333F"/>
                </a:solidFill>
                <a:latin typeface="HK Grotesk"/>
                <a:ea typeface="HK Grotesk"/>
                <a:cs typeface="HK Grotesk"/>
                <a:sym typeface="HK Grotesk"/>
              </a:rPr>
              <a:t>Ділянка №3 в мікрорайоні Озерна має кислий ґрунт (pH = 4) та ознаки техногенного забруднення, що підтверджується низьким флористичним різноманіттям. Вона придатна для озеленення із застосуванням фіторемедіаторів. Рекомендовано висадку: кропиви дводомної, кульбаби, щавлю кінського, гірчиці білої, берези повислої, гортензії, азалії, вересу. Для покриття ґрунту — конюшина біла, мшанка; для вологих зон — калюжниця болотна.</a:t>
            </a:r>
          </a:p>
          <a:p>
            <a:pPr algn="just">
              <a:lnSpc>
                <a:spcPts val="2967"/>
              </a:lnSpc>
              <a:spcBef>
                <a:spcPct val="0"/>
              </a:spcBef>
            </a:pPr>
            <a:endParaRPr lang="en-US" sz="2799">
              <a:solidFill>
                <a:srgbClr val="44333F"/>
              </a:solidFill>
              <a:latin typeface="HK Grotesk"/>
              <a:ea typeface="HK Grotesk"/>
              <a:cs typeface="HK Grotesk"/>
              <a:sym typeface="HK Grotesk"/>
            </a:endParaRPr>
          </a:p>
        </p:txBody>
      </p:sp>
      <p:sp>
        <p:nvSpPr>
          <p:cNvPr id="6" name="TextBox 6"/>
          <p:cNvSpPr txBox="1"/>
          <p:nvPr/>
        </p:nvSpPr>
        <p:spPr>
          <a:xfrm>
            <a:off x="6504544" y="9952440"/>
            <a:ext cx="4620656" cy="512961"/>
          </a:xfrm>
          <a:prstGeom prst="rect">
            <a:avLst/>
          </a:prstGeom>
        </p:spPr>
        <p:txBody>
          <a:bodyPr wrap="square" lIns="0" tIns="0" rIns="0" bIns="0" rtlCol="0" anchor="t">
            <a:spAutoFit/>
          </a:bodyPr>
          <a:lstStyle/>
          <a:p>
            <a:pPr algn="ctr">
              <a:lnSpc>
                <a:spcPts val="1964"/>
              </a:lnSpc>
              <a:spcBef>
                <a:spcPct val="0"/>
              </a:spcBef>
            </a:pPr>
            <a:r>
              <a:rPr lang="en-US" sz="1853" dirty="0" err="1">
                <a:solidFill>
                  <a:srgbClr val="44333F"/>
                </a:solidFill>
                <a:latin typeface="HK Grotesk"/>
                <a:ea typeface="HK Grotesk"/>
                <a:cs typeface="HK Grotesk"/>
                <a:sym typeface="HK Grotesk"/>
              </a:rPr>
              <a:t>Рис</a:t>
            </a:r>
            <a:r>
              <a:rPr lang="en-US" sz="1853" dirty="0">
                <a:solidFill>
                  <a:srgbClr val="44333F"/>
                </a:solidFill>
                <a:latin typeface="HK Grotesk"/>
                <a:ea typeface="HK Grotesk"/>
                <a:cs typeface="HK Grotesk"/>
                <a:sym typeface="HK Grotesk"/>
              </a:rPr>
              <a:t>. 1. </a:t>
            </a:r>
            <a:r>
              <a:rPr lang="en-US" sz="1853" dirty="0" err="1">
                <a:solidFill>
                  <a:srgbClr val="44333F"/>
                </a:solidFill>
                <a:latin typeface="HK Grotesk"/>
                <a:ea typeface="HK Grotesk"/>
                <a:cs typeface="HK Grotesk"/>
                <a:sym typeface="HK Grotesk"/>
              </a:rPr>
              <a:t>Триярусна</a:t>
            </a:r>
            <a:r>
              <a:rPr lang="en-US" sz="1853" dirty="0">
                <a:solidFill>
                  <a:srgbClr val="44333F"/>
                </a:solidFill>
                <a:latin typeface="HK Grotesk"/>
                <a:ea typeface="HK Grotesk"/>
                <a:cs typeface="HK Grotesk"/>
                <a:sym typeface="HK Grotesk"/>
              </a:rPr>
              <a:t> </a:t>
            </a:r>
            <a:r>
              <a:rPr lang="en-US" sz="1853" dirty="0" err="1">
                <a:solidFill>
                  <a:srgbClr val="44333F"/>
                </a:solidFill>
                <a:latin typeface="HK Grotesk"/>
                <a:ea typeface="HK Grotesk"/>
                <a:cs typeface="HK Grotesk"/>
                <a:sym typeface="HK Grotesk"/>
              </a:rPr>
              <a:t>структура</a:t>
            </a:r>
            <a:r>
              <a:rPr lang="en-US" sz="1853" dirty="0">
                <a:solidFill>
                  <a:srgbClr val="44333F"/>
                </a:solidFill>
                <a:latin typeface="HK Grotesk"/>
                <a:ea typeface="HK Grotesk"/>
                <a:cs typeface="HK Grotesk"/>
                <a:sym typeface="HK Grotesk"/>
              </a:rPr>
              <a:t> </a:t>
            </a:r>
            <a:r>
              <a:rPr lang="en-US" sz="1853" dirty="0" err="1">
                <a:solidFill>
                  <a:srgbClr val="44333F"/>
                </a:solidFill>
                <a:latin typeface="HK Grotesk"/>
                <a:ea typeface="HK Grotesk"/>
                <a:cs typeface="HK Grotesk"/>
                <a:sym typeface="HK Grotesk"/>
              </a:rPr>
              <a:t>насаджень</a:t>
            </a:r>
            <a:endParaRPr lang="en-US" sz="1853" dirty="0">
              <a:solidFill>
                <a:srgbClr val="44333F"/>
              </a:solidFill>
              <a:latin typeface="HK Grotesk"/>
              <a:ea typeface="HK Grotesk"/>
              <a:cs typeface="HK Grotesk"/>
              <a:sym typeface="HK Grotesk"/>
            </a:endParaRPr>
          </a:p>
          <a:p>
            <a:pPr algn="ctr">
              <a:lnSpc>
                <a:spcPts val="1964"/>
              </a:lnSpc>
              <a:spcBef>
                <a:spcPct val="0"/>
              </a:spcBef>
            </a:pPr>
            <a:endParaRPr lang="en-US" sz="1853" dirty="0">
              <a:solidFill>
                <a:srgbClr val="44333F"/>
              </a:solidFill>
              <a:latin typeface="HK Grotesk"/>
              <a:ea typeface="HK Grotesk"/>
              <a:cs typeface="HK Grotesk"/>
              <a:sym typeface="HK Grotes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a:off x="-5855527" y="-5924149"/>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700000">
            <a:off x="13931637" y="6632134"/>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TextBox 4"/>
          <p:cNvSpPr txBox="1"/>
          <p:nvPr/>
        </p:nvSpPr>
        <p:spPr>
          <a:xfrm>
            <a:off x="3883235" y="2137868"/>
            <a:ext cx="11090635" cy="1109532"/>
          </a:xfrm>
          <a:prstGeom prst="rect">
            <a:avLst/>
          </a:prstGeom>
        </p:spPr>
        <p:txBody>
          <a:bodyPr lIns="0" tIns="0" rIns="0" bIns="0" rtlCol="0" anchor="t">
            <a:spAutoFit/>
          </a:bodyPr>
          <a:lstStyle/>
          <a:p>
            <a:pPr algn="ctr">
              <a:lnSpc>
                <a:spcPts val="8517"/>
              </a:lnSpc>
              <a:spcBef>
                <a:spcPct val="0"/>
              </a:spcBef>
            </a:pPr>
            <a:r>
              <a:rPr lang="en-US" sz="8035">
                <a:solidFill>
                  <a:srgbClr val="44333F"/>
                </a:solidFill>
                <a:latin typeface="HK Grotesk"/>
                <a:ea typeface="HK Grotesk"/>
                <a:cs typeface="HK Grotesk"/>
                <a:sym typeface="HK Grotesk"/>
              </a:rPr>
              <a:t>ВИСНОВКИ</a:t>
            </a:r>
          </a:p>
        </p:txBody>
      </p:sp>
      <p:sp>
        <p:nvSpPr>
          <p:cNvPr id="5" name="TextBox 5"/>
          <p:cNvSpPr txBox="1"/>
          <p:nvPr/>
        </p:nvSpPr>
        <p:spPr>
          <a:xfrm>
            <a:off x="3241653" y="3275975"/>
            <a:ext cx="11732217" cy="4492848"/>
          </a:xfrm>
          <a:prstGeom prst="rect">
            <a:avLst/>
          </a:prstGeom>
        </p:spPr>
        <p:txBody>
          <a:bodyPr lIns="0" tIns="0" rIns="0" bIns="0" rtlCol="0" anchor="t">
            <a:spAutoFit/>
          </a:bodyPr>
          <a:lstStyle/>
          <a:p>
            <a:pPr algn="just">
              <a:lnSpc>
                <a:spcPts val="2719"/>
              </a:lnSpc>
            </a:pPr>
            <a:endParaRPr/>
          </a:p>
          <a:p>
            <a:pPr marL="553814" lvl="1" indent="-276907" algn="just">
              <a:lnSpc>
                <a:spcPts val="2719"/>
              </a:lnSpc>
              <a:buAutoNum type="arabicPeriod"/>
            </a:pPr>
            <a:r>
              <a:rPr lang="en-US" sz="2565">
                <a:solidFill>
                  <a:srgbClr val="44333F"/>
                </a:solidFill>
                <a:latin typeface="HK Grotesk"/>
                <a:ea typeface="HK Grotesk"/>
                <a:cs typeface="HK Grotesk"/>
                <a:sym typeface="HK Grotesk"/>
              </a:rPr>
              <a:t> Фітоіндикація — ефективний метод швидкої оцінки стану довкілля.</a:t>
            </a:r>
          </a:p>
          <a:p>
            <a:pPr marL="553814" lvl="1" indent="-276907" algn="just">
              <a:lnSpc>
                <a:spcPts val="2719"/>
              </a:lnSpc>
              <a:buAutoNum type="arabicPeriod"/>
            </a:pPr>
            <a:r>
              <a:rPr lang="en-US" sz="2565">
                <a:solidFill>
                  <a:srgbClr val="44333F"/>
                </a:solidFill>
                <a:latin typeface="HK Grotesk"/>
                <a:ea typeface="HK Grotesk"/>
                <a:cs typeface="HK Grotesk"/>
                <a:sym typeface="HK Grotesk"/>
              </a:rPr>
              <a:t> У Хмельницькому на трьох ділянках виявлено різний видовий склад індикаторів; найбільше різноманіття — біля Південного Бугу.</a:t>
            </a:r>
          </a:p>
          <a:p>
            <a:pPr marL="553814" lvl="1" indent="-276907" algn="just">
              <a:lnSpc>
                <a:spcPts val="2719"/>
              </a:lnSpc>
              <a:buAutoNum type="arabicPeriod"/>
            </a:pPr>
            <a:r>
              <a:rPr lang="en-US" sz="2565">
                <a:solidFill>
                  <a:srgbClr val="44333F"/>
                </a:solidFill>
                <a:latin typeface="HK Grotesk"/>
                <a:ea typeface="HK Grotesk"/>
                <a:cs typeface="HK Grotesk"/>
                <a:sym typeface="HK Grotesk"/>
              </a:rPr>
              <a:t> Ґрунти на ділянках №1 і №2 — помірно кислі (pH = 5), №3 — сильно кислий (pH = 4).</a:t>
            </a:r>
          </a:p>
          <a:p>
            <a:pPr marL="553814" lvl="1" indent="-276907" algn="just">
              <a:lnSpc>
                <a:spcPts val="2719"/>
              </a:lnSpc>
              <a:buAutoNum type="arabicPeriod"/>
            </a:pPr>
            <a:r>
              <a:rPr lang="en-US" sz="2565">
                <a:solidFill>
                  <a:srgbClr val="44333F"/>
                </a:solidFill>
                <a:latin typeface="HK Grotesk"/>
                <a:ea typeface="HK Grotesk"/>
                <a:cs typeface="HK Grotesk"/>
                <a:sym typeface="HK Grotesk"/>
              </a:rPr>
              <a:t> Існує зв’язок між складом рослин і станом ґрунтів: родючі ґрунти — більше індикаторів чистоти, кислі — стійкі до стресу види.</a:t>
            </a:r>
          </a:p>
          <a:p>
            <a:pPr marL="553814" lvl="1" indent="-276907" algn="just">
              <a:lnSpc>
                <a:spcPts val="2719"/>
              </a:lnSpc>
              <a:buAutoNum type="arabicPeriod"/>
            </a:pPr>
            <a:r>
              <a:rPr lang="en-US" sz="2565">
                <a:solidFill>
                  <a:srgbClr val="44333F"/>
                </a:solidFill>
                <a:latin typeface="HK Grotesk"/>
                <a:ea typeface="HK Grotesk"/>
                <a:cs typeface="HK Grotesk"/>
                <a:sym typeface="HK Grotesk"/>
              </a:rPr>
              <a:t> Найкращий стан — на ділянці №1, №3 — потребує екологічного відновлення.</a:t>
            </a:r>
          </a:p>
          <a:p>
            <a:pPr marL="553814" lvl="1" indent="-276907" algn="just">
              <a:lnSpc>
                <a:spcPts val="2719"/>
              </a:lnSpc>
              <a:buAutoNum type="arabicPeriod"/>
            </a:pPr>
            <a:r>
              <a:rPr lang="en-US" sz="2565">
                <a:solidFill>
                  <a:srgbClr val="44333F"/>
                </a:solidFill>
                <a:latin typeface="HK Grotesk"/>
                <a:ea typeface="HK Grotesk"/>
                <a:cs typeface="HK Grotesk"/>
                <a:sym typeface="HK Grotesk"/>
              </a:rPr>
              <a:t> Запропоновано висадку фіторемедіаційних видів для покращення ґрунтів на ділянці №3.</a:t>
            </a:r>
          </a:p>
          <a:p>
            <a:pPr algn="just">
              <a:lnSpc>
                <a:spcPts val="2719"/>
              </a:lnSpc>
              <a:spcBef>
                <a:spcPct val="0"/>
              </a:spcBef>
            </a:pPr>
            <a:endParaRPr lang="en-US" sz="2565">
              <a:solidFill>
                <a:srgbClr val="44333F"/>
              </a:solidFill>
              <a:latin typeface="HK Grotesk"/>
              <a:ea typeface="HK Grotesk"/>
              <a:cs typeface="HK Grotesk"/>
              <a:sym typeface="HK Grotesk"/>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8CC"/>
        </a:solidFill>
        <a:effectLst/>
      </p:bgPr>
    </p:bg>
    <p:spTree>
      <p:nvGrpSpPr>
        <p:cNvPr id="1" name=""/>
        <p:cNvGrpSpPr/>
        <p:nvPr/>
      </p:nvGrpSpPr>
      <p:grpSpPr>
        <a:xfrm>
          <a:off x="0" y="0"/>
          <a:ext cx="0" cy="0"/>
          <a:chOff x="0" y="0"/>
          <a:chExt cx="0" cy="0"/>
        </a:xfrm>
      </p:grpSpPr>
      <p:sp>
        <p:nvSpPr>
          <p:cNvPr id="2" name="Freeform 2"/>
          <p:cNvSpPr/>
          <p:nvPr/>
        </p:nvSpPr>
        <p:spPr>
          <a:xfrm rot="-2700000">
            <a:off x="12947391" y="5254938"/>
            <a:ext cx="10681218" cy="8564395"/>
          </a:xfrm>
          <a:custGeom>
            <a:avLst/>
            <a:gdLst/>
            <a:ahLst/>
            <a:cxnLst/>
            <a:rect l="l" t="t" r="r" b="b"/>
            <a:pathLst>
              <a:path w="10681218" h="8564395">
                <a:moveTo>
                  <a:pt x="0" y="0"/>
                </a:moveTo>
                <a:lnTo>
                  <a:pt x="10681218" y="0"/>
                </a:lnTo>
                <a:lnTo>
                  <a:pt x="10681218" y="8564395"/>
                </a:lnTo>
                <a:lnTo>
                  <a:pt x="0" y="85643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TextBox 3"/>
          <p:cNvSpPr txBox="1"/>
          <p:nvPr/>
        </p:nvSpPr>
        <p:spPr>
          <a:xfrm>
            <a:off x="2512242" y="1836164"/>
            <a:ext cx="16143356" cy="896620"/>
          </a:xfrm>
          <a:prstGeom prst="rect">
            <a:avLst/>
          </a:prstGeom>
        </p:spPr>
        <p:txBody>
          <a:bodyPr lIns="0" tIns="0" rIns="0" bIns="0" rtlCol="0" anchor="t">
            <a:spAutoFit/>
          </a:bodyPr>
          <a:lstStyle/>
          <a:p>
            <a:pPr algn="l">
              <a:lnSpc>
                <a:spcPts val="6890"/>
              </a:lnSpc>
              <a:spcBef>
                <a:spcPct val="0"/>
              </a:spcBef>
            </a:pPr>
            <a:r>
              <a:rPr lang="en-US" sz="6500">
                <a:solidFill>
                  <a:srgbClr val="44333F"/>
                </a:solidFill>
                <a:latin typeface="HK Grotesk"/>
                <a:ea typeface="HK Grotesk"/>
                <a:cs typeface="HK Grotesk"/>
                <a:sym typeface="HK Grotesk"/>
              </a:rPr>
              <a:t>СПИСОК ВИКОРИСТАНИХ ДЖЕРЕЛ</a:t>
            </a:r>
          </a:p>
        </p:txBody>
      </p:sp>
      <p:sp>
        <p:nvSpPr>
          <p:cNvPr id="4" name="TextBox 4"/>
          <p:cNvSpPr txBox="1"/>
          <p:nvPr/>
        </p:nvSpPr>
        <p:spPr>
          <a:xfrm>
            <a:off x="2886672" y="3205017"/>
            <a:ext cx="12514655" cy="2872581"/>
          </a:xfrm>
          <a:prstGeom prst="rect">
            <a:avLst/>
          </a:prstGeom>
        </p:spPr>
        <p:txBody>
          <a:bodyPr lIns="0" tIns="0" rIns="0" bIns="0" rtlCol="0" anchor="t">
            <a:spAutoFit/>
          </a:bodyPr>
          <a:lstStyle/>
          <a:p>
            <a:pPr marL="541693" lvl="1" indent="-270846" algn="just">
              <a:lnSpc>
                <a:spcPts val="2810"/>
              </a:lnSpc>
              <a:buAutoNum type="arabicPeriod"/>
            </a:pP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Дусан</a:t>
            </a:r>
            <a:r>
              <a:rPr lang="en-US" sz="2508" dirty="0">
                <a:solidFill>
                  <a:srgbClr val="44333F"/>
                </a:solidFill>
                <a:latin typeface="HK Grotesk"/>
                <a:ea typeface="HK Grotesk"/>
                <a:cs typeface="HK Grotesk"/>
                <a:sym typeface="HK Grotesk"/>
              </a:rPr>
              <a:t> Л. В. </a:t>
            </a:r>
            <a:r>
              <a:rPr lang="en-US" sz="2508" dirty="0" err="1">
                <a:solidFill>
                  <a:srgbClr val="44333F"/>
                </a:solidFill>
                <a:latin typeface="HK Grotesk"/>
                <a:ea typeface="HK Grotesk"/>
                <a:cs typeface="HK Grotesk"/>
                <a:sym typeface="HK Grotesk"/>
              </a:rPr>
              <a:t>Індикаційне</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значення</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рослин</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Рівне</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Рівненський</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державний</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гуманітарний</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університет</a:t>
            </a:r>
            <a:r>
              <a:rPr lang="en-US" sz="2508" dirty="0">
                <a:solidFill>
                  <a:srgbClr val="44333F"/>
                </a:solidFill>
                <a:latin typeface="HK Grotesk"/>
                <a:ea typeface="HK Grotesk"/>
                <a:cs typeface="HK Grotesk"/>
                <a:sym typeface="HK Grotesk"/>
              </a:rPr>
              <a:t>. 21 с. URI: https://kegt.rshu.edu.ua/images/dustan/INDL4.pdf (</a:t>
            </a:r>
            <a:r>
              <a:rPr lang="en-US" sz="2508" dirty="0" err="1">
                <a:solidFill>
                  <a:srgbClr val="44333F"/>
                </a:solidFill>
                <a:latin typeface="HK Grotesk"/>
                <a:ea typeface="HK Grotesk"/>
                <a:cs typeface="HK Grotesk"/>
                <a:sym typeface="HK Grotesk"/>
              </a:rPr>
              <a:t>дата</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звернення</a:t>
            </a:r>
            <a:r>
              <a:rPr lang="en-US" sz="2508" dirty="0">
                <a:solidFill>
                  <a:srgbClr val="44333F"/>
                </a:solidFill>
                <a:latin typeface="HK Grotesk"/>
                <a:ea typeface="HK Grotesk"/>
                <a:cs typeface="HK Grotesk"/>
                <a:sym typeface="HK Grotesk"/>
              </a:rPr>
              <a:t>: 10.04.2025)</a:t>
            </a:r>
          </a:p>
          <a:p>
            <a:pPr marL="541693" lvl="1" indent="-270846" algn="just">
              <a:lnSpc>
                <a:spcPts val="2810"/>
              </a:lnSpc>
              <a:buAutoNum type="arabicPeriod"/>
            </a:pP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Рослини-індикатори</a:t>
            </a:r>
            <a:r>
              <a:rPr lang="en-US" sz="2508" dirty="0">
                <a:solidFill>
                  <a:srgbClr val="44333F"/>
                </a:solidFill>
                <a:latin typeface="HK Grotesk"/>
                <a:ea typeface="HK Grotesk"/>
                <a:cs typeface="HK Grotesk"/>
                <a:sym typeface="HK Grotesk"/>
              </a:rPr>
              <a:t> – </a:t>
            </a:r>
            <a:r>
              <a:rPr lang="en-US" sz="2508" dirty="0" err="1">
                <a:solidFill>
                  <a:srgbClr val="44333F"/>
                </a:solidFill>
                <a:latin typeface="HK Grotesk"/>
                <a:ea typeface="HK Grotesk"/>
                <a:cs typeface="HK Grotesk"/>
                <a:sym typeface="HK Grotesk"/>
              </a:rPr>
              <a:t>ботанічна</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класифікація</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та</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екологічне</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значення</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Науково-популярний</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блог</a:t>
            </a:r>
            <a:r>
              <a:rPr lang="en-US" sz="2508" dirty="0">
                <a:solidFill>
                  <a:srgbClr val="44333F"/>
                </a:solidFill>
                <a:latin typeface="HK Grotesk"/>
                <a:ea typeface="HK Grotesk"/>
                <a:cs typeface="HK Grotesk"/>
                <a:sym typeface="HK Grotesk"/>
              </a:rPr>
              <a:t> npblog.com.ua. URI: https://www.npblog.com.ua/botanika/357-roslini-indikatori.html (</a:t>
            </a:r>
            <a:r>
              <a:rPr lang="en-US" sz="2508" dirty="0" err="1">
                <a:solidFill>
                  <a:srgbClr val="44333F"/>
                </a:solidFill>
                <a:latin typeface="HK Grotesk"/>
                <a:ea typeface="HK Grotesk"/>
                <a:cs typeface="HK Grotesk"/>
                <a:sym typeface="HK Grotesk"/>
              </a:rPr>
              <a:t>дата</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звернення</a:t>
            </a:r>
            <a:r>
              <a:rPr lang="en-US" sz="2508" dirty="0">
                <a:solidFill>
                  <a:srgbClr val="44333F"/>
                </a:solidFill>
                <a:latin typeface="HK Grotesk"/>
                <a:ea typeface="HK Grotesk"/>
                <a:cs typeface="HK Grotesk"/>
                <a:sym typeface="HK Grotesk"/>
              </a:rPr>
              <a:t>: </a:t>
            </a:r>
            <a:r>
              <a:rPr lang="en-US" sz="2508" dirty="0" smtClean="0">
                <a:solidFill>
                  <a:srgbClr val="44333F"/>
                </a:solidFill>
                <a:latin typeface="HK Grotesk"/>
                <a:ea typeface="HK Grotesk"/>
                <a:cs typeface="HK Grotesk"/>
                <a:sym typeface="HK Grotesk"/>
              </a:rPr>
              <a:t>13.04.2025)</a:t>
            </a:r>
            <a:endParaRPr lang="uk-UA" sz="2508" dirty="0" smtClean="0">
              <a:solidFill>
                <a:srgbClr val="44333F"/>
              </a:solidFill>
              <a:latin typeface="HK Grotesk"/>
              <a:ea typeface="HK Grotesk"/>
              <a:cs typeface="HK Grotesk"/>
              <a:sym typeface="HK Grotesk"/>
            </a:endParaRPr>
          </a:p>
          <a:p>
            <a:pPr marL="541693" lvl="1" indent="-270846" algn="just">
              <a:lnSpc>
                <a:spcPts val="2810"/>
              </a:lnSpc>
              <a:buAutoNum type="arabicPeriod"/>
            </a:pPr>
            <a:r>
              <a:rPr lang="uk-UA" sz="2508" dirty="0">
                <a:solidFill>
                  <a:srgbClr val="44333F"/>
                </a:solidFill>
                <a:latin typeface="HK Grotesk"/>
                <a:ea typeface="HK Grotesk"/>
                <a:cs typeface="HK Grotesk"/>
                <a:sym typeface="HK Grotesk"/>
              </a:rPr>
              <a:t> </a:t>
            </a:r>
            <a:r>
              <a:rPr lang="en-US" sz="2508" dirty="0" err="1" smtClean="0">
                <a:solidFill>
                  <a:srgbClr val="44333F"/>
                </a:solidFill>
                <a:latin typeface="HK Grotesk"/>
                <a:ea typeface="HK Grotesk"/>
                <a:cs typeface="HK Grotesk"/>
                <a:sym typeface="HK Grotesk"/>
              </a:rPr>
              <a:t>Морозюк</a:t>
            </a:r>
            <a:r>
              <a:rPr lang="en-US" sz="2508" dirty="0" smtClean="0">
                <a:solidFill>
                  <a:srgbClr val="44333F"/>
                </a:solidFill>
                <a:latin typeface="HK Grotesk"/>
                <a:ea typeface="HK Grotesk"/>
                <a:cs typeface="HK Grotesk"/>
                <a:sym typeface="HK Grotesk"/>
              </a:rPr>
              <a:t> </a:t>
            </a:r>
            <a:r>
              <a:rPr lang="en-US" sz="2508" dirty="0">
                <a:solidFill>
                  <a:srgbClr val="44333F"/>
                </a:solidFill>
                <a:latin typeface="HK Grotesk"/>
                <a:ea typeface="HK Grotesk"/>
                <a:cs typeface="HK Grotesk"/>
                <a:sym typeface="HK Grotesk"/>
              </a:rPr>
              <a:t>С. С., </a:t>
            </a:r>
            <a:r>
              <a:rPr lang="en-US" sz="2508" dirty="0" err="1">
                <a:solidFill>
                  <a:srgbClr val="44333F"/>
                </a:solidFill>
                <a:latin typeface="HK Grotesk"/>
                <a:ea typeface="HK Grotesk"/>
                <a:cs typeface="HK Grotesk"/>
                <a:sym typeface="HK Grotesk"/>
              </a:rPr>
              <a:t>Протопопова</a:t>
            </a:r>
            <a:r>
              <a:rPr lang="en-US" sz="2508" dirty="0">
                <a:solidFill>
                  <a:srgbClr val="44333F"/>
                </a:solidFill>
                <a:latin typeface="HK Grotesk"/>
                <a:ea typeface="HK Grotesk"/>
                <a:cs typeface="HK Grotesk"/>
                <a:sym typeface="HK Grotesk"/>
              </a:rPr>
              <a:t> В. В. </a:t>
            </a:r>
            <a:r>
              <a:rPr lang="en-US" sz="2508" dirty="0" err="1">
                <a:solidFill>
                  <a:srgbClr val="44333F"/>
                </a:solidFill>
                <a:latin typeface="HK Grotesk"/>
                <a:ea typeface="HK Grotesk"/>
                <a:cs typeface="HK Grotesk"/>
                <a:sym typeface="HK Grotesk"/>
              </a:rPr>
              <a:t>Трав’янисті</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рослини</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України</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атлас</a:t>
            </a:r>
            <a:r>
              <a:rPr lang="en-US" sz="2508" dirty="0">
                <a:solidFill>
                  <a:srgbClr val="44333F"/>
                </a:solidFill>
                <a:latin typeface="HK Grotesk"/>
                <a:ea typeface="HK Grotesk"/>
                <a:cs typeface="HK Grotesk"/>
                <a:sym typeface="HK Grotesk"/>
              </a:rPr>
              <a:t>-              </a:t>
            </a:r>
            <a:r>
              <a:rPr lang="uk-UA" sz="2508" dirty="0" smtClean="0">
                <a:solidFill>
                  <a:srgbClr val="44333F"/>
                </a:solidFill>
                <a:latin typeface="HK Grotesk"/>
                <a:ea typeface="HK Grotesk"/>
                <a:cs typeface="HK Grotesk"/>
                <a:sym typeface="HK Grotesk"/>
              </a:rPr>
              <a:t>        </a:t>
            </a:r>
            <a:r>
              <a:rPr lang="en-US" sz="2508" dirty="0" err="1" smtClean="0">
                <a:solidFill>
                  <a:srgbClr val="44333F"/>
                </a:solidFill>
                <a:latin typeface="HK Grotesk"/>
                <a:ea typeface="HK Grotesk"/>
                <a:cs typeface="HK Grotesk"/>
                <a:sym typeface="HK Grotesk"/>
              </a:rPr>
              <a:t>визначник</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Київ</a:t>
            </a:r>
            <a:r>
              <a:rPr lang="en-US" sz="2508" dirty="0">
                <a:solidFill>
                  <a:srgbClr val="44333F"/>
                </a:solidFill>
                <a:latin typeface="HK Grotesk"/>
                <a:ea typeface="HK Grotesk"/>
                <a:cs typeface="HK Grotesk"/>
                <a:sym typeface="HK Grotesk"/>
              </a:rPr>
              <a:t>: </a:t>
            </a:r>
            <a:r>
              <a:rPr lang="en-US" sz="2508" dirty="0" err="1">
                <a:solidFill>
                  <a:srgbClr val="44333F"/>
                </a:solidFill>
                <a:latin typeface="HK Grotesk"/>
                <a:ea typeface="HK Grotesk"/>
                <a:cs typeface="HK Grotesk"/>
                <a:sym typeface="HK Grotesk"/>
              </a:rPr>
              <a:t>Урожай</a:t>
            </a:r>
            <a:r>
              <a:rPr lang="en-US" sz="2508" dirty="0">
                <a:solidFill>
                  <a:srgbClr val="44333F"/>
                </a:solidFill>
                <a:latin typeface="HK Grotesk"/>
                <a:ea typeface="HK Grotesk"/>
                <a:cs typeface="HK Grotesk"/>
                <a:sym typeface="HK Grotesk"/>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1006</Words>
  <Application>Microsoft Office PowerPoint</Application>
  <PresentationFormat>Произвольный</PresentationFormat>
  <Paragraphs>64</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Calibri</vt:lpstr>
      <vt:lpstr>HK Grotesk</vt:lpstr>
      <vt:lpstr>HK Grotesk Bold</vt:lpstr>
      <vt:lpstr>Arial</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Illustration Environmental Sustainability Presentation</dc:title>
  <dc:creator>Гімназист</dc:creator>
  <cp:lastModifiedBy>Гімназист</cp:lastModifiedBy>
  <cp:revision>2</cp:revision>
  <dcterms:created xsi:type="dcterms:W3CDTF">2006-08-16T00:00:00Z</dcterms:created>
  <dcterms:modified xsi:type="dcterms:W3CDTF">2025-04-21T10:14:24Z</dcterms:modified>
  <dc:identifier>DAGlNDFT1W4</dc:identifier>
</cp:coreProperties>
</file>