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8" r:id="rId4"/>
    <p:sldId id="283" r:id="rId5"/>
    <p:sldId id="284" r:id="rId6"/>
    <p:sldId id="272" r:id="rId7"/>
    <p:sldId id="285" r:id="rId8"/>
    <p:sldId id="277" r:id="rId9"/>
    <p:sldId id="278" r:id="rId10"/>
    <p:sldId id="282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4" autoAdjust="0"/>
    <p:restoredTop sz="92000" autoAdjust="0"/>
  </p:normalViewPr>
  <p:slideViewPr>
    <p:cSldViewPr snapToGrid="0">
      <p:cViewPr varScale="1">
        <p:scale>
          <a:sx n="79" d="100"/>
          <a:sy n="79" d="100"/>
        </p:scale>
        <p:origin x="893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BF0AB-526B-4A26-9DE2-086D06F8F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37F0607-28A7-400F-8401-A4FCCB431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FE7AB10-F17C-4163-895F-6AE579FA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C64D4D2-56D2-4184-8AAD-D2C6076D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C8F1287-1EE9-40B3-BEBB-E292567CE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1584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95B45-3C27-45C1-81F1-AB7392D2E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4170A37-ABEF-4A0A-8DA1-07A644FD6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7B3454F-85DA-429C-8C5A-60F6BB50D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5A36311-C0E9-432A-94E6-EBA9EA398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09BF42D-35B8-4104-95AC-00211210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596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51AC2-AEF2-4177-9287-7E8ACF2A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3AC42A1-4F09-415D-88FA-248FC2DBC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76DBBC8-E977-416C-B605-35DAF04F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33EAC19-D3A9-447C-B0BB-640F8CCCE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7192056-6EE1-4E26-9F0B-BC26DBEA4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816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F7BE3-F84B-4DD0-A4E2-DCD168536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6E9A22E-3ABD-4801-ADC7-3DDA0C555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AD5B135-7994-41AC-9176-8A7561BB7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346ED23-DD61-40F7-8780-8BD43A49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9B2D366-6033-42AA-BB2F-89914233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27F8C32-6B36-4B18-88E7-65769C6C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595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32F7E-E053-418F-915C-FE758D9B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A54530A-0B49-474A-99E6-31A1D81D4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C328139-4173-4438-83CD-2D57C04FA8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56B34E4D-A1FB-422A-8DC3-51782A4AF3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50AAFBDD-5B2B-49F6-A9DC-B2499649AC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6C824B9-CAAF-460D-BFE5-7DBED4A82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B85C752-B877-4597-B702-474BFCE85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31BF7507-E8FC-483B-A399-FFE1CD84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2194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2F91E5-F5D7-4ED9-B283-300DACAC0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A8A5242-3294-4344-A97A-BA26A14AB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E9D12BC-A309-4064-BBF9-170C1BADD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D7E06AF-5E09-46D2-94CD-3BC60698D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210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7583FB19-664F-4C5D-B23A-E5F561D16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0DABCE1-2365-4EE1-A3D9-3F4D41BC3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8F59FE5-61D5-4306-A77E-03EA871A8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678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A4082-5DAB-477A-A777-514EF8AFC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74A02E6-A59D-4750-8A51-E73641C42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413A8C3-4995-4715-A66C-201A66BC1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63748EB-AB08-410B-BC6C-63404673F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496E1FE9-DC83-4729-AB6E-6AB332C70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7B5670A-53C3-4942-9E2D-2230B3152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33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00BEA-A2C2-48DB-AF1A-1BE56E27F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1226996-03C9-46E6-A3EF-6009FF5265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B5AB6F2-7C15-4EF0-BC1C-D1261DC5E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A475D56-EA84-40F0-B422-D3F3600D7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7C708D5-A707-4E13-9DC3-0E57AD27E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FDC7F71-4B1F-4DC2-B9FF-25615B1A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70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A489AC-FAB0-4840-AD89-7179B1B38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3B1DA19B-D3CB-476C-A80A-EF1EF62A2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2D57C29-18DC-402D-A7CD-5265F4DDC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0517901-4B69-4A11-AB93-9006786EE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6E426B7-CB31-4CC4-A105-2A8EE14C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431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70C7DE6D-60F7-44C7-A5C4-754A637B61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450BC339-C94B-47BD-BE92-C9096D505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1834506-BC9C-4FB9-AEFF-60823D53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02EC1C7-2576-4454-953B-A8A62A789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54C5815-8F48-43F5-83FF-6C2353B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647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8065C88E-18B4-49A7-8FE0-AD9A7096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0616E97-B1DF-4C02-8033-512F570AC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2547995-3B9E-40AF-BCC7-49FD15C0F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E1F88-F49B-40DA-9A3B-4831D7444391}" type="datetimeFigureOut">
              <a:rPr lang="uk-UA" smtClean="0"/>
              <a:t>15.04.2025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4C1A951-71AE-4510-913C-D2EE4E9E4A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0226AE3-5E68-4A93-B614-050C598C58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D0979-E479-4A4F-B3A0-EC733611B2B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1631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rk.zapisi.cx.ua/ukraincyam/efekt-tindalya-prichini-ta-mekhanizmi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CF5FA1-54D2-45E9-A22E-4A807CEC0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65" r="898" b="39806"/>
          <a:stretch/>
        </p:blipFill>
        <p:spPr>
          <a:xfrm>
            <a:off x="0" y="0"/>
            <a:ext cx="6178858" cy="140738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89BC8A-3A22-42F6-8D54-3B6CEC86A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65" r="898" b="39806"/>
          <a:stretch/>
        </p:blipFill>
        <p:spPr>
          <a:xfrm flipH="1">
            <a:off x="6178858" y="0"/>
            <a:ext cx="6013142" cy="1407382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8E8D276-1735-42B5-A61A-97E4849D94DE}"/>
              </a:ext>
            </a:extLst>
          </p:cNvPr>
          <p:cNvSpPr/>
          <p:nvPr/>
        </p:nvSpPr>
        <p:spPr>
          <a:xfrm>
            <a:off x="0" y="1407382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ВФМЛ №17">
            <a:extLst>
              <a:ext uri="{FF2B5EF4-FFF2-40B4-BE49-F238E27FC236}">
                <a16:creationId xmlns:a16="http://schemas.microsoft.com/office/drawing/2014/main" id="{0A4EF79C-28CC-4C07-B036-2BE548625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060" y="1180729"/>
            <a:ext cx="4597977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9163BD6B-82C3-4EA7-8F39-9606960B1EDC}"/>
              </a:ext>
            </a:extLst>
          </p:cNvPr>
          <p:cNvSpPr txBox="1">
            <a:spLocks/>
          </p:cNvSpPr>
          <p:nvPr/>
        </p:nvSpPr>
        <p:spPr>
          <a:xfrm>
            <a:off x="2265341" y="574240"/>
            <a:ext cx="8089072" cy="886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 ОСВІТИ І НАУКИ УКРАЇНИ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ВІННИЦЬКЕ ТЕРИТОРІАЛЬНЕ ВІДДІЛЕННЯ МАЛОЇ АКАДЕМІЇ НАУК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7E1176-5634-4188-8DCE-30E224629C47}"/>
              </a:ext>
            </a:extLst>
          </p:cNvPr>
          <p:cNvSpPr txBox="1">
            <a:spLocks/>
          </p:cNvSpPr>
          <p:nvPr/>
        </p:nvSpPr>
        <p:spPr>
          <a:xfrm>
            <a:off x="332508" y="2158165"/>
            <a:ext cx="11859491" cy="102003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ЕФЕКТУ ТІНДАЛЯ НА ПРИКЛАДІ БУЛЬЙОНУ, МОЛОКА ТА СУСПЕНЗІЙ</a:t>
            </a:r>
            <a:endParaRPr lang="uk-UA" sz="24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711F7C-A2A4-41EF-954B-FD474ED1FE9E}"/>
              </a:ext>
            </a:extLst>
          </p:cNvPr>
          <p:cNvSpPr txBox="1"/>
          <p:nvPr/>
        </p:nvSpPr>
        <p:spPr>
          <a:xfrm>
            <a:off x="7033098" y="3338894"/>
            <a:ext cx="46301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Виконавець: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6-В класу</a:t>
            </a: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КЗ “Вінницький фізико-математичний ліцей № 17”</a:t>
            </a:r>
          </a:p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Іщенко Надія Олександрівна</a:t>
            </a:r>
          </a:p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магістр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заступник директора з НВР,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Пізнаємо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природу»</a:t>
            </a:r>
          </a:p>
          <a:p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Дубчак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Олена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Дмитрівна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8A572D-F41E-472B-8F72-1B55E9A8A892}"/>
              </a:ext>
            </a:extLst>
          </p:cNvPr>
          <p:cNvSpPr/>
          <p:nvPr/>
        </p:nvSpPr>
        <p:spPr>
          <a:xfrm>
            <a:off x="4956276" y="6350169"/>
            <a:ext cx="195598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2025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21B5B8-16F9-4FB2-A712-EBE284D426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17" t="5543" r="6197"/>
          <a:stretch/>
        </p:blipFill>
        <p:spPr>
          <a:xfrm>
            <a:off x="332508" y="3338894"/>
            <a:ext cx="4026419" cy="26248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DFD87F-720D-4346-914A-54F4BEB8AC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192" b="11288"/>
          <a:stretch/>
        </p:blipFill>
        <p:spPr>
          <a:xfrm>
            <a:off x="4488567" y="3338894"/>
            <a:ext cx="2414891" cy="26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76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3E49D5D-98CE-40B6-BDCA-EFFD0E18A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155" y="1182665"/>
            <a:ext cx="11227526" cy="5214937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ефект 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явище розсіювання світла в колоїдних розчинах та суспензіях — на прикладі бульйону, молока, розчину крохмалю та інших кухонних рідин</a:t>
            </a:r>
          </a:p>
          <a:p>
            <a:pPr marL="0" indent="0" algn="just">
              <a:lnSpc>
                <a:spcPct val="160000"/>
              </a:lnSpc>
              <a:buNone/>
            </a:pPr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</a:t>
            </a:r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60000"/>
              </a:lnSpc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 з теоретичними основами ефекту 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його фізичною природою та умовами виникнення.</a:t>
            </a:r>
          </a:p>
          <a:p>
            <a:pPr lvl="0">
              <a:lnSpc>
                <a:spcPct val="160000"/>
              </a:lnSpc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Зібрати та підготувати зразки різних колоїдних систем: бульйон, молоко та штучні суспензії.</a:t>
            </a:r>
          </a:p>
          <a:p>
            <a:pPr lvl="0">
              <a:lnSpc>
                <a:spcPct val="160000"/>
              </a:lnSpc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експериментальні дослідження для виявлення ефекту 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кожному з обраних зразків.</a:t>
            </a:r>
          </a:p>
          <a:p>
            <a:pPr lvl="0">
              <a:lnSpc>
                <a:spcPct val="160000"/>
              </a:lnSpc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Зафіксувати та порівняти інтенсивність розсіювання світла в кожному зразку.</a:t>
            </a:r>
          </a:p>
          <a:p>
            <a:pPr lvl="0">
              <a:lnSpc>
                <a:spcPct val="160000"/>
              </a:lnSpc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Зробити висновки щодо наявності або відсутності ефекту 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досліджених системах та пояснити отримані результати.</a:t>
            </a:r>
          </a:p>
          <a:p>
            <a:endParaRPr lang="uk-UA" sz="24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AB02E9-5F28-4F33-B098-69B0EAC733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9A3F74-8CFD-45C1-979F-4C190E757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E97C87-A08C-4CEF-9631-C3E4E7ED2F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3004D3-C850-47EA-9894-FDE98144F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F14B4A9-3C3C-401B-968D-D5D6AF7EF1D3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0A3796D-F93A-4626-A304-3DD9FBF48B29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НАУКОВИЙ АПАРАТ РОБОТИ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44B0308F-EC4B-48E9-9C20-D83A08176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261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7E8EC2-D555-44E8-ADDC-44B0DFED6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33" y="1215020"/>
            <a:ext cx="11458843" cy="120676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 оптичний ефект, який виникає при розсіюванні світла на найдрібніших частинках, що знаходяться в прозорому середовищі. Назва ефекту було на честь ірландського фізика Джона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першим описав і пояснив це явище в середині XIX століття.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9A5F6-B087-4DAF-9966-B10B3AB4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103840-0118-4D0E-AC18-33B5A2BAF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A7548-DAED-4FC3-910A-5E5E5623A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D7FCA-41F5-4A2F-93AA-9AFD04FE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4633AE8-50F2-4718-8551-B4580A5030B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9D267E-AF93-4538-95C6-721FDBA1C9F8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ПРОАНАЛІЗУЄМО ЛІТЕРАТУРУ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223F0261-B3A1-4F08-86FF-97502796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E0C79D65-F273-4699-9144-73D077A2B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7681" y="31627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AutoShape 4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CB1C739B-3E4A-4F54-89E4-D07F73E29F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0388" cy="33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4898408" y="2421781"/>
            <a:ext cx="3723385" cy="341632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 обумовлений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згинанням або розходження світлових хвиль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при проходженні через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перешкоди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вузькі щілини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огинання країв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об'єктів. Інтенсивність розсіяного в даному напрямі світла залежить від числа частинок, що його розсіюють. Ефект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характерним для колоїдних систем, тобто типів суміші, де дрібні частинки однієї речовини рівномірно розподілені в іншій. </a:t>
            </a:r>
          </a:p>
        </p:txBody>
      </p:sp>
      <p:pic>
        <p:nvPicPr>
          <p:cNvPr id="3" name="Picture 2" descr="Астрономо-геодезическое объединение - 200 лет назад, 2 августа 1820 года,  родился Джон Тиндаль (англ. John Tyndall), английский физик, объяснивший  голубой цвет неба. По окончании средней школы (1839) работал  топографом-геодезистом в военных организациях (">
            <a:extLst>
              <a:ext uri="{FF2B5EF4-FFF2-40B4-BE49-F238E27FC236}">
                <a16:creationId xmlns:a16="http://schemas.microsoft.com/office/drawing/2014/main" id="{BCA23557-C958-49F2-B5B0-8CE73C898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348" y="2389650"/>
            <a:ext cx="2968674" cy="394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7B43016-68D6-4AC3-BD09-E6B385BD007E}"/>
              </a:ext>
            </a:extLst>
          </p:cNvPr>
          <p:cNvSpPr/>
          <p:nvPr/>
        </p:nvSpPr>
        <p:spPr>
          <a:xfrm>
            <a:off x="9744637" y="6422322"/>
            <a:ext cx="1562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Тіндаль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DCD34A-6C9E-48ED-B314-7DE58865F9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0" t="12889" r="1"/>
          <a:stretch/>
        </p:blipFill>
        <p:spPr>
          <a:xfrm>
            <a:off x="579698" y="2421781"/>
            <a:ext cx="4092288" cy="425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1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7E8EC2-D555-44E8-ADDC-44B0DFED6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914" y="3276600"/>
            <a:ext cx="4011928" cy="826851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пояснюється законами розсіювання світла. Коли світло падає на частинку, воно взаємодіє з її поверхнею, а потім розсіюється у різних напрямках. При цьому світло з більш короткою довжиною хвилі (синій і фіолетовий) розсіюється сильніше, ніж світло з довшою хвилею (червоний і помаранчевий). Це пояснює, чому при спостереженні ефекту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світла смуга має синюватий відтінок.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9A5F6-B087-4DAF-9966-B10B3AB4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103840-0118-4D0E-AC18-33B5A2BAF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A7548-DAED-4FC3-910A-5E5E5623A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D7FCA-41F5-4A2F-93AA-9AFD04FE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4633AE8-50F2-4718-8551-B4580A5030B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9D267E-AF93-4538-95C6-721FDBA1C9F8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ПРОАНАЛІЗУЄМО ЛІТЕРАТУРУ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223F0261-B3A1-4F08-86FF-97502796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E0C79D65-F273-4699-9144-73D077A2B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7681" y="31627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AutoShape 4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CB1C739B-3E4A-4F54-89E4-D07F73E29F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0388" cy="33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7B43016-68D6-4AC3-BD09-E6B385BD007E}"/>
              </a:ext>
            </a:extLst>
          </p:cNvPr>
          <p:cNvSpPr/>
          <p:nvPr/>
        </p:nvSpPr>
        <p:spPr>
          <a:xfrm>
            <a:off x="7663105" y="1470339"/>
            <a:ext cx="1532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Короткі хвилі</a:t>
            </a:r>
          </a:p>
        </p:txBody>
      </p:sp>
      <p:sp>
        <p:nvSpPr>
          <p:cNvPr id="13" name="Стрілка: вправо 12">
            <a:extLst>
              <a:ext uri="{FF2B5EF4-FFF2-40B4-BE49-F238E27FC236}">
                <a16:creationId xmlns:a16="http://schemas.microsoft.com/office/drawing/2014/main" id="{52804EAD-B38A-46B0-9EE6-B056D0E82A1B}"/>
              </a:ext>
            </a:extLst>
          </p:cNvPr>
          <p:cNvSpPr/>
          <p:nvPr/>
        </p:nvSpPr>
        <p:spPr>
          <a:xfrm>
            <a:off x="4963011" y="3429000"/>
            <a:ext cx="1955260" cy="471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Падаюче світло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53EA0BA-6FC5-4CA9-A252-83E2D58251DF}"/>
              </a:ext>
            </a:extLst>
          </p:cNvPr>
          <p:cNvSpPr/>
          <p:nvPr/>
        </p:nvSpPr>
        <p:spPr>
          <a:xfrm>
            <a:off x="7019779" y="2798467"/>
            <a:ext cx="1810117" cy="1652509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Частинка колоїдного розчину</a:t>
            </a:r>
          </a:p>
        </p:txBody>
      </p:sp>
      <p:sp>
        <p:nvSpPr>
          <p:cNvPr id="18" name="Стрілка: вправо 17">
            <a:extLst>
              <a:ext uri="{FF2B5EF4-FFF2-40B4-BE49-F238E27FC236}">
                <a16:creationId xmlns:a16="http://schemas.microsoft.com/office/drawing/2014/main" id="{FF3071AD-F182-47D6-B7D8-281A6812814C}"/>
              </a:ext>
            </a:extLst>
          </p:cNvPr>
          <p:cNvSpPr/>
          <p:nvPr/>
        </p:nvSpPr>
        <p:spPr>
          <a:xfrm rot="18553962">
            <a:off x="8393179" y="1861194"/>
            <a:ext cx="1566153" cy="472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4B6F2B6-A26A-442B-A95B-AF7704BB3BC8}"/>
              </a:ext>
            </a:extLst>
          </p:cNvPr>
          <p:cNvSpPr/>
          <p:nvPr/>
        </p:nvSpPr>
        <p:spPr>
          <a:xfrm>
            <a:off x="10378056" y="6201158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Довгі хвилі</a:t>
            </a:r>
          </a:p>
        </p:txBody>
      </p:sp>
      <p:sp>
        <p:nvSpPr>
          <p:cNvPr id="21" name="Стрілка: вправо 20">
            <a:extLst>
              <a:ext uri="{FF2B5EF4-FFF2-40B4-BE49-F238E27FC236}">
                <a16:creationId xmlns:a16="http://schemas.microsoft.com/office/drawing/2014/main" id="{F86DE047-7554-4228-920A-05186F1A213D}"/>
              </a:ext>
            </a:extLst>
          </p:cNvPr>
          <p:cNvSpPr/>
          <p:nvPr/>
        </p:nvSpPr>
        <p:spPr>
          <a:xfrm rot="20009515">
            <a:off x="9227005" y="2813891"/>
            <a:ext cx="1411221" cy="47208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2" name="Стрілка: вправо 21">
            <a:extLst>
              <a:ext uri="{FF2B5EF4-FFF2-40B4-BE49-F238E27FC236}">
                <a16:creationId xmlns:a16="http://schemas.microsoft.com/office/drawing/2014/main" id="{41391A4C-BD84-464D-BA81-AA5A977FA7F9}"/>
              </a:ext>
            </a:extLst>
          </p:cNvPr>
          <p:cNvSpPr/>
          <p:nvPr/>
        </p:nvSpPr>
        <p:spPr>
          <a:xfrm rot="19310509">
            <a:off x="8872105" y="2274834"/>
            <a:ext cx="1566153" cy="472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Стрілка: вправо 22">
            <a:extLst>
              <a:ext uri="{FF2B5EF4-FFF2-40B4-BE49-F238E27FC236}">
                <a16:creationId xmlns:a16="http://schemas.microsoft.com/office/drawing/2014/main" id="{714F83F4-E3E0-4E4C-8A09-54DAEEC656F5}"/>
              </a:ext>
            </a:extLst>
          </p:cNvPr>
          <p:cNvSpPr/>
          <p:nvPr/>
        </p:nvSpPr>
        <p:spPr>
          <a:xfrm rot="20944525">
            <a:off x="9386023" y="3341423"/>
            <a:ext cx="1508963" cy="47208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4" name="Стрілка: вправо 23">
            <a:extLst>
              <a:ext uri="{FF2B5EF4-FFF2-40B4-BE49-F238E27FC236}">
                <a16:creationId xmlns:a16="http://schemas.microsoft.com/office/drawing/2014/main" id="{1153D135-B48F-435B-B89A-7BD65E7B2EFC}"/>
              </a:ext>
            </a:extLst>
          </p:cNvPr>
          <p:cNvSpPr/>
          <p:nvPr/>
        </p:nvSpPr>
        <p:spPr>
          <a:xfrm rot="2399236">
            <a:off x="8509687" y="4901111"/>
            <a:ext cx="2685638" cy="472087"/>
          </a:xfrm>
          <a:prstGeom prst="rightArrow">
            <a:avLst/>
          </a:prstGeom>
          <a:solidFill>
            <a:srgbClr val="FF0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5" name="Стрілка: вправо 24">
            <a:extLst>
              <a:ext uri="{FF2B5EF4-FFF2-40B4-BE49-F238E27FC236}">
                <a16:creationId xmlns:a16="http://schemas.microsoft.com/office/drawing/2014/main" id="{3CF3834A-1A3F-4924-B7BF-01B2408F0B2F}"/>
              </a:ext>
            </a:extLst>
          </p:cNvPr>
          <p:cNvSpPr/>
          <p:nvPr/>
        </p:nvSpPr>
        <p:spPr>
          <a:xfrm rot="3714985">
            <a:off x="7737337" y="5411800"/>
            <a:ext cx="2134419" cy="472087"/>
          </a:xfrm>
          <a:prstGeom prst="rightArrow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6" name="Стрілка: вправо 25">
            <a:extLst>
              <a:ext uri="{FF2B5EF4-FFF2-40B4-BE49-F238E27FC236}">
                <a16:creationId xmlns:a16="http://schemas.microsoft.com/office/drawing/2014/main" id="{31F31511-3E48-42E0-AAD5-AA0BE31FFB2B}"/>
              </a:ext>
            </a:extLst>
          </p:cNvPr>
          <p:cNvSpPr/>
          <p:nvPr/>
        </p:nvSpPr>
        <p:spPr>
          <a:xfrm rot="3020866">
            <a:off x="8098047" y="5322033"/>
            <a:ext cx="2661517" cy="472087"/>
          </a:xfrm>
          <a:prstGeom prst="rightArrow">
            <a:avLst/>
          </a:prstGeom>
          <a:solidFill>
            <a:srgbClr val="FF0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7" name="Стрілка: вправо 26">
            <a:extLst>
              <a:ext uri="{FF2B5EF4-FFF2-40B4-BE49-F238E27FC236}">
                <a16:creationId xmlns:a16="http://schemas.microsoft.com/office/drawing/2014/main" id="{6C4A41DB-9A96-43FB-AEEF-53DA5F00A7E2}"/>
              </a:ext>
            </a:extLst>
          </p:cNvPr>
          <p:cNvSpPr/>
          <p:nvPr/>
        </p:nvSpPr>
        <p:spPr>
          <a:xfrm rot="4526317">
            <a:off x="7238909" y="5563404"/>
            <a:ext cx="2011853" cy="472087"/>
          </a:xfrm>
          <a:prstGeom prst="rightArrow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746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9A5F6-B087-4DAF-9966-B10B3AB43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0"/>
            <a:ext cx="3045041" cy="693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103840-0118-4D0E-AC18-33B5A2BAF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0"/>
            <a:ext cx="3045040" cy="7126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A7548-DAED-4FC3-910A-5E5E5623AE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D7FCA-41F5-4A2F-93AA-9AFD04FE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4633AE8-50F2-4718-8551-B4580A5030BB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9D267E-AF93-4538-95C6-721FDBA1C9F8}"/>
              </a:ext>
            </a:extLst>
          </p:cNvPr>
          <p:cNvSpPr/>
          <p:nvPr/>
        </p:nvSpPr>
        <p:spPr>
          <a:xfrm>
            <a:off x="152400" y="502325"/>
            <a:ext cx="6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ПРОАНАЛІЗУЄМО ЛІТЕРАТУРУ</a:t>
            </a:r>
          </a:p>
        </p:txBody>
      </p:sp>
      <p:pic>
        <p:nvPicPr>
          <p:cNvPr id="10" name="Picture 2" descr="ВФМЛ №17">
            <a:extLst>
              <a:ext uri="{FF2B5EF4-FFF2-40B4-BE49-F238E27FC236}">
                <a16:creationId xmlns:a16="http://schemas.microsoft.com/office/drawing/2014/main" id="{223F0261-B3A1-4F08-86FF-97502796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E0C79D65-F273-4699-9144-73D077A2B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7681" y="31627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AutoShape 4" descr="Дафнія - фото, розведення дафній в домашніх умовах | Блог ...">
            <a:extLst>
              <a:ext uri="{FF2B5EF4-FFF2-40B4-BE49-F238E27FC236}">
                <a16:creationId xmlns:a16="http://schemas.microsoft.com/office/drawing/2014/main" id="{CB1C739B-3E4A-4F54-89E4-D07F73E29F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0388" cy="33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4B6F2B6-A26A-442B-A95B-AF7704BB3BC8}"/>
              </a:ext>
            </a:extLst>
          </p:cNvPr>
          <p:cNvSpPr/>
          <p:nvPr/>
        </p:nvSpPr>
        <p:spPr>
          <a:xfrm>
            <a:off x="297086" y="6285296"/>
            <a:ext cx="10097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потоку через: а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істинний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колоїдний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F58AEADC-B3A7-4406-B885-7C126CD20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9363" y="1295207"/>
            <a:ext cx="524375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Істинний розчин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частинки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менші за 1 нм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(молекули, </a:t>
            </a:r>
            <a:r>
              <a:rPr kumimoji="0" lang="uk-UA" alt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йони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kumimoji="0" lang="uk-UA" alt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kumimoji="0" lang="uk-UA" alt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⁺ + </a:t>
            </a:r>
            <a:r>
              <a:rPr kumimoji="0" lang="uk-UA" alt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⁻ у воді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95D764CB-2E86-417A-BF6A-62B0A84AEA4B}"/>
              </a:ext>
            </a:extLst>
          </p:cNvPr>
          <p:cNvSpPr/>
          <p:nvPr/>
        </p:nvSpPr>
        <p:spPr>
          <a:xfrm>
            <a:off x="6555015" y="3592373"/>
            <a:ext cx="5472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Колоїдний розчин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частинки </a:t>
            </a:r>
            <a:r>
              <a:rPr lang="uk-UA" alt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1 до 100 нм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(великі молекули, агрегати).  Частинки жиру в молоці</a:t>
            </a:r>
            <a:r>
              <a:rPr lang="uk-UA" altLang="uk-UA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3075" name="Picture 3" descr="https://uahistory.co/pidruchniki/yaroshenko-chemistry-9-class-2017/yaroshenko-chemistry-9-class-2017.files/image030.jpg">
            <a:extLst>
              <a:ext uri="{FF2B5EF4-FFF2-40B4-BE49-F238E27FC236}">
                <a16:creationId xmlns:a16="http://schemas.microsoft.com/office/drawing/2014/main" id="{797797EE-B07C-42CF-B492-722EBEE06D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"/>
          <a:stretch/>
        </p:blipFill>
        <p:spPr bwMode="auto">
          <a:xfrm>
            <a:off x="152400" y="1349173"/>
            <a:ext cx="6402615" cy="4592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AC16C5-5283-426A-9351-9B7B8056F9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03" t="62894" r="52287" b="10922"/>
          <a:stretch/>
        </p:blipFill>
        <p:spPr>
          <a:xfrm rot="5400000">
            <a:off x="3453694" y="2387568"/>
            <a:ext cx="1009191" cy="70802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70C048F-CAFA-4A90-B867-7789081A4F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528" t="62894" r="2348" b="10922"/>
          <a:stretch/>
        </p:blipFill>
        <p:spPr>
          <a:xfrm rot="5400000">
            <a:off x="3453695" y="4426934"/>
            <a:ext cx="1009192" cy="708029"/>
          </a:xfrm>
          <a:prstGeom prst="rect">
            <a:avLst/>
          </a:prstGeom>
        </p:spPr>
      </p:pic>
      <p:pic>
        <p:nvPicPr>
          <p:cNvPr id="3077" name="Picture 5" descr="Как выбрать качественное молоко в магазине — советы">
            <a:extLst>
              <a:ext uri="{FF2B5EF4-FFF2-40B4-BE49-F238E27FC236}">
                <a16:creationId xmlns:a16="http://schemas.microsoft.com/office/drawing/2014/main" id="{C5E45485-89E8-43BA-97D6-0EC0B62FD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363" y="4237231"/>
            <a:ext cx="3073891" cy="204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AutoShape 7" descr="Що буде, якщо випити воду з сіллю | Waterclub">
            <a:extLst>
              <a:ext uri="{FF2B5EF4-FFF2-40B4-BE49-F238E27FC236}">
                <a16:creationId xmlns:a16="http://schemas.microsoft.com/office/drawing/2014/main" id="{881C70BF-4B76-4A9E-9952-AAC8CD4060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81" name="Picture 9" descr="Усі переваги солоної води, використання та як ними скористатися">
            <a:extLst>
              <a:ext uri="{FF2B5EF4-FFF2-40B4-BE49-F238E27FC236}">
                <a16:creationId xmlns:a16="http://schemas.microsoft.com/office/drawing/2014/main" id="{028DA4A9-D57F-4E78-A7FA-4DC47EFF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611" y="2238682"/>
            <a:ext cx="2448581" cy="137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538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38EB2C-3F65-49CB-A75A-CE64DD26F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-73583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C0DB0D-C8C6-4334-B9A8-2E169E634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-73583"/>
            <a:ext cx="3045040" cy="712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BDF3BC-B8D2-4D47-9D2D-9CBB95941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417844-FEBB-4471-94A6-7548769ED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7D629E-E96E-42B4-B179-42D6E1EC5B58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AFEBE5-D967-4883-9BC9-952D8751742C}"/>
              </a:ext>
            </a:extLst>
          </p:cNvPr>
          <p:cNvSpPr/>
          <p:nvPr/>
        </p:nvSpPr>
        <p:spPr>
          <a:xfrm>
            <a:off x="152400" y="502325"/>
            <a:ext cx="7748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МАТЕРІАЛИ ТА МЕТОДИКА ДОСЛІДЖЕНЬ</a:t>
            </a:r>
          </a:p>
        </p:txBody>
      </p:sp>
      <p:pic>
        <p:nvPicPr>
          <p:cNvPr id="11" name="Picture 2" descr="ВФМЛ №17">
            <a:extLst>
              <a:ext uri="{FF2B5EF4-FFF2-40B4-BE49-F238E27FC236}">
                <a16:creationId xmlns:a16="http://schemas.microsoft.com/office/drawing/2014/main" id="{46B9CAF6-52C5-4ED0-A5EF-ACA57C3F4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2698" y="1243609"/>
            <a:ext cx="11602596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Перевіримо ефект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прикладі бульйону, молока, розчину крохмалю, доступних в умовах звичайної кухні. Для цього підготуємо зразки.</a:t>
            </a:r>
            <a:endParaRPr lang="uk-UA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DDB3D8-78EA-4E67-89AB-DE6752D622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0739"/>
          <a:stretch/>
        </p:blipFill>
        <p:spPr>
          <a:xfrm>
            <a:off x="2414962" y="2279013"/>
            <a:ext cx="7167802" cy="3185809"/>
          </a:xfrm>
          <a:prstGeom prst="rect">
            <a:avLst/>
          </a:prstGeom>
        </p:spPr>
      </p:pic>
      <p:sp>
        <p:nvSpPr>
          <p:cNvPr id="12" name="Стрілка: вправо 11">
            <a:extLst>
              <a:ext uri="{FF2B5EF4-FFF2-40B4-BE49-F238E27FC236}">
                <a16:creationId xmlns:a16="http://schemas.microsoft.com/office/drawing/2014/main" id="{92492EE7-DBAE-46E2-98AA-5DF29928E8BB}"/>
              </a:ext>
            </a:extLst>
          </p:cNvPr>
          <p:cNvSpPr/>
          <p:nvPr/>
        </p:nvSpPr>
        <p:spPr>
          <a:xfrm rot="19024790">
            <a:off x="2266828" y="5441368"/>
            <a:ext cx="1556426" cy="359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Стрілка: вправо 17">
            <a:extLst>
              <a:ext uri="{FF2B5EF4-FFF2-40B4-BE49-F238E27FC236}">
                <a16:creationId xmlns:a16="http://schemas.microsoft.com/office/drawing/2014/main" id="{70F58FD9-F147-481E-97E2-A3AD092059C6}"/>
              </a:ext>
            </a:extLst>
          </p:cNvPr>
          <p:cNvSpPr/>
          <p:nvPr/>
        </p:nvSpPr>
        <p:spPr>
          <a:xfrm rot="16813536">
            <a:off x="4437562" y="5488265"/>
            <a:ext cx="1241138" cy="359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Стрілка: вправо 18">
            <a:extLst>
              <a:ext uri="{FF2B5EF4-FFF2-40B4-BE49-F238E27FC236}">
                <a16:creationId xmlns:a16="http://schemas.microsoft.com/office/drawing/2014/main" id="{89E92BAC-4C66-4D55-B752-0621E0E0283D}"/>
              </a:ext>
            </a:extLst>
          </p:cNvPr>
          <p:cNvSpPr/>
          <p:nvPr/>
        </p:nvSpPr>
        <p:spPr>
          <a:xfrm rot="15788269">
            <a:off x="6214318" y="5492694"/>
            <a:ext cx="1264566" cy="359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Стрілка: вправо 19">
            <a:extLst>
              <a:ext uri="{FF2B5EF4-FFF2-40B4-BE49-F238E27FC236}">
                <a16:creationId xmlns:a16="http://schemas.microsoft.com/office/drawing/2014/main" id="{95EA1065-0FDC-4268-AEC3-764C7B28CC2A}"/>
              </a:ext>
            </a:extLst>
          </p:cNvPr>
          <p:cNvSpPr/>
          <p:nvPr/>
        </p:nvSpPr>
        <p:spPr>
          <a:xfrm rot="14014130">
            <a:off x="8192453" y="5368131"/>
            <a:ext cx="1391619" cy="359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DB431EF-E348-4F7A-88F1-CF5C654906E1}"/>
              </a:ext>
            </a:extLst>
          </p:cNvPr>
          <p:cNvSpPr/>
          <p:nvPr/>
        </p:nvSpPr>
        <p:spPr>
          <a:xfrm>
            <a:off x="1759975" y="6321912"/>
            <a:ext cx="724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E17566E-E0C1-4186-807C-7DC409B6CE22}"/>
              </a:ext>
            </a:extLst>
          </p:cNvPr>
          <p:cNvSpPr/>
          <p:nvPr/>
        </p:nvSpPr>
        <p:spPr>
          <a:xfrm>
            <a:off x="4317724" y="6349914"/>
            <a:ext cx="943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Молоко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54E934F-85E0-41FC-8936-D723B9A134DC}"/>
              </a:ext>
            </a:extLst>
          </p:cNvPr>
          <p:cNvSpPr/>
          <p:nvPr/>
        </p:nvSpPr>
        <p:spPr>
          <a:xfrm>
            <a:off x="8623046" y="6300093"/>
            <a:ext cx="1919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 крохмалю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9A785C9-8D56-4877-AA82-D4C4227B0AAA}"/>
              </a:ext>
            </a:extLst>
          </p:cNvPr>
          <p:cNvSpPr/>
          <p:nvPr/>
        </p:nvSpPr>
        <p:spPr>
          <a:xfrm>
            <a:off x="6314464" y="6377916"/>
            <a:ext cx="1000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Бульйон</a:t>
            </a:r>
          </a:p>
        </p:txBody>
      </p:sp>
    </p:spTree>
    <p:extLst>
      <p:ext uri="{BB962C8B-B14F-4D97-AF65-F5344CB8AC3E}">
        <p14:creationId xmlns:p14="http://schemas.microsoft.com/office/powerpoint/2010/main" val="3890016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38EB2C-3F65-49CB-A75A-CE64DD26F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-73583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C0DB0D-C8C6-4334-B9A8-2E169E634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-73583"/>
            <a:ext cx="3045040" cy="712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BDF3BC-B8D2-4D47-9D2D-9CBB95941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417844-FEBB-4471-94A6-7548769ED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7D629E-E96E-42B4-B179-42D6E1EC5B58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AFEBE5-D967-4883-9BC9-952D8751742C}"/>
              </a:ext>
            </a:extLst>
          </p:cNvPr>
          <p:cNvSpPr/>
          <p:nvPr/>
        </p:nvSpPr>
        <p:spPr>
          <a:xfrm>
            <a:off x="152400" y="502325"/>
            <a:ext cx="7748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МАТЕРІАЛИ ТА МЕТОДИКА ДОСЛІДЖЕНЬ</a:t>
            </a:r>
          </a:p>
        </p:txBody>
      </p:sp>
      <p:pic>
        <p:nvPicPr>
          <p:cNvPr id="11" name="Picture 2" descr="ВФМЛ №17">
            <a:extLst>
              <a:ext uri="{FF2B5EF4-FFF2-40B4-BE49-F238E27FC236}">
                <a16:creationId xmlns:a16="http://schemas.microsoft.com/office/drawing/2014/main" id="{46B9CAF6-52C5-4ED0-A5EF-ACA57C3F4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2698" y="1243609"/>
            <a:ext cx="11602596" cy="129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темному приміщенні направимо лазерний промінь на контрольний зразок (воду) та поспостерігаємо  за його поведінкою. Як бачимо,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видно у воді, оскільки вона є прозорим середовищем і не містить зважених частинок, які могли б розсіювати світло. </a:t>
            </a:r>
            <a:endParaRPr lang="uk-UA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DB431EF-E348-4F7A-88F1-CF5C654906E1}"/>
              </a:ext>
            </a:extLst>
          </p:cNvPr>
          <p:cNvSpPr/>
          <p:nvPr/>
        </p:nvSpPr>
        <p:spPr>
          <a:xfrm>
            <a:off x="1522520" y="5101978"/>
            <a:ext cx="724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E17566E-E0C1-4186-807C-7DC409B6CE22}"/>
              </a:ext>
            </a:extLst>
          </p:cNvPr>
          <p:cNvSpPr/>
          <p:nvPr/>
        </p:nvSpPr>
        <p:spPr>
          <a:xfrm>
            <a:off x="4856719" y="5033914"/>
            <a:ext cx="943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Молоко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54E934F-85E0-41FC-8936-D723B9A134DC}"/>
              </a:ext>
            </a:extLst>
          </p:cNvPr>
          <p:cNvSpPr/>
          <p:nvPr/>
        </p:nvSpPr>
        <p:spPr>
          <a:xfrm>
            <a:off x="10035858" y="5085124"/>
            <a:ext cx="1919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 крохмалю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9A785C9-8D56-4877-AA82-D4C4227B0AAA}"/>
              </a:ext>
            </a:extLst>
          </p:cNvPr>
          <p:cNvSpPr/>
          <p:nvPr/>
        </p:nvSpPr>
        <p:spPr>
          <a:xfrm>
            <a:off x="7900447" y="5085124"/>
            <a:ext cx="1000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Бульйон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4FDE40-E2F6-46AA-B79B-871BC19437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717" b="32199"/>
          <a:stretch/>
        </p:blipFill>
        <p:spPr>
          <a:xfrm>
            <a:off x="362286" y="2789848"/>
            <a:ext cx="3344669" cy="22335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8C3FF2-822D-4D33-8E87-5E3DC49859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41" b="18631"/>
          <a:stretch/>
        </p:blipFill>
        <p:spPr>
          <a:xfrm>
            <a:off x="9704915" y="2789847"/>
            <a:ext cx="2313938" cy="21883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CA99B3-2496-418A-8284-71E63620D8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014" b="20189"/>
          <a:stretch/>
        </p:blipFill>
        <p:spPr>
          <a:xfrm>
            <a:off x="6864173" y="2789847"/>
            <a:ext cx="2744663" cy="218830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0410140-8440-4573-81BF-35A7D89DDEB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1002" r="6561" b="26276"/>
          <a:stretch/>
        </p:blipFill>
        <p:spPr>
          <a:xfrm>
            <a:off x="3843865" y="2789848"/>
            <a:ext cx="2968917" cy="2233552"/>
          </a:xfrm>
          <a:prstGeom prst="rect">
            <a:avLst/>
          </a:prstGeom>
        </p:spPr>
      </p:pic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07BD02FC-349A-4F70-AF83-045EE3874F3A}"/>
              </a:ext>
            </a:extLst>
          </p:cNvPr>
          <p:cNvSpPr/>
          <p:nvPr/>
        </p:nvSpPr>
        <p:spPr>
          <a:xfrm>
            <a:off x="362286" y="5469319"/>
            <a:ext cx="11593008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Найбільше розсіювання спостерігаємо у молоці та крохмальному розчині, менше — у бульйоні, а у воді його нема взагалі.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88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38EB2C-3F65-49CB-A75A-CE64DD26F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-73583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C0DB0D-C8C6-4334-B9A8-2E169E634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-73583"/>
            <a:ext cx="3045040" cy="712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BDF3BC-B8D2-4D47-9D2D-9CBB95941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417844-FEBB-4471-94A6-7548769ED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7D629E-E96E-42B4-B179-42D6E1EC5B58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AFEBE5-D967-4883-9BC9-952D8751742C}"/>
              </a:ext>
            </a:extLst>
          </p:cNvPr>
          <p:cNvSpPr/>
          <p:nvPr/>
        </p:nvSpPr>
        <p:spPr>
          <a:xfrm>
            <a:off x="152400" y="502325"/>
            <a:ext cx="7748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</a:t>
            </a:r>
          </a:p>
        </p:txBody>
      </p:sp>
      <p:pic>
        <p:nvPicPr>
          <p:cNvPr id="11" name="Picture 2" descr="ВФМЛ №17">
            <a:extLst>
              <a:ext uri="{FF2B5EF4-FFF2-40B4-BE49-F238E27FC236}">
                <a16:creationId xmlns:a16="http://schemas.microsoft.com/office/drawing/2014/main" id="{46B9CAF6-52C5-4ED0-A5EF-ACA57C3F4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2400" y="1615374"/>
            <a:ext cx="1150402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Отже, результати дослідження пояснюються тим, що ефект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виникає при розсіюванні на завислих частках, розміри яких перевищують розміри атомів в десятки разів , де частинки достатньо малі, щоб не осідати під дією сили тяжіння, але водночас досить великі, щоб розсіювати світло. У воді таких частинок немає, тому світло проходить крізь неї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нерозсіюючись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залишається невидимим.</a:t>
            </a:r>
          </a:p>
          <a:p>
            <a:endParaRPr lang="uk-UA" sz="2400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EA09F2-1F32-46B7-A406-5C9D385C68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590" b="43687"/>
          <a:stretch/>
        </p:blipFill>
        <p:spPr>
          <a:xfrm>
            <a:off x="1193260" y="3460213"/>
            <a:ext cx="9144000" cy="2998473"/>
          </a:xfrm>
          <a:prstGeom prst="rect">
            <a:avLst/>
          </a:prstGeom>
        </p:spPr>
      </p:pic>
      <p:sp>
        <p:nvSpPr>
          <p:cNvPr id="12" name="AutoShape 2" descr="Зеленая галочка PNG - Зеленая галочка Галочка Правильный прозрачная  иллюстрация">
            <a:extLst>
              <a:ext uri="{FF2B5EF4-FFF2-40B4-BE49-F238E27FC236}">
                <a16:creationId xmlns:a16="http://schemas.microsoft.com/office/drawing/2014/main" id="{C85F268E-B3EF-4DD8-9F03-EF4BEB7338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0" name="Picture 6" descr="Галочка true false на белом фоне Значок True или Falce Зеленая галочка  Символ красного креста Галочка правый символ галочка Знак викторины Плоский  набор EPS 10 | Премиум векторы">
            <a:extLst>
              <a:ext uri="{FF2B5EF4-FFF2-40B4-BE49-F238E27FC236}">
                <a16:creationId xmlns:a16="http://schemas.microsoft.com/office/drawing/2014/main" id="{6C7FF1E5-679B-412D-8126-6601DD31A3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t="31646" r="53698" b="32739"/>
          <a:stretch/>
        </p:blipFill>
        <p:spPr bwMode="auto">
          <a:xfrm>
            <a:off x="2169268" y="5288558"/>
            <a:ext cx="1031132" cy="94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Галочка true false на белом фоне Значок True или Falce Зеленая галочка  Символ красного креста Галочка правый символ галочка Знак викторины Плоский  набор EPS 10 | Премиум векторы">
            <a:extLst>
              <a:ext uri="{FF2B5EF4-FFF2-40B4-BE49-F238E27FC236}">
                <a16:creationId xmlns:a16="http://schemas.microsoft.com/office/drawing/2014/main" id="{AE3555A8-19EF-4359-916D-9DCE01ACC0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6" t="31104" r="7688" b="30497"/>
          <a:stretch/>
        </p:blipFill>
        <p:spPr bwMode="auto">
          <a:xfrm>
            <a:off x="4538377" y="5245300"/>
            <a:ext cx="933856" cy="93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Галочка true false на белом фоне Значок True или Falce Зеленая галочка  Символ красного креста Галочка правый символ галочка Знак викторины Плоский  набор EPS 10 | Премиум векторы">
            <a:extLst>
              <a:ext uri="{FF2B5EF4-FFF2-40B4-BE49-F238E27FC236}">
                <a16:creationId xmlns:a16="http://schemas.microsoft.com/office/drawing/2014/main" id="{9B3608DB-E569-4954-8F3A-1878699A9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6" t="31104" r="7688" b="30497"/>
          <a:stretch/>
        </p:blipFill>
        <p:spPr bwMode="auto">
          <a:xfrm>
            <a:off x="6580762" y="5255580"/>
            <a:ext cx="933856" cy="93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Галочка true false на белом фоне Значок True или Falce Зеленая галочка  Символ красного креста Галочка правый символ галочка Знак викторины Плоский  набор EPS 10 | Премиум векторы">
            <a:extLst>
              <a:ext uri="{FF2B5EF4-FFF2-40B4-BE49-F238E27FC236}">
                <a16:creationId xmlns:a16="http://schemas.microsoft.com/office/drawing/2014/main" id="{4D27A1F3-A82D-4774-9A4E-B23E491492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6" t="31104" r="7688" b="30497"/>
          <a:stretch/>
        </p:blipFill>
        <p:spPr bwMode="auto">
          <a:xfrm>
            <a:off x="8524674" y="5288558"/>
            <a:ext cx="933856" cy="93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832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38EB2C-3F65-49CB-A75A-CE64DD26F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-73583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C0DB0D-C8C6-4334-B9A8-2E169E634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-73583"/>
            <a:ext cx="3045040" cy="712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BDF3BC-B8D2-4D47-9D2D-9CBB95941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417844-FEBB-4471-94A6-7548769ED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7D629E-E96E-42B4-B179-42D6E1EC5B58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AFEBE5-D967-4883-9BC9-952D8751742C}"/>
              </a:ext>
            </a:extLst>
          </p:cNvPr>
          <p:cNvSpPr/>
          <p:nvPr/>
        </p:nvSpPr>
        <p:spPr>
          <a:xfrm>
            <a:off x="152400" y="502325"/>
            <a:ext cx="7748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ВИКОРИСТАНОЇ ЛІТЕРАТУРИ</a:t>
            </a:r>
          </a:p>
        </p:txBody>
      </p:sp>
      <p:pic>
        <p:nvPicPr>
          <p:cNvPr id="11" name="Picture 2" descr="ВФМЛ №17">
            <a:extLst>
              <a:ext uri="{FF2B5EF4-FFF2-40B4-BE49-F238E27FC236}">
                <a16:creationId xmlns:a16="http://schemas.microsoft.com/office/drawing/2014/main" id="{46B9CAF6-52C5-4ED0-A5EF-ACA57C3F4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6946" y="1269489"/>
            <a:ext cx="1120497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причини та механізми [Електронний ресурс] // Парк знань. — [Електрон. дані]. — Режим доступу: </a:t>
            </a: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https://park.zapisi.cx.ua/ukraincyam/efekt-tindalya-prichini-ta-mekhanizmi.html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звернення: 8 квітня 2025 р.).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Коузов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А. Основи аналізу дисперсного складу промислових пилів та подрібнених матеріалів, 3 видавництва/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Коузов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А. – Л., 1987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 України № 32126. МПК (2006) G01N 15/00. Експрес-метод визначення концентрації і розмірів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наночастинок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колоїдного розчину.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Опубл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12.05.2008.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Грицан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Лабузова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Я. Ефект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https://www.pharmencyclopedia.com.ua/article/2198/tindalya-efekt. Фармацевтична енциклопедія. (дата звернення: 12.04.2025). 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Зімон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А.Д., Лещенко Н.Ф. Колоїдна хімія. - М., 2001;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Шіц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Л.А.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Тіндаль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ефект. 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Фізична енциклопедія. - М., 1998. - Т. 5.</a:t>
            </a:r>
          </a:p>
        </p:txBody>
      </p:sp>
    </p:spTree>
    <p:extLst>
      <p:ext uri="{BB962C8B-B14F-4D97-AF65-F5344CB8AC3E}">
        <p14:creationId xmlns:p14="http://schemas.microsoft.com/office/powerpoint/2010/main" val="3983466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38EB2C-3F65-49CB-A75A-CE64DD26F5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0" y="-73583"/>
            <a:ext cx="3045041" cy="693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C0DB0D-C8C6-4334-B9A8-2E169E634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3045041" y="-73583"/>
            <a:ext cx="3045040" cy="712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BDF3BC-B8D2-4D47-9D2D-9CBB95941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>
            <a:off x="6101918" y="0"/>
            <a:ext cx="3045041" cy="693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417844-FEBB-4471-94A6-7548769ED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t="20065" r="898" b="39806"/>
          <a:stretch/>
        </p:blipFill>
        <p:spPr>
          <a:xfrm flipH="1">
            <a:off x="9146959" y="0"/>
            <a:ext cx="3045040" cy="712695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7D629E-E96E-42B4-B179-42D6E1EC5B58}"/>
              </a:ext>
            </a:extLst>
          </p:cNvPr>
          <p:cNvSpPr/>
          <p:nvPr/>
        </p:nvSpPr>
        <p:spPr>
          <a:xfrm>
            <a:off x="-1" y="623611"/>
            <a:ext cx="12192000" cy="3681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uk-UA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AFEBE5-D967-4883-9BC9-952D8751742C}"/>
              </a:ext>
            </a:extLst>
          </p:cNvPr>
          <p:cNvSpPr/>
          <p:nvPr/>
        </p:nvSpPr>
        <p:spPr>
          <a:xfrm>
            <a:off x="1815830" y="3031517"/>
            <a:ext cx="77480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Дякую за увагу!</a:t>
            </a:r>
          </a:p>
        </p:txBody>
      </p:sp>
      <p:pic>
        <p:nvPicPr>
          <p:cNvPr id="11" name="Picture 2" descr="ВФМЛ №17">
            <a:extLst>
              <a:ext uri="{FF2B5EF4-FFF2-40B4-BE49-F238E27FC236}">
                <a16:creationId xmlns:a16="http://schemas.microsoft.com/office/drawing/2014/main" id="{46B9CAF6-52C5-4ED0-A5EF-ACA57C3F4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448" y="399314"/>
            <a:ext cx="4291551" cy="8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962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782</Words>
  <Application>Microsoft Office PowerPoint</Application>
  <PresentationFormat>Широкий екран</PresentationFormat>
  <Paragraphs>57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Ефект Тіндаля – це оптичний ефект, який виникає при розсіюванні світла на найдрібніших частинках, що знаходяться в прозорому середовищі. Назва ефекту було на честь ірландського фізика Джона Тіндаля, який першим описав і пояснив це явище в середині XIX століття.</vt:lpstr>
      <vt:lpstr>Ефект Тіндаля пояснюється законами розсіювання світла. Коли світло падає на частинку, воно взаємодіє з її поверхнею, а потім розсіюється у різних напрямках. При цьому світло з більш короткою довжиною хвилі (синій і фіолетовий) розсіюється сильніше, ніж світло з довшою хвилею (червоний і помаранчевий). Це пояснює, чому при спостереженні ефекту Тіндаля світла смуга має синюватий відтінок.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Оцінка якості джерел водопостачання міста Вінниця за допомогою біоіндикаторів Daphnia Magna та виявлення коліморфних</dc:title>
  <dc:creator>User 07 (admin)</dc:creator>
  <cp:lastModifiedBy>User 07 (admin)</cp:lastModifiedBy>
  <cp:revision>49</cp:revision>
  <dcterms:created xsi:type="dcterms:W3CDTF">2025-02-08T08:45:32Z</dcterms:created>
  <dcterms:modified xsi:type="dcterms:W3CDTF">2025-04-15T18:42:53Z</dcterms:modified>
</cp:coreProperties>
</file>