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FA58"/>
    <a:srgbClr val="3150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816" autoAdjust="0"/>
  </p:normalViewPr>
  <p:slideViewPr>
    <p:cSldViewPr snapToGrid="0">
      <p:cViewPr varScale="1">
        <p:scale>
          <a:sx n="65" d="100"/>
          <a:sy n="65" d="100"/>
        </p:scale>
        <p:origin x="133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E6A8C-58CC-46D6-A2E3-F6FE209A257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F460-5385-4279-9374-52CAD3D1D5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9142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E6A8C-58CC-46D6-A2E3-F6FE209A257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F460-5385-4279-9374-52CAD3D1D5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7944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E6A8C-58CC-46D6-A2E3-F6FE209A257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F460-5385-4279-9374-52CAD3D1D5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0316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E6A8C-58CC-46D6-A2E3-F6FE209A257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F460-5385-4279-9374-52CAD3D1D5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6678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E6A8C-58CC-46D6-A2E3-F6FE209A257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F460-5385-4279-9374-52CAD3D1D5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3833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E6A8C-58CC-46D6-A2E3-F6FE209A257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F460-5385-4279-9374-52CAD3D1D5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0080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E6A8C-58CC-46D6-A2E3-F6FE209A257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F460-5385-4279-9374-52CAD3D1D5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5947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E6A8C-58CC-46D6-A2E3-F6FE209A257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F460-5385-4279-9374-52CAD3D1D5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7235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E6A8C-58CC-46D6-A2E3-F6FE209A257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F460-5385-4279-9374-52CAD3D1D5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6958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E6A8C-58CC-46D6-A2E3-F6FE209A257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F460-5385-4279-9374-52CAD3D1D5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3774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E6A8C-58CC-46D6-A2E3-F6FE209A257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F460-5385-4279-9374-52CAD3D1D5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8081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E6A8C-58CC-46D6-A2E3-F6FE209A2571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4F460-5385-4279-9374-52CAD3D1D5B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3871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co.com.ua/sites/eco.com.ua/files/lib1/konf/3vze/zb_m/t1/tom_1_s03_p_267_270.pdf" TargetMode="External"/><Relationship Id="rId2" Type="http://schemas.openxmlformats.org/officeDocument/2006/relationships/hyperlink" Target="https://eprints.cdu.edu.ua/3466/1/rodzinka_2019%20-191-193.pdf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uk.wikipedia.org/wiki/%D0%9A%D1%83%D0%BB%D1%8C%D0%B1%D0%B0%D0%B1%D0%B0_%D0%BB%D1%96%D0%BA%D0%B0%D1%80%D1%81%D1%8C%D0%BA%D0%B0" TargetMode="External"/><Relationship Id="rId4" Type="http://schemas.openxmlformats.org/officeDocument/2006/relationships/hyperlink" Target="https://enpuir.npu.edu.ua/bitstream/handle/123456789/9484/Dovgopol%D0%B0.pdf?sequence=1&amp;isAllowed=y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04800" y="304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3519534" y="794615"/>
            <a:ext cx="565595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щільності популяцій кульбаби лікарської як фітоіндикатора стану та якості ґрунтів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835"/>
          <a:stretch/>
        </p:blipFill>
        <p:spPr>
          <a:xfrm>
            <a:off x="415636" y="457200"/>
            <a:ext cx="3191383" cy="26877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005" y="304800"/>
            <a:ext cx="2778529" cy="6174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563419" y="4454528"/>
            <a:ext cx="842143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/>
              <a:t>Роботу виконала: </a:t>
            </a:r>
            <a:r>
              <a:rPr lang="uk-UA" sz="2000" dirty="0" smtClean="0"/>
              <a:t>Ігнатьєва Софія Дмитрівна, учениця 9-Б класу Конотопського ліцею №10 Конотопської міської ради Сумської області.</a:t>
            </a:r>
          </a:p>
          <a:p>
            <a:endParaRPr lang="uk-UA" sz="2000" dirty="0" smtClean="0"/>
          </a:p>
          <a:p>
            <a:r>
              <a:rPr lang="uk-UA" sz="2000" b="1" dirty="0" smtClean="0"/>
              <a:t>Науковий керівник: </a:t>
            </a:r>
            <a:r>
              <a:rPr lang="uk-UA" sz="2000" dirty="0" smtClean="0"/>
              <a:t>Олійник Віталіна Вікторівна, вчитель біології Конотопського ліцею №10 Конотопської міської ради Сумської області.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231388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5709" y="445808"/>
            <a:ext cx="11157527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sz="2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Мета:</a:t>
            </a:r>
            <a:r>
              <a:rPr lang="uk-UA" sz="2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оцінити вплив антропогенного навантаження на щільність популяцій кульбаби лікарської.</a:t>
            </a:r>
          </a:p>
          <a:p>
            <a:pPr>
              <a:lnSpc>
                <a:spcPct val="150000"/>
              </a:lnSpc>
            </a:pPr>
            <a:r>
              <a: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 до мети передбачено виконання таких </a:t>
            </a:r>
            <a:r>
              <a:rPr lang="uk-UA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завдань:</a:t>
            </a:r>
            <a:r>
              <a: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Опрацювати наукову літературу з теми дослідження.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 та порівняти щільність популяцій кульбаби лікарської на кожній обраній ділянці з різним рівнем антропогенного навантаження.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 отримані результати щодо використання щільності популяцій кульбаби лікарської як фітоіндикатора на антропогенне навантаження.</a:t>
            </a: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135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69673" y="450495"/>
            <a:ext cx="828501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Об’єкт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кульбаба лікарська (</a:t>
            </a:r>
            <a:r>
              <a:rPr lang="la-Latn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Taraxacum officinale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</a:t>
            </a: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щільність популяцій кульбаби лікарської як фітоіндикатора на антропогенне навантаження</a:t>
            </a:r>
            <a:r>
              <a:rPr lang="uk-UA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t="19451" b="34185"/>
          <a:stretch/>
        </p:blipFill>
        <p:spPr>
          <a:xfrm>
            <a:off x="7829213" y="2481821"/>
            <a:ext cx="3947151" cy="406676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269673" y="2481820"/>
            <a:ext cx="430414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Методи: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фітоіндикація, польові дослідження, математичний, статистичний, аналіз і синтез</a:t>
            </a:r>
            <a:r>
              <a:rPr lang="ru-RU" sz="1600" dirty="0" smtClean="0"/>
              <a:t>. </a:t>
            </a:r>
            <a:endParaRPr lang="ru-RU" sz="1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83" y="267855"/>
            <a:ext cx="2872508" cy="638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47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38799" y="487303"/>
            <a:ext cx="54494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Кульбаба </a:t>
            </a:r>
            <a:r>
              <a:rPr lang="uk-UA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лікарська (</a:t>
            </a:r>
            <a:r>
              <a:rPr lang="la-Latn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Taraxacum officinale</a:t>
            </a:r>
            <a:r>
              <a:rPr lang="uk-UA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3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24582" y="2293265"/>
            <a:ext cx="667789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Кульбаба лікарська - невибаглива рослина, добре пристосована до різноманітних умов помірного клімату. Вона успішно росте на різних типах ґрунтів, може витримувати як повне сонце, так і затінені ділянки. Саме завдяки її легкій адаптації та широкому поширенню вона є зручним об’єктом для екологічних та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біомоніторингових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досліджень. 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8908" b="23219"/>
          <a:stretch/>
        </p:blipFill>
        <p:spPr>
          <a:xfrm>
            <a:off x="83127" y="138544"/>
            <a:ext cx="4409141" cy="665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61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1964" y="371917"/>
            <a:ext cx="108434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визначення щільності популяції кульбаби лікарської з різним рівнем антропогенного навантаження було дослідження в с. Підлипне.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3566" r="39426"/>
          <a:stretch/>
        </p:blipFill>
        <p:spPr>
          <a:xfrm>
            <a:off x="7491583" y="1756912"/>
            <a:ext cx="4303253" cy="47916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1745" y="1941639"/>
            <a:ext cx="68819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дослідження було обрано три ділянки з різним рівнем антропогенного впливу:  </a:t>
            </a:r>
          </a:p>
          <a:p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виїзд з села (інтенсивний рух),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головну дорогу (інтенсивний рух), </a:t>
            </a:r>
          </a:p>
          <a:p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неосновну дорогу 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(бічна вулиця, помірний рух)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Двойная стрелка влево/вправо 5"/>
          <p:cNvSpPr/>
          <p:nvPr/>
        </p:nvSpPr>
        <p:spPr>
          <a:xfrm>
            <a:off x="341745" y="3160333"/>
            <a:ext cx="780473" cy="318282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341745" y="3847946"/>
            <a:ext cx="780473" cy="308417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341745" y="4697309"/>
            <a:ext cx="780473" cy="271855"/>
          </a:xfrm>
          <a:prstGeom prst="left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422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8619" y="935428"/>
            <a:ext cx="244867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кожній з цих ділянок випадковим чином було обрано по сім локацій площею 1 </a:t>
            </a:r>
            <a:r>
              <a:rPr lang="uk-UA" sz="2000" dirty="0"/>
              <a:t>м</a:t>
            </a:r>
            <a:r>
              <a:rPr lang="uk-UA" sz="2000" baseline="30000" dirty="0"/>
              <a:t>2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кожній ділянці було підраховано кількість кульбаби. </a:t>
            </a:r>
          </a:p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 цього для кожної з трьох основних досліджуваних ділянок було розраховано середню щільність популяції.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2372" y="270429"/>
            <a:ext cx="2883739" cy="6408309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346" y="270429"/>
            <a:ext cx="2883739" cy="6408309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4320" y="254570"/>
            <a:ext cx="2883739" cy="6408309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0557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4037" y="812799"/>
            <a:ext cx="6483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дослідження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86100" cy="685800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983692"/>
              </p:ext>
            </p:extLst>
          </p:nvPr>
        </p:nvGraphicFramePr>
        <p:xfrm>
          <a:off x="3202709" y="1993392"/>
          <a:ext cx="5786583" cy="2871216"/>
        </p:xfrm>
        <a:graphic>
          <a:graphicData uri="http://schemas.openxmlformats.org/drawingml/2006/table">
            <a:tbl>
              <a:tblPr firstCol="1" bandRow="1">
                <a:tableStyleId>{C4B1156A-380E-4F78-BDF5-A606A8083BF9}</a:tableStyleId>
              </a:tblPr>
              <a:tblGrid>
                <a:gridCol w="2097451">
                  <a:extLst>
                    <a:ext uri="{9D8B030D-6E8A-4147-A177-3AD203B41FA5}">
                      <a16:colId xmlns:a16="http://schemas.microsoft.com/office/drawing/2014/main" val="4264263679"/>
                    </a:ext>
                  </a:extLst>
                </a:gridCol>
                <a:gridCol w="2045385">
                  <a:extLst>
                    <a:ext uri="{9D8B030D-6E8A-4147-A177-3AD203B41FA5}">
                      <a16:colId xmlns:a16="http://schemas.microsoft.com/office/drawing/2014/main" val="1986883286"/>
                    </a:ext>
                  </a:extLst>
                </a:gridCol>
                <a:gridCol w="1643747">
                  <a:extLst>
                    <a:ext uri="{9D8B030D-6E8A-4147-A177-3AD203B41FA5}">
                      <a16:colId xmlns:a16="http://schemas.microsoft.com/office/drawing/2014/main" val="19781157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Назва ділянки</a:t>
                      </a:r>
                      <a:endParaRPr lang="uk-UA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/>
                        </a:rPr>
                        <a:t>Тип ділянки</a:t>
                      </a:r>
                      <a:endParaRPr lang="uk-UA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</a:rPr>
                        <a:t>Середня щільність, рослин/м</a:t>
                      </a:r>
                      <a:r>
                        <a:rPr lang="uk-UA" sz="2000" b="1" baseline="30000" dirty="0">
                          <a:effectLst/>
                        </a:rPr>
                        <a:t>2</a:t>
                      </a:r>
                      <a:endParaRPr lang="uk-UA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6384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Виїзд з села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інтенсивний рух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11,7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238306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Головна дорога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інтенсивний рух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12,1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41479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Неосновна дорога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(бічна </a:t>
                      </a:r>
                      <a:r>
                        <a:rPr lang="uk-UA" sz="2000" dirty="0" smtClean="0">
                          <a:effectLst/>
                        </a:rPr>
                        <a:t>вулиця)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помірний рух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25,4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34326054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901" y="0"/>
            <a:ext cx="30860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67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127" y="323272"/>
            <a:ext cx="5911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799" y="908047"/>
            <a:ext cx="112868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Кульбаба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лікарська - невибаглива рослина,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накопичує забруднюючі речовини, що погіршує її якість і водночас є чутливим індикатором забруднення, реагуючи на промислові викиди та автомобільні вихлопи.</a:t>
            </a:r>
            <a:r>
              <a:rPr lang="uk-UA" sz="2000" dirty="0" smtClean="0"/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невибагливість та широке поширення роблять її зручним об'єктом для екологічного моніторингу.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799" y="2354596"/>
            <a:ext cx="1128683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 startAt="2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Вздовж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дороги на виїзд з села середній показник щільності становив 11,7 рослин/м</a:t>
            </a:r>
            <a:r>
              <a:rPr lang="uk-UA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на ділянках головної дороги цей показник був дещо вищим – 12,1 рослин/м</a:t>
            </a:r>
            <a:r>
              <a:rPr lang="uk-UA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Водночас, на неосновній дорозі (сільській вулиці) з помірною інтенсивністю руху було зафіксовано значно вищу середню щільність – 25,4 рослин/м</a:t>
            </a:r>
            <a:r>
              <a:rPr lang="uk-UA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+mj-lt"/>
              <a:buAutoNum type="arabicPeriod" startAt="2"/>
            </a:pP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4799" y="3854255"/>
            <a:ext cx="112129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 startAt="3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езультати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показують, що нижчі показники щільності популяцій кульбаби лікарської спостерігалися на ділянках з інтенсивним транспортним рухом, що може бути пов’язано як з ущільненням ґрунту, так і з підвищеним рівнем забруднення ґрунту викидами автотранспорту. Проте, у місці з меншим антропогенним навантаженням (бічна вулиця з помірним рухом) щільність популяції кульбаби лікарської була значно вищою. Незважаючи на отримані результати, для остаточних висновків необхідні ширші та глибші дослідження.</a:t>
            </a:r>
          </a:p>
          <a:p>
            <a:pPr marL="342900" indent="-342900" algn="just">
              <a:buFont typeface="+mj-lt"/>
              <a:buAutoNum type="arabicPeriod" startAt="3"/>
            </a:pP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22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2785" y="402136"/>
            <a:ext cx="7906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5371" y="1250899"/>
            <a:ext cx="1111134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Дідух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Я.П.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Фітоіндикація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екологічних факторів / АН України; Інститут ботаніки ім.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М.Г.Холодного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Ситник К.М.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відп.ред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.), Я.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Дідух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Плюта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К.: Наук. думка, 1994. – 280с.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Ольхович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О.П.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Фітоіндикація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фітомоніторинг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Метод.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./ Київський національний ун-т ім. Тараса Шевченка / О.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Ольхович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М. Мусієнко – К.: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2005. —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64с.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кульбаби лікарської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Taraxacum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officinale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L.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для індикації стану урбанізованого середовища: веб-сайт.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eprints.cdu.edu.ua/3466/1/rodzinka_2019%20-191-193.pdf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(дата звернення: 18.04.20250.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деяких показників кульбаби лікарської у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фітомоніторингу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міського середовища: веб-сайт.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eco.com.ua/sites/eco.com.ua/files/lib1/konf/3vze/zb_m/t1/tom_1_s03_p_267_270.pdf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(дата звернення: 20.04.2025).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 важких металів на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імунотропні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властивості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Hypericum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perforatum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L.,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Taraxacum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officinale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W.,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Cichorium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intybus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L.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веб-сайт.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enpuir.npu.edu.ua/bitstream/handle/123456789/9484/Dovgopol%D0%B0.pdf?sequence=1&amp;isAllowed=y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(дата звернення: 16.04.2025).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Кульбаба лікарська: веб-сайт.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https://uk.wikipedia.org/wiki/%D0%9A%D1%83%D0%BB%D1%8C%D0%B1%D0%B0%D0%B1%D0%B0_%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D0%BB%D1%96%D0%BA%D0%B0%D1%80%D1%81%D1%8C%D0%BA%D0%B0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звернення: 21.04.2025).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304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0624" y="2607141"/>
            <a:ext cx="701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 smtClean="0"/>
              <a:t>Дякую за увагу!</a:t>
            </a:r>
            <a:endParaRPr lang="uk-UA" sz="5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55" y="92363"/>
            <a:ext cx="3001818" cy="66707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397" y="92363"/>
            <a:ext cx="3001818" cy="667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4725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683</Words>
  <Application>Microsoft Office PowerPoint</Application>
  <PresentationFormat>Широкоэкранный</PresentationFormat>
  <Paragraphs>51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36</cp:revision>
  <dcterms:created xsi:type="dcterms:W3CDTF">2025-04-20T20:41:11Z</dcterms:created>
  <dcterms:modified xsi:type="dcterms:W3CDTF">2025-04-22T11:03:19Z</dcterms:modified>
</cp:coreProperties>
</file>