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3"/>
    <p:sldId id="258" r:id="rId4"/>
    <p:sldId id="259" r:id="rId5"/>
    <p:sldId id="260" r:id="rId6"/>
    <p:sldId id="261" r:id="rId7"/>
    <p:sldId id="273" r:id="rId8"/>
    <p:sldId id="263" r:id="rId9"/>
    <p:sldId id="264" r:id="rId10"/>
    <p:sldId id="274" r:id="rId11"/>
    <p:sldId id="265" r:id="rId12"/>
    <p:sldId id="275" r:id="rId13"/>
    <p:sldId id="276" r:id="rId14"/>
    <p:sldId id="266" r:id="rId15"/>
    <p:sldId id="267" r:id="rId16"/>
    <p:sldId id="270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0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1">
            <a:lum bright="42000"/>
          </a:blip>
          <a:stretch>
            <a:fillRect/>
          </a:stretch>
        </p:blipFill>
        <p:spPr>
          <a:xfrm>
            <a:off x="0" y="-635"/>
            <a:ext cx="12192635" cy="6858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075" y="180975"/>
            <a:ext cx="8965565" cy="295719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555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Всеукраїнський конкурс "МАН - Юніор Дослідник"</a:t>
            </a:r>
            <a:br>
              <a:rPr lang="en-US" sz="3555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en-US" sz="2800" b="1">
                <a:solidFill>
                  <a:schemeClr val="accent5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Номінація "Історик-Юніор"</a:t>
            </a:r>
            <a:br>
              <a:rPr lang="en-US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br>
              <a:rPr lang="en-US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uk-UA" sz="400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ДОЧКА ГОЛУБОГО УДАЮ </a:t>
            </a:r>
            <a:br>
              <a:rPr lang="uk-UA" sz="400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екскурсійний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маршрут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пов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'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язаний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життям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творчістю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української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поетеси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Любові</a:t>
            </a:r>
            <a:r>
              <a:rPr lang="en-US" altLang="ru-RU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Забашти</a:t>
            </a:r>
            <a:r>
              <a:rPr lang="uk-UA" altLang="en-US" sz="3110" b="1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)</a:t>
            </a:r>
            <a:endParaRPr lang="uk-UA" altLang="en-US" sz="3110" b="1">
              <a:solidFill>
                <a:srgbClr val="FFC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998470" y="3429635"/>
            <a:ext cx="9060815" cy="3282950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Роботу виконала </a:t>
            </a: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Іваць Анна</a:t>
            </a:r>
            <a:r>
              <a:rPr lang="en-US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учениця 9-А класу Прилуцької гімназії </a:t>
            </a:r>
            <a:r>
              <a:rPr lang="uk-UA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№</a:t>
            </a:r>
            <a:r>
              <a:rPr lang="en-US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10 Прилуцької міської ради Чернігівської області</a:t>
            </a:r>
            <a:r>
              <a:rPr lang="en-US">
                <a:solidFill>
                  <a:srgbClr val="1E1919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en-US">
              <a:solidFill>
                <a:srgbClr val="1E1919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Керівники: </a:t>
            </a: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Калашнік Юлія Миколаївна</a:t>
            </a:r>
            <a:r>
              <a:rPr lang="en-US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uk-UA" alt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</a:t>
            </a:r>
            <a:r>
              <a:rPr 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читель </a:t>
            </a:r>
            <a:r>
              <a:rPr lang="uk-UA" alt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української мови та літератури </a:t>
            </a:r>
            <a:r>
              <a:rPr 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Прилуцької гімназії №10 Прилуцької міської ради</a:t>
            </a:r>
            <a:r>
              <a:rPr lang="uk-UA" alt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Чернігівської області</a:t>
            </a:r>
            <a:r>
              <a:rPr lang="uk-UA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 </a:t>
            </a:r>
            <a:r>
              <a:rPr 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Гапон Натал</a:t>
            </a: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</a:t>
            </a:r>
            <a:r>
              <a:rPr 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я Володимирівна</a:t>
            </a:r>
            <a:r>
              <a:rPr lang="uk-UA" altLang="en-US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</a:t>
            </a:r>
            <a:r>
              <a:rPr lang="uk-UA" alt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у</a:t>
            </a:r>
            <a:r>
              <a:rPr 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читель </a:t>
            </a:r>
            <a:r>
              <a:rPr lang="uk-UA" alt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географ</a:t>
            </a:r>
            <a:r>
              <a:rPr 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ії</a:t>
            </a:r>
            <a:r>
              <a:rPr lang="uk-UA" alt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Прилуцької гімназії №10 </a:t>
            </a:r>
            <a:r>
              <a:rPr lang="uk-UA" alt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</a:t>
            </a:r>
            <a:r>
              <a:rPr 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Прилуцької міської ради</a:t>
            </a:r>
            <a:r>
              <a:rPr lang="uk-UA" alt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0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Чернігівської області</a:t>
            </a:r>
            <a:endParaRPr lang="en-US" sz="2000">
              <a:solidFill>
                <a:schemeClr val="accent5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94" name="Замещающее содержимо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540" y="180975"/>
            <a:ext cx="2171700" cy="3225800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45" y="3291840"/>
            <a:ext cx="2479675" cy="329374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>
            <p:ph sz="half" idx="1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-635" y="635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01445" y="121285"/>
            <a:ext cx="7132955" cy="6547485"/>
          </a:xfrm>
        </p:spPr>
        <p:txBody>
          <a:bodyPr>
            <a:normAutofit fontScale="90000"/>
          </a:bodyPr>
          <a:p>
            <a:pPr algn="l"/>
            <a:r>
              <a:rPr lang="uk-UA" altLang="en-US" sz="28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НАУКОВИЙ АПАРАТ ДОСЛІДЖЕННЯ</a:t>
            </a:r>
            <a:br>
              <a:rPr lang="uk-UA" altLang="en-US" sz="3200" b="1">
                <a:solidFill>
                  <a:schemeClr val="accent6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br>
              <a:rPr lang="en-US" sz="2000" b="1">
                <a:latin typeface="Times New Roman" panose="02020603050405020304" charset="0"/>
                <a:cs typeface="Calibri" panose="020F0502020204030204" charset="0"/>
                <a:sym typeface="+mn-ea"/>
              </a:rPr>
            </a:br>
            <a:r>
              <a:rPr lang="en-US" altLang="en-US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Об</a:t>
            </a:r>
            <a:r>
              <a:rPr lang="en-US" altLang="ru-RU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’</a:t>
            </a:r>
            <a:r>
              <a:rPr lang="en-US" altLang="en-US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єкт</a:t>
            </a:r>
            <a:r>
              <a:rPr lang="en-US" altLang="ru-RU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дослідження</a:t>
            </a:r>
            <a:r>
              <a:rPr lang="en-US" altLang="ru-RU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: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життєв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ий і творчий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шлях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Любові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Забашти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.</a:t>
            </a:r>
            <a:b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</a:br>
            <a:b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</a:br>
            <a:r>
              <a:rPr lang="en-US" altLang="en-US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Предмет</a:t>
            </a:r>
            <a:r>
              <a:rPr lang="en-US" altLang="ru-RU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дослідження</a:t>
            </a:r>
            <a:r>
              <a:rPr lang="en-US" altLang="ru-RU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: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початок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життєвого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шляху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Любові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Забашти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в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місті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Прилуки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;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розробка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екскурсійного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маршруту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визначними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місцями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в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місті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Прилуки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пов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’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язаними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з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дитинством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юністю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Любові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Забашти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та вшануванням її пам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’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яті.</a:t>
            </a:r>
            <a:b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</a:br>
            <a:br>
              <a:rPr 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</a:br>
            <a:r>
              <a:rPr lang="en-US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Мета дослідження:</a:t>
            </a:r>
            <a:r>
              <a:rPr lang="en-US" sz="2000" b="1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дослідити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життя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і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творчість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української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поетеси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Любові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Забашти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,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вплив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Прилуцької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землі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на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творчість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поетеси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;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вивчити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збереження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пам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’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яті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про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Любов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Забашту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у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місті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Прилуки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,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розробити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екскурсійний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маршрут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місцями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,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пов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’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язаними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з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життям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Любові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Василівни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у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місті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Прилуки</a:t>
            </a:r>
            <a: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  <a:t>.</a:t>
            </a:r>
            <a:br>
              <a:rPr lang="en-US" altLang="ru-RU" sz="2000" b="0">
                <a:latin typeface="Times New Roman" panose="02020603050405020304" charset="0"/>
                <a:cs typeface="Calibri" panose="020F0502020204030204" charset="0"/>
              </a:rPr>
            </a:br>
            <a:br>
              <a:rPr lang="en-US" sz="2000" b="0">
                <a:latin typeface="Times New Roman" panose="02020603050405020304" charset="0"/>
                <a:cs typeface="Calibri" panose="020F0502020204030204" charset="0"/>
              </a:rPr>
            </a:br>
            <a:r>
              <a:rPr lang="en-US" sz="2220" b="1">
                <a:latin typeface="Times New Roman" panose="02020603050405020304" charset="0"/>
                <a:cs typeface="Calibri" panose="020F0502020204030204" charset="0"/>
                <a:sym typeface="+mn-ea"/>
              </a:rPr>
              <a:t>Завдання дослідження</a:t>
            </a:r>
            <a:r>
              <a:rPr lang="en-US" sz="2220">
                <a:latin typeface="Times New Roman" panose="02020603050405020304" charset="0"/>
                <a:cs typeface="Calibri" panose="020F0502020204030204" charset="0"/>
                <a:sym typeface="+mn-ea"/>
              </a:rPr>
              <a:t>: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опрацювати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краєзнавчі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матеріали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з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даної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теми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;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відвідати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краєзнавчий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музей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нашого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міста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;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відвідати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Прилуцьку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міську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бібліотеку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імені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Любові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Забашти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;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розшукати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будинок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в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якому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пройшли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дитячі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та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юнацькі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роки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майбутньої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поетеси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;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побувати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біля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приміщення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школи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в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якій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навчалася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Любов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Василівна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;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ознайомитися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з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її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життєвим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шляхом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творчістю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,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розроб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ити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екскурсійн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ий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маршрут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визначними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місцями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в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місті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Прилуки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,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пов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’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язаними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з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дитинством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юністю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Любові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Забашти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та вшануванням її пам</a:t>
            </a:r>
            <a:r>
              <a:rPr lang="en-US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’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яті. </a:t>
            </a:r>
            <a:r>
              <a:rPr lang="en-US" altLang="ru-RU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endParaRPr lang="en-US" altLang="ru-RU" sz="2000">
              <a:latin typeface="Times New Roman" panose="02020603050405020304" charset="0"/>
              <a:cs typeface="Calibri" panose="020F0502020204030204" charset="0"/>
              <a:sym typeface="+mn-ea"/>
            </a:endParaRPr>
          </a:p>
        </p:txBody>
      </p:sp>
      <p:pic>
        <p:nvPicPr>
          <p:cNvPr id="16" name="Изображение 16" descr="466627134_951211820173656_4707641942630799381_n"/>
          <p:cNvPicPr>
            <a:picLocks noChangeAspect="1"/>
          </p:cNvPicPr>
          <p:nvPr/>
        </p:nvPicPr>
        <p:blipFill>
          <a:blip r:embed="rId2">
            <a:lum bright="12000"/>
          </a:blip>
          <a:stretch>
            <a:fillRect/>
          </a:stretch>
        </p:blipFill>
        <p:spPr>
          <a:xfrm>
            <a:off x="8533765" y="397510"/>
            <a:ext cx="3584575" cy="2689860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60" name="Изображение 60" descr="1731263709703"/>
          <p:cNvPicPr>
            <a:picLocks noChangeAspect="1"/>
          </p:cNvPicPr>
          <p:nvPr>
            <p:ph sz="half" idx="2"/>
          </p:nvPr>
        </p:nvPicPr>
        <p:blipFill>
          <a:blip r:embed="rId3"/>
          <a:srcRect b="9065"/>
          <a:stretch>
            <a:fillRect/>
          </a:stretch>
        </p:blipFill>
        <p:spPr>
          <a:xfrm>
            <a:off x="9276080" y="3268980"/>
            <a:ext cx="2624455" cy="3185160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>
            <p:ph idx="1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0" y="-635"/>
            <a:ext cx="12192635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58340" y="121285"/>
            <a:ext cx="9204960" cy="916940"/>
          </a:xfrm>
        </p:spPr>
        <p:txBody>
          <a:bodyPr>
            <a:normAutofit fontScale="90000"/>
          </a:bodyPr>
          <a:p>
            <a:pPr algn="ctr"/>
            <a:r>
              <a:rPr lang="en-US" altLang="en-US" sz="3555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ЖИТТЄВИЙ ШЛЯХ УКРАЇНСЬКОЇ ПОЕТЕСИ ЛЮБОВІ ЗАБАШТИ</a:t>
            </a:r>
            <a:endParaRPr lang="en-US" altLang="en-US" sz="3555">
              <a:solidFill>
                <a:schemeClr val="accent5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4712970" y="1196340"/>
            <a:ext cx="3886835" cy="2244725"/>
          </a:xfrm>
          <a:custGeom>
            <a:avLst/>
            <a:gdLst/>
            <a:ahLst/>
            <a:cxnLst/>
            <a:rect l="l" t="t" r="r" b="b"/>
            <a:pathLst>
              <a:path w="7591275" h="3993237">
                <a:moveTo>
                  <a:pt x="0" y="0"/>
                </a:moveTo>
                <a:lnTo>
                  <a:pt x="7591275" y="0"/>
                </a:lnTo>
                <a:lnTo>
                  <a:pt x="7591275" y="3993237"/>
                </a:lnTo>
                <a:lnTo>
                  <a:pt x="0" y="39932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959" t="-21845" r="-9061" b="-24430"/>
            </a:stretch>
          </a:blipFill>
          <a:ln w="57150" cap="rnd">
            <a:solidFill>
              <a:schemeClr val="accent4"/>
            </a:solidFill>
            <a:prstDash val="solid"/>
            <a:round/>
          </a:ln>
        </p:spPr>
      </p:sp>
      <p:sp>
        <p:nvSpPr>
          <p:cNvPr id="100" name="Текстовое поле 99"/>
          <p:cNvSpPr txBox="1"/>
          <p:nvPr/>
        </p:nvSpPr>
        <p:spPr>
          <a:xfrm>
            <a:off x="1642745" y="3054985"/>
            <a:ext cx="10401935" cy="368998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just"/>
            <a:r>
              <a:rPr lang="uk-UA" altLang="en-US" b="0">
                <a:latin typeface="Times New Roman" panose="02020603050405020304" charset="0"/>
                <a:cs typeface="Calibri" panose="020F0502020204030204" charset="0"/>
              </a:rPr>
              <a:t>                                          </a:t>
            </a:r>
            <a:endParaRPr lang="en-US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uk-UA" altLang="en-US" b="0">
                <a:latin typeface="Times New Roman" panose="02020603050405020304" charset="0"/>
                <a:cs typeface="Calibri" panose="020F0502020204030204" charset="0"/>
              </a:rPr>
              <a:t>                                           </a:t>
            </a:r>
            <a:endParaRPr lang="en-US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Любов Василівна Забашта – відома українська поетеса та дружина Андрія Самійловича Малишка. </a:t>
            </a:r>
            <a:r>
              <a:rPr lang="uk-UA" alt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Н</a:t>
            </a:r>
            <a:r>
              <a:rPr 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ародилася 3 лютого 1918 р. у м. Прилук</a:t>
            </a:r>
            <a:r>
              <a:rPr lang="uk-UA" alt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и</a:t>
            </a:r>
            <a:r>
              <a:rPr 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 на Чернігівщині </a:t>
            </a:r>
            <a:r>
              <a:rPr lang="uk-UA" alt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в</a:t>
            </a:r>
            <a:r>
              <a:rPr 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 сім’ї Василя і Єфросинії Гришків. З дитинства дівчинка любила поезію та українські пісні. Це захоплення пробудив у ній дід, батько матері, Січкар Семен Герасимович. У ранньому віці </a:t>
            </a:r>
            <a:r>
              <a:rPr lang="uk-UA" alt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Любов Забашта</a:t>
            </a:r>
            <a:r>
              <a:rPr 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 крадькома складала свої перші вірші, а вже </a:t>
            </a:r>
            <a:r>
              <a:rPr lang="uk-UA" alt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в</a:t>
            </a:r>
            <a:r>
              <a:rPr lang="en-US" b="1">
                <a:solidFill>
                  <a:schemeClr val="tx1"/>
                </a:solidFill>
                <a:latin typeface="Times New Roman" panose="02020603050405020304" charset="0"/>
                <a:cs typeface="Calibri" panose="020F0502020204030204" charset="0"/>
              </a:rPr>
              <a:t> 10 років стала відвідувати літературну студію, керівником якої був Микола Навроцький. Перші її поезії були надруковані в газеті «Правда Прилуччини». </a:t>
            </a:r>
            <a:endParaRPr lang="en-US" b="1">
              <a:solidFill>
                <a:schemeClr val="tx1"/>
              </a:solidFill>
              <a:latin typeface="Times New Roman" panose="02020603050405020304" charset="0"/>
              <a:cs typeface="Calibri" panose="020F0502020204030204" charset="0"/>
            </a:endParaRPr>
          </a:p>
        </p:txBody>
      </p:sp>
      <p:pic>
        <p:nvPicPr>
          <p:cNvPr id="2" name="Изображение 7" descr="заб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745" y="862330"/>
            <a:ext cx="2249170" cy="2663190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3" name="Изображение 6" descr="заб."/>
          <p:cNvPicPr>
            <a:picLocks noChangeAspect="1"/>
          </p:cNvPicPr>
          <p:nvPr/>
        </p:nvPicPr>
        <p:blipFill>
          <a:blip r:embed="rId4"/>
          <a:srcRect l="1371"/>
          <a:stretch>
            <a:fillRect/>
          </a:stretch>
        </p:blipFill>
        <p:spPr>
          <a:xfrm>
            <a:off x="9568815" y="852805"/>
            <a:ext cx="2097405" cy="2700020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2050" name="Picture 2" descr="C:\Users\Руслан\Desktop\Лого_Прилуччин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5020" y="5410200"/>
            <a:ext cx="3888105" cy="14471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>
            <p:ph idx="1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0" y="-635"/>
            <a:ext cx="12192635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17320" y="120015"/>
            <a:ext cx="3225165" cy="817880"/>
          </a:xfrm>
        </p:spPr>
        <p:txBody>
          <a:bodyPr>
            <a:normAutofit/>
          </a:bodyPr>
          <a:p>
            <a:pPr algn="ctr"/>
            <a:r>
              <a:rPr lang="uk-UA" altLang="en-US" sz="3600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Рідні Прилуки</a:t>
            </a:r>
            <a:endParaRPr lang="uk-UA" altLang="en-US" sz="3600">
              <a:solidFill>
                <a:schemeClr val="accent5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66" name="Изображение 1" descr="IMG_256"/>
          <p:cNvPicPr>
            <a:picLocks noChangeAspect="1"/>
          </p:cNvPicPr>
          <p:nvPr/>
        </p:nvPicPr>
        <p:blipFill>
          <a:blip r:embed="rId2">
            <a:lum bright="18000"/>
          </a:blip>
          <a:srcRect b="6121"/>
          <a:stretch>
            <a:fillRect/>
          </a:stretch>
        </p:blipFill>
        <p:spPr>
          <a:xfrm>
            <a:off x="9175750" y="193040"/>
            <a:ext cx="2846705" cy="4548505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</p:pic>
      <p:pic>
        <p:nvPicPr>
          <p:cNvPr id="42" name="Изображение 42" descr="1731321599459"/>
          <p:cNvPicPr>
            <a:picLocks noChangeAspect="1"/>
          </p:cNvPicPr>
          <p:nvPr/>
        </p:nvPicPr>
        <p:blipFill>
          <a:blip r:embed="rId3">
            <a:lum bright="12000"/>
          </a:blip>
          <a:stretch>
            <a:fillRect/>
          </a:stretch>
        </p:blipFill>
        <p:spPr>
          <a:xfrm>
            <a:off x="131445" y="1185545"/>
            <a:ext cx="3623945" cy="256349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57" name="Изображение 57" descr="1731321599437"/>
          <p:cNvPicPr>
            <a:picLocks noChangeAspect="1"/>
          </p:cNvPicPr>
          <p:nvPr/>
        </p:nvPicPr>
        <p:blipFill>
          <a:blip r:embed="rId4">
            <a:lum bright="12000"/>
          </a:blip>
          <a:stretch>
            <a:fillRect/>
          </a:stretch>
        </p:blipFill>
        <p:spPr>
          <a:xfrm>
            <a:off x="46355" y="3996690"/>
            <a:ext cx="3709035" cy="2713990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sp>
        <p:nvSpPr>
          <p:cNvPr id="133" name="Прямоугольник 48"/>
          <p:cNvSpPr/>
          <p:nvPr/>
        </p:nvSpPr>
        <p:spPr>
          <a:xfrm>
            <a:off x="3895725" y="697865"/>
            <a:ext cx="4479290" cy="4973320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  <p:txBody>
          <a:bodyPr upright="1">
            <a:noAutofit/>
          </a:bodyPr>
          <a:p>
            <a:pPr algn="just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</a:pP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осі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існує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батьківська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хата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стіни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якої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пам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’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ятають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дитячий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голос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Любові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Гришко</a:t>
            </a: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На </a:t>
            </a: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будинку</a:t>
            </a: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 за адресою: вулиця Перемоги, 91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, </a:t>
            </a: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де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пройшли дитячі та юнацькі роки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Любові Забашти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, встановлено меморіальну дошку</a:t>
            </a:r>
            <a:r>
              <a:rPr lang="uk-UA" altLang="en-US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.</a:t>
            </a:r>
            <a:endParaRPr lang="uk-UA" altLang="en-US" b="1">
              <a:solidFill>
                <a:schemeClr val="accent5"/>
              </a:solidFill>
              <a:latin typeface="Times New Roman" panose="02020603050405020304" charset="0"/>
              <a:cs typeface="Calibri" panose="020F0502020204030204" charset="0"/>
              <a:sym typeface="+mn-ea"/>
            </a:endParaRPr>
          </a:p>
          <a:p>
            <a:pPr algn="just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</a:pPr>
            <a:r>
              <a:rPr lang="uk-UA" altLang="en-US" b="1" kern="100">
                <a:solidFill>
                  <a:schemeClr val="accent5"/>
                </a:solidFill>
                <a:latin typeface="Times New Roman" panose="02020603050405020304" charset="0"/>
                <a:ea typeface="Times New Roman" panose="02020603050405020304"/>
                <a:cs typeface="Calibri" panose="020F0502020204030204" charset="0"/>
                <a:sym typeface="+mn-ea"/>
              </a:rPr>
              <a:t>Наша хата обсаджена вишнями,</a:t>
            </a:r>
            <a:endParaRPr lang="uk-UA" altLang="en-US" b="1" kern="100">
              <a:solidFill>
                <a:schemeClr val="accent5"/>
              </a:solidFill>
              <a:latin typeface="Times New Roman" panose="02020603050405020304" charset="0"/>
              <a:ea typeface="Times New Roman" panose="02020603050405020304"/>
              <a:cs typeface="Calibri" panose="020F0502020204030204" charset="0"/>
              <a:sym typeface="+mn-ea"/>
            </a:endParaRPr>
          </a:p>
          <a:p>
            <a:pPr algn="just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</a:pPr>
            <a:r>
              <a:rPr lang="uk-UA" altLang="en-US" b="1" kern="100">
                <a:solidFill>
                  <a:schemeClr val="accent5"/>
                </a:solidFill>
                <a:latin typeface="Times New Roman" panose="02020603050405020304" charset="0"/>
                <a:ea typeface="Times New Roman" panose="02020603050405020304"/>
                <a:cs typeface="Calibri" panose="020F0502020204030204" charset="0"/>
                <a:sym typeface="+mn-ea"/>
              </a:rPr>
              <a:t>Що так гарно цвітуть повесні.</a:t>
            </a:r>
            <a:endParaRPr lang="uk-UA" altLang="en-US" b="1" kern="100">
              <a:solidFill>
                <a:schemeClr val="accent5"/>
              </a:solidFill>
              <a:latin typeface="Times New Roman" panose="02020603050405020304" charset="0"/>
              <a:ea typeface="Times New Roman" panose="02020603050405020304"/>
              <a:cs typeface="Calibri" panose="020F0502020204030204" charset="0"/>
              <a:sym typeface="+mn-ea"/>
            </a:endParaRPr>
          </a:p>
          <a:p>
            <a:pPr algn="just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</a:pPr>
            <a:r>
              <a:rPr lang="uk-UA" altLang="en-US" b="1" kern="100">
                <a:solidFill>
                  <a:schemeClr val="accent5"/>
                </a:solidFill>
                <a:latin typeface="Times New Roman" panose="02020603050405020304" charset="0"/>
                <a:ea typeface="Times New Roman" panose="02020603050405020304"/>
                <a:cs typeface="Calibri" panose="020F0502020204030204" charset="0"/>
                <a:sym typeface="+mn-ea"/>
              </a:rPr>
              <a:t>З того цвіту, сестриці, і вийшли ми, </a:t>
            </a:r>
            <a:endParaRPr lang="uk-UA" altLang="en-US" b="1" kern="100">
              <a:solidFill>
                <a:schemeClr val="accent5"/>
              </a:solidFill>
              <a:latin typeface="Times New Roman" panose="02020603050405020304" charset="0"/>
              <a:ea typeface="Times New Roman" panose="02020603050405020304"/>
              <a:cs typeface="Calibri" panose="020F0502020204030204" charset="0"/>
              <a:sym typeface="+mn-ea"/>
            </a:endParaRPr>
          </a:p>
          <a:p>
            <a:pPr algn="just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</a:pPr>
            <a:r>
              <a:rPr lang="uk-UA" altLang="en-US" b="1" kern="100">
                <a:solidFill>
                  <a:schemeClr val="accent5"/>
                </a:solidFill>
                <a:latin typeface="Times New Roman" panose="02020603050405020304" charset="0"/>
                <a:ea typeface="Times New Roman" panose="02020603050405020304"/>
                <a:cs typeface="Calibri" panose="020F0502020204030204" charset="0"/>
                <a:sym typeface="+mn-ea"/>
              </a:rPr>
              <a:t>Звідти наші слова і пісні.</a:t>
            </a:r>
            <a:endParaRPr lang="uk-UA" altLang="en-US" b="1" kern="100">
              <a:solidFill>
                <a:schemeClr val="accent5"/>
              </a:solidFill>
              <a:latin typeface="Times New Roman" panose="02020603050405020304" charset="0"/>
              <a:ea typeface="Times New Roman" panose="02020603050405020304"/>
              <a:cs typeface="Calibri" panose="020F0502020204030204" charset="0"/>
              <a:sym typeface="+mn-ea"/>
            </a:endParaRPr>
          </a:p>
          <a:p>
            <a:pPr algn="just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</a:pPr>
            <a:r>
              <a:rPr lang="uk-UA" altLang="en-US" b="1" kern="100">
                <a:solidFill>
                  <a:schemeClr val="accent5"/>
                </a:solidFill>
                <a:latin typeface="Times New Roman" panose="02020603050405020304" charset="0"/>
                <a:ea typeface="Times New Roman" panose="02020603050405020304"/>
                <a:cs typeface="Calibri" panose="020F0502020204030204" charset="0"/>
                <a:sym typeface="+mn-ea"/>
              </a:rPr>
              <a:t>(Біла хата мого дитинства)</a:t>
            </a:r>
            <a:endParaRPr lang="uk-UA" altLang="en-US" b="1" kern="100">
              <a:solidFill>
                <a:schemeClr val="accent5"/>
              </a:solidFill>
              <a:latin typeface="Times New Roman" panose="02020603050405020304" charset="0"/>
              <a:ea typeface="Times New Roman" panose="02020603050405020304"/>
              <a:cs typeface="Calibri" panose="020F0502020204030204" charset="0"/>
              <a:sym typeface="+mn-ea"/>
            </a:endParaRPr>
          </a:p>
        </p:txBody>
      </p:sp>
      <p:sp>
        <p:nvSpPr>
          <p:cNvPr id="2" name="Прямоугольник 48"/>
          <p:cNvSpPr/>
          <p:nvPr/>
        </p:nvSpPr>
        <p:spPr>
          <a:xfrm>
            <a:off x="7810500" y="4395470"/>
            <a:ext cx="4381500" cy="2389505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  <p:txBody>
          <a:bodyPr upright="1">
            <a:noAutofit/>
          </a:bodyPr>
          <a:p>
            <a:pPr indent="0" algn="just"/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Навчалася Люба Гришко в Прилуцькій школі № 4. Нині ця школа закрита, приміщення передане на баланс Прилуцького краєзнавчого музею, оскільки є історичною пам’яткою архітектури.</a:t>
            </a:r>
            <a:endParaRPr lang="uk-UA" altLang="en-US" sz="2000" b="1" kern="100">
              <a:solidFill>
                <a:schemeClr val="accent5"/>
              </a:solidFill>
              <a:latin typeface="Times New Roman" panose="02020603050405020304" charset="0"/>
              <a:ea typeface="Times New Roman" panose="02020603050405020304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>
            <p:ph sz="half" idx="1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57785" y="0"/>
            <a:ext cx="12192635" cy="7327265"/>
          </a:xfrm>
          <a:prstGeom prst="rect">
            <a:avLst/>
          </a:prstGeom>
        </p:spPr>
      </p:pic>
      <p:pic>
        <p:nvPicPr>
          <p:cNvPr id="69" name="Изображение 69" descr="17312384300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0070" y="3778250"/>
            <a:ext cx="5120640" cy="341439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2" name="Изображение 1" descr="1731238430045"/>
          <p:cNvPicPr>
            <a:picLocks noChangeAspect="1"/>
          </p:cNvPicPr>
          <p:nvPr/>
        </p:nvPicPr>
        <p:blipFill>
          <a:blip r:embed="rId3"/>
          <a:srcRect l="-632" t="-35" r="632" b="20276"/>
          <a:stretch>
            <a:fillRect/>
          </a:stretch>
        </p:blipFill>
        <p:spPr>
          <a:xfrm>
            <a:off x="8897620" y="179705"/>
            <a:ext cx="2953385" cy="3528060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3" name="Замещающее содержимое 2" descr="20250220_164845"/>
          <p:cNvPicPr>
            <a:picLocks noChangeAspect="1"/>
          </p:cNvPicPr>
          <p:nvPr>
            <p:ph sz="half" idx="2"/>
          </p:nvPr>
        </p:nvPicPr>
        <p:blipFill>
          <a:blip r:embed="rId4">
            <a:lum bright="12000"/>
          </a:blip>
          <a:srcRect l="3947" t="21604" r="45700" b="6370"/>
          <a:stretch>
            <a:fillRect/>
          </a:stretch>
        </p:blipFill>
        <p:spPr>
          <a:xfrm>
            <a:off x="690245" y="3707765"/>
            <a:ext cx="4200525" cy="315023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sp>
        <p:nvSpPr>
          <p:cNvPr id="5" name="Прямоугольник 48"/>
          <p:cNvSpPr/>
          <p:nvPr/>
        </p:nvSpPr>
        <p:spPr>
          <a:xfrm>
            <a:off x="276860" y="180340"/>
            <a:ext cx="7427595" cy="3082290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  <p:txBody>
          <a:bodyPr upright="1">
            <a:noAutofit/>
          </a:bodyPr>
          <a:p>
            <a:pPr algn="just">
              <a:lnSpc>
                <a:spcPct val="100000"/>
              </a:lnSpc>
            </a:pPr>
            <a:r>
              <a:rPr lang="ru-RU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Зустріч з І</a:t>
            </a:r>
            <a:r>
              <a:rPr lang="uk-UA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горем</a:t>
            </a:r>
            <a:r>
              <a:rPr lang="ru-RU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Забаштою,</a:t>
            </a:r>
            <a:br>
              <a:rPr lang="ru-RU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ru-RU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сином Л</a:t>
            </a:r>
            <a:r>
              <a:rPr lang="uk-UA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юбові</a:t>
            </a:r>
            <a:r>
              <a:rPr lang="ru-RU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Забашти</a:t>
            </a:r>
            <a:r>
              <a:rPr lang="uk-UA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у Прилуцькій загальноосвітній школі №10 у 80-х роках ХХ ст. 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14 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лютого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2019 року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пішов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із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життя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справжній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друг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прилуцької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громади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Ігор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Забашта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Ігор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Валентинович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все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своє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життя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присвятив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увіковічненню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пам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’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яті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та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ушануванню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популяризації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творчості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своєї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мами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Любові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Забашти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Своїми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вчинками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всім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своїм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життям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він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став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прикладом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справжньої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синівської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любові.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uk-UA" altLang="en-US" sz="2000" b="1" kern="100">
              <a:solidFill>
                <a:schemeClr val="accent5"/>
              </a:solidFill>
              <a:latin typeface="Times New Roman" panose="02020603050405020304" charset="0"/>
              <a:ea typeface="Times New Roman" panose="02020603050405020304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/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0" y="-128270"/>
            <a:ext cx="12217400" cy="69862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8235" y="0"/>
            <a:ext cx="6281420" cy="1584325"/>
          </a:xfrm>
        </p:spPr>
        <p:txBody>
          <a:bodyPr>
            <a:normAutofit fontScale="90000"/>
          </a:bodyPr>
          <a:p>
            <a:pPr algn="ctr"/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Плекає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пам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’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ять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свою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землячку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місто</a:t>
            </a:r>
            <a:r>
              <a:rPr lang="en-US" altLang="ru-RU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Прилуки</a:t>
            </a:r>
            <a:endParaRPr lang="ru-RU" altLang="en-US"/>
          </a:p>
        </p:txBody>
      </p:sp>
      <p:pic>
        <p:nvPicPr>
          <p:cNvPr id="90" name="Изображение 90" descr="2019-10-10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92085" y="328295"/>
            <a:ext cx="4195445" cy="2843530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89" name="Изображение 89" descr="17312638135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740" y="3429000"/>
            <a:ext cx="4072890" cy="305625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sp>
        <p:nvSpPr>
          <p:cNvPr id="5" name="Прямоугольник 48"/>
          <p:cNvSpPr/>
          <p:nvPr/>
        </p:nvSpPr>
        <p:spPr>
          <a:xfrm>
            <a:off x="520065" y="1583690"/>
            <a:ext cx="7151370" cy="4999355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  <p:txBody>
          <a:bodyPr upright="1">
            <a:noAutofit/>
          </a:bodyPr>
          <a:p>
            <a:pPr algn="just">
              <a:lnSpc>
                <a:spcPct val="150000"/>
              </a:lnSpc>
            </a:pP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Прилуцькій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міській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центральній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бібліотеці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присвоєно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ім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’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я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Забашти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  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там створена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меморіальна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кімната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куди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син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Ігор Забашта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передав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чимало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маминих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речей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Кімната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музей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письменниці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хоч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невелика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відкрилася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2004-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го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року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Тут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зберігаються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особисті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речі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поетеси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документи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фотографії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й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аудіозаписи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із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сімейного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архіву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листи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книги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домашньої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бібліотеки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друкарська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машинка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навіть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меблі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її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робочого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кабінету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!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стінах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–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портрети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Забашти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написані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місцевими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художниками</a:t>
            </a:r>
            <a:r>
              <a:rPr lang="en-US" altLang="ru-RU" sz="2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2000" b="1" kern="100">
              <a:solidFill>
                <a:schemeClr val="accent5"/>
              </a:solidFill>
              <a:latin typeface="Times New Roman" panose="02020603050405020304" charset="0"/>
              <a:ea typeface="Times New Roman" panose="02020603050405020304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>
            <p:ph sz="half" idx="1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-635" y="0"/>
            <a:ext cx="12192635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8705" y="114935"/>
            <a:ext cx="6737985" cy="1299845"/>
          </a:xfrm>
        </p:spPr>
        <p:txBody>
          <a:bodyPr>
            <a:normAutofit fontScale="90000"/>
          </a:bodyPr>
          <a:p>
            <a:pPr algn="ctr"/>
            <a:r>
              <a:rPr lang="uk-UA" altLang="ru-RU" sz="24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Меморіальна кімната поетеси </a:t>
            </a:r>
            <a:br>
              <a:rPr lang="uk-UA" altLang="ru-RU" sz="24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uk-UA" altLang="ru-RU" sz="24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Любові Забашти</a:t>
            </a:r>
            <a:br>
              <a:rPr lang="uk-UA" altLang="ru-RU" sz="24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uk-UA" altLang="ru-RU" sz="24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 Прилуцькій міській центральній бібліотеці</a:t>
            </a:r>
            <a:br>
              <a:rPr lang="uk-UA" altLang="ru-RU" sz="24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uk-UA" altLang="ru-RU" sz="24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ім. Л. Забашти</a:t>
            </a:r>
            <a:endParaRPr lang="uk-UA" altLang="ru-RU" sz="2000" b="1">
              <a:solidFill>
                <a:schemeClr val="accent5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9" name="Изображение 9" descr="1731263768349"/>
          <p:cNvPicPr>
            <a:picLocks noChangeAspect="1"/>
          </p:cNvPicPr>
          <p:nvPr/>
        </p:nvPicPr>
        <p:blipFill>
          <a:blip r:embed="rId2">
            <a:lum bright="18000"/>
          </a:blip>
          <a:stretch>
            <a:fillRect/>
          </a:stretch>
        </p:blipFill>
        <p:spPr>
          <a:xfrm>
            <a:off x="7806690" y="237490"/>
            <a:ext cx="4124325" cy="309435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17" name="Изображение 17" descr="1731263790084"/>
          <p:cNvPicPr>
            <a:picLocks noChangeAspect="1"/>
          </p:cNvPicPr>
          <p:nvPr/>
        </p:nvPicPr>
        <p:blipFill>
          <a:blip r:embed="rId3">
            <a:lum bright="30000"/>
          </a:blip>
          <a:stretch>
            <a:fillRect/>
          </a:stretch>
        </p:blipFill>
        <p:spPr>
          <a:xfrm>
            <a:off x="7825740" y="3555365"/>
            <a:ext cx="4187190" cy="295592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2" name="Изображение 1" descr="1731263790061"/>
          <p:cNvPicPr>
            <a:picLocks noChangeAspect="1"/>
          </p:cNvPicPr>
          <p:nvPr/>
        </p:nvPicPr>
        <p:blipFill>
          <a:blip r:embed="rId4">
            <a:lum bright="12000"/>
          </a:blip>
          <a:srcRect t="13776" b="35989"/>
          <a:stretch>
            <a:fillRect/>
          </a:stretch>
        </p:blipFill>
        <p:spPr>
          <a:xfrm>
            <a:off x="650240" y="1414145"/>
            <a:ext cx="3130550" cy="209740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5" name="Изображение 4" descr="1731263813499"/>
          <p:cNvPicPr>
            <a:picLocks noChangeAspect="1"/>
          </p:cNvPicPr>
          <p:nvPr/>
        </p:nvPicPr>
        <p:blipFill>
          <a:blip r:embed="rId5">
            <a:lum bright="12000"/>
          </a:blip>
          <a:stretch>
            <a:fillRect/>
          </a:stretch>
        </p:blipFill>
        <p:spPr>
          <a:xfrm>
            <a:off x="996950" y="3659505"/>
            <a:ext cx="2237740" cy="298513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83" name="Изображение 1" descr="IMG_256"/>
          <p:cNvPicPr>
            <a:picLocks noChangeAspect="1"/>
          </p:cNvPicPr>
          <p:nvPr>
            <p:ph sz="half" idx="2"/>
          </p:nvPr>
        </p:nvPicPr>
        <p:blipFill>
          <a:blip r:embed="rId6">
            <a:lum bright="12000"/>
          </a:blip>
          <a:srcRect l="11968" b="7655"/>
          <a:stretch>
            <a:fillRect/>
          </a:stretch>
        </p:blipFill>
        <p:spPr>
          <a:xfrm>
            <a:off x="4034790" y="1584960"/>
            <a:ext cx="3531870" cy="4712335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" name="Замещающее содержимое 10"/>
          <p:cNvPicPr>
            <a:picLocks noChangeAspect="1"/>
          </p:cNvPicPr>
          <p:nvPr>
            <p:ph sz="half" idx="2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635" y="0"/>
            <a:ext cx="12190730" cy="6858635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566420"/>
          </a:xfrm>
        </p:spPr>
        <p:txBody>
          <a:bodyPr>
            <a:normAutofit fontScale="90000"/>
          </a:bodyPr>
          <a:p>
            <a:pPr algn="ctr"/>
            <a:r>
              <a:rPr lang="uk-UA" altLang="en-US" sz="3555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Вшанування пам’яті славетної українки</a:t>
            </a:r>
            <a:endParaRPr lang="uk-UA" altLang="en-US" sz="3555" b="1">
              <a:solidFill>
                <a:schemeClr val="accent5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Изображение 1" descr="пам. Л. Забашти"/>
          <p:cNvPicPr>
            <a:picLocks noChangeAspect="1"/>
          </p:cNvPicPr>
          <p:nvPr/>
        </p:nvPicPr>
        <p:blipFill>
          <a:blip r:embed="rId2"/>
          <a:srcRect b="10914"/>
          <a:stretch>
            <a:fillRect/>
          </a:stretch>
        </p:blipFill>
        <p:spPr>
          <a:xfrm>
            <a:off x="3926205" y="855345"/>
            <a:ext cx="5213350" cy="3093720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3" name="Изображение 2" descr="images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0" y="1011555"/>
            <a:ext cx="2725420" cy="275145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sp>
        <p:nvSpPr>
          <p:cNvPr id="10" name="Прямоугольник 48"/>
          <p:cNvSpPr/>
          <p:nvPr/>
        </p:nvSpPr>
        <p:spPr>
          <a:xfrm>
            <a:off x="223520" y="3949065"/>
            <a:ext cx="2948940" cy="2804160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  <p:txBody>
          <a:bodyPr upright="1">
            <a:noAutofit/>
          </a:bodyPr>
          <a:p>
            <a:pPr indent="0" algn="just"/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З 2005 року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 в м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.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Прилуки </a:t>
            </a:r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запроваджено щорічну</a:t>
            </a:r>
            <a:endParaRPr lang="en-US" altLang="en-US" sz="2000" b="1">
              <a:solidFill>
                <a:schemeClr val="accent5"/>
              </a:solidFill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 літературно-мистецьку премію </a:t>
            </a:r>
            <a:endParaRPr lang="en-US" altLang="en-US" sz="2000" b="1">
              <a:solidFill>
                <a:schemeClr val="accent5"/>
              </a:solidFill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«Квіт Папороті» ім. Л. Забашти.</a:t>
            </a:r>
            <a:endParaRPr lang="en-US" altLang="en-US" sz="2000" b="1" kern="100">
              <a:solidFill>
                <a:schemeClr val="accent5"/>
              </a:solidFill>
              <a:latin typeface="Times New Roman" panose="02020603050405020304" charset="0"/>
              <a:ea typeface="Times New Roman" panose="02020603050405020304"/>
              <a:cs typeface="Calibri" panose="020F0502020204030204" charset="0"/>
              <a:sym typeface="+mn-ea"/>
            </a:endParaRPr>
          </a:p>
        </p:txBody>
      </p:sp>
      <p:sp>
        <p:nvSpPr>
          <p:cNvPr id="12" name="Прямоугольник 48"/>
          <p:cNvSpPr/>
          <p:nvPr/>
        </p:nvSpPr>
        <p:spPr>
          <a:xfrm>
            <a:off x="4112260" y="4480560"/>
            <a:ext cx="3968115" cy="1741805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  <p:txBody>
          <a:bodyPr upright="1">
            <a:noAutofit/>
          </a:bodyPr>
          <a:p>
            <a:pPr indent="0" algn="just"/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У 2011 році на вулиці Київській в центральній частині міста Прилуки встановлено</a:t>
            </a:r>
            <a:r>
              <a:rPr 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 пам’ят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ник</a:t>
            </a:r>
            <a:r>
              <a:rPr 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  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Л. В. </a:t>
            </a:r>
            <a:r>
              <a:rPr 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Забашті</a:t>
            </a:r>
            <a:r>
              <a:rPr lang="uk-UA" alt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.</a:t>
            </a:r>
            <a:r>
              <a:rPr lang="en-US" sz="20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  <a:sym typeface="+mn-ea"/>
              </a:rPr>
              <a:t> </a:t>
            </a:r>
            <a:endParaRPr lang="en-US" sz="2000" b="1">
              <a:solidFill>
                <a:schemeClr val="accent5"/>
              </a:solidFill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endParaRPr lang="en-US" altLang="en-US" sz="2000" b="1" kern="100">
              <a:solidFill>
                <a:schemeClr val="accent5"/>
              </a:solidFill>
              <a:latin typeface="Times New Roman" panose="02020603050405020304" charset="0"/>
              <a:ea typeface="Times New Roman" panose="02020603050405020304"/>
              <a:cs typeface="Calibri" panose="020F0502020204030204" charset="0"/>
              <a:sym typeface="+mn-ea"/>
            </a:endParaRPr>
          </a:p>
        </p:txBody>
      </p:sp>
      <p:pic>
        <p:nvPicPr>
          <p:cNvPr id="47" name="Изображение 1" descr="1731227487944"/>
          <p:cNvPicPr>
            <a:picLocks noChangeAspect="1"/>
          </p:cNvPicPr>
          <p:nvPr>
            <p:ph sz="half" idx="1"/>
          </p:nvPr>
        </p:nvPicPr>
        <p:blipFill>
          <a:blip r:embed="rId4"/>
          <a:srcRect b="43437"/>
          <a:stretch>
            <a:fillRect/>
          </a:stretch>
        </p:blipFill>
        <p:spPr>
          <a:xfrm>
            <a:off x="8164195" y="2809875"/>
            <a:ext cx="3852545" cy="2913380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/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0" y="-635"/>
            <a:ext cx="12192635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7700" y="153035"/>
            <a:ext cx="10515600" cy="902970"/>
          </a:xfrm>
        </p:spPr>
        <p:txBody>
          <a:bodyPr>
            <a:normAutofit/>
          </a:bodyPr>
          <a:p>
            <a:pPr algn="ctr"/>
            <a:r>
              <a:rPr lang="uk-UA" altLang="en-US" sz="36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Вшанування пам’яті славетної українки</a:t>
            </a:r>
            <a:endParaRPr lang="uk-UA" altLang="en-US" sz="3600" b="1">
              <a:solidFill>
                <a:schemeClr val="accent5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Замещающее содержимое 4" descr="IMG_25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0685" y="996315"/>
            <a:ext cx="5584190" cy="3467735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</p:pic>
      <p:pic>
        <p:nvPicPr>
          <p:cNvPr id="40" name="Изображение 2" descr="IMG_256"/>
          <p:cNvPicPr>
            <a:picLocks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170930" y="2549525"/>
            <a:ext cx="5643245" cy="3762375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</p:pic>
      <p:sp>
        <p:nvSpPr>
          <p:cNvPr id="133" name="Прямоугольник 48"/>
          <p:cNvSpPr/>
          <p:nvPr/>
        </p:nvSpPr>
        <p:spPr>
          <a:xfrm>
            <a:off x="481330" y="4713605"/>
            <a:ext cx="4774565" cy="1636395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  <p:txBody>
          <a:bodyPr upright="1">
            <a:noAutofit/>
          </a:bodyPr>
          <a:lstStyle/>
          <a:p>
            <a:pPr algn="ctr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</a:pPr>
            <a:r>
              <a:rPr lang="uk-UA" altLang="en-US" sz="2000" b="1" kern="10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Експозиція, присвячена життю і творчості Любові Забашти, створена в Прилуцькому краєзнавчому музеї</a:t>
            </a:r>
            <a:endParaRPr lang="uk-UA" altLang="en-US" sz="2000" b="1" kern="100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>
            <p:ph sz="half" idx="1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-635" y="0"/>
            <a:ext cx="12192635" cy="6857365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12240" y="258445"/>
            <a:ext cx="5594350" cy="1325880"/>
          </a:xfrm>
        </p:spPr>
        <p:txBody>
          <a:bodyPr>
            <a:normAutofit/>
          </a:bodyPr>
          <a:p>
            <a:pPr algn="ctr"/>
            <a:r>
              <a:rPr lang="uk-UA" altLang="ru-RU" sz="4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</a:rPr>
              <a:t>Конференція </a:t>
            </a:r>
            <a:br>
              <a:rPr lang="uk-UA" altLang="ru-RU" sz="4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uk-UA" altLang="ru-RU" sz="4000" b="1">
                <a:solidFill>
                  <a:schemeClr val="accent5"/>
                </a:solidFill>
                <a:latin typeface="Times New Roman" panose="02020603050405020304" charset="0"/>
                <a:cs typeface="Times New Roman" panose="02020603050405020304" charset="0"/>
              </a:rPr>
              <a:t>“Дочка голубого Удаю”</a:t>
            </a:r>
            <a:endParaRPr lang="uk-UA" altLang="ru-RU" sz="4000" b="1">
              <a:solidFill>
                <a:schemeClr val="accent5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6809105" y="95885"/>
            <a:ext cx="5207000" cy="66452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 algn="just">
              <a:lnSpc>
                <a:spcPct val="150000"/>
              </a:lnSpc>
            </a:pPr>
            <a:endParaRPr lang="en-US" sz="2800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>
              <a:lnSpc>
                <a:spcPct val="100000"/>
              </a:lnSpc>
            </a:pPr>
            <a:r>
              <a:rPr lang="en-US" sz="2800" b="0">
                <a:latin typeface="Times New Roman" panose="02020603050405020304" charset="0"/>
                <a:cs typeface="Calibri" panose="020F0502020204030204" charset="0"/>
              </a:rPr>
              <a:t> </a:t>
            </a:r>
            <a:endParaRPr lang="en-US" altLang="en-US" sz="2800" b="0">
              <a:latin typeface="Times New Roman" panose="02020603050405020304" charset="0"/>
              <a:cs typeface="Calibri" panose="020F0502020204030204" charset="0"/>
            </a:endParaRPr>
          </a:p>
        </p:txBody>
      </p:sp>
      <p:pic>
        <p:nvPicPr>
          <p:cNvPr id="10" name="Изображение 10" descr="466137830_951211813506990_3125442958663236054_n"/>
          <p:cNvPicPr>
            <a:picLocks noChangeAspect="1"/>
          </p:cNvPicPr>
          <p:nvPr/>
        </p:nvPicPr>
        <p:blipFill>
          <a:blip r:embed="rId2">
            <a:lum bright="18000"/>
          </a:blip>
          <a:stretch>
            <a:fillRect/>
          </a:stretch>
        </p:blipFill>
        <p:spPr>
          <a:xfrm>
            <a:off x="668020" y="2210435"/>
            <a:ext cx="5310505" cy="3983990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sp>
        <p:nvSpPr>
          <p:cNvPr id="133" name="Прямоугольник 48"/>
          <p:cNvSpPr/>
          <p:nvPr/>
        </p:nvSpPr>
        <p:spPr>
          <a:xfrm>
            <a:off x="6303010" y="3729355"/>
            <a:ext cx="5713095" cy="2849245"/>
          </a:xfrm>
          <a:prstGeom prst="roundRect">
            <a:avLst/>
          </a:prstGeom>
          <a:solidFill>
            <a:srgbClr val="FFFFFF"/>
          </a:solidFill>
          <a:ln w="38100" cap="flat" cmpd="sng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  <p:txBody>
          <a:bodyPr upright="1">
            <a:noAutofit/>
          </a:bodyPr>
          <a:p>
            <a:pPr algn="just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Даний захід був організований з метою залучення 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здобувачів освіти</a:t>
            </a:r>
            <a:r>
              <a:rPr 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до ознайомлення з поезією рідного краю, пропаганди художніми засобами літературної спадщини Прилуччини й створення умов для виховання </a:t>
            </a:r>
            <a:r>
              <a:rPr lang="uk-UA" alt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у підростаючого покоління</a:t>
            </a:r>
            <a:r>
              <a:rPr lang="en-US" sz="2000">
                <a:latin typeface="Times New Roman" panose="02020603050405020304" charset="0"/>
                <a:cs typeface="Calibri" panose="020F0502020204030204" charset="0"/>
                <a:sym typeface="+mn-ea"/>
              </a:rPr>
              <a:t> поваги до національної культури нашої країни. </a:t>
            </a:r>
            <a:endParaRPr lang="uk-UA" altLang="en-US" sz="2000" b="1" kern="100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3" name="Изображение 13" descr="466126510_951211760173662_5347619993023559823_n"/>
          <p:cNvPicPr>
            <a:picLocks noChangeAspect="1"/>
          </p:cNvPicPr>
          <p:nvPr>
            <p:ph sz="half" idx="2"/>
          </p:nvPr>
        </p:nvPicPr>
        <p:blipFill>
          <a:blip r:embed="rId3">
            <a:lum bright="6000"/>
          </a:blip>
          <a:stretch>
            <a:fillRect/>
          </a:stretch>
        </p:blipFill>
        <p:spPr>
          <a:xfrm>
            <a:off x="7415530" y="191770"/>
            <a:ext cx="4504690" cy="337883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11" name="Замещающее содержимое 10"/>
          <p:cNvPicPr>
            <a:picLocks noChangeAspect="1"/>
          </p:cNvPicPr>
          <p:nvPr>
            <p:ph sz="half" idx="1"/>
          </p:nvPr>
        </p:nvPicPr>
        <p:blipFill>
          <a:blip r:embed="rId1">
            <a:lum bright="42000"/>
          </a:blip>
          <a:stretch>
            <a:fillRect/>
          </a:stretch>
        </p:blipFill>
        <p:spPr>
          <a:xfrm>
            <a:off x="-635" y="-122555"/>
            <a:ext cx="12192000" cy="6923405"/>
          </a:xfrm>
          <a:prstGeom prst="rect">
            <a:avLst/>
          </a:prstGeom>
        </p:spPr>
      </p:pic>
      <p:sp>
        <p:nvSpPr>
          <p:cNvPr id="100" name="Текстовое поле 99"/>
          <p:cNvSpPr txBox="1"/>
          <p:nvPr/>
        </p:nvSpPr>
        <p:spPr>
          <a:xfrm>
            <a:off x="1454785" y="124460"/>
            <a:ext cx="5438140" cy="61709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 algn="just"/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Важливим для популяризації 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екскурсій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ного краєзнавчого маршруту «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Дочка голубого Удаю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» є розроблен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ий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 буклет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за матеріалами дослідження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.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Він 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містить 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цікаву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інформацію про  пункти 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екскурсійного 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маршруту, 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про життя та творчістьЛюбові Забашти.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 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Т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акож подані цитати 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Любові Забашти 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із 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її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поезій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. Буклет мож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е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бути використан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ий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для пропагування реалізації у майбутньому даного проєкту та для залучення якнайбільшої кількості туристів, які відвід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у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ють м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ої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рідн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і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 Прилу</a:t>
            </a:r>
            <a:r>
              <a:rPr lang="uk-UA" alt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ки</a:t>
            </a:r>
            <a:r>
              <a:rPr lang="en-US" sz="2400" b="1">
                <a:solidFill>
                  <a:schemeClr val="accent5"/>
                </a:solidFill>
                <a:latin typeface="Times New Roman" panose="02020603050405020304" charset="0"/>
                <a:cs typeface="Calibri" panose="020F0502020204030204" charset="0"/>
              </a:rPr>
              <a:t>.</a:t>
            </a:r>
            <a:endParaRPr lang="en-US" altLang="en-US" sz="2400" b="1">
              <a:solidFill>
                <a:schemeClr val="accent5"/>
              </a:solidFill>
              <a:latin typeface="Times New Roman" panose="02020603050405020304" charset="0"/>
              <a:cs typeface="Calibri" panose="020F0502020204030204" charset="0"/>
            </a:endParaRPr>
          </a:p>
        </p:txBody>
      </p:sp>
      <p:pic>
        <p:nvPicPr>
          <p:cNvPr id="94" name="Изображение 94" descr="5411479624560537983"/>
          <p:cNvPicPr>
            <a:picLocks noChangeAspect="1"/>
          </p:cNvPicPr>
          <p:nvPr>
            <p:ph sz="half" idx="2"/>
          </p:nvPr>
        </p:nvPicPr>
        <p:blipFill>
          <a:blip r:embed="rId2">
            <a:lum bright="18000"/>
          </a:blip>
          <a:srcRect b="9500"/>
          <a:stretch>
            <a:fillRect/>
          </a:stretch>
        </p:blipFill>
        <p:spPr>
          <a:xfrm>
            <a:off x="7058660" y="981710"/>
            <a:ext cx="4940300" cy="3710940"/>
          </a:xfrm>
          <a:prstGeom prst="roundRect">
            <a:avLst/>
          </a:prstGeom>
          <a:ln w="38100"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>
            <p:ph sz="half" idx="2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756275" y="511810"/>
            <a:ext cx="6360795" cy="2319020"/>
          </a:xfrm>
        </p:spPr>
        <p:txBody>
          <a:bodyPr>
            <a:noAutofit/>
          </a:bodyPr>
          <a:p>
            <a:pPr algn="ctr"/>
            <a:r>
              <a:rPr lang="uk-UA" altLang="ru-RU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Апробація </a:t>
            </a:r>
            <a:br>
              <a:rPr lang="uk-UA" altLang="ru-RU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uk-UA" altLang="ru-RU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даного дослідницького проєкту була здійснена</a:t>
            </a:r>
            <a:br>
              <a:rPr lang="uk-UA" altLang="ru-RU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uk-UA" altLang="ru-RU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 на V Чернігівській обласній конференції учнівської молоді</a:t>
            </a:r>
            <a:endParaRPr lang="uk-UA" altLang="ru-RU" sz="32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6570980" y="5499735"/>
            <a:ext cx="6003290" cy="100266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just"/>
            <a:endParaRPr lang="en-US" altLang="en-US" b="0">
              <a:latin typeface="Times New Roman" panose="02020603050405020304" charset="0"/>
              <a:cs typeface="Calibri" panose="020F0502020204030204" charset="0"/>
            </a:endParaRPr>
          </a:p>
        </p:txBody>
      </p:sp>
      <p:pic>
        <p:nvPicPr>
          <p:cNvPr id="6" name="Изображение 5" descr="20250220_1156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66775" y="1262380"/>
            <a:ext cx="5737225" cy="4236085"/>
          </a:xfrm>
          <a:prstGeom prst="roundRect">
            <a:avLst/>
          </a:prstGeom>
          <a:ln w="57150">
            <a:solidFill>
              <a:schemeClr val="accent4"/>
            </a:solidFill>
          </a:ln>
        </p:spPr>
      </p:pic>
      <p:pic>
        <p:nvPicPr>
          <p:cNvPr id="9" name="Замещающее содержимое 1"/>
          <p:cNvPicPr>
            <a:picLocks noChangeAspect="1"/>
          </p:cNvPicPr>
          <p:nvPr/>
        </p:nvPicPr>
        <p:blipFill>
          <a:blip r:embed="rId3"/>
          <a:srcRect l="2294" t="7089" r="4042" b="5257"/>
          <a:stretch>
            <a:fillRect/>
          </a:stretch>
        </p:blipFill>
        <p:spPr>
          <a:xfrm>
            <a:off x="6762115" y="3018790"/>
            <a:ext cx="4349750" cy="3154680"/>
          </a:xfrm>
          <a:prstGeom prst="rect">
            <a:avLst/>
          </a:prstGeom>
          <a:ln w="57150"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>
            <p:ph idx="1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0" y="-635"/>
            <a:ext cx="12192635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33340" y="127000"/>
            <a:ext cx="6753225" cy="1294765"/>
          </a:xfrm>
        </p:spPr>
        <p:txBody>
          <a:bodyPr>
            <a:normAutofit/>
          </a:bodyPr>
          <a:p>
            <a:pPr algn="ctr"/>
            <a:r>
              <a:rPr lang="uk-UA" altLang="en-US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ВИСНОВКИ:</a:t>
            </a:r>
            <a:endParaRPr lang="uk-UA" altLang="en-US">
              <a:solidFill>
                <a:srgbClr val="FFC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5523230" y="1051560"/>
            <a:ext cx="6566535" cy="55105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 algn="just"/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uk-UA" altLang="en-US" sz="2000" b="0">
                <a:latin typeface="Times New Roman" panose="02020603050405020304" charset="0"/>
                <a:cs typeface="Calibri" panose="020F0502020204030204" charset="0"/>
              </a:rPr>
              <a:t>*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Письменниць з таким багатогранним талантом у нашому краї, як Л. Забашта, не так багато. Її твори вирізняються розмаїттям тем, художніх засобів і жанрів: вірші, поеми, балади, повісті, романи, драматичні й дитячі твори, пісні - усього близько трьох десятків книжок. </a:t>
            </a:r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uk-UA" altLang="en-US" sz="2000" b="0">
                <a:latin typeface="Times New Roman" panose="02020603050405020304" charset="0"/>
                <a:cs typeface="Calibri" panose="020F0502020204030204" charset="0"/>
              </a:rPr>
              <a:t>*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Складний життєвий шлях Л. Забашти мав важливе значення для становлення її як поетеси, сформував її характер. </a:t>
            </a:r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uk-UA" altLang="en-US" sz="2000" b="0">
                <a:latin typeface="Times New Roman" panose="02020603050405020304" charset="0"/>
                <a:cs typeface="Calibri" panose="020F0502020204030204" charset="0"/>
              </a:rPr>
              <a:t>*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Любов до отчого краю, до рідної землі, неньки - України, філософські роздуми про смисл життя, поезії, присвячені українським митцям, рідній мові, почуттям - це основні теми, які пронизують усю творчість Любові Забашти. </a:t>
            </a:r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</p:txBody>
      </p:sp>
      <p:pic>
        <p:nvPicPr>
          <p:cNvPr id="2" name="Изображение 1" descr="zabashta-liubov-vasylivna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325" y="281305"/>
            <a:ext cx="3926840" cy="58115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>
            <p:ph idx="1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0" y="-635"/>
            <a:ext cx="12192635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41950" y="127000"/>
            <a:ext cx="6487795" cy="1294765"/>
          </a:xfrm>
        </p:spPr>
        <p:txBody>
          <a:bodyPr>
            <a:normAutofit/>
          </a:bodyPr>
          <a:p>
            <a:pPr algn="ctr"/>
            <a:r>
              <a:rPr lang="uk-UA" altLang="en-US">
                <a:solidFill>
                  <a:srgbClr val="FFC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ВИСНОВКИ:</a:t>
            </a:r>
            <a:endParaRPr lang="uk-UA" altLang="en-US">
              <a:solidFill>
                <a:srgbClr val="FFC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6178550" y="1421130"/>
            <a:ext cx="5911215" cy="5140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algn="ctr"/>
            <a:r>
              <a:rPr lang="uk-UA" altLang="en-US" sz="2000" b="0">
                <a:latin typeface="Times New Roman" panose="02020603050405020304" charset="0"/>
                <a:cs typeface="Calibri" panose="020F0502020204030204" charset="0"/>
              </a:rPr>
              <a:t>*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Щирість, задушевність, яскрава, емоційно наснажена образність - основні риси поетичної спадщини поетеси.</a:t>
            </a:r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  <a:p>
            <a:pPr algn="ctr"/>
            <a:r>
              <a:rPr lang="uk-UA" altLang="en-US" sz="2000" b="0">
                <a:latin typeface="Times New Roman" panose="02020603050405020304" charset="0"/>
                <a:cs typeface="Calibri" panose="020F0502020204030204" charset="0"/>
              </a:rPr>
              <a:t>*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У творах Л. Забашти вбачається завжди щось нове, цікаве, рідне та тепле. Її поезії можна розуміти по-різному, але не зрозуміти їх просто не можливо. </a:t>
            </a:r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  <a:p>
            <a:pPr algn="ctr"/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Л. Забашта була покликана життям для поезії, що була їй довгі роки єдиним заняттям, працею й відпочинком, її хлібом насущним. </a:t>
            </a:r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  <a:p>
            <a:pPr algn="ctr"/>
            <a:r>
              <a:rPr lang="uk-UA" altLang="en-US" sz="2000" b="0">
                <a:latin typeface="Times New Roman" panose="02020603050405020304" charset="0"/>
                <a:cs typeface="Calibri" panose="020F0502020204030204" charset="0"/>
              </a:rPr>
              <a:t>*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Лише в останній збірці Л.Забашти "Устами неложними" вдалося зібрати все, що в різні часи через цензурні утиски не дійшло до читача.</a:t>
            </a:r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  <a:p>
            <a:pPr algn="ctr"/>
            <a:r>
              <a:rPr lang="uk-UA" altLang="en-US" sz="2000" b="0">
                <a:latin typeface="Times New Roman" panose="02020603050405020304" charset="0"/>
                <a:cs typeface="Calibri" panose="020F0502020204030204" charset="0"/>
              </a:rPr>
              <a:t>* </a:t>
            </a:r>
            <a:r>
              <a:rPr lang="en-US" altLang="en-US" sz="2000" b="0">
                <a:latin typeface="Times New Roman" panose="02020603050405020304" charset="0"/>
                <a:cs typeface="Calibri" panose="020F0502020204030204" charset="0"/>
              </a:rPr>
              <a:t>Заглибившись у поетичний світ Любові Забашти, проаналізувавши життєвий і творчий шлях, можна стверджувати, що він є невідʹємною складовою українського літературного простору. </a:t>
            </a:r>
            <a:endParaRPr lang="en-US" altLang="en-US" sz="2000" b="0">
              <a:latin typeface="Times New Roman" panose="02020603050405020304" charset="0"/>
              <a:cs typeface="Calibri" panose="020F0502020204030204" charset="0"/>
            </a:endParaRPr>
          </a:p>
        </p:txBody>
      </p:sp>
      <p:pic>
        <p:nvPicPr>
          <p:cNvPr id="6152" name="Picture 8" descr="Картинки по запросу любов забаш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690" y="426085"/>
            <a:ext cx="4618990" cy="55524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Замещающее содержимое 10"/>
          <p:cNvPicPr>
            <a:picLocks noChangeAspect="1"/>
          </p:cNvPicPr>
          <p:nvPr>
            <p:ph sz="half" idx="2"/>
          </p:nvPr>
        </p:nvPicPr>
        <p:blipFill>
          <a:blip r:embed="rId1">
            <a:lum bright="3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0" name="Текстовое поле 99"/>
          <p:cNvSpPr txBox="1"/>
          <p:nvPr/>
        </p:nvSpPr>
        <p:spPr>
          <a:xfrm>
            <a:off x="1318895" y="74295"/>
            <a:ext cx="10798175" cy="678370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ctr"/>
            <a:r>
              <a:rPr lang="en-US" b="0">
                <a:solidFill>
                  <a:srgbClr val="000000"/>
                </a:solidFill>
                <a:latin typeface="Times New Roman" panose="02020603050405020304" charset="0"/>
                <a:cs typeface="Calibri" panose="020F0502020204030204" charset="0"/>
              </a:rPr>
              <a:t>СПИСОК ВИКОРИСТАНИХ ДЖЕРЕЛ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1.</a:t>
            </a:r>
            <a:r>
              <a:rPr lang="uk-UA" altLang="en-US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Архів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Одеського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національного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морського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університету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(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далі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–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АОНМУ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). –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Ф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.73.,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спр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.162. –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Арк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4.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2.</a:t>
            </a:r>
            <a:r>
              <a:rPr lang="uk-UA" altLang="en-US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Дубовик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Біла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лілея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української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поезії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: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Ігор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Валентинович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Забашта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спеціально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для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" altLang="en-US" b="0">
                <a:latin typeface="Times New Roman" panose="02020603050405020304" charset="0"/>
                <a:cs typeface="Calibri" panose="020F0502020204030204" charset="0"/>
              </a:rPr>
              <a:t>«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Столиці</a:t>
            </a:r>
            <a:r>
              <a:rPr lang="" altLang="en-US" b="0">
                <a:latin typeface="Times New Roman" panose="02020603050405020304" charset="0"/>
                <a:cs typeface="Calibri" panose="020F0502020204030204" charset="0"/>
              </a:rPr>
              <a:t>»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розповідає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про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свою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маму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/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Ольга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Дубовик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,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Ігор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Валентинович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Забашта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//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Столиця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2004. – </a:t>
            </a:r>
            <a:r>
              <a:rPr lang="" altLang="en-US" b="0">
                <a:latin typeface="Times New Roman" panose="02020603050405020304" charset="0"/>
                <a:cs typeface="Calibri" panose="020F0502020204030204" charset="0"/>
              </a:rPr>
              <a:t>№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36 (539). – 3-9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вересня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Режим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доступу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: http://pryluky.osp-ua.info/ch-5_fl-Zabashta.html.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3.</a:t>
            </a:r>
            <a:r>
              <a:rPr lang="uk-UA" altLang="en-US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Гринь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М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іменем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землячки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віднині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житиме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і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працюватиме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міська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бібліотека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[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у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Прилуках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] //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Деснянська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правда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2003.– 31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липня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.2.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4.</a:t>
            </a:r>
            <a:r>
              <a:rPr lang="uk-UA" altLang="en-US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Забашта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,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І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" altLang="en-US" b="0">
                <a:latin typeface="Times New Roman" panose="02020603050405020304" charset="0"/>
                <a:cs typeface="Calibri" panose="020F0502020204030204" charset="0"/>
              </a:rPr>
              <a:t>«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Залишу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вам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,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як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сповідь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серця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,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слово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…</a:t>
            </a:r>
            <a:r>
              <a:rPr lang="" altLang="en-US" b="0">
                <a:latin typeface="Times New Roman" panose="02020603050405020304" charset="0"/>
                <a:cs typeface="Calibri" panose="020F0502020204030204" charset="0"/>
              </a:rPr>
              <a:t>»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: (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поетесі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,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прозаїку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,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драматургу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Любові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Забашті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виповнилося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б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85) /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Забашта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Ігор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//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Молодь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України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2003. – 20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лют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4. 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5.</a:t>
            </a:r>
            <a:r>
              <a:rPr lang="uk-UA" altLang="en-US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Забашта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Устами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неложними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/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Любов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Василівна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Забашта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К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.: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Просвіта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, 2003. –239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6.</a:t>
            </a:r>
            <a:r>
              <a:rPr lang="uk-UA" altLang="en-US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Ткаченко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Н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У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Прилуках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пам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’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ятають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та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шанують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Любов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Забашту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/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Н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Ткаченко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//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Літ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Україна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2003. – 20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лют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4. 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7.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Ткаченко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Н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Устами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неложними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або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Монолог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Берегині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: [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Про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творче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та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особисте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життя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поетеси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] //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Гарт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2004. – 22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липня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.7. 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8.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Як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серця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незрадливого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луна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...: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До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90-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річчя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від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дня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народження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Любові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Забашти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: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Методично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-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бібліогр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матеріали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/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Уклад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О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П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Рижаєва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–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Чернігів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, 2008. – 23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. 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9.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Сайт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ЦДАМЛМ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altLang="en-US" b="0">
                <a:latin typeface="Times New Roman" panose="02020603050405020304" charset="0"/>
                <a:cs typeface="Calibri" panose="020F0502020204030204" charset="0"/>
              </a:rPr>
              <a:t>України</a:t>
            </a:r>
            <a:r>
              <a:rPr lang="" altLang="en-US" b="0">
                <a:latin typeface="Times New Roman" panose="02020603050405020304" charset="0"/>
                <a:cs typeface="Calibri" panose="020F0502020204030204" charset="0"/>
              </a:rPr>
              <a:t> </a:t>
            </a:r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https://csamm.archives.gov.ua/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10. https://old.libkor.com.ua/php/editions_files/Zabachta.pdf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11. https://news.blog.net.ua/2024/02/liubov-zabashta-talanovyta-druzhyna-andriia-malyshka/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  <a:p>
            <a:pPr indent="0" algn="just"/>
            <a:r>
              <a:rPr lang="en-US" altLang="ru-RU" b="0">
                <a:latin typeface="Times New Roman" panose="02020603050405020304" charset="0"/>
                <a:cs typeface="Calibri" panose="020F0502020204030204" charset="0"/>
              </a:rPr>
              <a:t>12. https://ksi-csamm.archives.gov.ua/fonds/193/</a:t>
            </a:r>
            <a:endParaRPr lang="en-US" altLang="ru-RU" b="0">
              <a:latin typeface="Times New Roman" panose="020206030504050203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8007</Words>
  <Application>WPS Presentation</Application>
  <PresentationFormat>宽屏</PresentationFormat>
  <Paragraphs>86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SimSun</vt:lpstr>
      <vt:lpstr>Wingdings</vt:lpstr>
      <vt:lpstr>Calibri Light</vt:lpstr>
      <vt:lpstr>Times New Roman</vt:lpstr>
      <vt:lpstr>Calibri</vt:lpstr>
      <vt:lpstr>Vollkorn</vt:lpstr>
      <vt:lpstr>Segoe Print</vt:lpstr>
      <vt:lpstr>Microsoft YaHei</vt:lpstr>
      <vt:lpstr>Arial Unicode MS</vt:lpstr>
      <vt:lpstr>Times New Roman</vt:lpstr>
      <vt:lpstr>Calibri</vt:lpstr>
      <vt:lpstr>Office Theme</vt:lpstr>
      <vt:lpstr>Всеукраїнський конкурс "МАН - Юніор Дослідник" Номінація "Історик-Юніор"  ДОЧКА ГОЛУБОГО УДАЮ  (екскурсійний маршрут, пов'язаний з життям і творчістю української поетеси Любові Забашти)</vt:lpstr>
      <vt:lpstr>НАУКОВИЙ АПАРАТ ДОСЛІДЖЕННЯ  Об’єктом дослідження є життєвий шлях та творчість Любові Василівни Забашти.    Предмет дослідження – становлення Л. Забашти як поетеси, художні особливості творів письменниці та аналіз поетичної збірки “Устами неложними”. Мета дослідження: вивчити, проаналізувати та узагальнити життєвий та творчий шлях Любові Забашти, показати внесок її творчості в скарбницю літературної Прилуччини зокрема та України в цілому.  Завдання дослідження:  - дослідити дитячі роки майбутньої поетеси, період становлення та розквіту її таланту, вшанування памʹяті славетної українки;  - ознайомитися з поезією раннього періоду творчості, зокрема, творами для дітей;  - проаналізувати останню поетичну збірку Любові Забашти “Устами неложними”;  - поширювати й пропагувати твори талановитої літераторки Прилуччини.</vt:lpstr>
      <vt:lpstr>ЖИТТЄВИЙ ШЛЯХ УКРАЇНСЬКОЇ ПОЕТЕСИ ЛЮБОВІ ЗАБАШТИ</vt:lpstr>
      <vt:lpstr>          Рідні Прилуки</vt:lpstr>
      <vt:lpstr>                     Зустріч з Ігорем Забаштою,                      сином Любові Забашти</vt:lpstr>
      <vt:lpstr>PowerPoint 演示文稿</vt:lpstr>
      <vt:lpstr> Меморіальна кімната поетеси  Любові Забашти у Прилуцькій міській центральній бібліотеці ім. Л. Забашти</vt:lpstr>
      <vt:lpstr>Вшанування пам’яті славетної українки</vt:lpstr>
      <vt:lpstr>Вшанування пам’яті славетної українки</vt:lpstr>
      <vt:lpstr>Конференція  “Дочка голубого Удаю”</vt:lpstr>
      <vt:lpstr>PowerPoint 演示文稿</vt:lpstr>
      <vt:lpstr>Апробація  даного дослідницького проєкту була здійснена  на V Чернігівській обласній конференції учнівської молоді</vt:lpstr>
      <vt:lpstr>ВИСНОВКИ:</vt:lpstr>
      <vt:lpstr>ВИСНОВКИ:</vt:lpstr>
      <vt:lpstr>Висновки. Розроблений дводенний туристичний маршрут «Слідами Шевченка» дасть можливість ознайомитися з  найвизначнішими пам’ятками у тих населених пунктах Прилуччини, де бував Великий Поет Тарас Гришорович Шевченко. Усе докладно описано у маршруті і може бути використано для подальшої реалізації.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Administrator</cp:lastModifiedBy>
  <cp:revision>7</cp:revision>
  <dcterms:created xsi:type="dcterms:W3CDTF">2025-04-21T11:32:00Z</dcterms:created>
  <dcterms:modified xsi:type="dcterms:W3CDTF">2025-04-22T13:55:46Z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1049-12.2.0.20795</vt:lpwstr>
  </property>
  <property fmtid="{D5CDD505-2E9C-101B-9397-08002B2CF9AE}" pid="3" name="ICV">
    <vt:lpwstr>3CD9D9E5CF924B2FB86D8FE0D8436CBF_11</vt:lpwstr>
  </property>
</Properties>
</file>