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</p:sldIdLst>
  <p:sldSz cx="18288000" cy="10287000"/>
  <p:notesSz cx="6858000" cy="9144000"/>
  <p:embeddedFontLst>
    <p:embeddedFont>
      <p:font typeface="Marykate" panose="020B0604020202020204" charset="0"/>
      <p:regular r:id="rId17"/>
    </p:embeddedFont>
    <p:embeddedFont>
      <p:font typeface="Cambria Math" panose="02040503050406030204" pitchFamily="18" charset="0"/>
      <p:regular r:id="rId18"/>
    </p:embeddedFont>
    <p:embeddedFont>
      <p:font typeface="Dosis Semi-Bold" panose="020B0604020202020204" charset="0"/>
      <p:regular r:id="rId19"/>
    </p:embeddedFont>
    <p:embeddedFont>
      <p:font typeface="Bobby Jones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10" y="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3C8E0-FBE9-43CB-AF4E-4917C9B5D89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8CA70-03F7-4C06-A9C1-CCE9032641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573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8CA70-03F7-4C06-A9C1-CCE903264154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101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14.png"/><Relationship Id="rId30" Type="http://schemas.openxmlformats.org/officeDocument/2006/relationships/image" Target="../media/image29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18.jpeg"/><Relationship Id="rId3" Type="http://schemas.openxmlformats.org/officeDocument/2006/relationships/image" Target="../media/image1.jpeg"/><Relationship Id="rId21" Type="http://schemas.openxmlformats.org/officeDocument/2006/relationships/image" Target="../media/image21.jpeg"/><Relationship Id="rId12" Type="http://schemas.openxmlformats.org/officeDocument/2006/relationships/image" Target="../media/image21.sv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sv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9.png"/><Relationship Id="rId19" Type="http://schemas.openxmlformats.org/officeDocument/2006/relationships/image" Target="../media/image19.jpeg"/><Relationship Id="rId4" Type="http://schemas.openxmlformats.org/officeDocument/2006/relationships/image" Target="../media/image11.png"/><Relationship Id="rId1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17" Type="http://schemas.openxmlformats.org/officeDocument/2006/relationships/image" Target="../media/image23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18" Type="http://schemas.openxmlformats.org/officeDocument/2006/relationships/image" Target="../media/image25.jpe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17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19" Type="http://schemas.openxmlformats.org/officeDocument/2006/relationships/image" Target="../media/image21.jpe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svg"/><Relationship Id="rId3" Type="http://schemas.openxmlformats.org/officeDocument/2006/relationships/image" Target="../media/image23.png"/><Relationship Id="rId7" Type="http://schemas.openxmlformats.org/officeDocument/2006/relationships/image" Target="../media/image3.svg"/><Relationship Id="rId12" Type="http://schemas.openxmlformats.org/officeDocument/2006/relationships/image" Target="../media/image11.png"/><Relationship Id="rId17" Type="http://schemas.openxmlformats.org/officeDocument/2006/relationships/image" Target="../media/image17.svg"/><Relationship Id="rId2" Type="http://schemas.openxmlformats.org/officeDocument/2006/relationships/image" Target="../media/image1.jpe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5.svg"/><Relationship Id="rId5" Type="http://schemas.openxmlformats.org/officeDocument/2006/relationships/image" Target="../media/image33.svg"/><Relationship Id="rId15" Type="http://schemas.openxmlformats.org/officeDocument/2006/relationships/image" Target="../media/image19.svg"/><Relationship Id="rId10" Type="http://schemas.openxmlformats.org/officeDocument/2006/relationships/image" Target="../media/image8.png"/><Relationship Id="rId4" Type="http://schemas.openxmlformats.org/officeDocument/2006/relationships/image" Target="../media/image22.png"/><Relationship Id="rId9" Type="http://schemas.openxmlformats.org/officeDocument/2006/relationships/image" Target="../media/image11.svg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svg"/><Relationship Id="rId18" Type="http://schemas.openxmlformats.org/officeDocument/2006/relationships/image" Target="../media/image26.jpeg"/><Relationship Id="rId3" Type="http://schemas.openxmlformats.org/officeDocument/2006/relationships/image" Target="../media/image24.png"/><Relationship Id="rId7" Type="http://schemas.openxmlformats.org/officeDocument/2006/relationships/image" Target="../media/image3.svg"/><Relationship Id="rId12" Type="http://schemas.openxmlformats.org/officeDocument/2006/relationships/image" Target="../media/image11.png"/><Relationship Id="rId17" Type="http://schemas.openxmlformats.org/officeDocument/2006/relationships/image" Target="../media/image17.svg"/><Relationship Id="rId2" Type="http://schemas.openxmlformats.org/officeDocument/2006/relationships/image" Target="../media/image1.jpeg"/><Relationship Id="rId16" Type="http://schemas.openxmlformats.org/officeDocument/2006/relationships/image" Target="../media/image9.pn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5.svg"/><Relationship Id="rId5" Type="http://schemas.openxmlformats.org/officeDocument/2006/relationships/image" Target="../media/image33.svg"/><Relationship Id="rId15" Type="http://schemas.openxmlformats.org/officeDocument/2006/relationships/image" Target="../media/image19.svg"/><Relationship Id="rId10" Type="http://schemas.openxmlformats.org/officeDocument/2006/relationships/image" Target="../media/image8.png"/><Relationship Id="rId19" Type="http://schemas.openxmlformats.org/officeDocument/2006/relationships/image" Target="../media/image27.jpeg"/><Relationship Id="rId4" Type="http://schemas.openxmlformats.org/officeDocument/2006/relationships/image" Target="../media/image22.png"/><Relationship Id="rId9" Type="http://schemas.openxmlformats.org/officeDocument/2006/relationships/image" Target="../media/image11.svg"/><Relationship Id="rId1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17" Type="http://schemas.openxmlformats.org/officeDocument/2006/relationships/image" Target="../media/image29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31.jpeg"/><Relationship Id="rId3" Type="http://schemas.openxmlformats.org/officeDocument/2006/relationships/image" Target="../media/image22.png"/><Relationship Id="rId12" Type="http://schemas.openxmlformats.org/officeDocument/2006/relationships/image" Target="../media/image21.svg"/><Relationship Id="rId17" Type="http://schemas.openxmlformats.org/officeDocument/2006/relationships/image" Target="../media/image30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4" Type="http://schemas.openxmlformats.org/officeDocument/2006/relationships/image" Target="../media/image33.svg"/><Relationship Id="rId1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18" Type="http://schemas.openxmlformats.org/officeDocument/2006/relationships/image" Target="../media/image33.jpe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17" Type="http://schemas.openxmlformats.org/officeDocument/2006/relationships/image" Target="../media/image32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0.png"/><Relationship Id="rId18" Type="http://schemas.openxmlformats.org/officeDocument/2006/relationships/image" Target="../media/image35.jpe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1.svg"/><Relationship Id="rId17" Type="http://schemas.openxmlformats.org/officeDocument/2006/relationships/image" Target="../media/image34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15.svg"/><Relationship Id="rId19" Type="http://schemas.openxmlformats.org/officeDocument/2006/relationships/image" Target="../media/image36.jpeg"/><Relationship Id="rId4" Type="http://schemas.openxmlformats.org/officeDocument/2006/relationships/image" Target="../media/image3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38.jpeg"/><Relationship Id="rId3" Type="http://schemas.openxmlformats.org/officeDocument/2006/relationships/image" Target="../media/image11.png"/><Relationship Id="rId12" Type="http://schemas.openxmlformats.org/officeDocument/2006/relationships/image" Target="../media/image21.svg"/><Relationship Id="rId17" Type="http://schemas.openxmlformats.org/officeDocument/2006/relationships/image" Target="../media/image37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9.png"/><Relationship Id="rId1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40.jpeg"/><Relationship Id="rId3" Type="http://schemas.openxmlformats.org/officeDocument/2006/relationships/image" Target="../media/image11.png"/><Relationship Id="rId12" Type="http://schemas.openxmlformats.org/officeDocument/2006/relationships/image" Target="../media/image21.svg"/><Relationship Id="rId17" Type="http://schemas.openxmlformats.org/officeDocument/2006/relationships/image" Target="../media/image39.jpeg"/><Relationship Id="rId2" Type="http://schemas.openxmlformats.org/officeDocument/2006/relationships/image" Target="../media/image1.jpe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9.png"/><Relationship Id="rId1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30198" y="-3508405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131288" y="1963570"/>
            <a:ext cx="12553091" cy="2093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4800" b="1" spc="783" dirty="0" smtClean="0">
                <a:solidFill>
                  <a:srgbClr val="FF0000"/>
                </a:solidFill>
                <a:latin typeface="Marykate"/>
                <a:ea typeface="Marykate"/>
                <a:cs typeface="Marykate"/>
                <a:sym typeface="Marykate"/>
              </a:rPr>
              <a:t>Смачні огірочки в баночці, дістати їх не </a:t>
            </a:r>
            <a:r>
              <a:rPr lang="uk-UA" sz="4800" b="1" spc="783" dirty="0" smtClean="0">
                <a:solidFill>
                  <a:srgbClr val="FF0000"/>
                </a:solidFill>
                <a:latin typeface="Marykate"/>
                <a:ea typeface="Marykate"/>
                <a:cs typeface="Marykate"/>
                <a:sym typeface="Marykate"/>
              </a:rPr>
              <a:t>легко</a:t>
            </a:r>
            <a:endParaRPr lang="en-US" sz="4800" b="1" spc="783" dirty="0">
              <a:solidFill>
                <a:srgbClr val="FF000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Freeform 17"/>
          <p:cNvSpPr/>
          <p:nvPr/>
        </p:nvSpPr>
        <p:spPr>
          <a:xfrm rot="-4590959">
            <a:off x="15997142" y="3573304"/>
            <a:ext cx="2538932" cy="2538932"/>
          </a:xfrm>
          <a:custGeom>
            <a:avLst/>
            <a:gdLst/>
            <a:ahLst/>
            <a:cxnLst/>
            <a:rect l="l" t="t" r="r" b="b"/>
            <a:pathLst>
              <a:path w="2538932" h="2538932">
                <a:moveTo>
                  <a:pt x="0" y="0"/>
                </a:moveTo>
                <a:lnTo>
                  <a:pt x="2538932" y="0"/>
                </a:lnTo>
                <a:lnTo>
                  <a:pt x="2538932" y="2538932"/>
                </a:lnTo>
                <a:lnTo>
                  <a:pt x="0" y="25389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0325232" flipV="1">
            <a:off x="-735485" y="106452"/>
            <a:ext cx="2815623" cy="2815623"/>
          </a:xfrm>
          <a:custGeom>
            <a:avLst/>
            <a:gdLst/>
            <a:ahLst/>
            <a:cxnLst/>
            <a:rect l="l" t="t" r="r" b="b"/>
            <a:pathLst>
              <a:path w="2815623" h="2815623">
                <a:moveTo>
                  <a:pt x="0" y="2815623"/>
                </a:moveTo>
                <a:lnTo>
                  <a:pt x="2815623" y="2815623"/>
                </a:lnTo>
                <a:lnTo>
                  <a:pt x="2815623" y="0"/>
                </a:lnTo>
                <a:lnTo>
                  <a:pt x="0" y="0"/>
                </a:lnTo>
                <a:lnTo>
                  <a:pt x="0" y="281562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049497">
            <a:off x="125050" y="6657359"/>
            <a:ext cx="2053555" cy="2933651"/>
          </a:xfrm>
          <a:custGeom>
            <a:avLst/>
            <a:gdLst/>
            <a:ahLst/>
            <a:cxnLst/>
            <a:rect l="l" t="t" r="r" b="b"/>
            <a:pathLst>
              <a:path w="2053555" h="2933651">
                <a:moveTo>
                  <a:pt x="0" y="0"/>
                </a:moveTo>
                <a:lnTo>
                  <a:pt x="2053556" y="0"/>
                </a:lnTo>
                <a:lnTo>
                  <a:pt x="2053556" y="2933650"/>
                </a:lnTo>
                <a:lnTo>
                  <a:pt x="0" y="2933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2245013">
            <a:off x="1141207" y="2386216"/>
            <a:ext cx="880607" cy="1841573"/>
          </a:xfrm>
          <a:custGeom>
            <a:avLst/>
            <a:gdLst/>
            <a:ahLst/>
            <a:cxnLst/>
            <a:rect l="l" t="t" r="r" b="b"/>
            <a:pathLst>
              <a:path w="880607" h="1841573">
                <a:moveTo>
                  <a:pt x="0" y="0"/>
                </a:moveTo>
                <a:lnTo>
                  <a:pt x="880606" y="0"/>
                </a:lnTo>
                <a:lnTo>
                  <a:pt x="880606" y="1841573"/>
                </a:lnTo>
                <a:lnTo>
                  <a:pt x="0" y="1841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254325">
            <a:off x="-2461" y="4984554"/>
            <a:ext cx="2288606" cy="678260"/>
          </a:xfrm>
          <a:custGeom>
            <a:avLst/>
            <a:gdLst/>
            <a:ahLst/>
            <a:cxnLst/>
            <a:rect l="l" t="t" r="r" b="b"/>
            <a:pathLst>
              <a:path w="2288606" h="678260">
                <a:moveTo>
                  <a:pt x="0" y="0"/>
                </a:moveTo>
                <a:lnTo>
                  <a:pt x="2288606" y="0"/>
                </a:lnTo>
                <a:lnTo>
                  <a:pt x="2288606" y="678260"/>
                </a:lnTo>
                <a:lnTo>
                  <a:pt x="0" y="6782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6156784" y="6407053"/>
            <a:ext cx="2131216" cy="2080842"/>
          </a:xfrm>
          <a:custGeom>
            <a:avLst/>
            <a:gdLst/>
            <a:ahLst/>
            <a:cxnLst/>
            <a:rect l="l" t="t" r="r" b="b"/>
            <a:pathLst>
              <a:path w="2131216" h="2080842">
                <a:moveTo>
                  <a:pt x="0" y="0"/>
                </a:moveTo>
                <a:lnTo>
                  <a:pt x="2131216" y="0"/>
                </a:lnTo>
                <a:lnTo>
                  <a:pt x="2131216" y="2080842"/>
                </a:lnTo>
                <a:lnTo>
                  <a:pt x="0" y="2080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052783">
            <a:off x="15429461" y="420538"/>
            <a:ext cx="1171974" cy="2052821"/>
          </a:xfrm>
          <a:custGeom>
            <a:avLst/>
            <a:gdLst/>
            <a:ahLst/>
            <a:cxnLst/>
            <a:rect l="l" t="t" r="r" b="b"/>
            <a:pathLst>
              <a:path w="1171974" h="2052821">
                <a:moveTo>
                  <a:pt x="0" y="0"/>
                </a:moveTo>
                <a:lnTo>
                  <a:pt x="1171974" y="0"/>
                </a:lnTo>
                <a:lnTo>
                  <a:pt x="1171974" y="2052821"/>
                </a:lnTo>
                <a:lnTo>
                  <a:pt x="0" y="20528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1612873">
            <a:off x="16578786" y="2115729"/>
            <a:ext cx="1078345" cy="1913193"/>
          </a:xfrm>
          <a:custGeom>
            <a:avLst/>
            <a:gdLst/>
            <a:ahLst/>
            <a:cxnLst/>
            <a:rect l="l" t="t" r="r" b="b"/>
            <a:pathLst>
              <a:path w="1078345" h="1913193">
                <a:moveTo>
                  <a:pt x="0" y="0"/>
                </a:moveTo>
                <a:lnTo>
                  <a:pt x="1078345" y="0"/>
                </a:lnTo>
                <a:lnTo>
                  <a:pt x="1078345" y="1913193"/>
                </a:lnTo>
                <a:lnTo>
                  <a:pt x="0" y="191319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955494" y="6205551"/>
            <a:ext cx="649507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1"/>
              </a:lnSpc>
              <a:spcBef>
                <a:spcPct val="0"/>
              </a:spcBef>
            </a:pPr>
            <a:endParaRPr lang="en-US" sz="2971" spc="374" dirty="0">
              <a:solidFill>
                <a:srgbClr val="00030A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1984971" y="6344082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402703" y="8895672"/>
            <a:ext cx="433498" cy="411429"/>
          </a:xfrm>
          <a:custGeom>
            <a:avLst/>
            <a:gdLst/>
            <a:ahLst/>
            <a:cxnLst/>
            <a:rect l="l" t="t" r="r" b="b"/>
            <a:pathLst>
              <a:path w="433498" h="411429">
                <a:moveTo>
                  <a:pt x="0" y="0"/>
                </a:moveTo>
                <a:lnTo>
                  <a:pt x="433498" y="0"/>
                </a:lnTo>
                <a:lnTo>
                  <a:pt x="433498" y="411429"/>
                </a:lnTo>
                <a:lnTo>
                  <a:pt x="0" y="41142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>
            <a:grpSpLocks noChangeAspect="1"/>
          </p:cNvGrpSpPr>
          <p:nvPr/>
        </p:nvGrpSpPr>
        <p:grpSpPr>
          <a:xfrm rot="1977585">
            <a:off x="17291502" y="858834"/>
            <a:ext cx="512498" cy="269991"/>
            <a:chOff x="0" y="0"/>
            <a:chExt cx="1610360" cy="848360"/>
          </a:xfrm>
        </p:grpSpPr>
        <p:sp>
          <p:nvSpPr>
            <p:cNvPr id="29" name="Freeform 29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2030890" y="4603934"/>
            <a:ext cx="229651" cy="229651"/>
            <a:chOff x="0" y="0"/>
            <a:chExt cx="6350000" cy="63500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2" name="Freeform 32"/>
          <p:cNvSpPr/>
          <p:nvPr/>
        </p:nvSpPr>
        <p:spPr>
          <a:xfrm>
            <a:off x="399457" y="3512761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6814686" y="1469307"/>
            <a:ext cx="451922" cy="405086"/>
          </a:xfrm>
          <a:custGeom>
            <a:avLst/>
            <a:gdLst/>
            <a:ahLst/>
            <a:cxnLst/>
            <a:rect l="l" t="t" r="r" b="b"/>
            <a:pathLst>
              <a:path w="451922" h="405086">
                <a:moveTo>
                  <a:pt x="0" y="0"/>
                </a:moveTo>
                <a:lnTo>
                  <a:pt x="451922" y="0"/>
                </a:lnTo>
                <a:lnTo>
                  <a:pt x="451922" y="405086"/>
                </a:lnTo>
                <a:lnTo>
                  <a:pt x="0" y="40508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694641" y="3085316"/>
            <a:ext cx="420451" cy="427445"/>
          </a:xfrm>
          <a:custGeom>
            <a:avLst/>
            <a:gdLst/>
            <a:ahLst/>
            <a:cxnLst/>
            <a:rect l="l" t="t" r="r" b="b"/>
            <a:pathLst>
              <a:path w="420451" h="427445">
                <a:moveTo>
                  <a:pt x="0" y="0"/>
                </a:moveTo>
                <a:lnTo>
                  <a:pt x="420451" y="0"/>
                </a:lnTo>
                <a:lnTo>
                  <a:pt x="420451" y="427445"/>
                </a:lnTo>
                <a:lnTo>
                  <a:pt x="0" y="4274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2490694" y="9376318"/>
            <a:ext cx="229651" cy="229651"/>
            <a:chOff x="0" y="0"/>
            <a:chExt cx="6350000" cy="63500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7" name="Freeform 37"/>
          <p:cNvSpPr/>
          <p:nvPr/>
        </p:nvSpPr>
        <p:spPr>
          <a:xfrm rot="-771795">
            <a:off x="2865448" y="1647521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4678159">
            <a:off x="15159154" y="375441"/>
            <a:ext cx="433498" cy="411429"/>
          </a:xfrm>
          <a:custGeom>
            <a:avLst/>
            <a:gdLst/>
            <a:ahLst/>
            <a:cxnLst/>
            <a:rect l="l" t="t" r="r" b="b"/>
            <a:pathLst>
              <a:path w="433498" h="411429">
                <a:moveTo>
                  <a:pt x="0" y="0"/>
                </a:moveTo>
                <a:lnTo>
                  <a:pt x="433498" y="0"/>
                </a:lnTo>
                <a:lnTo>
                  <a:pt x="433498" y="411429"/>
                </a:lnTo>
                <a:lnTo>
                  <a:pt x="0" y="41142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1977585">
            <a:off x="3370855" y="9474682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41" name="Freeform 41"/>
          <p:cNvSpPr/>
          <p:nvPr/>
        </p:nvSpPr>
        <p:spPr>
          <a:xfrm>
            <a:off x="2748353" y="788814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14170004" y="614952"/>
            <a:ext cx="252393" cy="252393"/>
            <a:chOff x="0" y="0"/>
            <a:chExt cx="6350000" cy="63500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2102176" y="1987440"/>
            <a:ext cx="229651" cy="229651"/>
            <a:chOff x="0" y="0"/>
            <a:chExt cx="6350000" cy="63500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grpSp>
        <p:nvGrpSpPr>
          <p:cNvPr id="46" name="Group 46"/>
          <p:cNvGrpSpPr>
            <a:grpSpLocks noChangeAspect="1"/>
          </p:cNvGrpSpPr>
          <p:nvPr/>
        </p:nvGrpSpPr>
        <p:grpSpPr>
          <a:xfrm rot="-921396">
            <a:off x="16540798" y="9558525"/>
            <a:ext cx="547777" cy="288577"/>
            <a:chOff x="0" y="0"/>
            <a:chExt cx="1610360" cy="848360"/>
          </a:xfrm>
        </p:grpSpPr>
        <p:sp>
          <p:nvSpPr>
            <p:cNvPr id="47" name="Freeform 4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48" name="Freeform 48"/>
          <p:cNvSpPr/>
          <p:nvPr/>
        </p:nvSpPr>
        <p:spPr>
          <a:xfrm rot="432686">
            <a:off x="2912608" y="-670724"/>
            <a:ext cx="2225071" cy="2156296"/>
          </a:xfrm>
          <a:custGeom>
            <a:avLst/>
            <a:gdLst/>
            <a:ahLst/>
            <a:cxnLst/>
            <a:rect l="l" t="t" r="r" b="b"/>
            <a:pathLst>
              <a:path w="2225071" h="2156296">
                <a:moveTo>
                  <a:pt x="0" y="0"/>
                </a:moveTo>
                <a:lnTo>
                  <a:pt x="2225071" y="0"/>
                </a:lnTo>
                <a:lnTo>
                  <a:pt x="2225071" y="2156296"/>
                </a:lnTo>
                <a:lnTo>
                  <a:pt x="0" y="215629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 rot="1153974">
            <a:off x="15418170" y="8432300"/>
            <a:ext cx="635916" cy="2347340"/>
          </a:xfrm>
          <a:custGeom>
            <a:avLst/>
            <a:gdLst/>
            <a:ahLst/>
            <a:cxnLst/>
            <a:rect l="l" t="t" r="r" b="b"/>
            <a:pathLst>
              <a:path w="635916" h="2347340">
                <a:moveTo>
                  <a:pt x="0" y="0"/>
                </a:moveTo>
                <a:lnTo>
                  <a:pt x="635916" y="0"/>
                </a:lnTo>
                <a:lnTo>
                  <a:pt x="635916" y="2347339"/>
                </a:lnTo>
                <a:lnTo>
                  <a:pt x="0" y="2347339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 rot="-842482">
            <a:off x="3931404" y="8366112"/>
            <a:ext cx="1054904" cy="2072133"/>
          </a:xfrm>
          <a:custGeom>
            <a:avLst/>
            <a:gdLst/>
            <a:ahLst/>
            <a:cxnLst/>
            <a:rect l="l" t="t" r="r" b="b"/>
            <a:pathLst>
              <a:path w="1054904" h="2072133">
                <a:moveTo>
                  <a:pt x="0" y="0"/>
                </a:moveTo>
                <a:lnTo>
                  <a:pt x="1054904" y="0"/>
                </a:lnTo>
                <a:lnTo>
                  <a:pt x="1054904" y="2072132"/>
                </a:lnTo>
                <a:lnTo>
                  <a:pt x="0" y="2072132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=""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5649993" y="934707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 rot="-684765">
            <a:off x="13333465" y="8957720"/>
            <a:ext cx="850155" cy="1508339"/>
          </a:xfrm>
          <a:custGeom>
            <a:avLst/>
            <a:gdLst/>
            <a:ahLst/>
            <a:cxnLst/>
            <a:rect l="l" t="t" r="r" b="b"/>
            <a:pathLst>
              <a:path w="850155" h="1508339">
                <a:moveTo>
                  <a:pt x="0" y="0"/>
                </a:moveTo>
                <a:lnTo>
                  <a:pt x="850155" y="0"/>
                </a:lnTo>
                <a:lnTo>
                  <a:pt x="850155" y="1508339"/>
                </a:lnTo>
                <a:lnTo>
                  <a:pt x="0" y="15083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280356" y="9140282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6"/>
                </a:lnTo>
                <a:lnTo>
                  <a:pt x="0" y="23603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4550558" y="120006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7374128" y="5789409"/>
            <a:ext cx="208069" cy="208069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57" name="Freeform 57"/>
          <p:cNvSpPr/>
          <p:nvPr/>
        </p:nvSpPr>
        <p:spPr>
          <a:xfrm>
            <a:off x="14599093" y="8855697"/>
            <a:ext cx="548192" cy="491379"/>
          </a:xfrm>
          <a:custGeom>
            <a:avLst/>
            <a:gdLst/>
            <a:ahLst/>
            <a:cxnLst/>
            <a:rect l="l" t="t" r="r" b="b"/>
            <a:pathLst>
              <a:path w="548192" h="491379">
                <a:moveTo>
                  <a:pt x="0" y="0"/>
                </a:moveTo>
                <a:lnTo>
                  <a:pt x="548192" y="0"/>
                </a:lnTo>
                <a:lnTo>
                  <a:pt x="548192" y="491379"/>
                </a:lnTo>
                <a:lnTo>
                  <a:pt x="0" y="49137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 rot="-9414156">
            <a:off x="12901159" y="-655176"/>
            <a:ext cx="938638" cy="1962931"/>
          </a:xfrm>
          <a:custGeom>
            <a:avLst/>
            <a:gdLst/>
            <a:ahLst/>
            <a:cxnLst/>
            <a:rect l="l" t="t" r="r" b="b"/>
            <a:pathLst>
              <a:path w="938638" h="1962931">
                <a:moveTo>
                  <a:pt x="0" y="0"/>
                </a:moveTo>
                <a:lnTo>
                  <a:pt x="938638" y="0"/>
                </a:lnTo>
                <a:lnTo>
                  <a:pt x="938638" y="1962931"/>
                </a:lnTo>
                <a:lnTo>
                  <a:pt x="0" y="1962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5565863" y="375966"/>
            <a:ext cx="548192" cy="491379"/>
          </a:xfrm>
          <a:custGeom>
            <a:avLst/>
            <a:gdLst/>
            <a:ahLst/>
            <a:cxnLst/>
            <a:rect l="l" t="t" r="r" b="b"/>
            <a:pathLst>
              <a:path w="548192" h="491379">
                <a:moveTo>
                  <a:pt x="0" y="0"/>
                </a:moveTo>
                <a:lnTo>
                  <a:pt x="548192" y="0"/>
                </a:lnTo>
                <a:lnTo>
                  <a:pt x="548192" y="491379"/>
                </a:lnTo>
                <a:lnTo>
                  <a:pt x="0" y="491379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=""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 rot="4678159">
            <a:off x="12300890" y="9540296"/>
            <a:ext cx="433498" cy="411429"/>
          </a:xfrm>
          <a:custGeom>
            <a:avLst/>
            <a:gdLst/>
            <a:ahLst/>
            <a:cxnLst/>
            <a:rect l="l" t="t" r="r" b="b"/>
            <a:pathLst>
              <a:path w="433498" h="411429">
                <a:moveTo>
                  <a:pt x="0" y="0"/>
                </a:moveTo>
                <a:lnTo>
                  <a:pt x="433498" y="0"/>
                </a:lnTo>
                <a:lnTo>
                  <a:pt x="433498" y="411429"/>
                </a:lnTo>
                <a:lnTo>
                  <a:pt x="0" y="41142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grpSp>
        <p:nvGrpSpPr>
          <p:cNvPr id="61" name="Group 61"/>
          <p:cNvGrpSpPr/>
          <p:nvPr/>
        </p:nvGrpSpPr>
        <p:grpSpPr>
          <a:xfrm>
            <a:off x="12018872" y="362559"/>
            <a:ext cx="252393" cy="252393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65C7E"/>
            </a:solidFill>
          </p:spPr>
        </p:sp>
      </p:grpSp>
      <p:sp>
        <p:nvSpPr>
          <p:cNvPr id="63" name="Прямоугольник 20"/>
          <p:cNvSpPr/>
          <p:nvPr/>
        </p:nvSpPr>
        <p:spPr>
          <a:xfrm>
            <a:off x="6950542" y="4314435"/>
            <a:ext cx="75438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Іванюта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Іван Олександрович</a:t>
            </a: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7 клас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Тетіївський ліцей №3 Тетіївської міської ради Київської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керівник: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Юрченко Олександр Анатолійович</a:t>
            </a: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фізики.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678593" y="-3829909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3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400803" y="1038422"/>
            <a:ext cx="11258986" cy="166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10899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Мета</a:t>
            </a:r>
            <a:endParaRPr lang="en-US" sz="10899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24536" y="2945703"/>
            <a:ext cx="8337574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Покращити функціонал ключа  для відкривання консервації з 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кришками твіст-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офф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(</a:t>
            </a:r>
            <a:r>
              <a:rPr lang="uk-UA" dirty="0" smtClean="0"/>
              <a:t>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єврокришками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).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2717" b="25919"/>
          <a:stretch/>
        </p:blipFill>
        <p:spPr>
          <a:xfrm rot="20838281">
            <a:off x="12839235" y="5790987"/>
            <a:ext cx="5426630" cy="318797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2717" b="25919"/>
          <a:stretch/>
        </p:blipFill>
        <p:spPr>
          <a:xfrm rot="14151762">
            <a:off x="-519290" y="4800957"/>
            <a:ext cx="6242925" cy="3667525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2717" b="25919"/>
          <a:stretch/>
        </p:blipFill>
        <p:spPr>
          <a:xfrm rot="17051967">
            <a:off x="7539089" y="6529930"/>
            <a:ext cx="3448521" cy="2025899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86768" y="588639"/>
            <a:ext cx="2295525" cy="3590925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6" t="9595" r="5303" b="22727"/>
          <a:stretch/>
        </p:blipFill>
        <p:spPr>
          <a:xfrm rot="10800000">
            <a:off x="1929684" y="325789"/>
            <a:ext cx="3475873" cy="2985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657834" y="-3977181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666315" y="1406463"/>
            <a:ext cx="11258986" cy="166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10899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Завдання</a:t>
            </a:r>
            <a:endParaRPr lang="en-US" sz="10899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462514" y="3583105"/>
            <a:ext cx="11725052" cy="5578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Провести </a:t>
            </a:r>
            <a:r>
              <a:rPr lang="uk-UA" sz="3300" b="1" dirty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дослідження тиску в банках з 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консервацією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.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uk-UA" sz="3300" b="1" dirty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</a:rPr>
              <a:t>Обрахувати силу яку потрібно прикласти для відкриття банок</a:t>
            </a:r>
            <a:r>
              <a:rPr lang="uk-UA" sz="3300" b="1" dirty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</a:rPr>
              <a:t>.</a:t>
            </a:r>
            <a:endParaRPr lang="uk-UA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Покращити функціональні можливості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євроключа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Перевіртити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ефективність покращень.</a:t>
            </a:r>
          </a:p>
          <a:p>
            <a:pPr algn="ctr">
              <a:lnSpc>
                <a:spcPts val="3926"/>
              </a:lnSpc>
            </a:pP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</p:spTree>
    <p:extLst>
      <p:ext uri="{BB962C8B-B14F-4D97-AF65-F5344CB8AC3E}">
        <p14:creationId xmlns:p14="http://schemas.microsoft.com/office/powerpoint/2010/main" val="129200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97213" y="-3765434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3554413" y="1386720"/>
            <a:ext cx="11097332" cy="300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Ми, не одноразово зустрічались із ситуацією, щоб відкрити банку з огірками чи іншою консервацією в банках під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єврокришку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, потрібно трішки попотіти. Для цього існують різноманітні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лайфхаки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: Запустити повітря під кришку, чи стиснути її, а саме краще використовувати спеціальні ключі.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2717" b="25919"/>
          <a:stretch/>
        </p:blipFill>
        <p:spPr>
          <a:xfrm>
            <a:off x="4788374" y="4564121"/>
            <a:ext cx="7690363" cy="451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585390" y="-3799701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99186" y="-952500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2888068" y="791203"/>
            <a:ext cx="1317185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6600" spc="359" dirty="0" smtClean="0">
                <a:solidFill>
                  <a:srgbClr val="FF0000"/>
                </a:solidFill>
                <a:latin typeface="Marykate"/>
                <a:ea typeface="Marykate"/>
                <a:cs typeface="Marykate"/>
                <a:sym typeface="Marykate"/>
              </a:rPr>
              <a:t>Чому ж так важко </a:t>
            </a:r>
            <a:r>
              <a:rPr lang="uk-UA" sz="6600" spc="359" dirty="0" err="1" smtClean="0">
                <a:solidFill>
                  <a:srgbClr val="FF0000"/>
                </a:solidFill>
                <a:latin typeface="Marykate"/>
                <a:ea typeface="Marykate"/>
                <a:cs typeface="Marykate"/>
                <a:sym typeface="Marykate"/>
              </a:rPr>
              <a:t>відкити</a:t>
            </a:r>
            <a:r>
              <a:rPr lang="uk-UA" sz="6600" spc="359" dirty="0" smtClean="0">
                <a:solidFill>
                  <a:srgbClr val="FF0000"/>
                </a:solidFill>
                <a:latin typeface="Marykate"/>
                <a:ea typeface="Marykate"/>
                <a:cs typeface="Marykate"/>
                <a:sym typeface="Marykate"/>
              </a:rPr>
              <a:t> кришку?</a:t>
            </a:r>
            <a:endParaRPr lang="en-US" sz="6600" spc="359" dirty="0">
              <a:solidFill>
                <a:srgbClr val="FF000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934143" y="3191637"/>
            <a:ext cx="10405568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Все пояснюється різницею тисків всередині банки і атмосферним тиском</a:t>
            </a:r>
            <a:r>
              <a:rPr lang="en-US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. </a:t>
            </a:r>
            <a:r>
              <a:rPr lang="uk-UA" sz="3300" b="1" dirty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В середині банки тиск менший ніж атмосферний і тому потрібно прикласти силу щоб відкрити банку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3268" r="25024"/>
          <a:stretch/>
        </p:blipFill>
        <p:spPr>
          <a:xfrm rot="5400000">
            <a:off x="7533747" y="5205793"/>
            <a:ext cx="4238543" cy="4253065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8" t="16104" r="9319" b="4935"/>
          <a:stretch/>
        </p:blipFill>
        <p:spPr>
          <a:xfrm rot="5400000">
            <a:off x="12606732" y="4721966"/>
            <a:ext cx="4343400" cy="487680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6" t="9595" r="5303" b="22727"/>
          <a:stretch/>
        </p:blipFill>
        <p:spPr>
          <a:xfrm rot="10800000">
            <a:off x="1688836" y="5301514"/>
            <a:ext cx="4774139" cy="410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8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692473" y="1027161"/>
            <a:ext cx="11258986" cy="166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10899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Заміри тисків</a:t>
            </a:r>
            <a:endParaRPr lang="en-US" sz="10899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975213" y="4447135"/>
            <a:ext cx="833757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6"/>
              </a:lnSpc>
            </a:pPr>
            <a:r>
              <a:rPr lang="en-US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. 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graphicFrame>
        <p:nvGraphicFramePr>
          <p:cNvPr id="46" name="Таблиця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12405"/>
              </p:ext>
            </p:extLst>
          </p:nvPr>
        </p:nvGraphicFramePr>
        <p:xfrm>
          <a:off x="3346154" y="3591784"/>
          <a:ext cx="11291001" cy="3149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3667">
                  <a:extLst>
                    <a:ext uri="{9D8B030D-6E8A-4147-A177-3AD203B41FA5}">
                      <a16:colId xmlns:a16="http://schemas.microsoft.com/office/drawing/2014/main" val="3360641455"/>
                    </a:ext>
                  </a:extLst>
                </a:gridCol>
                <a:gridCol w="3763667">
                  <a:extLst>
                    <a:ext uri="{9D8B030D-6E8A-4147-A177-3AD203B41FA5}">
                      <a16:colId xmlns:a16="http://schemas.microsoft.com/office/drawing/2014/main" val="1411244696"/>
                    </a:ext>
                  </a:extLst>
                </a:gridCol>
                <a:gridCol w="3763667">
                  <a:extLst>
                    <a:ext uri="{9D8B030D-6E8A-4147-A177-3AD203B41FA5}">
                      <a16:colId xmlns:a16="http://schemas.microsoft.com/office/drawing/2014/main" val="1405947349"/>
                    </a:ext>
                  </a:extLst>
                </a:gridCol>
              </a:tblGrid>
              <a:tr h="856661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Розмір банки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Атмосферний тиск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Тиск у банці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98432"/>
                  </a:ext>
                </a:extLst>
              </a:tr>
              <a:tr h="1106912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3 літри</a:t>
                      </a:r>
                      <a:endParaRPr lang="uk-UA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102,</a:t>
                      </a:r>
                      <a:r>
                        <a:rPr lang="uk-UA" sz="3200" baseline="0" dirty="0" smtClean="0"/>
                        <a:t>6 КПа</a:t>
                      </a:r>
                      <a:endParaRPr lang="uk-UA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71.3</a:t>
                      </a:r>
                      <a:r>
                        <a:rPr lang="uk-UA" sz="3200" baseline="0" dirty="0" smtClean="0"/>
                        <a:t> кПа</a:t>
                      </a:r>
                      <a:endParaRPr lang="uk-UA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56828"/>
                  </a:ext>
                </a:extLst>
              </a:tr>
              <a:tr h="1186199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О.5 літри</a:t>
                      </a:r>
                      <a:endParaRPr lang="uk-UA" sz="3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86.3 кПа</a:t>
                      </a:r>
                      <a:endParaRPr lang="uk-UA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196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80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25371" y="-3405108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656542" y="1151155"/>
            <a:ext cx="11258986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uk-UA" sz="4400" b="1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Обрахунок сили необхідної для відкриття банки</a:t>
            </a:r>
            <a:endParaRPr lang="en-US" sz="4400" b="1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7"/>
              <p:cNvSpPr txBox="1"/>
              <p:nvPr/>
            </p:nvSpPr>
            <p:spPr>
              <a:xfrm>
                <a:off x="3296804" y="2806297"/>
                <a:ext cx="11112611" cy="500136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ts val="3926"/>
                  </a:lnSpc>
                </a:pPr>
                <a:r>
                  <a:rPr lang="uk-UA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Для обрахунку сили необхідної для відкриття банки скористаємось формулою </a:t>
                </a:r>
              </a:p>
              <a:p>
                <a:pPr algn="just">
                  <a:lnSpc>
                    <a:spcPts val="3926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Dosis Semi-Bold"/>
                          <a:cs typeface="Dosis Semi-Bold"/>
                          <a:sym typeface="Dosis Semi-Bold"/>
                        </a:rPr>
                        <m:t>𝑭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Dosis Semi-Bold"/>
                          <a:cs typeface="Dosis Semi-Bold"/>
                          <a:sym typeface="Dosis Semi-Bold"/>
                        </a:rPr>
                        <m:t>=(</m:t>
                      </m:r>
                      <m:sSub>
                        <m:sSubPr>
                          <m:ctrlP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</m:ctrlPr>
                        </m:sSubPr>
                        <m:e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𝒑</m:t>
                          </m:r>
                        </m:e>
                        <m:sub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𝒂</m:t>
                          </m:r>
                        </m:sub>
                      </m:sSub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−</m:t>
                      </m:r>
                      <m:sSub>
                        <m:sSubPr>
                          <m:ctrlP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</m:ctrlPr>
                        </m:sSubPr>
                        <m:e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𝒑</m:t>
                          </m:r>
                        </m:e>
                        <m:sub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𝒃</m:t>
                          </m:r>
                        </m:sub>
                      </m:sSub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)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×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𝑺</m:t>
                      </m:r>
                    </m:oMath>
                  </m:oMathPara>
                </a14:m>
                <a:endParaRPr lang="en-US" sz="3300" b="1" dirty="0" smtClean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  <a:p>
                <a:pPr algn="just">
                  <a:lnSpc>
                    <a:spcPts val="3926"/>
                  </a:lnSpc>
                </a:pPr>
                <a:r>
                  <a:rPr lang="en-US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S-</a:t>
                </a:r>
                <a:r>
                  <a:rPr lang="uk-UA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 Площа кришки</a:t>
                </a:r>
              </a:p>
              <a:p>
                <a:pPr algn="just">
                  <a:lnSpc>
                    <a:spcPts val="3926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</m:ctrlPr>
                      </m:sSubPr>
                      <m:e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𝒑</m:t>
                        </m:r>
                      </m:e>
                      <m:sub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uk-UA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- атмосферний тиск</a:t>
                </a:r>
              </a:p>
              <a:p>
                <a:pPr algn="just">
                  <a:lnSpc>
                    <a:spcPts val="3926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</m:ctrlPr>
                      </m:sSubPr>
                      <m:e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𝒑</m:t>
                        </m:r>
                      </m:e>
                      <m:sub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uk-UA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- тиск в банці</a:t>
                </a:r>
              </a:p>
              <a:p>
                <a:pPr algn="just">
                  <a:lnSpc>
                    <a:spcPts val="3926"/>
                  </a:lnSpc>
                </a:pPr>
                <a:endParaRPr lang="uk-UA" sz="3300" b="1" dirty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  <a:p>
                <a:pPr algn="just">
                  <a:lnSpc>
                    <a:spcPts val="3926"/>
                  </a:lnSpc>
                </a:pPr>
                <a:r>
                  <a:rPr lang="en-US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S</a:t>
                </a:r>
                <a14:m>
                  <m:oMath xmlns:m="http://schemas.openxmlformats.org/officeDocument/2006/math">
                    <m:r>
                      <a:rPr lang="en-US" sz="3300" b="1" i="1" smtClean="0">
                        <a:solidFill>
                          <a:srgbClr val="003933"/>
                        </a:solidFill>
                        <a:latin typeface="Cambria Math" panose="02040503050406030204" pitchFamily="18" charset="0"/>
                        <a:ea typeface="Dosis Semi-Bold"/>
                        <a:cs typeface="Dosis Semi-Bold"/>
                        <a:sym typeface="Dosis Semi-Bold"/>
                      </a:rPr>
                      <m:t>=</m:t>
                    </m:r>
                    <m:r>
                      <a:rPr lang="el-GR" sz="3300" b="1" i="1" smtClean="0">
                        <a:solidFill>
                          <a:srgbClr val="003933"/>
                        </a:solidFill>
                        <a:latin typeface="Cambria Math" panose="02040503050406030204" pitchFamily="18" charset="0"/>
                        <a:ea typeface="Dosis Semi-Bold"/>
                        <a:cs typeface="Dosis Semi-Bold"/>
                        <a:sym typeface="Dosis Semi-Bold"/>
                      </a:rPr>
                      <m:t>𝝅</m:t>
                    </m:r>
                    <m:sSup>
                      <m:sSupPr>
                        <m:ctrlPr>
                          <a:rPr lang="en-US" sz="3300" b="1" i="1" smtClean="0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ea typeface="Dosis Semi-Bold"/>
                            <a:cs typeface="Dosis Semi-Bold"/>
                            <a:sym typeface="Dosis Semi-Bold"/>
                          </a:rPr>
                        </m:ctrlPr>
                      </m:sSupPr>
                      <m:e>
                        <m:r>
                          <a:rPr lang="en-US" sz="3300" b="1" i="1" smtClean="0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ea typeface="Dosis Semi-Bold"/>
                            <a:cs typeface="Dosis Semi-Bold"/>
                            <a:sym typeface="Dosis Semi-Bold"/>
                          </a:rPr>
                          <m:t>𝒓</m:t>
                        </m:r>
                      </m:e>
                      <m:sup>
                        <m:r>
                          <a:rPr lang="en-US" sz="3300" b="1" i="1" smtClean="0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ea typeface="Dosis Semi-Bold"/>
                            <a:cs typeface="Dosis Semi-Bold"/>
                            <a:sym typeface="Dosis Semi-Bold"/>
                          </a:rPr>
                          <m:t>𝟐</m:t>
                        </m:r>
                      </m:sup>
                    </m:sSup>
                  </m:oMath>
                </a14:m>
                <a:endParaRPr lang="en-US" sz="3300" b="1" dirty="0" smtClean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  <a:p>
                <a:pPr algn="just">
                  <a:lnSpc>
                    <a:spcPts val="3926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</m:ctrlPr>
                        </m:sSubPr>
                        <m:e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𝑺</m:t>
                          </m:r>
                        </m:e>
                        <m:sub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𝟑</m:t>
                          </m:r>
                        </m:sub>
                      </m:sSub>
                      <m:r>
                        <a:rPr lang="en-US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=</m:t>
                      </m:r>
                      <m:r>
                        <a:rPr lang="en-US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𝟑</m:t>
                      </m:r>
                      <m:r>
                        <a:rPr lang="en-US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en-US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𝟏𝟒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×</m:t>
                      </m:r>
                      <m:sSup>
                        <m:sSupPr>
                          <m:ctrlP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</m:ctrlPr>
                        </m:sSupPr>
                        <m:e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𝟎</m:t>
                          </m:r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,</m:t>
                          </m:r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𝟎𝟒𝟒𝟓</m:t>
                          </m:r>
                        </m:e>
                        <m:sup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𝟐</m:t>
                          </m:r>
                        </m:sup>
                      </m:sSup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≈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𝟎𝟎𝟔</m:t>
                      </m:r>
                      <m:sSup>
                        <m:sSupPr>
                          <m:ctrlP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</m:ctrlPr>
                        </m:sSupPr>
                        <m:e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м</m:t>
                          </m:r>
                        </m:e>
                        <m:sup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uk-UA" sz="3300" b="1" dirty="0" smtClean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  <a:p>
                <a:pPr algn="ctr">
                  <a:lnSpc>
                    <a:spcPts val="3926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</m:ctrlPr>
                        </m:sSubPr>
                        <m:e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𝑺</m:t>
                          </m:r>
                        </m:e>
                        <m:sub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𝟎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,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𝟓</m:t>
                          </m:r>
                        </m:sub>
                      </m:sSub>
                      <m:r>
                        <a:rPr lang="en-US" sz="3300" b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=</m:t>
                      </m:r>
                      <m:r>
                        <a:rPr lang="en-US" sz="3300" b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𝟑</m:t>
                      </m:r>
                      <m:r>
                        <a:rPr lang="en-US" sz="3300" b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en-US" sz="3300" b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sym typeface="Dosis Semi-Bold"/>
                        </a:rPr>
                        <m:t>𝟏𝟒</m:t>
                      </m:r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×</m:t>
                      </m:r>
                      <m:sSup>
                        <m:sSup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</m:ctrlPr>
                        </m:sSupPr>
                        <m:e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𝟎</m:t>
                          </m:r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,</m:t>
                          </m:r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𝟎𝟒𝟐𝟓</m:t>
                          </m:r>
                        </m:e>
                        <m:sup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𝟐</m:t>
                          </m:r>
                        </m:sup>
                      </m:sSup>
                      <m:r>
                        <a:rPr lang="en-US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≈</m:t>
                      </m:r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</m:t>
                      </m:r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𝟎𝟎𝟓𝟕</m:t>
                      </m:r>
                      <m:sSup>
                        <m:sSup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</m:ctrlPr>
                        </m:sSupPr>
                        <m:e>
                          <m:r>
                            <a:rPr lang="uk-UA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м</m:t>
                          </m:r>
                        </m:e>
                        <m:sup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300" b="1" dirty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</p:txBody>
          </p:sp>
        </mc:Choice>
        <mc:Fallback xmlns="">
          <p:sp>
            <p:nvSpPr>
              <p:cNvPr id="17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804" y="2806297"/>
                <a:ext cx="11112611" cy="5001369"/>
              </a:xfrm>
              <a:prstGeom prst="rect">
                <a:avLst/>
              </a:prstGeom>
              <a:blipFill>
                <a:blip r:embed="rId3"/>
                <a:stretch>
                  <a:fillRect l="-2304" t="-2801" r="-230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542980" y="7864708"/>
            <a:ext cx="1667468" cy="1733361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392020" y="7918287"/>
            <a:ext cx="1444464" cy="1885016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</p:spTree>
    <p:extLst>
      <p:ext uri="{BB962C8B-B14F-4D97-AF65-F5344CB8AC3E}">
        <p14:creationId xmlns:p14="http://schemas.microsoft.com/office/powerpoint/2010/main" val="40270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7"/>
              <p:cNvSpPr txBox="1"/>
              <p:nvPr/>
            </p:nvSpPr>
            <p:spPr>
              <a:xfrm>
                <a:off x="4266008" y="3110629"/>
                <a:ext cx="11821816" cy="200054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926"/>
                  </a:lnSpc>
                </a:pPr>
                <a:r>
                  <a:rPr lang="en-US" sz="3300" b="1" dirty="0" smtClean="0">
                    <a:solidFill>
                      <a:srgbClr val="003933"/>
                    </a:solidFill>
                    <a:ea typeface="Dosis Semi-Bold"/>
                    <a:cs typeface="Dosis Semi-Bold"/>
                    <a:sym typeface="Dosis Semi-Bold"/>
                  </a:rPr>
                  <a:t>F</a:t>
                </a:r>
                <a14:m>
                  <m:oMath xmlns:m="http://schemas.openxmlformats.org/officeDocument/2006/math">
                    <m:r>
                      <a:rPr lang="en-US" sz="3300" b="1" i="1">
                        <a:solidFill>
                          <a:srgbClr val="003933"/>
                        </a:solidFill>
                        <a:latin typeface="Cambria Math" panose="02040503050406030204" pitchFamily="18" charset="0"/>
                        <a:ea typeface="Dosis Semi-Bold"/>
                        <a:cs typeface="Dosis Semi-Bold"/>
                        <a:sym typeface="Dosis Semi-Bold"/>
                      </a:rPr>
                      <m:t>=(</m:t>
                    </m:r>
                    <m:sSub>
                      <m:sSubPr>
                        <m:ctrlP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</m:ctrlPr>
                      </m:sSubPr>
                      <m:e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𝒑</m:t>
                        </m:r>
                      </m:e>
                      <m:sub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𝒂</m:t>
                        </m:r>
                      </m:sub>
                    </m:sSub>
                    <m:r>
                      <a:rPr lang="en-US" sz="3300" b="1" i="1">
                        <a:solidFill>
                          <a:srgbClr val="003933"/>
                        </a:solidFill>
                        <a:latin typeface="Cambria Math" panose="02040503050406030204" pitchFamily="18" charset="0"/>
                        <a:sym typeface="Dosis Semi-Bold"/>
                      </a:rPr>
                      <m:t>−</m:t>
                    </m:r>
                    <m:sSub>
                      <m:sSubPr>
                        <m:ctrlPr>
                          <a:rPr lang="en-US" sz="3300" b="1" i="1" smtClean="0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</m:ctrlPr>
                      </m:sSubPr>
                      <m:e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𝒑</m:t>
                        </m:r>
                      </m:e>
                      <m:sub>
                        <m:r>
                          <a:rPr lang="en-US" sz="3300" b="1" i="1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sym typeface="Dosis Semi-Bold"/>
                          </a:rPr>
                          <m:t>𝒃</m:t>
                        </m:r>
                      </m:sub>
                    </m:sSub>
                    <m:r>
                      <a:rPr lang="en-US" sz="3300" b="1" i="1">
                        <a:solidFill>
                          <a:srgbClr val="003933"/>
                        </a:solidFill>
                        <a:latin typeface="Cambria Math" panose="02040503050406030204" pitchFamily="18" charset="0"/>
                        <a:sym typeface="Dosis Semi-Bold"/>
                      </a:rPr>
                      <m:t>)</m:t>
                    </m:r>
                    <m:r>
                      <a:rPr lang="en-US" sz="3300" b="1" i="1">
                        <a:solidFill>
                          <a:srgbClr val="0039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Dosis Semi-Bold"/>
                      </a:rPr>
                      <m:t>×</m:t>
                    </m:r>
                    <m:sSub>
                      <m:sSubPr>
                        <m:ctrlPr>
                          <a:rPr lang="en-US" sz="3300" b="1" i="1" smtClean="0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Dosis Semi-Bold"/>
                          </a:rPr>
                        </m:ctrlPr>
                      </m:sSubPr>
                      <m:e>
                        <m:r>
                          <a:rPr lang="en-US" sz="3300" b="1" i="1" smtClean="0">
                            <a:solidFill>
                              <a:srgbClr val="0039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Dosis Semi-Bold"/>
                          </a:rPr>
                          <m:t>𝑺</m:t>
                        </m:r>
                      </m:e>
                      <m:sub/>
                    </m:sSub>
                  </m:oMath>
                </a14:m>
                <a:endParaRPr lang="en-US" sz="3300" b="1" dirty="0" smtClean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  <a:p>
                <a:pPr algn="ctr">
                  <a:lnSpc>
                    <a:spcPts val="3926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</m:ctrlPr>
                        </m:sSubPr>
                        <m:e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𝑭</m:t>
                          </m:r>
                        </m:e>
                        <m:sub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𝟑</m:t>
                          </m:r>
                        </m:sub>
                      </m:sSub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Dosis Semi-Bold"/>
                          <a:cs typeface="Dosis Semi-Bold"/>
                          <a:sym typeface="Dosis Semi-Bold"/>
                        </a:rPr>
                        <m:t>=</m:t>
                      </m:r>
                      <m:d>
                        <m:d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Dosis Semi-Bold"/>
                              <a:cs typeface="Dosis Semi-Bold"/>
                              <a:sym typeface="Dosis Semi-Bold"/>
                            </a:rPr>
                          </m:ctrlPr>
                        </m:dPr>
                        <m:e>
                          <m:r>
                            <a:rPr lang="en-US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Dosis Semi-Bold"/>
                              <a:cs typeface="Dosis Semi-Bold"/>
                              <a:sym typeface="Dosis Semi-Bold"/>
                            </a:rPr>
                            <m:t>𝟏𝟎𝟐𝟔𝟎𝟎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Dosis Semi-Bold"/>
                              <a:cs typeface="Dosis Semi-Bold"/>
                              <a:sym typeface="Dosis Semi-Bold"/>
                            </a:rPr>
                            <m:t>Па</m:t>
                          </m:r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−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𝟕𝟏𝟑𝟎𝟎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Па</m:t>
                          </m:r>
                        </m:e>
                      </m:d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×</m:t>
                      </m:r>
                      <m:r>
                        <a:rPr lang="uk-UA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</m:t>
                      </m:r>
                      <m:r>
                        <a:rPr lang="uk-UA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uk-UA" sz="3300" b="1" i="1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𝟎𝟎𝟔</m:t>
                      </m:r>
                      <m:sSup>
                        <m:sSup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</m:ctrlPr>
                        </m:sSupPr>
                        <m:e>
                          <m:r>
                            <a:rPr lang="uk-UA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м</m:t>
                          </m:r>
                        </m:e>
                        <m:sup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𝟐</m:t>
                          </m:r>
                        </m:sup>
                      </m:sSup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=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𝟏𝟖𝟕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𝟖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 Н</m:t>
                      </m:r>
                    </m:oMath>
                  </m:oMathPara>
                </a14:m>
                <a:endParaRPr lang="uk-UA" sz="3300" b="1" dirty="0" smtClean="0">
                  <a:solidFill>
                    <a:srgbClr val="003933"/>
                  </a:solidFill>
                  <a:latin typeface="Dosis Semi-Bold"/>
                  <a:ea typeface="Cambria Math" panose="02040503050406030204" pitchFamily="18" charset="0"/>
                  <a:sym typeface="Dosis Semi-Bold"/>
                </a:endParaRPr>
              </a:p>
              <a:p>
                <a:pPr algn="ctr">
                  <a:lnSpc>
                    <a:spcPts val="3926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</m:ctrlPr>
                        </m:sSubPr>
                        <m:e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𝑭</m:t>
                          </m:r>
                        </m:e>
                        <m:sub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𝟎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,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𝟓</m:t>
                          </m:r>
                        </m:sub>
                      </m:sSub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Dosis Semi-Bold"/>
                          <a:cs typeface="Dosis Semi-Bold"/>
                          <a:sym typeface="Dosis Semi-Bold"/>
                        </a:rPr>
                        <m:t>=</m:t>
                      </m:r>
                      <m:d>
                        <m:d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Dosis Semi-Bold"/>
                              <a:cs typeface="Dosis Semi-Bold"/>
                              <a:sym typeface="Dosis Semi-Bold"/>
                            </a:rPr>
                          </m:ctrlPr>
                        </m:dPr>
                        <m:e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Dosis Semi-Bold"/>
                              <a:cs typeface="Dosis Semi-Bold"/>
                              <a:sym typeface="Dosis Semi-Bold"/>
                            </a:rPr>
                            <m:t>𝟏𝟎𝟐𝟔𝟎𝟎</m:t>
                          </m:r>
                          <m:r>
                            <a:rPr lang="uk-UA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Dosis Semi-Bold"/>
                              <a:cs typeface="Dosis Semi-Bold"/>
                              <a:sym typeface="Dosis Semi-Bold"/>
                            </a:rPr>
                            <m:t>Па</m:t>
                          </m:r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−</m:t>
                          </m:r>
                          <m:r>
                            <a:rPr lang="uk-UA" sz="3300" b="1" i="1" smtClean="0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𝟖𝟔</m:t>
                          </m:r>
                          <m:r>
                            <a:rPr lang="uk-UA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𝟑𝟎𝟎</m:t>
                          </m:r>
                          <m:r>
                            <a:rPr lang="uk-UA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sym typeface="Dosis Semi-Bold"/>
                            </a:rPr>
                            <m:t>Па</m:t>
                          </m:r>
                        </m:e>
                      </m:d>
                      <m:r>
                        <a:rPr lang="en-US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×</m:t>
                      </m:r>
                      <m:r>
                        <a:rPr lang="uk-UA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</m:t>
                      </m:r>
                      <m:r>
                        <a:rPr lang="uk-UA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uk-UA" sz="3300" b="1" i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𝟎𝟎𝟓𝟕</m:t>
                      </m:r>
                      <m:sSup>
                        <m:sSupPr>
                          <m:ctrlP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</m:ctrlPr>
                        </m:sSupPr>
                        <m:e>
                          <m:r>
                            <a:rPr lang="uk-UA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м</m:t>
                          </m:r>
                        </m:e>
                        <m:sup>
                          <m:r>
                            <a:rPr lang="en-US" sz="3300" b="1" i="1">
                              <a:solidFill>
                                <a:srgbClr val="0039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Dosis Semi-Bold"/>
                            </a:rPr>
                            <m:t>𝟐</m:t>
                          </m:r>
                        </m:sup>
                      </m:sSup>
                      <m:r>
                        <a:rPr lang="uk-UA" sz="3300" b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=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𝟗𝟐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,</m:t>
                      </m:r>
                      <m:r>
                        <a:rPr lang="uk-UA" sz="3300" b="1" i="0" smtClean="0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𝟗𝟏</m:t>
                      </m:r>
                      <m:r>
                        <a:rPr lang="uk-UA" sz="3300" b="1">
                          <a:solidFill>
                            <a:srgbClr val="0039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Dosis Semi-Bold"/>
                        </a:rPr>
                        <m:t> Н</m:t>
                      </m:r>
                    </m:oMath>
                  </m:oMathPara>
                </a14:m>
                <a:endParaRPr lang="en-US" sz="3300" b="1" dirty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  <a:p>
                <a:pPr algn="ctr">
                  <a:lnSpc>
                    <a:spcPts val="3926"/>
                  </a:lnSpc>
                </a:pPr>
                <a:r>
                  <a:rPr lang="en-US" sz="3300" b="1" dirty="0" smtClean="0">
                    <a:solidFill>
                      <a:srgbClr val="003933"/>
                    </a:solidFill>
                    <a:latin typeface="Dosis Semi-Bold"/>
                    <a:ea typeface="Dosis Semi-Bold"/>
                    <a:cs typeface="Dosis Semi-Bold"/>
                    <a:sym typeface="Dosis Semi-Bold"/>
                  </a:rPr>
                  <a:t> </a:t>
                </a:r>
                <a:endParaRPr lang="en-US" sz="3300" b="1" dirty="0">
                  <a:solidFill>
                    <a:srgbClr val="003933"/>
                  </a:solidFill>
                  <a:latin typeface="Dosis Semi-Bold"/>
                  <a:ea typeface="Dosis Semi-Bold"/>
                  <a:cs typeface="Dosis Semi-Bold"/>
                  <a:sym typeface="Dosis Semi-Bold"/>
                </a:endParaRPr>
              </a:p>
            </p:txBody>
          </p:sp>
        </mc:Choice>
        <mc:Fallback xmlns="">
          <p:sp>
            <p:nvSpPr>
              <p:cNvPr id="17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008" y="3110629"/>
                <a:ext cx="11821816" cy="2000548"/>
              </a:xfrm>
              <a:prstGeom prst="rect">
                <a:avLst/>
              </a:prstGeom>
              <a:blipFill>
                <a:blip r:embed="rId3"/>
                <a:stretch>
                  <a:fillRect t="-640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45" name="TextBox 16"/>
          <p:cNvSpPr txBox="1"/>
          <p:nvPr/>
        </p:nvSpPr>
        <p:spPr>
          <a:xfrm>
            <a:off x="3656542" y="1151155"/>
            <a:ext cx="11258986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uk-UA" sz="4400" b="1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Обрахунок сили необхідної для відкриття банки</a:t>
            </a:r>
            <a:endParaRPr lang="en-US" sz="4400" b="1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3268" r="25024"/>
          <a:stretch/>
        </p:blipFill>
        <p:spPr>
          <a:xfrm rot="5400000">
            <a:off x="3125824" y="5186041"/>
            <a:ext cx="2608604" cy="261754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8" t="16104" r="9319" b="4935"/>
          <a:stretch/>
        </p:blipFill>
        <p:spPr>
          <a:xfrm rot="5400000">
            <a:off x="7390980" y="5125999"/>
            <a:ext cx="2509471" cy="2817652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4" t="23972" r="36810" b="11380"/>
          <a:stretch/>
        </p:blipFill>
        <p:spPr>
          <a:xfrm rot="5400000">
            <a:off x="12136435" y="4348184"/>
            <a:ext cx="3581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7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754616" y="-3754617"/>
            <a:ext cx="10931167" cy="184404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731515" y="932434"/>
            <a:ext cx="11258986" cy="1462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6600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Ключ для відкриття банок</a:t>
            </a:r>
            <a:endParaRPr lang="en-US" sz="6600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731515" y="2674292"/>
            <a:ext cx="5006987" cy="550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Для відкриття банок,  є розробленні спеціальні ключі, але їх функції обмежені тільки відкриттям банок з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єврокришками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. Є моделі якими ще можна відкрити і звичайні кришки. Але він не закриває всі потреби на кухні </a:t>
            </a:r>
            <a:r>
              <a:rPr lang="en-US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2717" b="25919"/>
          <a:stretch/>
        </p:blipFill>
        <p:spPr>
          <a:xfrm rot="16200000">
            <a:off x="8835286" y="3958113"/>
            <a:ext cx="7188034" cy="422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30198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666315" y="907042"/>
            <a:ext cx="11258986" cy="166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10899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Модернізація</a:t>
            </a:r>
            <a:endParaRPr lang="en-US" sz="10899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971926" y="2825758"/>
            <a:ext cx="8337574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Для модернізації нам знадобиться ключ і ніж-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мультитул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, вірніше деякі його частини</a:t>
            </a:r>
          </a:p>
          <a:p>
            <a:pPr algn="ctr">
              <a:lnSpc>
                <a:spcPts val="3926"/>
              </a:lnSpc>
            </a:pPr>
            <a:r>
              <a:rPr lang="en-US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2717" b="25919"/>
          <a:stretch/>
        </p:blipFill>
        <p:spPr>
          <a:xfrm rot="20270311">
            <a:off x="3319691" y="5281241"/>
            <a:ext cx="5552181" cy="3261734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" r="17919"/>
          <a:stretch/>
        </p:blipFill>
        <p:spPr>
          <a:xfrm rot="5400000">
            <a:off x="11393119" y="4182182"/>
            <a:ext cx="5667821" cy="562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3856430" y="2590974"/>
            <a:ext cx="1240117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Потрібно зібрати у новий ніж тільки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відкривачки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для банок і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консерв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 типу: кілька, сардина, кукурудза консервована….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756896" y="536471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606914" y="6940297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9006" y="7150056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5770377" y="503404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46" name="TextBox 16"/>
          <p:cNvSpPr txBox="1"/>
          <p:nvPr/>
        </p:nvSpPr>
        <p:spPr>
          <a:xfrm>
            <a:off x="3666315" y="907042"/>
            <a:ext cx="11258986" cy="1661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10899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Модернізація</a:t>
            </a:r>
            <a:endParaRPr lang="en-US" sz="10899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" r="17919"/>
          <a:stretch/>
        </p:blipFill>
        <p:spPr>
          <a:xfrm rot="5400000">
            <a:off x="4007559" y="3862051"/>
            <a:ext cx="3559078" cy="3531568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51" r="6440" b="26894"/>
          <a:stretch/>
        </p:blipFill>
        <p:spPr>
          <a:xfrm>
            <a:off x="8025187" y="4086812"/>
            <a:ext cx="807720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147905" y="-3424008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2434682" y="665139"/>
            <a:ext cx="14043063" cy="1443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6000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Збір набору </a:t>
            </a:r>
            <a:r>
              <a:rPr lang="uk-UA" sz="6000" spc="359" dirty="0" err="1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відкривачок</a:t>
            </a:r>
            <a:endParaRPr lang="en-US" sz="6000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8" name="Freeform 18"/>
          <p:cNvSpPr/>
          <p:nvPr/>
        </p:nvSpPr>
        <p:spPr>
          <a:xfrm rot="542064">
            <a:off x="-498191" y="-721990"/>
            <a:ext cx="2436139" cy="2838721"/>
          </a:xfrm>
          <a:custGeom>
            <a:avLst/>
            <a:gdLst/>
            <a:ahLst/>
            <a:cxnLst/>
            <a:rect l="l" t="t" r="r" b="b"/>
            <a:pathLst>
              <a:path w="2436139" h="2838721">
                <a:moveTo>
                  <a:pt x="0" y="0"/>
                </a:moveTo>
                <a:lnTo>
                  <a:pt x="2436139" y="0"/>
                </a:lnTo>
                <a:lnTo>
                  <a:pt x="2436139" y="2838721"/>
                </a:lnTo>
                <a:lnTo>
                  <a:pt x="0" y="2838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325232" flipV="1">
            <a:off x="-348863" y="7064585"/>
            <a:ext cx="2736104" cy="2736104"/>
          </a:xfrm>
          <a:custGeom>
            <a:avLst/>
            <a:gdLst/>
            <a:ahLst/>
            <a:cxnLst/>
            <a:rect l="l" t="t" r="r" b="b"/>
            <a:pathLst>
              <a:path w="2736104" h="2736104">
                <a:moveTo>
                  <a:pt x="0" y="2736104"/>
                </a:moveTo>
                <a:lnTo>
                  <a:pt x="2736103" y="2736104"/>
                </a:lnTo>
                <a:lnTo>
                  <a:pt x="2736103" y="0"/>
                </a:lnTo>
                <a:lnTo>
                  <a:pt x="0" y="0"/>
                </a:lnTo>
                <a:lnTo>
                  <a:pt x="0" y="27361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535256" y="7440630"/>
            <a:ext cx="2717478" cy="2653247"/>
          </a:xfrm>
          <a:custGeom>
            <a:avLst/>
            <a:gdLst/>
            <a:ahLst/>
            <a:cxnLst/>
            <a:rect l="l" t="t" r="r" b="b"/>
            <a:pathLst>
              <a:path w="2717478" h="2653247">
                <a:moveTo>
                  <a:pt x="0" y="0"/>
                </a:moveTo>
                <a:lnTo>
                  <a:pt x="2717478" y="0"/>
                </a:lnTo>
                <a:lnTo>
                  <a:pt x="2717478" y="2653246"/>
                </a:lnTo>
                <a:lnTo>
                  <a:pt x="0" y="2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734777">
            <a:off x="17095594" y="-372459"/>
            <a:ext cx="1637282" cy="2904855"/>
          </a:xfrm>
          <a:custGeom>
            <a:avLst/>
            <a:gdLst/>
            <a:ahLst/>
            <a:cxnLst/>
            <a:rect l="l" t="t" r="r" b="b"/>
            <a:pathLst>
              <a:path w="1637282" h="2904855">
                <a:moveTo>
                  <a:pt x="0" y="0"/>
                </a:moveTo>
                <a:lnTo>
                  <a:pt x="1637282" y="0"/>
                </a:lnTo>
                <a:lnTo>
                  <a:pt x="1637282" y="2904855"/>
                </a:lnTo>
                <a:lnTo>
                  <a:pt x="0" y="290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pic>
        <p:nvPicPr>
          <p:cNvPr id="46" name="Рисунок 4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165" y="2520220"/>
            <a:ext cx="5110643" cy="383298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73229" y="3115074"/>
            <a:ext cx="3728876" cy="2796657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77758" y="3660840"/>
            <a:ext cx="6142657" cy="460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69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-2074858">
            <a:off x="15366099" y="2674126"/>
            <a:ext cx="229651" cy="229651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46" name="TextBox 16"/>
          <p:cNvSpPr txBox="1"/>
          <p:nvPr/>
        </p:nvSpPr>
        <p:spPr>
          <a:xfrm>
            <a:off x="2434682" y="665139"/>
            <a:ext cx="14043063" cy="1443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6000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Встановлення </a:t>
            </a:r>
            <a:r>
              <a:rPr lang="uk-UA" sz="6000" spc="359" dirty="0" err="1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відкривачок</a:t>
            </a:r>
            <a:r>
              <a:rPr lang="uk-UA" sz="6000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 в ключ</a:t>
            </a:r>
            <a:endParaRPr lang="en-US" sz="6000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7" r="1871" b="20676"/>
          <a:stretch/>
        </p:blipFill>
        <p:spPr>
          <a:xfrm>
            <a:off x="-652917" y="3144200"/>
            <a:ext cx="10849536" cy="5528218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4" t="10070" b="8111"/>
          <a:stretch/>
        </p:blipFill>
        <p:spPr>
          <a:xfrm>
            <a:off x="10452635" y="3080223"/>
            <a:ext cx="8356893" cy="566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22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9222" r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69488" y="-836544"/>
            <a:ext cx="20086371" cy="12006726"/>
            <a:chOff x="0" y="0"/>
            <a:chExt cx="26781829" cy="1600896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94920"/>
              <a:ext cx="1900244" cy="15205129"/>
              <a:chOff x="0" y="0"/>
              <a:chExt cx="356429" cy="28520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4881585" y="394920"/>
              <a:ext cx="1900244" cy="15205129"/>
              <a:chOff x="0" y="0"/>
              <a:chExt cx="356429" cy="28520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6429" cy="2852028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2852028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2852028"/>
                    </a:lnTo>
                    <a:lnTo>
                      <a:pt x="0" y="2852028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56429" cy="2909178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2801106" y="-11850985"/>
              <a:ext cx="1900244" cy="25602213"/>
              <a:chOff x="0" y="0"/>
              <a:chExt cx="356429" cy="4802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2656286" y="2257740"/>
              <a:ext cx="1900244" cy="25602213"/>
              <a:chOff x="0" y="0"/>
              <a:chExt cx="356429" cy="48022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6429" cy="4802210"/>
              </a:xfrm>
              <a:custGeom>
                <a:avLst/>
                <a:gdLst/>
                <a:ahLst/>
                <a:cxnLst/>
                <a:rect l="l" t="t" r="r" b="b"/>
                <a:pathLst>
                  <a:path w="356429" h="4802210">
                    <a:moveTo>
                      <a:pt x="0" y="0"/>
                    </a:moveTo>
                    <a:lnTo>
                      <a:pt x="356429" y="0"/>
                    </a:lnTo>
                    <a:lnTo>
                      <a:pt x="356429" y="4802210"/>
                    </a:lnTo>
                    <a:lnTo>
                      <a:pt x="0" y="4802210"/>
                    </a:lnTo>
                    <a:close/>
                  </a:path>
                </a:pathLst>
              </a:custGeom>
              <a:solidFill>
                <a:srgbClr val="00A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356429" cy="4859360"/>
              </a:xfrm>
              <a:prstGeom prst="rect">
                <a:avLst/>
              </a:prstGeom>
            </p:spPr>
            <p:txBody>
              <a:bodyPr lIns="53498" tIns="53498" rIns="53498" bIns="53498" rtlCol="0" anchor="ctr"/>
              <a:lstStyle/>
              <a:p>
                <a:pPr algn="ctr">
                  <a:lnSpc>
                    <a:spcPts val="2801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1860140" y="4039872"/>
            <a:ext cx="229651" cy="229651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24" name="Freeform 24"/>
          <p:cNvSpPr/>
          <p:nvPr/>
        </p:nvSpPr>
        <p:spPr>
          <a:xfrm>
            <a:off x="558467" y="4269523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2" y="0"/>
                </a:lnTo>
                <a:lnTo>
                  <a:pt x="238202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1795">
            <a:off x="717946" y="7310183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1" y="0"/>
                </a:lnTo>
                <a:lnTo>
                  <a:pt x="433711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>
            <a:grpSpLocks noChangeAspect="1"/>
          </p:cNvGrpSpPr>
          <p:nvPr/>
        </p:nvGrpSpPr>
        <p:grpSpPr>
          <a:xfrm rot="1977585">
            <a:off x="3269116" y="9426276"/>
            <a:ext cx="498419" cy="262574"/>
            <a:chOff x="0" y="0"/>
            <a:chExt cx="1610360" cy="848360"/>
          </a:xfrm>
        </p:grpSpPr>
        <p:sp>
          <p:nvSpPr>
            <p:cNvPr id="27" name="Freeform 2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030890" y="9258300"/>
            <a:ext cx="229651" cy="229651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1857760" y="6167686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874149">
            <a:off x="1053712" y="5439604"/>
            <a:ext cx="498419" cy="262574"/>
            <a:chOff x="0" y="0"/>
            <a:chExt cx="1610360" cy="848360"/>
          </a:xfrm>
        </p:grpSpPr>
        <p:sp>
          <p:nvSpPr>
            <p:cNvPr id="32" name="Freeform 3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3850273" y="792809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1" y="0"/>
                </a:lnTo>
                <a:lnTo>
                  <a:pt x="464061" y="471782"/>
                </a:lnTo>
                <a:lnTo>
                  <a:pt x="0" y="4717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2074858">
            <a:off x="14586618" y="839557"/>
            <a:ext cx="238202" cy="236037"/>
          </a:xfrm>
          <a:custGeom>
            <a:avLst/>
            <a:gdLst/>
            <a:ahLst/>
            <a:cxnLst/>
            <a:rect l="l" t="t" r="r" b="b"/>
            <a:pathLst>
              <a:path w="238202" h="236037">
                <a:moveTo>
                  <a:pt x="0" y="0"/>
                </a:moveTo>
                <a:lnTo>
                  <a:pt x="238203" y="0"/>
                </a:lnTo>
                <a:lnTo>
                  <a:pt x="238203" y="236037"/>
                </a:lnTo>
                <a:lnTo>
                  <a:pt x="0" y="236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846654">
            <a:off x="17042444" y="5898826"/>
            <a:ext cx="433712" cy="411632"/>
          </a:xfrm>
          <a:custGeom>
            <a:avLst/>
            <a:gdLst/>
            <a:ahLst/>
            <a:cxnLst/>
            <a:rect l="l" t="t" r="r" b="b"/>
            <a:pathLst>
              <a:path w="433712" h="411632">
                <a:moveTo>
                  <a:pt x="0" y="0"/>
                </a:moveTo>
                <a:lnTo>
                  <a:pt x="433712" y="0"/>
                </a:lnTo>
                <a:lnTo>
                  <a:pt x="433712" y="411632"/>
                </a:lnTo>
                <a:lnTo>
                  <a:pt x="0" y="4116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2074858">
            <a:off x="17279532" y="4129890"/>
            <a:ext cx="464062" cy="471782"/>
          </a:xfrm>
          <a:custGeom>
            <a:avLst/>
            <a:gdLst/>
            <a:ahLst/>
            <a:cxnLst/>
            <a:rect l="l" t="t" r="r" b="b"/>
            <a:pathLst>
              <a:path w="464062" h="471782">
                <a:moveTo>
                  <a:pt x="0" y="0"/>
                </a:moveTo>
                <a:lnTo>
                  <a:pt x="464062" y="0"/>
                </a:lnTo>
                <a:lnTo>
                  <a:pt x="464062" y="471781"/>
                </a:lnTo>
                <a:lnTo>
                  <a:pt x="0" y="4717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>
            <a:grpSpLocks noChangeAspect="1"/>
          </p:cNvGrpSpPr>
          <p:nvPr/>
        </p:nvGrpSpPr>
        <p:grpSpPr>
          <a:xfrm rot="-2949008">
            <a:off x="15866380" y="4469518"/>
            <a:ext cx="498419" cy="262574"/>
            <a:chOff x="0" y="0"/>
            <a:chExt cx="1610360" cy="848360"/>
          </a:xfrm>
        </p:grpSpPr>
        <p:sp>
          <p:nvSpPr>
            <p:cNvPr id="40" name="Freeform 4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1" name="Group 41"/>
          <p:cNvGrpSpPr>
            <a:grpSpLocks noChangeAspect="1"/>
          </p:cNvGrpSpPr>
          <p:nvPr/>
        </p:nvGrpSpPr>
        <p:grpSpPr>
          <a:xfrm rot="-2949008">
            <a:off x="14359241" y="9446041"/>
            <a:ext cx="498419" cy="262574"/>
            <a:chOff x="0" y="0"/>
            <a:chExt cx="1610360" cy="848360"/>
          </a:xfrm>
        </p:grpSpPr>
        <p:sp>
          <p:nvSpPr>
            <p:cNvPr id="42" name="Freeform 4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5738452" y="6288751"/>
            <a:ext cx="229651" cy="229651"/>
            <a:chOff x="0" y="0"/>
            <a:chExt cx="6350000" cy="63500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AB5DB"/>
            </a:solidFill>
          </p:spPr>
        </p:sp>
      </p:grpSp>
      <p:sp>
        <p:nvSpPr>
          <p:cNvPr id="46" name="TextBox 16"/>
          <p:cNvSpPr txBox="1"/>
          <p:nvPr/>
        </p:nvSpPr>
        <p:spPr>
          <a:xfrm>
            <a:off x="2434682" y="665139"/>
            <a:ext cx="14043063" cy="1443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70"/>
              </a:lnSpc>
            </a:pPr>
            <a:r>
              <a:rPr lang="uk-UA" sz="6000" spc="359" dirty="0" smtClean="0">
                <a:solidFill>
                  <a:srgbClr val="00AD9C"/>
                </a:solidFill>
                <a:latin typeface="Marykate"/>
                <a:ea typeface="Marykate"/>
                <a:cs typeface="Marykate"/>
                <a:sym typeface="Marykate"/>
              </a:rPr>
              <a:t>Висновки</a:t>
            </a:r>
            <a:endParaRPr lang="en-US" sz="6000" spc="359" dirty="0">
              <a:solidFill>
                <a:srgbClr val="00AD9C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45" name="TextBox 17"/>
          <p:cNvSpPr txBox="1"/>
          <p:nvPr/>
        </p:nvSpPr>
        <p:spPr>
          <a:xfrm>
            <a:off x="3856430" y="2590974"/>
            <a:ext cx="1240117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6"/>
              </a:lnSpc>
            </a:pP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Даний ключ більш функціональний, адже ним можна відкривати не тільки банки з </a:t>
            </a:r>
            <a:r>
              <a:rPr lang="uk-UA" sz="3300" b="1" dirty="0" err="1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єврокришками</a:t>
            </a:r>
            <a:r>
              <a:rPr lang="uk-UA" sz="3300" b="1" dirty="0" smtClean="0">
                <a:solidFill>
                  <a:srgbClr val="003933"/>
                </a:solidFill>
                <a:latin typeface="Dosis Semi-Bold"/>
                <a:ea typeface="Dosis Semi-Bold"/>
                <a:cs typeface="Dosis Semi-Bold"/>
                <a:sym typeface="Dosis Semi-Bold"/>
              </a:rPr>
              <a:t>.   </a:t>
            </a:r>
            <a:endParaRPr lang="en-US" sz="3300" b="1" dirty="0">
              <a:solidFill>
                <a:srgbClr val="003933"/>
              </a:solidFill>
              <a:latin typeface="Dosis Semi-Bold"/>
              <a:ea typeface="Dosis Semi-Bold"/>
              <a:cs typeface="Dosis Semi-Bold"/>
              <a:sym typeface="Dosis Semi-Bold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r="13257"/>
          <a:stretch/>
        </p:blipFill>
        <p:spPr>
          <a:xfrm rot="5400000">
            <a:off x="2586852" y="3574768"/>
            <a:ext cx="5969603" cy="67158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8098" y="4656644"/>
            <a:ext cx="6819809" cy="51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6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306</Words>
  <Application>Microsoft Office PowerPoint</Application>
  <PresentationFormat>Довільний</PresentationFormat>
  <Paragraphs>53</Paragraphs>
  <Slides>14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Marykate</vt:lpstr>
      <vt:lpstr>Times New Roman</vt:lpstr>
      <vt:lpstr>Cambria Math</vt:lpstr>
      <vt:lpstr>Arial</vt:lpstr>
      <vt:lpstr>Dosis Semi-Bold</vt:lpstr>
      <vt:lpstr>Wingdings</vt:lpstr>
      <vt:lpstr>Bobby Jones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25</cp:revision>
  <dcterms:created xsi:type="dcterms:W3CDTF">2006-08-16T00:00:00Z</dcterms:created>
  <dcterms:modified xsi:type="dcterms:W3CDTF">2025-04-22T09:54:01Z</dcterms:modified>
  <dc:identifier>DAGlRWUQpBk</dc:identifier>
</cp:coreProperties>
</file>