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013669-7DC1-2AE5-09BE-1E779D78C4FC}" v="191" dt="2025-04-13T15:10:13.0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5" autoAdjust="0"/>
    <p:restoredTop sz="94660"/>
  </p:normalViewPr>
  <p:slideViewPr>
    <p:cSldViewPr snapToGrid="0">
      <p:cViewPr varScale="1">
        <p:scale>
          <a:sx n="88" d="100"/>
          <a:sy n="88" d="100"/>
        </p:scale>
        <p:origin x="-466"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uk-UA"/>
              <a:t>Зразок заголовка</a:t>
            </a:r>
          </a:p>
        </p:txBody>
      </p:sp>
      <p:sp>
        <p:nvSpPr>
          <p:cNvPr id="3" name="Пі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Зразок підзаголовка</a:t>
            </a:r>
          </a:p>
        </p:txBody>
      </p:sp>
      <p:sp>
        <p:nvSpPr>
          <p:cNvPr id="4" name="Місце для дати 3"/>
          <p:cNvSpPr>
            <a:spLocks noGrp="1"/>
          </p:cNvSpPr>
          <p:nvPr>
            <p:ph type="dt" sz="half" idx="10"/>
          </p:nvPr>
        </p:nvSpPr>
        <p:spPr/>
        <p:txBody>
          <a:bodyPr/>
          <a:lstStyle/>
          <a:p>
            <a:fld id="{1A2F0B57-8E6A-4005-9EDD-D258F6CC94AB}" type="datetimeFigureOut">
              <a:rPr lang="uk-UA" smtClean="0"/>
              <a:t>13.04.2025</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4530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місту 2"/>
          <p:cNvSpPr>
            <a:spLocks noGrp="1"/>
          </p:cNvSpPr>
          <p:nvPr>
            <p:ph idx="1"/>
          </p:nvPr>
        </p:nvSpPr>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13.04.2025</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997034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uk-UA"/>
              <a:t>Зразок заголовка</a:t>
            </a:r>
          </a:p>
        </p:txBody>
      </p:sp>
      <p:sp>
        <p:nvSpPr>
          <p:cNvPr id="3" name="Місце для тексту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Зразок тексту</a:t>
            </a:r>
          </a:p>
        </p:txBody>
      </p:sp>
      <p:sp>
        <p:nvSpPr>
          <p:cNvPr id="4" name="Місце для дати 3"/>
          <p:cNvSpPr>
            <a:spLocks noGrp="1"/>
          </p:cNvSpPr>
          <p:nvPr>
            <p:ph type="dt" sz="half" idx="10"/>
          </p:nvPr>
        </p:nvSpPr>
        <p:spPr/>
        <p:txBody>
          <a:bodyPr/>
          <a:lstStyle/>
          <a:p>
            <a:fld id="{1A2F0B57-8E6A-4005-9EDD-D258F6CC94AB}" type="datetimeFigureOut">
              <a:rPr lang="uk-UA" smtClean="0"/>
              <a:t>13.04.2025</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400179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місту 2"/>
          <p:cNvSpPr>
            <a:spLocks noGrp="1"/>
          </p:cNvSpPr>
          <p:nvPr>
            <p:ph sz="half" idx="1"/>
          </p:nvPr>
        </p:nvSpPr>
        <p:spPr>
          <a:xfrm>
            <a:off x="838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p:cNvSpPr>
            <a:spLocks noGrp="1"/>
          </p:cNvSpPr>
          <p:nvPr>
            <p:ph sz="half" idx="2"/>
          </p:nvPr>
        </p:nvSpPr>
        <p:spPr>
          <a:xfrm>
            <a:off x="6172200" y="1825625"/>
            <a:ext cx="5181600" cy="435133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p:cNvSpPr>
            <a:spLocks noGrp="1"/>
          </p:cNvSpPr>
          <p:nvPr>
            <p:ph type="dt" sz="half" idx="10"/>
          </p:nvPr>
        </p:nvSpPr>
        <p:spPr/>
        <p:txBody>
          <a:bodyPr/>
          <a:lstStyle/>
          <a:p>
            <a:fld id="{1A2F0B57-8E6A-4005-9EDD-D258F6CC94AB}" type="datetimeFigureOut">
              <a:rPr lang="uk-UA" smtClean="0"/>
              <a:t>13.04.2025</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983087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uk-UA"/>
              <a:t>Зразок заголовка</a:t>
            </a:r>
          </a:p>
        </p:txBody>
      </p:sp>
      <p:sp>
        <p:nvSpPr>
          <p:cNvPr id="3" name="Місце для тексту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4" name="Місце для вмісту 3"/>
          <p:cNvSpPr>
            <a:spLocks noGrp="1"/>
          </p:cNvSpPr>
          <p:nvPr>
            <p:ph sz="half" idx="2"/>
          </p:nvPr>
        </p:nvSpPr>
        <p:spPr>
          <a:xfrm>
            <a:off x="839788" y="2505075"/>
            <a:ext cx="5157787"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Зразок тексту</a:t>
            </a:r>
          </a:p>
        </p:txBody>
      </p:sp>
      <p:sp>
        <p:nvSpPr>
          <p:cNvPr id="6" name="Місце для вмісту 5"/>
          <p:cNvSpPr>
            <a:spLocks noGrp="1"/>
          </p:cNvSpPr>
          <p:nvPr>
            <p:ph sz="quarter" idx="4"/>
          </p:nvPr>
        </p:nvSpPr>
        <p:spPr>
          <a:xfrm>
            <a:off x="6172200" y="2505075"/>
            <a:ext cx="5183188" cy="3684588"/>
          </a:xfrm>
        </p:spPr>
        <p:txBody>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p:cNvSpPr>
            <a:spLocks noGrp="1"/>
          </p:cNvSpPr>
          <p:nvPr>
            <p:ph type="dt" sz="half" idx="10"/>
          </p:nvPr>
        </p:nvSpPr>
        <p:spPr/>
        <p:txBody>
          <a:bodyPr/>
          <a:lstStyle/>
          <a:p>
            <a:fld id="{1A2F0B57-8E6A-4005-9EDD-D258F6CC94AB}" type="datetimeFigureOut">
              <a:rPr lang="uk-UA" smtClean="0"/>
              <a:t>13.04.2025</a:t>
            </a:fld>
            <a:endParaRPr lang="uk-UA"/>
          </a:p>
        </p:txBody>
      </p:sp>
      <p:sp>
        <p:nvSpPr>
          <p:cNvPr id="8" name="Місце для нижнього колонтитула 7"/>
          <p:cNvSpPr>
            <a:spLocks noGrp="1"/>
          </p:cNvSpPr>
          <p:nvPr>
            <p:ph type="ftr" sz="quarter" idx="11"/>
          </p:nvPr>
        </p:nvSpPr>
        <p:spPr/>
        <p:txBody>
          <a:bodyPr/>
          <a:lstStyle/>
          <a:p>
            <a:endParaRPr lang="uk-UA"/>
          </a:p>
        </p:txBody>
      </p:sp>
      <p:sp>
        <p:nvSpPr>
          <p:cNvPr id="9" name="Місце для номера слайда 8"/>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755882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дати 2"/>
          <p:cNvSpPr>
            <a:spLocks noGrp="1"/>
          </p:cNvSpPr>
          <p:nvPr>
            <p:ph type="dt" sz="half" idx="10"/>
          </p:nvPr>
        </p:nvSpPr>
        <p:spPr/>
        <p:txBody>
          <a:bodyPr/>
          <a:lstStyle/>
          <a:p>
            <a:fld id="{1A2F0B57-8E6A-4005-9EDD-D258F6CC94AB}" type="datetimeFigureOut">
              <a:rPr lang="uk-UA" smtClean="0"/>
              <a:t>13.04.2025</a:t>
            </a:fld>
            <a:endParaRPr lang="uk-UA"/>
          </a:p>
        </p:txBody>
      </p:sp>
      <p:sp>
        <p:nvSpPr>
          <p:cNvPr id="4" name="Місце для нижнього колонтитула 3"/>
          <p:cNvSpPr>
            <a:spLocks noGrp="1"/>
          </p:cNvSpPr>
          <p:nvPr>
            <p:ph type="ftr" sz="quarter" idx="11"/>
          </p:nvPr>
        </p:nvSpPr>
        <p:spPr/>
        <p:txBody>
          <a:bodyPr/>
          <a:lstStyle/>
          <a:p>
            <a:endParaRPr lang="uk-UA"/>
          </a:p>
        </p:txBody>
      </p:sp>
      <p:sp>
        <p:nvSpPr>
          <p:cNvPr id="5" name="Місце для номера слайда 4"/>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391776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1A2F0B57-8E6A-4005-9EDD-D258F6CC94AB}" type="datetimeFigureOut">
              <a:rPr lang="uk-UA" smtClean="0"/>
              <a:t>13.04.2025</a:t>
            </a:fld>
            <a:endParaRPr lang="uk-UA"/>
          </a:p>
        </p:txBody>
      </p:sp>
      <p:sp>
        <p:nvSpPr>
          <p:cNvPr id="3" name="Місце для нижнього колонтитула 2"/>
          <p:cNvSpPr>
            <a:spLocks noGrp="1"/>
          </p:cNvSpPr>
          <p:nvPr>
            <p:ph type="ftr" sz="quarter" idx="11"/>
          </p:nvPr>
        </p:nvSpPr>
        <p:spPr/>
        <p:txBody>
          <a:bodyPr/>
          <a:lstStyle/>
          <a:p>
            <a:endParaRPr lang="uk-UA"/>
          </a:p>
        </p:txBody>
      </p:sp>
      <p:sp>
        <p:nvSpPr>
          <p:cNvPr id="4" name="Місце для номера слайда 3"/>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98360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Місце для дати 4"/>
          <p:cNvSpPr>
            <a:spLocks noGrp="1"/>
          </p:cNvSpPr>
          <p:nvPr>
            <p:ph type="dt" sz="half" idx="10"/>
          </p:nvPr>
        </p:nvSpPr>
        <p:spPr/>
        <p:txBody>
          <a:bodyPr/>
          <a:lstStyle/>
          <a:p>
            <a:fld id="{1A2F0B57-8E6A-4005-9EDD-D258F6CC94AB}" type="datetimeFigureOut">
              <a:rPr lang="uk-UA" smtClean="0"/>
              <a:t>13.04.2025</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050522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Зразок тексту</a:t>
            </a:r>
          </a:p>
        </p:txBody>
      </p:sp>
      <p:sp>
        <p:nvSpPr>
          <p:cNvPr id="5" name="Місце для дати 4"/>
          <p:cNvSpPr>
            <a:spLocks noGrp="1"/>
          </p:cNvSpPr>
          <p:nvPr>
            <p:ph type="dt" sz="half" idx="10"/>
          </p:nvPr>
        </p:nvSpPr>
        <p:spPr/>
        <p:txBody>
          <a:bodyPr/>
          <a:lstStyle/>
          <a:p>
            <a:fld id="{1A2F0B57-8E6A-4005-9EDD-D258F6CC94AB}" type="datetimeFigureOut">
              <a:rPr lang="uk-UA" smtClean="0"/>
              <a:t>13.04.2025</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2577304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p>
        </p:txBody>
      </p:sp>
      <p:sp>
        <p:nvSpPr>
          <p:cNvPr id="3" name="Місце для вертикального тексту 2"/>
          <p:cNvSpPr>
            <a:spLocks noGrp="1"/>
          </p:cNvSpPr>
          <p:nvPr>
            <p:ph type="body" orient="vert" idx="1"/>
          </p:nvPr>
        </p:nvSpPr>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13.04.2025</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3408874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a:lstStyle/>
          <a:p>
            <a:r>
              <a:rPr lang="uk-UA"/>
              <a:t>Зразок заголовка</a:t>
            </a:r>
          </a:p>
        </p:txBody>
      </p:sp>
      <p:sp>
        <p:nvSpPr>
          <p:cNvPr id="3" name="Місце для вертикального тексту 2"/>
          <p:cNvSpPr>
            <a:spLocks noGrp="1"/>
          </p:cNvSpPr>
          <p:nvPr>
            <p:ph type="body" orient="vert" idx="1"/>
          </p:nvPr>
        </p:nvSpPr>
        <p:spPr>
          <a:xfrm>
            <a:off x="838200" y="365125"/>
            <a:ext cx="7734300" cy="5811838"/>
          </a:xfrm>
        </p:spPr>
        <p:txBody>
          <a:bodyPr vert="eaVert"/>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10"/>
          </p:nvPr>
        </p:nvSpPr>
        <p:spPr/>
        <p:txBody>
          <a:bodyPr/>
          <a:lstStyle/>
          <a:p>
            <a:fld id="{1A2F0B57-8E6A-4005-9EDD-D258F6CC94AB}" type="datetimeFigureOut">
              <a:rPr lang="uk-UA" smtClean="0"/>
              <a:t>13.04.2025</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B18C70-803E-428A-BAB3-289BE172EF8D}" type="slidenum">
              <a:rPr lang="uk-UA" smtClean="0"/>
              <a:t>‹#›</a:t>
            </a:fld>
            <a:endParaRPr lang="uk-UA"/>
          </a:p>
        </p:txBody>
      </p:sp>
    </p:spTree>
    <p:extLst>
      <p:ext uri="{BB962C8B-B14F-4D97-AF65-F5344CB8AC3E}">
        <p14:creationId xmlns:p14="http://schemas.microsoft.com/office/powerpoint/2010/main" val="1116257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Зразок заголовка</a:t>
            </a:r>
          </a:p>
        </p:txBody>
      </p:sp>
      <p:sp>
        <p:nvSpPr>
          <p:cNvPr id="3" name="Місце для тексту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Зразок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2F0B57-8E6A-4005-9EDD-D258F6CC94AB}" type="datetimeFigureOut">
              <a:rPr lang="uk-UA" smtClean="0"/>
              <a:t>13.04.2025</a:t>
            </a:fld>
            <a:endParaRPr lang="uk-UA"/>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B18C70-803E-428A-BAB3-289BE172EF8D}" type="slidenum">
              <a:rPr lang="uk-UA" smtClean="0"/>
              <a:t>‹#›</a:t>
            </a:fld>
            <a:endParaRPr lang="uk-UA"/>
          </a:p>
        </p:txBody>
      </p:sp>
    </p:spTree>
    <p:extLst>
      <p:ext uri="{BB962C8B-B14F-4D97-AF65-F5344CB8AC3E}">
        <p14:creationId xmlns:p14="http://schemas.microsoft.com/office/powerpoint/2010/main" val="2088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kavun.city/articles/380714/nejmovirni-fakti-pro-oleshki-yaki-zakohayut-vas-u-ce-misto" TargetMode="External"/><Relationship Id="rId2" Type="http://schemas.openxmlformats.org/officeDocument/2006/relationships/hyperlink" Target="https://lib.kherson.ua/misto-oleshki-hersonskogo-rayonu_daty_ks2024.htm" TargetMode="External"/><Relationship Id="rId1" Type="http://schemas.openxmlformats.org/officeDocument/2006/relationships/slideLayout" Target="../slideLayouts/slideLayout2.xml"/><Relationship Id="rId6" Type="http://schemas.openxmlformats.org/officeDocument/2006/relationships/hyperlink" Target="https://archive.org/details/kozatskisichi/page/n131/mode/2up?view=theater" TargetMode="External"/><Relationship Id="rId5" Type="http://schemas.openxmlformats.org/officeDocument/2006/relationships/hyperlink" Target="https://esu.com.ua/article-76714" TargetMode="External"/><Relationship Id="rId4" Type="http://schemas.openxmlformats.org/officeDocument/2006/relationships/hyperlink" Target="https://esu.com.ua/article-7640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ctrTitle"/>
          </p:nvPr>
        </p:nvSpPr>
        <p:spPr>
          <a:xfrm>
            <a:off x="207034" y="1153573"/>
            <a:ext cx="3680200" cy="3797990"/>
          </a:xfrm>
        </p:spPr>
        <p:txBody>
          <a:bodyPr vert="horz" lIns="91440" tIns="45720" rIns="91440" bIns="45720" rtlCol="0" anchor="ctr">
            <a:normAutofit/>
          </a:bodyPr>
          <a:lstStyle/>
          <a:p>
            <a:pPr algn="l"/>
            <a:r>
              <a:rPr lang="en-US" sz="5400" kern="1200" dirty="0" err="1">
                <a:solidFill>
                  <a:srgbClr val="FFFFFF"/>
                </a:solidFill>
                <a:latin typeface="+mj-lt"/>
                <a:ea typeface="+mj-ea"/>
                <a:cs typeface="+mj-cs"/>
              </a:rPr>
              <a:t>Олешки</a:t>
            </a:r>
            <a:r>
              <a:rPr lang="uk-UA" sz="5400" kern="1200" dirty="0">
                <a:solidFill>
                  <a:srgbClr val="FFFFFF"/>
                </a:solidFill>
                <a:latin typeface="+mj-lt"/>
                <a:ea typeface="+mj-ea"/>
                <a:cs typeface="+mj-cs"/>
              </a:rPr>
              <a:t>: </a:t>
            </a:r>
            <a:r>
              <a:rPr lang="en-US" sz="5400" kern="1200" dirty="0">
                <a:solidFill>
                  <a:srgbClr val="FFFFFF"/>
                </a:solidFill>
                <a:latin typeface="+mj-lt"/>
                <a:ea typeface="+mj-ea"/>
                <a:cs typeface="+mj-cs"/>
              </a:rPr>
              <a:t> </a:t>
            </a:r>
            <a:r>
              <a:rPr lang="en-US" sz="5400" kern="1200" dirty="0" err="1">
                <a:solidFill>
                  <a:srgbClr val="FFFFFF"/>
                </a:solidFill>
                <a:latin typeface="+mj-lt"/>
                <a:ea typeface="+mj-ea"/>
                <a:cs typeface="+mj-cs"/>
              </a:rPr>
              <a:t>сторінками</a:t>
            </a:r>
            <a:r>
              <a:rPr lang="en-US" sz="5400" kern="1200" dirty="0">
                <a:solidFill>
                  <a:srgbClr val="FFFFFF"/>
                </a:solidFill>
                <a:latin typeface="+mj-lt"/>
                <a:ea typeface="+mj-ea"/>
                <a:cs typeface="+mj-cs"/>
              </a:rPr>
              <a:t> </a:t>
            </a:r>
            <a:r>
              <a:rPr lang="en-US" sz="5400" kern="1200" dirty="0" err="1">
                <a:solidFill>
                  <a:srgbClr val="FFFFFF"/>
                </a:solidFill>
                <a:latin typeface="+mj-lt"/>
                <a:ea typeface="+mj-ea"/>
                <a:cs typeface="+mj-cs"/>
              </a:rPr>
              <a:t>історії</a:t>
            </a:r>
            <a:endParaRPr lang="en-US" sz="5400" kern="1200" dirty="0">
              <a:solidFill>
                <a:srgbClr val="FFFFFF"/>
              </a:solidFill>
              <a:latin typeface="+mj-lt"/>
              <a:ea typeface="+mj-ea"/>
              <a:cs typeface="+mj-cs"/>
            </a:endParaRPr>
          </a:p>
        </p:txBody>
      </p:sp>
      <p:sp>
        <p:nvSpPr>
          <p:cNvPr id="19" name="Arc 18">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Підзаголовок 2"/>
          <p:cNvSpPr>
            <a:spLocks noGrp="1"/>
          </p:cNvSpPr>
          <p:nvPr>
            <p:ph type="subTitle" idx="1"/>
          </p:nvPr>
        </p:nvSpPr>
        <p:spPr>
          <a:xfrm>
            <a:off x="4447308" y="591344"/>
            <a:ext cx="6906491" cy="5585619"/>
          </a:xfrm>
        </p:spPr>
        <p:txBody>
          <a:bodyPr vert="horz" lIns="91440" tIns="45720" rIns="91440" bIns="45720" rtlCol="0" anchor="ctr">
            <a:normAutofit/>
          </a:bodyPr>
          <a:lstStyle/>
          <a:p>
            <a:pPr indent="-228600" algn="l">
              <a:buFont typeface="Arial" panose="020B0604020202020204" pitchFamily="34" charset="0"/>
              <a:buChar char="•"/>
            </a:pPr>
            <a:r>
              <a:rPr lang="en-US" dirty="0" err="1"/>
              <a:t>Автор</a:t>
            </a:r>
            <a:r>
              <a:rPr lang="uk-UA" dirty="0"/>
              <a:t>:</a:t>
            </a:r>
            <a:r>
              <a:rPr lang="en-US" dirty="0"/>
              <a:t> </a:t>
            </a:r>
            <a:r>
              <a:rPr lang="en-US" dirty="0" err="1"/>
              <a:t>Іванюк</a:t>
            </a:r>
            <a:r>
              <a:rPr lang="en-US" dirty="0"/>
              <a:t> </a:t>
            </a:r>
            <a:r>
              <a:rPr lang="en-US" dirty="0" err="1"/>
              <a:t>Микола</a:t>
            </a:r>
            <a:r>
              <a:rPr lang="en-US" dirty="0"/>
              <a:t> </a:t>
            </a:r>
            <a:r>
              <a:rPr lang="en-US" dirty="0" err="1"/>
              <a:t>Григорович</a:t>
            </a:r>
            <a:r>
              <a:rPr lang="en-US" dirty="0"/>
              <a:t> </a:t>
            </a:r>
          </a:p>
          <a:p>
            <a:pPr indent="-228600" algn="l">
              <a:buFont typeface="Arial" panose="020B0604020202020204" pitchFamily="34" charset="0"/>
              <a:buChar char="•"/>
            </a:pPr>
            <a:r>
              <a:rPr lang="en-US" dirty="0"/>
              <a:t>К</a:t>
            </a:r>
            <a:r>
              <a:rPr lang="uk-UA" dirty="0"/>
              <a:t>З</a:t>
            </a:r>
            <a:r>
              <a:rPr lang="en-US" dirty="0"/>
              <a:t> «</a:t>
            </a:r>
            <a:r>
              <a:rPr lang="en-US" dirty="0" err="1"/>
              <a:t>Олешківський</a:t>
            </a:r>
            <a:r>
              <a:rPr lang="en-US" dirty="0"/>
              <a:t> </a:t>
            </a:r>
            <a:r>
              <a:rPr lang="en-US" dirty="0" err="1"/>
              <a:t>опорний</a:t>
            </a:r>
            <a:r>
              <a:rPr lang="en-US" dirty="0"/>
              <a:t> </a:t>
            </a:r>
            <a:r>
              <a:rPr lang="en-US" dirty="0" err="1"/>
              <a:t>заклад</a:t>
            </a:r>
            <a:r>
              <a:rPr lang="en-US" dirty="0"/>
              <a:t> </a:t>
            </a:r>
            <a:r>
              <a:rPr lang="en-US" dirty="0" err="1"/>
              <a:t>освіти</a:t>
            </a:r>
            <a:r>
              <a:rPr lang="en-US" dirty="0"/>
              <a:t> №4» </a:t>
            </a:r>
            <a:r>
              <a:rPr lang="en-US" dirty="0" err="1"/>
              <a:t>Олешківської</a:t>
            </a:r>
            <a:r>
              <a:rPr lang="en-US" dirty="0"/>
              <a:t> </a:t>
            </a:r>
            <a:r>
              <a:rPr lang="en-US" dirty="0" err="1"/>
              <a:t>міської</a:t>
            </a:r>
            <a:r>
              <a:rPr lang="en-US" dirty="0"/>
              <a:t> </a:t>
            </a:r>
            <a:r>
              <a:rPr lang="en-US" dirty="0" err="1"/>
              <a:t>ради</a:t>
            </a:r>
            <a:endParaRPr lang="en-US" dirty="0"/>
          </a:p>
          <a:p>
            <a:pPr indent="-228600" algn="l">
              <a:buFont typeface="Arial" panose="020B0604020202020204" pitchFamily="34" charset="0"/>
              <a:buChar char="•"/>
            </a:pPr>
            <a:r>
              <a:rPr lang="en-US" dirty="0" err="1"/>
              <a:t>Клас</a:t>
            </a:r>
            <a:r>
              <a:rPr lang="uk-UA" dirty="0"/>
              <a:t>: </a:t>
            </a:r>
            <a:r>
              <a:rPr lang="en-US" dirty="0"/>
              <a:t> 10</a:t>
            </a:r>
          </a:p>
          <a:p>
            <a:pPr indent="-228600" algn="l">
              <a:buFont typeface="Arial" panose="020B0604020202020204" pitchFamily="34" charset="0"/>
              <a:buChar char="•"/>
            </a:pPr>
            <a:r>
              <a:rPr lang="en-US" dirty="0"/>
              <a:t>КОМУНАЛЬНИЙ ЗАКЛАД «МАЛА АКАДЕМІЯ НАУК» УЧНІВСЬКОЇ МОЛОДІ ХЕРСОНСЬКОЇ ОБЛАСНОЇ РАДИ</a:t>
            </a:r>
          </a:p>
          <a:p>
            <a:pPr indent="-228600" algn="l">
              <a:buFont typeface="Arial" panose="020B0604020202020204" pitchFamily="34" charset="0"/>
              <a:buChar char="•"/>
            </a:pPr>
            <a:r>
              <a:rPr lang="en-US" dirty="0" err="1"/>
              <a:t>Назва</a:t>
            </a:r>
            <a:r>
              <a:rPr lang="en-US" dirty="0"/>
              <a:t> </a:t>
            </a:r>
            <a:r>
              <a:rPr lang="en-US" dirty="0" err="1"/>
              <a:t>населеного</a:t>
            </a:r>
            <a:r>
              <a:rPr lang="en-US" dirty="0"/>
              <a:t> </a:t>
            </a:r>
            <a:r>
              <a:rPr lang="en-US" dirty="0" err="1"/>
              <a:t>пункту</a:t>
            </a:r>
            <a:r>
              <a:rPr lang="uk-UA" dirty="0"/>
              <a:t>: м. </a:t>
            </a:r>
            <a:r>
              <a:rPr lang="en-US" dirty="0" err="1"/>
              <a:t>Олешки</a:t>
            </a:r>
            <a:endParaRPr lang="en-US" dirty="0"/>
          </a:p>
          <a:p>
            <a:pPr indent="-228600" algn="l">
              <a:buFont typeface="Arial" panose="020B0604020202020204" pitchFamily="34" charset="0"/>
              <a:buChar char="•"/>
            </a:pPr>
            <a:r>
              <a:rPr lang="en-US" dirty="0" err="1"/>
              <a:t>Керівник</a:t>
            </a:r>
            <a:r>
              <a:rPr lang="en-US" dirty="0"/>
              <a:t> </a:t>
            </a:r>
            <a:r>
              <a:rPr lang="en-US" dirty="0" err="1"/>
              <a:t>про</a:t>
            </a:r>
            <a:r>
              <a:rPr lang="uk-UA" dirty="0"/>
              <a:t>є</a:t>
            </a:r>
            <a:r>
              <a:rPr lang="en-US" dirty="0" err="1"/>
              <a:t>кту</a:t>
            </a:r>
            <a:r>
              <a:rPr lang="uk-UA" dirty="0"/>
              <a:t>: </a:t>
            </a:r>
            <a:r>
              <a:rPr lang="uk-UA" dirty="0" smtClean="0"/>
              <a:t>вчитель </a:t>
            </a:r>
            <a:r>
              <a:rPr lang="uk-UA" dirty="0"/>
              <a:t>історії, спеціаліст вищої категорії</a:t>
            </a:r>
            <a:r>
              <a:rPr lang="en-US" dirty="0"/>
              <a:t> </a:t>
            </a:r>
            <a:r>
              <a:rPr lang="en-US" dirty="0" err="1"/>
              <a:t>Таран</a:t>
            </a:r>
            <a:r>
              <a:rPr lang="en-US" dirty="0"/>
              <a:t> </a:t>
            </a:r>
            <a:r>
              <a:rPr lang="en-US" dirty="0" err="1"/>
              <a:t>Лариса</a:t>
            </a:r>
            <a:r>
              <a:rPr lang="en-US" dirty="0"/>
              <a:t> </a:t>
            </a:r>
            <a:r>
              <a:rPr lang="en-US" dirty="0" err="1"/>
              <a:t>Олександрівна</a:t>
            </a:r>
            <a:endParaRPr lang="en-US" dirty="0"/>
          </a:p>
        </p:txBody>
      </p:sp>
    </p:spTree>
    <p:extLst>
      <p:ext uri="{BB962C8B-B14F-4D97-AF65-F5344CB8AC3E}">
        <p14:creationId xmlns:p14="http://schemas.microsoft.com/office/powerpoint/2010/main" val="3930024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xmlns=""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FF81E177-CDCF-5489-A3C7-7F451A946D70}"/>
              </a:ext>
            </a:extLst>
          </p:cNvPr>
          <p:cNvSpPr>
            <a:spLocks noGrp="1"/>
          </p:cNvSpPr>
          <p:nvPr>
            <p:ph type="title"/>
          </p:nvPr>
        </p:nvSpPr>
        <p:spPr>
          <a:xfrm>
            <a:off x="841248" y="548640"/>
            <a:ext cx="3600860" cy="5431536"/>
          </a:xfrm>
        </p:spPr>
        <p:txBody>
          <a:bodyPr>
            <a:normAutofit/>
          </a:bodyPr>
          <a:lstStyle/>
          <a:p>
            <a:r>
              <a:rPr lang="uk-UA" sz="5400" dirty="0"/>
              <a:t>Мета та завдання:</a:t>
            </a:r>
          </a:p>
        </p:txBody>
      </p:sp>
      <p:sp>
        <p:nvSpPr>
          <p:cNvPr id="13" name="sketch line">
            <a:extLst>
              <a:ext uri="{FF2B5EF4-FFF2-40B4-BE49-F238E27FC236}">
                <a16:creationId xmlns:a16="http://schemas.microsoft.com/office/drawing/2014/main" xmlns=""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6CFDAF6E-FBB4-C6FC-10C1-F61A2381471C}"/>
              </a:ext>
            </a:extLst>
          </p:cNvPr>
          <p:cNvSpPr>
            <a:spLocks noGrp="1"/>
          </p:cNvSpPr>
          <p:nvPr>
            <p:ph idx="1"/>
          </p:nvPr>
        </p:nvSpPr>
        <p:spPr>
          <a:xfrm>
            <a:off x="4775119" y="379563"/>
            <a:ext cx="7193471" cy="5933578"/>
          </a:xfrm>
        </p:spPr>
        <p:txBody>
          <a:bodyPr vert="horz" lIns="91440" tIns="45720" rIns="91440" bIns="45720" rtlCol="0" anchor="ctr">
            <a:normAutofit fontScale="92500" lnSpcReduction="20000"/>
          </a:bodyPr>
          <a:lstStyle/>
          <a:p>
            <a:r>
              <a:rPr lang="uk-UA" sz="2400" dirty="0"/>
              <a:t>Мета - дослідити історію  </a:t>
            </a:r>
            <a:r>
              <a:rPr lang="uk-UA" sz="2400" dirty="0" err="1"/>
              <a:t>Олешок</a:t>
            </a:r>
            <a:r>
              <a:rPr lang="uk-UA" sz="2400" dirty="0"/>
              <a:t>; розробити екскурсійний маршрут міста.</a:t>
            </a:r>
          </a:p>
          <a:p>
            <a:r>
              <a:rPr lang="uk-UA" sz="2400" dirty="0"/>
              <a:t>Завдання:</a:t>
            </a:r>
            <a:r>
              <a:rPr lang="uk-UA" sz="2400" dirty="0">
                <a:latin typeface="Aptos"/>
                <a:cs typeface="Times New Roman"/>
              </a:rPr>
              <a:t> </a:t>
            </a:r>
            <a:endParaRPr lang="uk-UA" sz="2400" dirty="0" smtClean="0">
              <a:latin typeface="Aptos"/>
              <a:cs typeface="Times New Roman"/>
            </a:endParaRPr>
          </a:p>
          <a:p>
            <a:r>
              <a:rPr lang="uk-UA" sz="2400" dirty="0" smtClean="0">
                <a:latin typeface="Aptos"/>
                <a:cs typeface="Times New Roman"/>
              </a:rPr>
              <a:t>1. </a:t>
            </a:r>
            <a:r>
              <a:rPr lang="uk-UA" sz="2400" dirty="0">
                <a:latin typeface="Aptos"/>
                <a:cs typeface="Times New Roman"/>
              </a:rPr>
              <a:t>Розглянути історичні процеси та події, що склали ряд умов для виникнення та функціонування м. Олешки;</a:t>
            </a:r>
          </a:p>
          <a:p>
            <a:r>
              <a:rPr lang="uk-UA" sz="2400" dirty="0" smtClean="0">
                <a:latin typeface="Aptos"/>
                <a:cs typeface="Times New Roman"/>
              </a:rPr>
              <a:t>2. </a:t>
            </a:r>
            <a:r>
              <a:rPr lang="uk-UA" sz="2400" dirty="0">
                <a:latin typeface="Aptos"/>
                <a:cs typeface="Times New Roman"/>
              </a:rPr>
              <a:t>Визначити основні історичні пам’ятки міста;</a:t>
            </a:r>
          </a:p>
          <a:p>
            <a:r>
              <a:rPr lang="uk-UA" sz="2400" dirty="0" smtClean="0">
                <a:latin typeface="Aptos"/>
                <a:cs typeface="Times New Roman"/>
              </a:rPr>
              <a:t>3. </a:t>
            </a:r>
            <a:r>
              <a:rPr lang="uk-UA" sz="2400" dirty="0">
                <a:latin typeface="Aptos"/>
                <a:cs typeface="Times New Roman"/>
              </a:rPr>
              <a:t>Обґрунтувати ідею взаємозв’язку та сталості історичних процесів на тлі подій, що розгорталися у м. Олешки;</a:t>
            </a:r>
          </a:p>
          <a:p>
            <a:r>
              <a:rPr lang="uk-UA" sz="2400" dirty="0" smtClean="0">
                <a:latin typeface="Aptos"/>
                <a:cs typeface="Times New Roman"/>
              </a:rPr>
              <a:t>4. </a:t>
            </a:r>
            <a:r>
              <a:rPr lang="uk-UA" sz="2400" dirty="0">
                <a:latin typeface="Aptos"/>
                <a:cs typeface="Times New Roman"/>
              </a:rPr>
              <a:t>Висвітлити основні періоди та історичні етапи в житті міста;</a:t>
            </a:r>
          </a:p>
          <a:p>
            <a:r>
              <a:rPr lang="uk-UA" sz="2400" dirty="0" smtClean="0">
                <a:latin typeface="Aptos"/>
                <a:cs typeface="Times New Roman"/>
              </a:rPr>
              <a:t>5. </a:t>
            </a:r>
            <a:r>
              <a:rPr lang="uk-UA" sz="2400" dirty="0">
                <a:latin typeface="Aptos"/>
                <a:cs typeface="Times New Roman"/>
              </a:rPr>
              <a:t>Опрацювати історичні джерела; взяти інтерв’ю в очевидців історичних подій.</a:t>
            </a:r>
          </a:p>
          <a:p>
            <a:r>
              <a:rPr lang="uk-UA" sz="2400" dirty="0" smtClean="0">
                <a:latin typeface="Aptos"/>
                <a:cs typeface="Times New Roman"/>
              </a:rPr>
              <a:t>6. </a:t>
            </a:r>
            <a:r>
              <a:rPr lang="uk-UA" sz="2400" dirty="0">
                <a:latin typeface="Aptos"/>
                <a:cs typeface="Times New Roman"/>
              </a:rPr>
              <a:t>Проаналізувати інтерв’ю очевидців та висвітлити події 2022-2024 рр. на основі </a:t>
            </a:r>
            <a:r>
              <a:rPr lang="uk-UA" sz="2400" dirty="0" smtClean="0">
                <a:latin typeface="Aptos"/>
                <a:cs typeface="Times New Roman"/>
              </a:rPr>
              <a:t>свідчень;</a:t>
            </a:r>
            <a:endParaRPr lang="uk-UA" sz="2400" dirty="0">
              <a:latin typeface="Aptos"/>
              <a:cs typeface="Times New Roman"/>
            </a:endParaRPr>
          </a:p>
          <a:p>
            <a:r>
              <a:rPr lang="uk-UA" sz="2400" dirty="0" smtClean="0">
                <a:latin typeface="Aptos"/>
                <a:cs typeface="Times New Roman"/>
              </a:rPr>
              <a:t>7. </a:t>
            </a:r>
            <a:r>
              <a:rPr lang="uk-UA" sz="2400" dirty="0">
                <a:latin typeface="Aptos"/>
                <a:cs typeface="Times New Roman"/>
              </a:rPr>
              <a:t>Систематизувати зібрану інформацію та свідчення </a:t>
            </a:r>
            <a:r>
              <a:rPr lang="uk-UA" sz="2400" dirty="0" smtClean="0">
                <a:latin typeface="Aptos"/>
                <a:cs typeface="Times New Roman"/>
              </a:rPr>
              <a:t>;</a:t>
            </a:r>
            <a:r>
              <a:rPr lang="uk-UA" sz="2400" dirty="0">
                <a:latin typeface="Aptos"/>
                <a:cs typeface="Times New Roman"/>
              </a:rPr>
              <a:t> </a:t>
            </a:r>
          </a:p>
          <a:p>
            <a:r>
              <a:rPr lang="uk-UA" sz="2400" dirty="0" smtClean="0">
                <a:latin typeface="Aptos"/>
                <a:cs typeface="Times New Roman"/>
              </a:rPr>
              <a:t>8. </a:t>
            </a:r>
            <a:r>
              <a:rPr lang="uk-UA" sz="2400" dirty="0">
                <a:latin typeface="Aptos"/>
                <a:cs typeface="Times New Roman"/>
              </a:rPr>
              <a:t>Узагальнити матеріали дослідження.</a:t>
            </a:r>
          </a:p>
          <a:p>
            <a:endParaRPr lang="uk-UA" sz="2400" dirty="0"/>
          </a:p>
        </p:txBody>
      </p:sp>
    </p:spTree>
    <p:extLst>
      <p:ext uri="{BB962C8B-B14F-4D97-AF65-F5344CB8AC3E}">
        <p14:creationId xmlns:p14="http://schemas.microsoft.com/office/powerpoint/2010/main" val="1471718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12690DE9-4030-883F-9CF9-73342F0C706C}"/>
              </a:ext>
            </a:extLst>
          </p:cNvPr>
          <p:cNvSpPr>
            <a:spLocks noGrp="1"/>
          </p:cNvSpPr>
          <p:nvPr>
            <p:ph type="title"/>
          </p:nvPr>
        </p:nvSpPr>
        <p:spPr>
          <a:xfrm>
            <a:off x="841248" y="548640"/>
            <a:ext cx="3600860" cy="5431536"/>
          </a:xfrm>
        </p:spPr>
        <p:txBody>
          <a:bodyPr>
            <a:normAutofit/>
          </a:bodyPr>
          <a:lstStyle/>
          <a:p>
            <a:r>
              <a:rPr lang="uk-UA" sz="5400"/>
              <a:t>Олешки</a:t>
            </a:r>
          </a:p>
        </p:txBody>
      </p:sp>
      <p:sp>
        <p:nvSpPr>
          <p:cNvPr id="10" name="sketch line">
            <a:extLst>
              <a:ext uri="{FF2B5EF4-FFF2-40B4-BE49-F238E27FC236}">
                <a16:creationId xmlns:a16="http://schemas.microsoft.com/office/drawing/2014/main" xmlns=""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2E5C79CF-8DD2-C148-FC37-78CA1F845FAA}"/>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uk-UA" sz="2400" dirty="0">
                <a:ea typeface="+mn-lt"/>
                <a:cs typeface="+mn-lt"/>
              </a:rPr>
              <a:t>Олешки – місто  Херсонської області, адміністративний центр Олешківської міської територіальної громади Херсонського району.[4]</a:t>
            </a:r>
            <a:endParaRPr lang="uk-UA" sz="2400" dirty="0"/>
          </a:p>
        </p:txBody>
      </p:sp>
    </p:spTree>
    <p:extLst>
      <p:ext uri="{BB962C8B-B14F-4D97-AF65-F5344CB8AC3E}">
        <p14:creationId xmlns:p14="http://schemas.microsoft.com/office/powerpoint/2010/main" val="107644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0832BBF7-FEBC-7FEA-25B2-6E18E0359BB1}"/>
              </a:ext>
            </a:extLst>
          </p:cNvPr>
          <p:cNvSpPr>
            <a:spLocks noGrp="1"/>
          </p:cNvSpPr>
          <p:nvPr>
            <p:ph type="title"/>
          </p:nvPr>
        </p:nvSpPr>
        <p:spPr>
          <a:xfrm>
            <a:off x="572493" y="238539"/>
            <a:ext cx="11018520" cy="1434415"/>
          </a:xfrm>
        </p:spPr>
        <p:txBody>
          <a:bodyPr anchor="b">
            <a:normAutofit/>
          </a:bodyPr>
          <a:lstStyle/>
          <a:p>
            <a:r>
              <a:rPr lang="uk-UA" sz="5400"/>
              <a:t>Перші письмові згадки про Олешки</a:t>
            </a:r>
          </a:p>
        </p:txBody>
      </p:sp>
      <p:sp>
        <p:nvSpPr>
          <p:cNvPr id="11" name="sketchy line">
            <a:extLst>
              <a:ext uri="{FF2B5EF4-FFF2-40B4-BE49-F238E27FC236}">
                <a16:creationId xmlns:a16="http://schemas.microsoft.com/office/drawing/2014/main" xmlns=""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ED8A18D7-0B49-5ECB-FC8C-8AF6527B3A3C}"/>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uk-UA" sz="2400" dirty="0">
                <a:ea typeface="+mn-lt"/>
                <a:cs typeface="+mn-lt"/>
              </a:rPr>
              <a:t>Вперше у літописах його згадують 1084 роком – тоді онук Ярослава Мудрого князь Давид прибув до </a:t>
            </a:r>
            <a:r>
              <a:rPr lang="uk-UA" sz="2400" dirty="0" err="1">
                <a:ea typeface="+mn-lt"/>
                <a:cs typeface="+mn-lt"/>
              </a:rPr>
              <a:t>Олешшя</a:t>
            </a:r>
            <a:r>
              <a:rPr lang="uk-UA" sz="2400" dirty="0">
                <a:ea typeface="+mn-lt"/>
                <a:cs typeface="+mn-lt"/>
              </a:rPr>
              <a:t> й пограбував купців, що прямували до Візантії. Щоб  убезпечити Русь-Україну від економічних збитків, київський князь Всеволод Ярославович задобрив Давида Ігоровича, віддавши тому місто Дорогобуж на Волині (нині – село з однойменною назвою у Рівненській області) квадратні дужки і номер джерела. [3]</a:t>
            </a:r>
          </a:p>
          <a:p>
            <a:endParaRPr lang="uk-UA" sz="2200" dirty="0"/>
          </a:p>
        </p:txBody>
      </p:sp>
      <p:pic>
        <p:nvPicPr>
          <p:cNvPr id="4" name="Рисунок 3" descr="Зображення, що містить карта, текст, атлант&#10;&#10;Вміст, створений ШІ, може бути неправильним.">
            <a:extLst>
              <a:ext uri="{FF2B5EF4-FFF2-40B4-BE49-F238E27FC236}">
                <a16:creationId xmlns:a16="http://schemas.microsoft.com/office/drawing/2014/main" xmlns="" id="{2024E59E-F347-DC32-44CB-DE18629CDDCF}"/>
              </a:ext>
            </a:extLst>
          </p:cNvPr>
          <p:cNvPicPr>
            <a:picLocks noChangeAspect="1"/>
          </p:cNvPicPr>
          <p:nvPr/>
        </p:nvPicPr>
        <p:blipFill>
          <a:blip r:embed="rId2"/>
          <a:srcRect l="12948" r="29809" b="-1"/>
          <a:stretch/>
        </p:blipFill>
        <p:spPr>
          <a:xfrm>
            <a:off x="7675658" y="2093976"/>
            <a:ext cx="3941064" cy="4096512"/>
          </a:xfrm>
          <a:prstGeom prst="rect">
            <a:avLst/>
          </a:prstGeom>
        </p:spPr>
      </p:pic>
    </p:spTree>
    <p:extLst>
      <p:ext uri="{BB962C8B-B14F-4D97-AF65-F5344CB8AC3E}">
        <p14:creationId xmlns:p14="http://schemas.microsoft.com/office/powerpoint/2010/main" val="4188394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DDA022A1-AAFD-CA1A-32B0-B2BCF0DF8150}"/>
              </a:ext>
            </a:extLst>
          </p:cNvPr>
          <p:cNvSpPr>
            <a:spLocks noGrp="1"/>
          </p:cNvSpPr>
          <p:nvPr>
            <p:ph type="title"/>
          </p:nvPr>
        </p:nvSpPr>
        <p:spPr>
          <a:xfrm>
            <a:off x="405442" y="207034"/>
            <a:ext cx="11257276" cy="1483654"/>
          </a:xfrm>
        </p:spPr>
        <p:txBody>
          <a:bodyPr vert="horz" lIns="91440" tIns="45720" rIns="91440" bIns="45720" rtlCol="0" anchor="ctr">
            <a:noAutofit/>
          </a:bodyPr>
          <a:lstStyle/>
          <a:p>
            <a:r>
              <a:rPr lang="uk-UA" sz="5400" dirty="0">
                <a:ea typeface="+mj-lt"/>
                <a:cs typeface="+mj-lt"/>
              </a:rPr>
              <a:t>Місто </a:t>
            </a:r>
            <a:r>
              <a:rPr lang="uk-UA" sz="5400" dirty="0" err="1">
                <a:ea typeface="+mj-lt"/>
                <a:cs typeface="+mj-lt"/>
              </a:rPr>
              <a:t>Олешшя</a:t>
            </a:r>
            <a:r>
              <a:rPr lang="uk-UA" sz="5400" dirty="0">
                <a:ea typeface="+mj-lt"/>
                <a:cs typeface="+mj-lt"/>
              </a:rPr>
              <a:t> – причорноморський унікум середньовічної історії України</a:t>
            </a:r>
            <a:endParaRPr lang="uk-UA" sz="5400" dirty="0"/>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8C28A508-743A-86C4-1836-E4AFB9E2E510}"/>
              </a:ext>
            </a:extLst>
          </p:cNvPr>
          <p:cNvSpPr>
            <a:spLocks noGrp="1"/>
          </p:cNvSpPr>
          <p:nvPr>
            <p:ph idx="1"/>
          </p:nvPr>
        </p:nvSpPr>
        <p:spPr>
          <a:xfrm>
            <a:off x="838200" y="1929384"/>
            <a:ext cx="10515600" cy="4251960"/>
          </a:xfrm>
        </p:spPr>
        <p:txBody>
          <a:bodyPr vert="horz" lIns="91440" tIns="45720" rIns="91440" bIns="45720" rtlCol="0" anchor="t">
            <a:normAutofit lnSpcReduction="10000"/>
          </a:bodyPr>
          <a:lstStyle/>
          <a:p>
            <a:r>
              <a:rPr lang="uk-UA" sz="2400" dirty="0">
                <a:ea typeface="+mn-lt"/>
                <a:cs typeface="+mn-lt"/>
              </a:rPr>
              <a:t>Археолог, кандидат історичних наук Микола </a:t>
            </a:r>
            <a:r>
              <a:rPr lang="uk-UA" sz="2400" dirty="0" err="1">
                <a:ea typeface="+mn-lt"/>
                <a:cs typeface="+mn-lt"/>
              </a:rPr>
              <a:t>Оленковський</a:t>
            </a:r>
            <a:r>
              <a:rPr lang="uk-UA" sz="2400" dirty="0">
                <a:ea typeface="+mn-lt"/>
                <a:cs typeface="+mn-lt"/>
              </a:rPr>
              <a:t> у своєму дослідженні “Місто </a:t>
            </a:r>
            <a:r>
              <a:rPr lang="uk-UA" sz="2400" dirty="0" err="1">
                <a:ea typeface="+mn-lt"/>
                <a:cs typeface="+mn-lt"/>
              </a:rPr>
              <a:t>Олешшя</a:t>
            </a:r>
            <a:r>
              <a:rPr lang="uk-UA" sz="2400" dirty="0">
                <a:ea typeface="+mn-lt"/>
                <a:cs typeface="+mn-lt"/>
              </a:rPr>
              <a:t> – причорноморський унікум середньовічної історії України” пише: “Унікальним та абсолютно об’єктивним свідченням входження Нижнього Подніпров’я до складу Київської держави вже в ХІ ст. є знаходження та інтенсивне функціонування тут міста </a:t>
            </a:r>
            <a:r>
              <a:rPr lang="uk-UA" sz="2400" dirty="0" err="1">
                <a:ea typeface="+mn-lt"/>
                <a:cs typeface="+mn-lt"/>
              </a:rPr>
              <a:t>Олешшя</a:t>
            </a:r>
            <a:r>
              <a:rPr lang="uk-UA" sz="2400" dirty="0">
                <a:ea typeface="+mn-lt"/>
                <a:cs typeface="+mn-lt"/>
              </a:rPr>
              <a:t>. Було воно в дельті Дніпра – на сучасному Великому </a:t>
            </a:r>
            <a:r>
              <a:rPr lang="uk-UA" sz="2400" dirty="0" err="1">
                <a:ea typeface="+mn-lt"/>
                <a:cs typeface="+mn-lt"/>
              </a:rPr>
              <a:t>Потьомкінському</a:t>
            </a:r>
            <a:r>
              <a:rPr lang="uk-UA" sz="2400" dirty="0">
                <a:ea typeface="+mn-lt"/>
                <a:cs typeface="+mn-lt"/>
              </a:rPr>
              <a:t> острові біля Херсона. Місто літописне – неодноразово згадувалось у зв’язку з різними історичними подіями в численних письмових джерелах, причому як давньоруських, так і західних та східних, здебільш візантійських. Неодноразово у літописах згадується </a:t>
            </a:r>
            <a:r>
              <a:rPr lang="uk-UA" sz="2400" dirty="0" err="1">
                <a:ea typeface="+mn-lt"/>
                <a:cs typeface="+mn-lt"/>
              </a:rPr>
              <a:t>Олешшя</a:t>
            </a:r>
            <a:r>
              <a:rPr lang="uk-UA" sz="2400" dirty="0">
                <a:ea typeface="+mn-lt"/>
                <a:cs typeface="+mn-lt"/>
              </a:rPr>
              <a:t> як зручне місце відпочинку для князів та посольств на шляху з Києва до Корсуня та </a:t>
            </a:r>
            <a:r>
              <a:rPr lang="uk-UA" sz="2400" dirty="0" err="1">
                <a:ea typeface="+mn-lt"/>
                <a:cs typeface="+mn-lt"/>
              </a:rPr>
              <a:t>Царграда</a:t>
            </a:r>
            <a:r>
              <a:rPr lang="uk-UA" sz="2400" dirty="0">
                <a:ea typeface="+mn-lt"/>
                <a:cs typeface="+mn-lt"/>
              </a:rPr>
              <a:t> й навпаки…”.[1]</a:t>
            </a:r>
            <a:endParaRPr lang="uk-UA" sz="2400" dirty="0"/>
          </a:p>
        </p:txBody>
      </p:sp>
    </p:spTree>
    <p:extLst>
      <p:ext uri="{BB962C8B-B14F-4D97-AF65-F5344CB8AC3E}">
        <p14:creationId xmlns:p14="http://schemas.microsoft.com/office/powerpoint/2010/main" val="3181989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9634BF7D-BE1C-CE12-2B95-07F62766E86E}"/>
              </a:ext>
            </a:extLst>
          </p:cNvPr>
          <p:cNvSpPr>
            <a:spLocks noGrp="1"/>
          </p:cNvSpPr>
          <p:nvPr>
            <p:ph type="title"/>
          </p:nvPr>
        </p:nvSpPr>
        <p:spPr>
          <a:xfrm>
            <a:off x="572493" y="238539"/>
            <a:ext cx="11193574" cy="1444712"/>
          </a:xfrm>
        </p:spPr>
        <p:txBody>
          <a:bodyPr anchor="b">
            <a:noAutofit/>
          </a:bodyPr>
          <a:lstStyle/>
          <a:p>
            <a:r>
              <a:rPr lang="uk-UA" sz="5400" dirty="0"/>
              <a:t>Остання згадка про Олешки в літописах</a:t>
            </a:r>
          </a:p>
        </p:txBody>
      </p:sp>
      <p:sp>
        <p:nvSpPr>
          <p:cNvPr id="11" name="sketchy line">
            <a:extLst>
              <a:ext uri="{FF2B5EF4-FFF2-40B4-BE49-F238E27FC236}">
                <a16:creationId xmlns:a16="http://schemas.microsoft.com/office/drawing/2014/main" xmlns=""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0789B34C-E06D-6282-D0B1-E2494B99E4D2}"/>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uk-UA" sz="2400" dirty="0">
                <a:ea typeface="+mn-lt"/>
                <a:cs typeface="+mn-lt"/>
              </a:rPr>
              <a:t>Востаннє про населений пункт розповідалося у літописі перед битвою з монголо-татарами на річці Калка (нині – річка </a:t>
            </a:r>
            <a:r>
              <a:rPr lang="uk-UA" sz="2400" dirty="0" err="1">
                <a:ea typeface="+mn-lt"/>
                <a:cs typeface="+mn-lt"/>
              </a:rPr>
              <a:t>Кальчик</a:t>
            </a:r>
            <a:r>
              <a:rPr lang="uk-UA" sz="2400" dirty="0">
                <a:ea typeface="+mn-lt"/>
                <a:cs typeface="+mn-lt"/>
              </a:rPr>
              <a:t>, яка знаходиться у Пологівському районі Запорізької області (верхів’я) та Маріупольському районі Донецької області) у 1223 році, коли князі Русі об’єдналися з половцями під </a:t>
            </a:r>
            <a:r>
              <a:rPr lang="uk-UA" sz="2400" dirty="0" err="1">
                <a:ea typeface="+mn-lt"/>
                <a:cs typeface="+mn-lt"/>
              </a:rPr>
              <a:t>Олешшям</a:t>
            </a:r>
            <a:r>
              <a:rPr lang="uk-UA" sz="2400" dirty="0">
                <a:ea typeface="+mn-lt"/>
                <a:cs typeface="+mn-lt"/>
              </a:rPr>
              <a:t> й рушили на супротивника. Після їх поразки монголи захопили поселення і жорстоко винищили жінок та дітей, які там залишалися.[3]</a:t>
            </a:r>
            <a:endParaRPr lang="uk-UA" sz="2400" dirty="0"/>
          </a:p>
        </p:txBody>
      </p:sp>
      <p:pic>
        <p:nvPicPr>
          <p:cNvPr id="4" name="Рисунок 3" descr="Зображення, що містить карта, текст, атлант&#10;&#10;Вміст, створений ШІ, може бути неправильним.">
            <a:extLst>
              <a:ext uri="{FF2B5EF4-FFF2-40B4-BE49-F238E27FC236}">
                <a16:creationId xmlns:a16="http://schemas.microsoft.com/office/drawing/2014/main" xmlns="" id="{92D49360-3846-B3A7-D986-BB55CC63BA20}"/>
              </a:ext>
            </a:extLst>
          </p:cNvPr>
          <p:cNvPicPr>
            <a:picLocks noChangeAspect="1"/>
          </p:cNvPicPr>
          <p:nvPr/>
        </p:nvPicPr>
        <p:blipFill>
          <a:blip r:embed="rId2"/>
          <a:srcRect l="24704" r="5065" b="-1"/>
          <a:stretch/>
        </p:blipFill>
        <p:spPr>
          <a:xfrm>
            <a:off x="7675658" y="2093976"/>
            <a:ext cx="3941064" cy="4096512"/>
          </a:xfrm>
          <a:prstGeom prst="rect">
            <a:avLst/>
          </a:prstGeom>
        </p:spPr>
      </p:pic>
    </p:spTree>
    <p:extLst>
      <p:ext uri="{BB962C8B-B14F-4D97-AF65-F5344CB8AC3E}">
        <p14:creationId xmlns:p14="http://schemas.microsoft.com/office/powerpoint/2010/main" val="2259160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CD64A814-D518-2488-A0B2-159098AED318}"/>
              </a:ext>
            </a:extLst>
          </p:cNvPr>
          <p:cNvSpPr>
            <a:spLocks noGrp="1"/>
          </p:cNvSpPr>
          <p:nvPr>
            <p:ph type="title"/>
          </p:nvPr>
        </p:nvSpPr>
        <p:spPr>
          <a:xfrm>
            <a:off x="838200" y="365125"/>
            <a:ext cx="10515600" cy="1325563"/>
          </a:xfrm>
        </p:spPr>
        <p:txBody>
          <a:bodyPr>
            <a:normAutofit/>
          </a:bodyPr>
          <a:lstStyle/>
          <a:p>
            <a:r>
              <a:rPr lang="uk-UA" sz="5400"/>
              <a:t>Наступні згадки про Олешки</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FF2CC230-6652-C1A8-5F7D-B8E7C9E395BA}"/>
              </a:ext>
            </a:extLst>
          </p:cNvPr>
          <p:cNvSpPr>
            <a:spLocks noGrp="1"/>
          </p:cNvSpPr>
          <p:nvPr>
            <p:ph idx="1"/>
          </p:nvPr>
        </p:nvSpPr>
        <p:spPr>
          <a:xfrm>
            <a:off x="838200" y="1929384"/>
            <a:ext cx="10515600" cy="4251960"/>
          </a:xfrm>
        </p:spPr>
        <p:txBody>
          <a:bodyPr vert="horz" lIns="91440" tIns="45720" rIns="91440" bIns="45720" rtlCol="0" anchor="t">
            <a:normAutofit lnSpcReduction="10000"/>
          </a:bodyPr>
          <a:lstStyle/>
          <a:p>
            <a:r>
              <a:rPr lang="uk-UA" sz="2400" dirty="0">
                <a:ea typeface="+mn-lt"/>
                <a:cs typeface="+mn-lt"/>
              </a:rPr>
              <a:t>Наступні згадки про </a:t>
            </a:r>
            <a:r>
              <a:rPr lang="uk-UA" sz="2400" dirty="0" err="1">
                <a:ea typeface="+mn-lt"/>
                <a:cs typeface="+mn-lt"/>
              </a:rPr>
              <a:t>Олешшя</a:t>
            </a:r>
            <a:r>
              <a:rPr lang="uk-UA" sz="2400" dirty="0">
                <a:ea typeface="+mn-lt"/>
                <a:cs typeface="+mn-lt"/>
              </a:rPr>
              <a:t> пов’язані вже з козаками. Історія міста фактично розпочинається з нової сторінки у XVIII ст. 1709 року запорожці на чолі з кошовим отаманом Костянтином Гордієнком взяли участь у військово-політичному виступі за незалежність України разом із гетьманом Іваном Мазепою. Після поразки біля Полтави й руйнування російськими військами Чортомлицької Січі (нині – територія біля с. </a:t>
            </a:r>
            <a:r>
              <a:rPr lang="uk-UA" sz="2400" dirty="0" err="1">
                <a:ea typeface="+mn-lt"/>
                <a:cs typeface="+mn-lt"/>
              </a:rPr>
              <a:t>Капулівки</a:t>
            </a:r>
            <a:r>
              <a:rPr lang="uk-UA" sz="2400" dirty="0">
                <a:ea typeface="+mn-lt"/>
                <a:cs typeface="+mn-lt"/>
              </a:rPr>
              <a:t> Нікопольського району Дніпропетровської області) козаки перейшли у пониззя Дніпра до балки Кам’янки (нині – територія </a:t>
            </a:r>
            <a:r>
              <a:rPr lang="uk-UA" sz="2400" dirty="0" err="1">
                <a:ea typeface="+mn-lt"/>
                <a:cs typeface="+mn-lt"/>
              </a:rPr>
              <a:t>Бериславського</a:t>
            </a:r>
            <a:r>
              <a:rPr lang="uk-UA" sz="2400" dirty="0">
                <a:ea typeface="+mn-lt"/>
                <a:cs typeface="+mn-lt"/>
              </a:rPr>
              <a:t> району Херсонської області) з метою заснування Січі. Царський уряд примусив запорожців залишити Кам’янку. У 1711 році з дозволу кримського хана частина запорожців перейшла в урочище Олешки, де і засновано Олешківську Січ, яка проіснувала до 1728 року.[5]</a:t>
            </a:r>
            <a:endParaRPr lang="uk-UA" sz="2400" dirty="0"/>
          </a:p>
        </p:txBody>
      </p:sp>
    </p:spTree>
    <p:extLst>
      <p:ext uri="{BB962C8B-B14F-4D97-AF65-F5344CB8AC3E}">
        <p14:creationId xmlns:p14="http://schemas.microsoft.com/office/powerpoint/2010/main" val="187633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332B3A9D-7313-B383-3C1F-285D45B3F403}"/>
              </a:ext>
            </a:extLst>
          </p:cNvPr>
          <p:cNvSpPr>
            <a:spLocks noGrp="1"/>
          </p:cNvSpPr>
          <p:nvPr>
            <p:ph type="title"/>
          </p:nvPr>
        </p:nvSpPr>
        <p:spPr>
          <a:xfrm>
            <a:off x="572493" y="238539"/>
            <a:ext cx="11018520" cy="1434415"/>
          </a:xfrm>
        </p:spPr>
        <p:txBody>
          <a:bodyPr anchor="b">
            <a:normAutofit/>
          </a:bodyPr>
          <a:lstStyle/>
          <a:p>
            <a:r>
              <a:rPr lang="uk-UA" sz="5400"/>
              <a:t>Центр козацької держави</a:t>
            </a:r>
          </a:p>
        </p:txBody>
      </p:sp>
      <p:sp>
        <p:nvSpPr>
          <p:cNvPr id="11" name="sketchy line">
            <a:extLst>
              <a:ext uri="{FF2B5EF4-FFF2-40B4-BE49-F238E27FC236}">
                <a16:creationId xmlns:a16="http://schemas.microsoft.com/office/drawing/2014/main" xmlns=""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1C6D4129-76DD-5F30-8C79-F9FD42253F29}"/>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uk-UA" sz="2400" dirty="0">
                <a:ea typeface="+mn-lt"/>
                <a:cs typeface="+mn-lt"/>
              </a:rPr>
              <a:t>Отож населений пункт на майже два десятиліття перетворився на значний політичний центр козацької держави. Він підтримував стосунки з Кримським ханством, Стамбулом, Шведським королівством. Історія зберегла писемні докази </a:t>
            </a:r>
            <a:r>
              <a:rPr lang="uk-UA" sz="2400" dirty="0" err="1">
                <a:ea typeface="+mn-lt"/>
                <a:cs typeface="+mn-lt"/>
              </a:rPr>
              <a:t>столичності</a:t>
            </a:r>
            <a:r>
              <a:rPr lang="uk-UA" sz="2400" dirty="0">
                <a:ea typeface="+mn-lt"/>
                <a:cs typeface="+mn-lt"/>
              </a:rPr>
              <a:t> міста. В архівах є листи, направлені сюди королями Швеції, Польщі, Пруссії (німецьке королівство).[5]</a:t>
            </a:r>
            <a:endParaRPr lang="uk-UA" sz="2400" dirty="0"/>
          </a:p>
        </p:txBody>
      </p:sp>
      <p:pic>
        <p:nvPicPr>
          <p:cNvPr id="4" name="Рисунок 3" descr="Зображення, що містить просто неба, хмара, могила, небо&#10;&#10;Вміст, створений ШІ, може бути неправильним.">
            <a:extLst>
              <a:ext uri="{FF2B5EF4-FFF2-40B4-BE49-F238E27FC236}">
                <a16:creationId xmlns:a16="http://schemas.microsoft.com/office/drawing/2014/main" xmlns="" id="{E308C728-5F5E-BBD2-CAA8-035CE0B97C72}"/>
              </a:ext>
            </a:extLst>
          </p:cNvPr>
          <p:cNvPicPr>
            <a:picLocks noChangeAspect="1"/>
          </p:cNvPicPr>
          <p:nvPr/>
        </p:nvPicPr>
        <p:blipFill>
          <a:blip r:embed="rId2"/>
          <a:srcRect l="11208" r="16828" b="-2"/>
          <a:stretch/>
        </p:blipFill>
        <p:spPr>
          <a:xfrm>
            <a:off x="7675658" y="2093976"/>
            <a:ext cx="3941064" cy="4096512"/>
          </a:xfrm>
          <a:prstGeom prst="rect">
            <a:avLst/>
          </a:prstGeom>
        </p:spPr>
      </p:pic>
    </p:spTree>
    <p:extLst>
      <p:ext uri="{BB962C8B-B14F-4D97-AF65-F5344CB8AC3E}">
        <p14:creationId xmlns:p14="http://schemas.microsoft.com/office/powerpoint/2010/main" val="1761967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D30223FD-65F8-01DB-A19A-9320F2091536}"/>
              </a:ext>
            </a:extLst>
          </p:cNvPr>
          <p:cNvSpPr>
            <a:spLocks noGrp="1"/>
          </p:cNvSpPr>
          <p:nvPr>
            <p:ph type="title"/>
          </p:nvPr>
        </p:nvSpPr>
        <p:spPr>
          <a:xfrm>
            <a:off x="841248" y="548640"/>
            <a:ext cx="3600860" cy="5431536"/>
          </a:xfrm>
        </p:spPr>
        <p:txBody>
          <a:bodyPr>
            <a:normAutofit/>
          </a:bodyPr>
          <a:lstStyle/>
          <a:p>
            <a:r>
              <a:rPr lang="uk-UA" sz="5400"/>
              <a:t>Важлива роль Олешшя </a:t>
            </a:r>
          </a:p>
        </p:txBody>
      </p:sp>
      <p:sp>
        <p:nvSpPr>
          <p:cNvPr id="10" name="sketch line">
            <a:extLst>
              <a:ext uri="{FF2B5EF4-FFF2-40B4-BE49-F238E27FC236}">
                <a16:creationId xmlns:a16="http://schemas.microsoft.com/office/drawing/2014/main" xmlns=""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99CB22D2-0307-6503-12F2-9E50931671AC}"/>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uk-UA" sz="2400" dirty="0" err="1">
                <a:ea typeface="+mn-lt"/>
                <a:cs typeface="+mn-lt"/>
              </a:rPr>
              <a:t>Олешшя</a:t>
            </a:r>
            <a:r>
              <a:rPr lang="uk-UA" sz="2400" dirty="0">
                <a:ea typeface="+mn-lt"/>
                <a:cs typeface="+mn-lt"/>
              </a:rPr>
              <a:t> завдяки своєму розташуванню відігравало важливу роль саме у торговельній діяльності. Це поселення було опорним пунктом Київської Русі на великому торговельному шляху “з варягів у греки”, значною пристанню, важливим центром риболовного промислу. У різні часи тут бували (як припускають дослідники) такі князі, як Олег Віщий, Святослав Ігорович, Володимир Великий, княгиня Ольга. Тут укладали важливі торговельні договори, саме сюди постачали товари, які потім розвозили по всій державі.[1]</a:t>
            </a:r>
            <a:endParaRPr lang="uk-UA" sz="2400" dirty="0"/>
          </a:p>
        </p:txBody>
      </p:sp>
    </p:spTree>
    <p:extLst>
      <p:ext uri="{BB962C8B-B14F-4D97-AF65-F5344CB8AC3E}">
        <p14:creationId xmlns:p14="http://schemas.microsoft.com/office/powerpoint/2010/main" val="2551248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E7A76DFD-8C20-5A62-7BD7-B9BEB8B24A4D}"/>
              </a:ext>
            </a:extLst>
          </p:cNvPr>
          <p:cNvSpPr>
            <a:spLocks noGrp="1"/>
          </p:cNvSpPr>
          <p:nvPr>
            <p:ph type="title"/>
          </p:nvPr>
        </p:nvSpPr>
        <p:spPr>
          <a:xfrm>
            <a:off x="838200" y="365125"/>
            <a:ext cx="10515600" cy="1325563"/>
          </a:xfrm>
        </p:spPr>
        <p:txBody>
          <a:bodyPr>
            <a:normAutofit/>
          </a:bodyPr>
          <a:lstStyle/>
          <a:p>
            <a:r>
              <a:rPr lang="uk-UA" sz="5400"/>
              <a:t>Наступні згадки про Олешки</a:t>
            </a:r>
          </a:p>
        </p:txBody>
      </p:sp>
      <p:sp>
        <p:nvSpPr>
          <p:cNvPr id="13"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22327F05-9F26-66E8-1DAB-B392E8B5CA41}"/>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uk-UA" sz="2400" dirty="0">
                <a:ea typeface="+mn-lt"/>
                <a:cs typeface="+mn-lt"/>
              </a:rPr>
              <a:t>У 1784-му на місці Олешківської Січі засноване поселення Олешки, яке у 1802-му році отримало статус міста, стало центром Дніпровського повіту Таврійської губернії і деякий час паралельно називалося </a:t>
            </a:r>
            <a:r>
              <a:rPr lang="uk-UA" sz="2400" err="1">
                <a:ea typeface="+mn-lt"/>
                <a:cs typeface="+mn-lt"/>
              </a:rPr>
              <a:t>Дніпровськом</a:t>
            </a:r>
            <a:r>
              <a:rPr lang="uk-UA" sz="2400" dirty="0">
                <a:ea typeface="+mn-lt"/>
                <a:cs typeface="+mn-lt"/>
              </a:rPr>
              <a:t>.</a:t>
            </a:r>
          </a:p>
          <a:p>
            <a:r>
              <a:rPr lang="uk-UA" sz="2400" dirty="0">
                <a:ea typeface="+mn-lt"/>
                <a:cs typeface="+mn-lt"/>
              </a:rPr>
              <a:t>У населеному пункті діяли повітове училище (з 1812 року), міське училище з ремісничим класом при ньому (з 1874 року), земські та церковнопарафіяльні школи, приватна жіноча гімназія. Спеціальну освіту можна було здобути у жіночому професійному училищі та морехідній школі.</a:t>
            </a:r>
          </a:p>
          <a:p>
            <a:r>
              <a:rPr lang="uk-UA" sz="2400" dirty="0">
                <a:ea typeface="+mn-lt"/>
                <a:cs typeface="+mn-lt"/>
              </a:rPr>
              <a:t>На початку 1921 року в місті працювало 17 кустарних майстерень, 1 лікарня.[4]</a:t>
            </a:r>
          </a:p>
        </p:txBody>
      </p:sp>
    </p:spTree>
    <p:extLst>
      <p:ext uri="{BB962C8B-B14F-4D97-AF65-F5344CB8AC3E}">
        <p14:creationId xmlns:p14="http://schemas.microsoft.com/office/powerpoint/2010/main" val="1192674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D3499866-8CC7-9199-8C8C-CB55987FF6A7}"/>
              </a:ext>
            </a:extLst>
          </p:cNvPr>
          <p:cNvSpPr>
            <a:spLocks noGrp="1"/>
          </p:cNvSpPr>
          <p:nvPr>
            <p:ph type="title"/>
          </p:nvPr>
        </p:nvSpPr>
        <p:spPr>
          <a:xfrm>
            <a:off x="572493" y="269431"/>
            <a:ext cx="11203871" cy="1444712"/>
          </a:xfrm>
        </p:spPr>
        <p:txBody>
          <a:bodyPr anchor="b">
            <a:normAutofit fontScale="90000"/>
          </a:bodyPr>
          <a:lstStyle/>
          <a:p>
            <a:r>
              <a:rPr lang="uk-UA" sz="5400" dirty="0"/>
              <a:t> Олешки від радянських часів до сьогодення</a:t>
            </a:r>
          </a:p>
        </p:txBody>
      </p:sp>
      <p:sp>
        <p:nvSpPr>
          <p:cNvPr id="11" name="sketchy line">
            <a:extLst>
              <a:ext uri="{FF2B5EF4-FFF2-40B4-BE49-F238E27FC236}">
                <a16:creationId xmlns:a16="http://schemas.microsoft.com/office/drawing/2014/main" xmlns=""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B448A79E-C3A6-9400-2C81-725065064693}"/>
              </a:ext>
            </a:extLst>
          </p:cNvPr>
          <p:cNvSpPr>
            <a:spLocks noGrp="1"/>
          </p:cNvSpPr>
          <p:nvPr>
            <p:ph idx="1"/>
          </p:nvPr>
        </p:nvSpPr>
        <p:spPr>
          <a:xfrm>
            <a:off x="572493" y="2071316"/>
            <a:ext cx="6713552" cy="4119172"/>
          </a:xfrm>
        </p:spPr>
        <p:txBody>
          <a:bodyPr vert="horz" lIns="91440" tIns="45720" rIns="91440" bIns="45720" rtlCol="0" anchor="t">
            <a:noAutofit/>
          </a:bodyPr>
          <a:lstStyle/>
          <a:p>
            <a:r>
              <a:rPr lang="uk-UA" sz="2400" dirty="0">
                <a:ea typeface="+mn-lt"/>
                <a:cs typeface="+mn-lt"/>
              </a:rPr>
              <a:t>У 1923 році Олешки з повітового містечка перетворилися на районне.</a:t>
            </a:r>
            <a:endParaRPr lang="uk-UA" sz="2400"/>
          </a:p>
          <a:p>
            <a:r>
              <a:rPr lang="uk-UA" sz="2400" dirty="0">
                <a:ea typeface="+mn-lt"/>
                <a:cs typeface="+mn-lt"/>
              </a:rPr>
              <a:t>У 1928 році м. Олешки перейменовано на м. Цюрупинськ. </a:t>
            </a:r>
          </a:p>
          <a:p>
            <a:r>
              <a:rPr lang="uk-UA" sz="2400" dirty="0">
                <a:ea typeface="+mn-lt"/>
                <a:cs typeface="+mn-lt"/>
              </a:rPr>
              <a:t>19 травня 2016 року місту </a:t>
            </a:r>
            <a:r>
              <a:rPr lang="uk-UA" sz="2400" dirty="0" err="1">
                <a:ea typeface="+mn-lt"/>
                <a:cs typeface="+mn-lt"/>
              </a:rPr>
              <a:t>повернено</a:t>
            </a:r>
            <a:r>
              <a:rPr lang="uk-UA" sz="2400" dirty="0">
                <a:ea typeface="+mn-lt"/>
                <a:cs typeface="+mn-lt"/>
              </a:rPr>
              <a:t> назву Олешки в рамках виконання пункту 29 частини першої статті 85 Конституції України, пункту 8 статті 7 Закону України “Про засудження комуністичного та націонал-соціалістичного (нацистського) тоталітарних режимів в Україні та заборону пропаганди їхньої символіки”.[4]</a:t>
            </a:r>
            <a:endParaRPr lang="uk-UA" sz="2400" dirty="0"/>
          </a:p>
          <a:p>
            <a:endParaRPr lang="uk-UA" sz="2200" dirty="0"/>
          </a:p>
        </p:txBody>
      </p:sp>
      <p:pic>
        <p:nvPicPr>
          <p:cNvPr id="4" name="Рисунок 3" descr="Зображення, що містить просто неба, Аерофотозйомка, дерево, Вид із пташиного польоту&#10;&#10;Вміст, створений ШІ, може бути неправильним.">
            <a:extLst>
              <a:ext uri="{FF2B5EF4-FFF2-40B4-BE49-F238E27FC236}">
                <a16:creationId xmlns:a16="http://schemas.microsoft.com/office/drawing/2014/main" xmlns="" id="{18914EF0-3E99-73FE-FE6C-2D3400435050}"/>
              </a:ext>
            </a:extLst>
          </p:cNvPr>
          <p:cNvPicPr>
            <a:picLocks noChangeAspect="1"/>
          </p:cNvPicPr>
          <p:nvPr/>
        </p:nvPicPr>
        <p:blipFill>
          <a:blip r:embed="rId2"/>
          <a:srcRect l="22781" r="23344"/>
          <a:stretch/>
        </p:blipFill>
        <p:spPr>
          <a:xfrm>
            <a:off x="7675658" y="2093976"/>
            <a:ext cx="3941064" cy="4096512"/>
          </a:xfrm>
          <a:prstGeom prst="rect">
            <a:avLst/>
          </a:prstGeom>
        </p:spPr>
      </p:pic>
    </p:spTree>
    <p:extLst>
      <p:ext uri="{BB962C8B-B14F-4D97-AF65-F5344CB8AC3E}">
        <p14:creationId xmlns:p14="http://schemas.microsoft.com/office/powerpoint/2010/main" val="3505190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5B863728-E9D9-AC7F-675A-7AE646E7F75A}"/>
              </a:ext>
            </a:extLst>
          </p:cNvPr>
          <p:cNvSpPr>
            <a:spLocks noGrp="1"/>
          </p:cNvSpPr>
          <p:nvPr>
            <p:ph type="title"/>
          </p:nvPr>
        </p:nvSpPr>
        <p:spPr>
          <a:xfrm>
            <a:off x="838200" y="365125"/>
            <a:ext cx="10515600" cy="1325563"/>
          </a:xfrm>
        </p:spPr>
        <p:txBody>
          <a:bodyPr>
            <a:normAutofit/>
          </a:bodyPr>
          <a:lstStyle/>
          <a:p>
            <a:r>
              <a:rPr lang="uk-UA" sz="5400"/>
              <a:t>Олешки сьогодні</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DFD11D26-3E06-0EB5-5A2D-E4810AD7BA9C}"/>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uk-UA" sz="2400" dirty="0">
                <a:ea typeface="+mn-lt"/>
                <a:cs typeface="+mn-lt"/>
              </a:rPr>
              <a:t>З першого дня повномасштабного російського вторгнення в Україну (24 лютого 2022 року) окупанти увірвались до міста. У перші дні війни вони цинічно обстрілювали населений пункт. 8 березня жителі </a:t>
            </a:r>
            <a:r>
              <a:rPr lang="uk-UA" sz="2400" dirty="0" err="1">
                <a:ea typeface="+mn-lt"/>
                <a:cs typeface="+mn-lt"/>
              </a:rPr>
              <a:t>Олешок</a:t>
            </a:r>
            <a:r>
              <a:rPr lang="uk-UA" sz="2400" dirty="0">
                <a:ea typeface="+mn-lt"/>
                <a:cs typeface="+mn-lt"/>
              </a:rPr>
              <a:t> вийшли на масштабний мітинг, де закликали росіян покинути їхнє місто. Внаслідок підриву загарбниками греблі Каховської ГЕС в ніч на 6 червня 2023 року більшу частину </a:t>
            </a:r>
            <a:r>
              <a:rPr lang="uk-UA" sz="2400" dirty="0" err="1">
                <a:ea typeface="+mn-lt"/>
                <a:cs typeface="+mn-lt"/>
              </a:rPr>
              <a:t>Олешок</a:t>
            </a:r>
            <a:r>
              <a:rPr lang="uk-UA" sz="2400" dirty="0">
                <a:ea typeface="+mn-lt"/>
                <a:cs typeface="+mn-lt"/>
              </a:rPr>
              <a:t> було затоплено, рівень води сягав до 4-х метрів. Російські війська перешкоджали евакуації жителів, здійснюючи обстріли території.[4]</a:t>
            </a:r>
            <a:endParaRPr lang="uk-UA" sz="2400" dirty="0"/>
          </a:p>
        </p:txBody>
      </p:sp>
    </p:spTree>
    <p:extLst>
      <p:ext uri="{BB962C8B-B14F-4D97-AF65-F5344CB8AC3E}">
        <p14:creationId xmlns:p14="http://schemas.microsoft.com/office/powerpoint/2010/main" val="2059712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a:extLst>
              <a:ext uri="{FF2B5EF4-FFF2-40B4-BE49-F238E27FC236}">
                <a16:creationId xmlns:a16="http://schemas.microsoft.com/office/drawing/2014/main" xmlns="" id="{362810D9-2C5A-477D-949C-C191895477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Рисунок 3" descr="Зображення, що містить просто неба, хмара, небо, дюна&#10;&#10;Вміст, створений ШІ, може бути неправильним.">
            <a:extLst>
              <a:ext uri="{FF2B5EF4-FFF2-40B4-BE49-F238E27FC236}">
                <a16:creationId xmlns:a16="http://schemas.microsoft.com/office/drawing/2014/main" xmlns="" id="{242E7A46-C75E-336B-1EDC-633DA9E35F7B}"/>
              </a:ext>
            </a:extLst>
          </p:cNvPr>
          <p:cNvPicPr>
            <a:picLocks noChangeAspect="1"/>
          </p:cNvPicPr>
          <p:nvPr/>
        </p:nvPicPr>
        <p:blipFill>
          <a:blip r:embed="rId2">
            <a:alphaModFix amt="55000"/>
          </a:blip>
          <a:srcRect t="14600" b="813"/>
          <a:stretch/>
        </p:blipFill>
        <p:spPr>
          <a:xfrm>
            <a:off x="20" y="-9107"/>
            <a:ext cx="12191980" cy="6858000"/>
          </a:xfrm>
          <a:prstGeom prst="rect">
            <a:avLst/>
          </a:prstGeom>
        </p:spPr>
      </p:pic>
      <p:sp>
        <p:nvSpPr>
          <p:cNvPr id="2" name="Заголовок 1">
            <a:extLst>
              <a:ext uri="{FF2B5EF4-FFF2-40B4-BE49-F238E27FC236}">
                <a16:creationId xmlns:a16="http://schemas.microsoft.com/office/drawing/2014/main" xmlns="" id="{06E9CFE4-0942-4AA9-737F-F33FD2758FB0}"/>
              </a:ext>
            </a:extLst>
          </p:cNvPr>
          <p:cNvSpPr>
            <a:spLocks noGrp="1"/>
          </p:cNvSpPr>
          <p:nvPr>
            <p:ph type="title"/>
          </p:nvPr>
        </p:nvSpPr>
        <p:spPr>
          <a:xfrm>
            <a:off x="155276" y="591345"/>
            <a:ext cx="3227392" cy="4843298"/>
          </a:xfrm>
        </p:spPr>
        <p:txBody>
          <a:bodyPr>
            <a:normAutofit/>
          </a:bodyPr>
          <a:lstStyle/>
          <a:p>
            <a:r>
              <a:rPr lang="uk-UA" dirty="0">
                <a:solidFill>
                  <a:srgbClr val="FFFFFF"/>
                </a:solidFill>
              </a:rPr>
              <a:t>Неймовірні факти про Олешки</a:t>
            </a:r>
          </a:p>
        </p:txBody>
      </p:sp>
      <p:sp>
        <p:nvSpPr>
          <p:cNvPr id="34" name="Arc 33">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Місце для вмісту 2">
            <a:extLst>
              <a:ext uri="{FF2B5EF4-FFF2-40B4-BE49-F238E27FC236}">
                <a16:creationId xmlns:a16="http://schemas.microsoft.com/office/drawing/2014/main" xmlns="" id="{8ADE8391-E082-20C8-257F-969402705091}"/>
              </a:ext>
            </a:extLst>
          </p:cNvPr>
          <p:cNvSpPr>
            <a:spLocks noGrp="1"/>
          </p:cNvSpPr>
          <p:nvPr>
            <p:ph idx="1"/>
          </p:nvPr>
        </p:nvSpPr>
        <p:spPr>
          <a:xfrm>
            <a:off x="3489660" y="189750"/>
            <a:ext cx="8574652" cy="6347618"/>
          </a:xfrm>
        </p:spPr>
        <p:txBody>
          <a:bodyPr vert="horz" lIns="91440" tIns="45720" rIns="91440" bIns="45720" rtlCol="0" anchor="ctr">
            <a:noAutofit/>
          </a:bodyPr>
          <a:lstStyle/>
          <a:p>
            <a:r>
              <a:rPr lang="uk-UA" sz="2400" dirty="0">
                <a:solidFill>
                  <a:srgbClr val="FFFFFF"/>
                </a:solidFill>
                <a:latin typeface="Montserrat"/>
              </a:rPr>
              <a:t>Про «найбільшу пустелю Європи» мабуть багато хто чув. Вона дійсно в Олешках, але не зовсім пустеля — це за своїм складом напівпустеля. Але так, це неймовірне видовище, ім'я якому — Олешківські піски. Тут до вторгнення росіян проводили чимало заходів та екскурсій. Це була справжня перлина, яка приваблювала туристів з усього світу. Нині тут російські війська розмістили свою техніку і замінували чималу територію.</a:t>
            </a:r>
            <a:endParaRPr lang="uk-UA" sz="2400" dirty="0">
              <a:solidFill>
                <a:srgbClr val="FFFFFF"/>
              </a:solidFill>
            </a:endParaRPr>
          </a:p>
          <a:p>
            <a:r>
              <a:rPr lang="uk-UA" sz="2400" dirty="0">
                <a:solidFill>
                  <a:srgbClr val="FFFFFF"/>
                </a:solidFill>
                <a:latin typeface="Montserrat"/>
              </a:rPr>
              <a:t>Видатний українець — Микола Куліш,</a:t>
            </a:r>
            <a:r>
              <a:rPr lang="uk-UA" sz="2400" b="1" dirty="0">
                <a:solidFill>
                  <a:srgbClr val="FFFFFF"/>
                </a:solidFill>
                <a:latin typeface="Montserrat"/>
              </a:rPr>
              <a:t> </a:t>
            </a:r>
            <a:r>
              <a:rPr lang="uk-UA" sz="2400" dirty="0">
                <a:solidFill>
                  <a:srgbClr val="FFFFFF"/>
                </a:solidFill>
                <a:latin typeface="Montserrat"/>
              </a:rPr>
              <a:t>чиє ім'я носить херсонський театр, також перші кроки митця робив в Олешках. Спочатку це були короткі прозові та римовані тексти в учнівських журналах («Наша </a:t>
            </a:r>
            <a:r>
              <a:rPr lang="uk-UA" sz="2400" dirty="0" err="1">
                <a:solidFill>
                  <a:srgbClr val="FFFFFF"/>
                </a:solidFill>
                <a:latin typeface="Montserrat"/>
              </a:rPr>
              <a:t>жизнь</a:t>
            </a:r>
            <a:r>
              <a:rPr lang="uk-UA" sz="2400" dirty="0">
                <a:solidFill>
                  <a:srgbClr val="FFFFFF"/>
                </a:solidFill>
                <a:latin typeface="Montserrat"/>
              </a:rPr>
              <a:t>», «Колючка», «</a:t>
            </a:r>
            <a:r>
              <a:rPr lang="uk-UA" sz="2400" dirty="0" err="1">
                <a:solidFill>
                  <a:srgbClr val="FFFFFF"/>
                </a:solidFill>
                <a:latin typeface="Montserrat"/>
              </a:rPr>
              <a:t>Стрела</a:t>
            </a:r>
            <a:r>
              <a:rPr lang="uk-UA" sz="2400" dirty="0">
                <a:solidFill>
                  <a:srgbClr val="FFFFFF"/>
                </a:solidFill>
                <a:latin typeface="Montserrat"/>
              </a:rPr>
              <a:t>», «</a:t>
            </a:r>
            <a:r>
              <a:rPr lang="uk-UA" sz="2400" dirty="0" err="1">
                <a:solidFill>
                  <a:srgbClr val="FFFFFF"/>
                </a:solidFill>
                <a:latin typeface="Montserrat"/>
              </a:rPr>
              <a:t>Весёлое</a:t>
            </a:r>
            <a:r>
              <a:rPr lang="uk-UA" sz="2400" dirty="0">
                <a:solidFill>
                  <a:srgbClr val="FFFFFF"/>
                </a:solidFill>
                <a:latin typeface="Montserrat"/>
              </a:rPr>
              <a:t> </a:t>
            </a:r>
            <a:r>
              <a:rPr lang="uk-UA" sz="2400" dirty="0" err="1">
                <a:solidFill>
                  <a:srgbClr val="FFFFFF"/>
                </a:solidFill>
                <a:latin typeface="Montserrat"/>
              </a:rPr>
              <a:t>язычество</a:t>
            </a:r>
            <a:r>
              <a:rPr lang="uk-UA" sz="2400" dirty="0">
                <a:solidFill>
                  <a:srgbClr val="FFFFFF"/>
                </a:solidFill>
                <a:latin typeface="Montserrat"/>
              </a:rPr>
              <a:t>» тощо). В Олешках Микола Куліш написав і першу драматичну роботу — «На </a:t>
            </a:r>
            <a:r>
              <a:rPr lang="uk-UA" sz="2400" dirty="0" err="1">
                <a:solidFill>
                  <a:srgbClr val="FFFFFF"/>
                </a:solidFill>
                <a:latin typeface="Montserrat"/>
              </a:rPr>
              <a:t>рыбной</a:t>
            </a:r>
            <a:r>
              <a:rPr lang="uk-UA" sz="2400" dirty="0">
                <a:solidFill>
                  <a:srgbClr val="FFFFFF"/>
                </a:solidFill>
                <a:latin typeface="Montserrat"/>
              </a:rPr>
              <a:t> ловле». Пізніше він переробив цю п’єсу на твір «Отак і загинув Гуска».[2]</a:t>
            </a:r>
          </a:p>
          <a:p>
            <a:endParaRPr lang="uk-UA" sz="2000">
              <a:solidFill>
                <a:srgbClr val="FFFFFF"/>
              </a:solidFill>
            </a:endParaRPr>
          </a:p>
        </p:txBody>
      </p:sp>
    </p:spTree>
    <p:extLst>
      <p:ext uri="{BB962C8B-B14F-4D97-AF65-F5344CB8AC3E}">
        <p14:creationId xmlns:p14="http://schemas.microsoft.com/office/powerpoint/2010/main" val="4078758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EBB427BE-5144-4D14-9FFD-6C24A594F3A5}"/>
              </a:ext>
            </a:extLst>
          </p:cNvPr>
          <p:cNvSpPr>
            <a:spLocks noGrp="1"/>
          </p:cNvSpPr>
          <p:nvPr>
            <p:ph type="title"/>
          </p:nvPr>
        </p:nvSpPr>
        <p:spPr>
          <a:xfrm>
            <a:off x="838200" y="365125"/>
            <a:ext cx="10515600" cy="1325563"/>
          </a:xfrm>
        </p:spPr>
        <p:txBody>
          <a:bodyPr>
            <a:normAutofit/>
          </a:bodyPr>
          <a:lstStyle/>
          <a:p>
            <a:r>
              <a:rPr lang="uk-UA" sz="5400"/>
              <a:t>Висновки</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DEED3F33-9173-E5B1-89FC-DABF2C6B569C}"/>
              </a:ext>
            </a:extLst>
          </p:cNvPr>
          <p:cNvSpPr>
            <a:spLocks noGrp="1"/>
          </p:cNvSpPr>
          <p:nvPr>
            <p:ph idx="1"/>
          </p:nvPr>
        </p:nvSpPr>
        <p:spPr>
          <a:xfrm>
            <a:off x="838200" y="1929384"/>
            <a:ext cx="10515600" cy="4251960"/>
          </a:xfrm>
        </p:spPr>
        <p:txBody>
          <a:bodyPr vert="horz" lIns="91440" tIns="45720" rIns="91440" bIns="45720" rtlCol="0">
            <a:normAutofit/>
          </a:bodyPr>
          <a:lstStyle/>
          <a:p>
            <a:r>
              <a:rPr lang="uk-UA" sz="2200" dirty="0"/>
              <a:t>Олешки - це місто з давньою історією, яке пройшло шлях  від торгівельної факторії до центру козацької держави. Наразі мій край перебуває в окупації, пережив затоплення та щодня зазнає руйнівних дій з боку ворога. Моє місто – це місто сили та опору, козацької слави та надії, нестримної жаги до свободи та відновлення. На мою думку,  Олешки – невід’ємна  частина сучасної історії України, свідок та учасник героїчної боротьби за незалежність. Я вірю, що повернуся у рідне місто і стану частиною нової сторінки в житті мого квітучого та непереможного куточка Батьківщини.</a:t>
            </a:r>
          </a:p>
        </p:txBody>
      </p:sp>
    </p:spTree>
    <p:extLst>
      <p:ext uri="{BB962C8B-B14F-4D97-AF65-F5344CB8AC3E}">
        <p14:creationId xmlns:p14="http://schemas.microsoft.com/office/powerpoint/2010/main" val="3956422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BC5A4E65-DEE3-9026-979F-39EB9C53EC63}"/>
              </a:ext>
            </a:extLst>
          </p:cNvPr>
          <p:cNvSpPr>
            <a:spLocks noGrp="1"/>
          </p:cNvSpPr>
          <p:nvPr>
            <p:ph type="title"/>
          </p:nvPr>
        </p:nvSpPr>
        <p:spPr>
          <a:xfrm>
            <a:off x="838200" y="365125"/>
            <a:ext cx="10515600" cy="1325563"/>
          </a:xfrm>
        </p:spPr>
        <p:txBody>
          <a:bodyPr>
            <a:normAutofit/>
          </a:bodyPr>
          <a:lstStyle/>
          <a:p>
            <a:r>
              <a:rPr lang="uk-UA" sz="5400"/>
              <a:t>Джерела інформації</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xmlns="" id="{1238A57F-BAFF-7EAA-3CF6-1D31E0FCBC55}"/>
              </a:ext>
            </a:extLst>
          </p:cNvPr>
          <p:cNvSpPr>
            <a:spLocks noGrp="1"/>
          </p:cNvSpPr>
          <p:nvPr>
            <p:ph idx="1"/>
          </p:nvPr>
        </p:nvSpPr>
        <p:spPr>
          <a:xfrm>
            <a:off x="838200" y="1929384"/>
            <a:ext cx="10515600" cy="4251960"/>
          </a:xfrm>
        </p:spPr>
        <p:txBody>
          <a:bodyPr vert="horz" lIns="91440" tIns="45720" rIns="91440" bIns="45720" rtlCol="0" anchor="t">
            <a:normAutofit/>
          </a:bodyPr>
          <a:lstStyle/>
          <a:p>
            <a:r>
              <a:rPr lang="uk-UA" sz="2400" dirty="0" smtClean="0">
                <a:ea typeface="+mn-lt"/>
                <a:cs typeface="+mn-lt"/>
                <a:hlinkClick r:id="rId2"/>
              </a:rPr>
              <a:t>1. https</a:t>
            </a:r>
            <a:r>
              <a:rPr lang="uk-UA" sz="2400" dirty="0">
                <a:ea typeface="+mn-lt"/>
                <a:cs typeface="+mn-lt"/>
                <a:hlinkClick r:id="rId2"/>
              </a:rPr>
              <a:t>://lib.kherson.ua/misto-oleshki-hersonskogo-rayonu_daty_ks2024.htm</a:t>
            </a:r>
            <a:r>
              <a:rPr lang="uk-UA" sz="2400" dirty="0">
                <a:ea typeface="+mn-lt"/>
                <a:cs typeface="+mn-lt"/>
              </a:rPr>
              <a:t> </a:t>
            </a:r>
          </a:p>
          <a:p>
            <a:r>
              <a:rPr lang="uk-UA" sz="2400" dirty="0" smtClean="0">
                <a:ea typeface="+mn-lt"/>
                <a:cs typeface="+mn-lt"/>
                <a:hlinkClick r:id="rId3"/>
              </a:rPr>
              <a:t>2. https</a:t>
            </a:r>
            <a:r>
              <a:rPr lang="uk-UA" sz="2400" dirty="0">
                <a:ea typeface="+mn-lt"/>
                <a:cs typeface="+mn-lt"/>
                <a:hlinkClick r:id="rId3"/>
              </a:rPr>
              <a:t>://kavun.city/articles/380714/nejmovirni-fakti-pro-oleshki-yaki-zakohayut-vas-u-ce-misto</a:t>
            </a:r>
            <a:r>
              <a:rPr lang="uk-UA" sz="2400" dirty="0">
                <a:ea typeface="+mn-lt"/>
                <a:cs typeface="+mn-lt"/>
              </a:rPr>
              <a:t> </a:t>
            </a:r>
          </a:p>
          <a:p>
            <a:r>
              <a:rPr lang="uk-UA" sz="2400" dirty="0" smtClean="0">
                <a:ea typeface="+mn-lt"/>
                <a:cs typeface="+mn-lt"/>
                <a:hlinkClick r:id="rId4"/>
              </a:rPr>
              <a:t>3. </a:t>
            </a:r>
            <a:r>
              <a:rPr lang="uk-UA" sz="2400" dirty="0" smtClean="0">
                <a:ea typeface="+mn-lt"/>
                <a:cs typeface="+mn-lt"/>
                <a:hlinkClick r:id="rId4"/>
              </a:rPr>
              <a:t>https</a:t>
            </a:r>
            <a:r>
              <a:rPr lang="uk-UA" sz="2400" dirty="0">
                <a:ea typeface="+mn-lt"/>
                <a:cs typeface="+mn-lt"/>
                <a:hlinkClick r:id="rId4"/>
              </a:rPr>
              <a:t>://esu.com.ua/article-76406</a:t>
            </a:r>
            <a:r>
              <a:rPr lang="uk-UA" sz="2400" dirty="0">
                <a:ea typeface="+mn-lt"/>
                <a:cs typeface="+mn-lt"/>
              </a:rPr>
              <a:t> </a:t>
            </a:r>
          </a:p>
          <a:p>
            <a:r>
              <a:rPr lang="uk-UA" sz="2400" dirty="0" smtClean="0">
                <a:ea typeface="+mn-lt"/>
                <a:cs typeface="+mn-lt"/>
                <a:hlinkClick r:id="rId5"/>
              </a:rPr>
              <a:t>4. https</a:t>
            </a:r>
            <a:r>
              <a:rPr lang="uk-UA" sz="2400" dirty="0">
                <a:ea typeface="+mn-lt"/>
                <a:cs typeface="+mn-lt"/>
                <a:hlinkClick r:id="rId5"/>
              </a:rPr>
              <a:t>://esu.com.ua/article-76714</a:t>
            </a:r>
            <a:r>
              <a:rPr lang="uk-UA" sz="2400" dirty="0">
                <a:ea typeface="+mn-lt"/>
                <a:cs typeface="+mn-lt"/>
              </a:rPr>
              <a:t> </a:t>
            </a:r>
          </a:p>
          <a:p>
            <a:r>
              <a:rPr lang="uk-UA" sz="2400" dirty="0" smtClean="0">
                <a:ea typeface="+mn-lt"/>
                <a:cs typeface="+mn-lt"/>
                <a:hlinkClick r:id="rId6"/>
              </a:rPr>
              <a:t>5.https</a:t>
            </a:r>
            <a:r>
              <a:rPr lang="uk-UA" sz="2400" dirty="0">
                <a:ea typeface="+mn-lt"/>
                <a:cs typeface="+mn-lt"/>
                <a:hlinkClick r:id="rId6"/>
              </a:rPr>
              <a:t>://archive.org/details/kozatskisichi/page/n131/mode/2up?view=theater</a:t>
            </a:r>
            <a:r>
              <a:rPr lang="uk-UA" sz="2400" dirty="0">
                <a:ea typeface="+mn-lt"/>
                <a:cs typeface="+mn-lt"/>
              </a:rPr>
              <a:t> </a:t>
            </a:r>
            <a:endParaRPr lang="uk-UA" sz="2400" dirty="0"/>
          </a:p>
        </p:txBody>
      </p:sp>
    </p:spTree>
    <p:extLst>
      <p:ext uri="{BB962C8B-B14F-4D97-AF65-F5344CB8AC3E}">
        <p14:creationId xmlns:p14="http://schemas.microsoft.com/office/powerpoint/2010/main" val="3482010927"/>
      </p:ext>
    </p:extLst>
  </p:cSld>
  <p:clrMapOvr>
    <a:masterClrMapping/>
  </p:clrMapOvr>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TotalTime>
  <Words>1160</Words>
  <Application>Microsoft Office PowerPoint</Application>
  <PresentationFormat>Произвольный</PresentationFormat>
  <Paragraphs>53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Олешки:  сторінками історії</vt:lpstr>
      <vt:lpstr>Мета та завдання:</vt:lpstr>
      <vt:lpstr>Олешки</vt:lpstr>
      <vt:lpstr>Перші письмові згадки про Олешки</vt:lpstr>
      <vt:lpstr>Місто Олешшя – причорноморський унікум середньовічної історії України</vt:lpstr>
      <vt:lpstr>Остання згадка про Олешки в літописах</vt:lpstr>
      <vt:lpstr>Наступні згадки про Олешки</vt:lpstr>
      <vt:lpstr>Центр козацької держави</vt:lpstr>
      <vt:lpstr>Важлива роль Олешшя </vt:lpstr>
      <vt:lpstr>Наступні згадки про Олешки</vt:lpstr>
      <vt:lpstr> Олешки від радянських часів до сьогодення</vt:lpstr>
      <vt:lpstr>Олешки сьогодні</vt:lpstr>
      <vt:lpstr>Неймовірні факти про Олешки</vt:lpstr>
      <vt:lpstr>Висновки</vt:lpstr>
      <vt:lpstr>Джерела інформації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Олешки сторінками історії</dc:title>
  <dc:creator>лариса таран</dc:creator>
  <cp:lastModifiedBy>larisataran1987@gmail.com</cp:lastModifiedBy>
  <cp:revision>407</cp:revision>
  <dcterms:created xsi:type="dcterms:W3CDTF">2025-04-05T12:31:51Z</dcterms:created>
  <dcterms:modified xsi:type="dcterms:W3CDTF">2025-04-13T15:28:24Z</dcterms:modified>
</cp:coreProperties>
</file>