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Arial Black" panose="020B0A04020102020204" pitchFamily="34" charset="0"/>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30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uk-U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6179392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a:t>
            </a:fld>
            <a:endParaRPr/>
          </a:p>
        </p:txBody>
      </p:sp>
    </p:spTree>
    <p:extLst>
      <p:ext uri="{BB962C8B-B14F-4D97-AF65-F5344CB8AC3E}">
        <p14:creationId xmlns:p14="http://schemas.microsoft.com/office/powerpoint/2010/main" val="3754475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2</a:t>
            </a:fld>
            <a:endParaRPr/>
          </a:p>
        </p:txBody>
      </p:sp>
    </p:spTree>
    <p:extLst>
      <p:ext uri="{BB962C8B-B14F-4D97-AF65-F5344CB8AC3E}">
        <p14:creationId xmlns:p14="http://schemas.microsoft.com/office/powerpoint/2010/main" val="3137546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3</a:t>
            </a:fld>
            <a:endParaRPr/>
          </a:p>
        </p:txBody>
      </p:sp>
    </p:spTree>
    <p:extLst>
      <p:ext uri="{BB962C8B-B14F-4D97-AF65-F5344CB8AC3E}">
        <p14:creationId xmlns:p14="http://schemas.microsoft.com/office/powerpoint/2010/main" val="191856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4</a:t>
            </a:fld>
            <a:endParaRPr/>
          </a:p>
        </p:txBody>
      </p:sp>
    </p:spTree>
    <p:extLst>
      <p:ext uri="{BB962C8B-B14F-4D97-AF65-F5344CB8AC3E}">
        <p14:creationId xmlns:p14="http://schemas.microsoft.com/office/powerpoint/2010/main" val="1181904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5</a:t>
            </a:fld>
            <a:endParaRPr/>
          </a:p>
        </p:txBody>
      </p:sp>
    </p:spTree>
    <p:extLst>
      <p:ext uri="{BB962C8B-B14F-4D97-AF65-F5344CB8AC3E}">
        <p14:creationId xmlns:p14="http://schemas.microsoft.com/office/powerpoint/2010/main" val="4027517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6</a:t>
            </a:fld>
            <a:endParaRPr/>
          </a:p>
        </p:txBody>
      </p:sp>
    </p:spTree>
    <p:extLst>
      <p:ext uri="{BB962C8B-B14F-4D97-AF65-F5344CB8AC3E}">
        <p14:creationId xmlns:p14="http://schemas.microsoft.com/office/powerpoint/2010/main" val="4243725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7</a:t>
            </a:fld>
            <a:endParaRPr/>
          </a:p>
        </p:txBody>
      </p:sp>
    </p:spTree>
    <p:extLst>
      <p:ext uri="{BB962C8B-B14F-4D97-AF65-F5344CB8AC3E}">
        <p14:creationId xmlns:p14="http://schemas.microsoft.com/office/powerpoint/2010/main" val="1248384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8</a:t>
            </a:fld>
            <a:endParaRPr/>
          </a:p>
        </p:txBody>
      </p:sp>
    </p:spTree>
    <p:extLst>
      <p:ext uri="{BB962C8B-B14F-4D97-AF65-F5344CB8AC3E}">
        <p14:creationId xmlns:p14="http://schemas.microsoft.com/office/powerpoint/2010/main" val="3583163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9</a:t>
            </a:fld>
            <a:endParaRPr/>
          </a:p>
        </p:txBody>
      </p:sp>
    </p:spTree>
    <p:extLst>
      <p:ext uri="{BB962C8B-B14F-4D97-AF65-F5344CB8AC3E}">
        <p14:creationId xmlns:p14="http://schemas.microsoft.com/office/powerpoint/2010/main" val="963194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10</a:t>
            </a:fld>
            <a:endParaRPr/>
          </a:p>
        </p:txBody>
      </p:sp>
    </p:spTree>
    <p:extLst>
      <p:ext uri="{BB962C8B-B14F-4D97-AF65-F5344CB8AC3E}">
        <p14:creationId xmlns:p14="http://schemas.microsoft.com/office/powerpoint/2010/main" val="206760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11</a:t>
            </a:fld>
            <a:endParaRPr/>
          </a:p>
        </p:txBody>
      </p:sp>
    </p:spTree>
    <p:extLst>
      <p:ext uri="{BB962C8B-B14F-4D97-AF65-F5344CB8AC3E}">
        <p14:creationId xmlns:p14="http://schemas.microsoft.com/office/powerpoint/2010/main" val="3641514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6" name="Google Shape;24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12</a:t>
            </a:fld>
            <a:endParaRPr/>
          </a:p>
        </p:txBody>
      </p:sp>
    </p:spTree>
    <p:extLst>
      <p:ext uri="{BB962C8B-B14F-4D97-AF65-F5344CB8AC3E}">
        <p14:creationId xmlns:p14="http://schemas.microsoft.com/office/powerpoint/2010/main" val="3030574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uk-UA"/>
              <a:t>13</a:t>
            </a:fld>
            <a:endParaRPr/>
          </a:p>
        </p:txBody>
      </p:sp>
    </p:spTree>
    <p:extLst>
      <p:ext uri="{BB962C8B-B14F-4D97-AF65-F5344CB8AC3E}">
        <p14:creationId xmlns:p14="http://schemas.microsoft.com/office/powerpoint/2010/main" val="2066779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ий слайд"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і об'єкт"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озділу"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єкти"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Порівняння"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Лише заголовок"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ий слайд"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Вміст із підписом"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Зображення з підписом"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і вертикальний текст"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ий заголовок і текст"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uk-U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hyperlink" Target="https://www.nikpravda.com.ua/vidomosti-pro-najstarishe-kladovyshhe-mykolayeva-nekropol/" TargetMode="External"/><Relationship Id="rId3" Type="http://schemas.openxmlformats.org/officeDocument/2006/relationships/image" Target="../media/image1.png"/><Relationship Id="rId7" Type="http://schemas.openxmlformats.org/officeDocument/2006/relationships/hyperlink" Target="https://risu.ua/yak-vryatuvati-sakralnu-pam-yatku-mikolajivskiy-nekropol_n74215"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www.nikpravda.com.ua/chogo-varto-boyatisya-vidviduvacham-a-takozh-pohovanim-mikolayivskogo-nekropolya-abo-shho-take-perepohovannya-po-mikolayivski-instruktsiya-vid-tetyani-gubskoyi/" TargetMode="External"/><Relationship Id="rId5" Type="http://schemas.openxmlformats.org/officeDocument/2006/relationships/hyperlink" Target="https://uk.wikipedia.org/wiki/%D0%A0%D0%B5%D0%BB%D1%96%D0%B3%D1%96%D0%B9%D0%BD%D0%BE-%D1%96%D0%BD%D1%84%D0%BE%D1%80%D0%BC%D0%B0%D1%86%D1%96%D0%B9%D0%BD%D0%B0_%D1%81%D0%BB%D1%83%D0%B6%D0%B1%D0%B0_%D0%A3%D0%BA%D1%80%D0%B0%D1%97%D0%BD%D0%B8" TargetMode="External"/><Relationship Id="rId4" Type="http://schemas.openxmlformats.org/officeDocument/2006/relationships/hyperlink" Target="https://risu.org.ua/ua/index/exclusive/events_people/5992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0" name="Google Shape;90;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1800"/>
              <a:buNone/>
            </a:pPr>
            <a:r>
              <a:rPr lang="uk-UA" sz="1800" dirty="0">
                <a:latin typeface="Arial Black"/>
                <a:ea typeface="Arial Black"/>
                <a:cs typeface="Arial Black"/>
                <a:sym typeface="Arial Black"/>
              </a:rPr>
              <a:t> </a:t>
            </a:r>
            <a:endParaRPr sz="1800" dirty="0">
              <a:latin typeface="Arial Black"/>
              <a:ea typeface="Arial Black"/>
              <a:cs typeface="Arial Black"/>
              <a:sym typeface="Arial Black"/>
            </a:endParaRPr>
          </a:p>
        </p:txBody>
      </p:sp>
      <p:sp>
        <p:nvSpPr>
          <p:cNvPr id="91" name="Google Shape;91;p13" descr="Николаевский некрополь — Памятники русской истории и культуры на Украине"/>
          <p:cNvSpPr/>
          <p:nvPr/>
        </p:nvSpPr>
        <p:spPr>
          <a:xfrm>
            <a:off x="-710597" y="0"/>
            <a:ext cx="8278676" cy="827870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400" b="0" i="0" u="none" strike="noStrike" cap="none">
              <a:solidFill>
                <a:schemeClr val="dk1"/>
              </a:solidFill>
              <a:latin typeface="Arial Black"/>
              <a:ea typeface="Arial Black"/>
              <a:cs typeface="Arial Black"/>
              <a:sym typeface="Arial Black"/>
            </a:endParaRPr>
          </a:p>
        </p:txBody>
      </p:sp>
      <p:sp>
        <p:nvSpPr>
          <p:cNvPr id="92" name="Google Shape;92;p13" descr="Николаевский некрополь — Памятники русской истории и культуры на Украине"/>
          <p:cNvSpPr txBox="1">
            <a:spLocks noGrp="1"/>
          </p:cNvSpPr>
          <p:nvPr>
            <p:ph type="ctrTitle"/>
          </p:nvPr>
        </p:nvSpPr>
        <p:spPr>
          <a:xfrm>
            <a:off x="1820092" y="1396482"/>
            <a:ext cx="9144000" cy="238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4800"/>
              <a:buFont typeface="Arial Black"/>
              <a:buNone/>
            </a:pPr>
            <a:r>
              <a:rPr lang="uk-UA" sz="4800" dirty="0">
                <a:latin typeface="Arial Black"/>
                <a:ea typeface="Arial Black"/>
                <a:cs typeface="Arial Black"/>
                <a:sym typeface="Arial Black"/>
              </a:rPr>
              <a:t> </a:t>
            </a:r>
            <a:endParaRPr sz="4800" dirty="0">
              <a:latin typeface="Arial Black"/>
              <a:ea typeface="Arial Black"/>
              <a:cs typeface="Arial Black"/>
              <a:sym typeface="Arial Black"/>
            </a:endParaRPr>
          </a:p>
        </p:txBody>
      </p:sp>
      <p:sp>
        <p:nvSpPr>
          <p:cNvPr id="93" name="Google Shape;93;p13"/>
          <p:cNvSpPr txBox="1"/>
          <p:nvPr/>
        </p:nvSpPr>
        <p:spPr>
          <a:xfrm>
            <a:off x="900507" y="94038"/>
            <a:ext cx="1039098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1800" b="1" i="0" u="none" strike="noStrike" cap="none">
                <a:solidFill>
                  <a:schemeClr val="lt1"/>
                </a:solidFill>
                <a:latin typeface="Arial Black"/>
                <a:ea typeface="Arial Black"/>
                <a:cs typeface="Arial Black"/>
                <a:sym typeface="Arial Black"/>
              </a:rPr>
              <a:t>Миколаївський ліцей №19 Миколаївської міської ради Миколаївської області</a:t>
            </a:r>
            <a:endParaRPr/>
          </a:p>
          <a:p>
            <a:pPr marL="0" marR="0" lvl="0" indent="0" algn="ctr" rtl="0">
              <a:spcBef>
                <a:spcPts val="0"/>
              </a:spcBef>
              <a:spcAft>
                <a:spcPts val="0"/>
              </a:spcAft>
              <a:buNone/>
            </a:pPr>
            <a:endParaRPr sz="1800" b="1" i="0" u="none" strike="noStrike" cap="none">
              <a:solidFill>
                <a:schemeClr val="lt1"/>
              </a:solidFill>
              <a:latin typeface="Arial Black"/>
              <a:ea typeface="Arial Black"/>
              <a:cs typeface="Arial Black"/>
              <a:sym typeface="Arial Black"/>
            </a:endParaRPr>
          </a:p>
        </p:txBody>
      </p:sp>
      <p:sp>
        <p:nvSpPr>
          <p:cNvPr id="94" name="Google Shape;94;p13"/>
          <p:cNvSpPr/>
          <p:nvPr/>
        </p:nvSpPr>
        <p:spPr>
          <a:xfrm>
            <a:off x="2217122" y="2507463"/>
            <a:ext cx="8580187"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uk-UA" sz="3600" b="1" i="0" u="none" strike="noStrike" cap="none" dirty="0" err="1" smtClean="0">
                <a:solidFill>
                  <a:schemeClr val="lt1"/>
                </a:solidFill>
                <a:latin typeface="Arial Black"/>
                <a:ea typeface="Arial Black"/>
                <a:cs typeface="Arial Black"/>
                <a:sym typeface="Arial Black"/>
              </a:rPr>
              <a:t>Захоронені</a:t>
            </a:r>
            <a:r>
              <a:rPr lang="uk-UA" sz="3600" b="1" i="0" u="none" strike="noStrike" cap="none" dirty="0" smtClean="0">
                <a:solidFill>
                  <a:schemeClr val="lt1"/>
                </a:solidFill>
                <a:latin typeface="Arial Black"/>
                <a:ea typeface="Arial Black"/>
                <a:cs typeface="Arial Black"/>
                <a:sym typeface="Arial Black"/>
              </a:rPr>
              <a:t> таємниці </a:t>
            </a:r>
            <a:r>
              <a:rPr lang="uk-UA" sz="3600" b="1" i="0" u="none" strike="noStrike" cap="none" dirty="0">
                <a:solidFill>
                  <a:schemeClr val="lt1"/>
                </a:solidFill>
                <a:latin typeface="Arial Black"/>
                <a:ea typeface="Arial Black"/>
                <a:cs typeface="Arial Black"/>
                <a:sym typeface="Arial Black"/>
              </a:rPr>
              <a:t>некрополя</a:t>
            </a:r>
            <a:endParaRPr dirty="0"/>
          </a:p>
        </p:txBody>
      </p:sp>
      <p:sp>
        <p:nvSpPr>
          <p:cNvPr id="95" name="Google Shape;95;p13"/>
          <p:cNvSpPr txBox="1"/>
          <p:nvPr/>
        </p:nvSpPr>
        <p:spPr>
          <a:xfrm>
            <a:off x="2327659" y="434356"/>
            <a:ext cx="858119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1800" b="1" i="0" u="none" strike="noStrike" cap="none">
                <a:solidFill>
                  <a:schemeClr val="lt1"/>
                </a:solidFill>
                <a:latin typeface="Arial Black"/>
                <a:ea typeface="Arial Black"/>
                <a:cs typeface="Arial Black"/>
                <a:sym typeface="Arial Black"/>
              </a:rPr>
              <a:t>Всеукраїнський інтерактивний конкурс “МАН-Юніор дослідник”</a:t>
            </a:r>
            <a:endParaRPr sz="1800" b="1" i="0" u="none" strike="noStrike" cap="none">
              <a:solidFill>
                <a:schemeClr val="lt1"/>
              </a:solidFill>
              <a:latin typeface="Arial Black"/>
              <a:ea typeface="Arial Black"/>
              <a:cs typeface="Arial Black"/>
              <a:sym typeface="Arial Black"/>
            </a:endParaRPr>
          </a:p>
          <a:p>
            <a:pPr marL="0" marR="0" lvl="0" indent="0" algn="ctr" rtl="0">
              <a:spcBef>
                <a:spcPts val="0"/>
              </a:spcBef>
              <a:spcAft>
                <a:spcPts val="0"/>
              </a:spcAft>
              <a:buNone/>
            </a:pPr>
            <a:endParaRPr sz="1800" b="1" i="0" u="none" strike="noStrike" cap="none">
              <a:solidFill>
                <a:schemeClr val="lt1"/>
              </a:solidFill>
              <a:latin typeface="Arial Black"/>
              <a:ea typeface="Arial Black"/>
              <a:cs typeface="Arial Black"/>
              <a:sym typeface="Arial Black"/>
            </a:endParaRPr>
          </a:p>
        </p:txBody>
      </p:sp>
      <p:sp>
        <p:nvSpPr>
          <p:cNvPr id="96" name="Google Shape;96;p13"/>
          <p:cNvSpPr txBox="1"/>
          <p:nvPr/>
        </p:nvSpPr>
        <p:spPr>
          <a:xfrm>
            <a:off x="4253988" y="789656"/>
            <a:ext cx="368402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uk-UA" sz="1800" b="1" i="0" u="none" strike="noStrike" cap="none">
                <a:solidFill>
                  <a:schemeClr val="lt1"/>
                </a:solidFill>
                <a:latin typeface="Arial Black"/>
                <a:ea typeface="Arial Black"/>
                <a:cs typeface="Arial Black"/>
                <a:sym typeface="Arial Black"/>
              </a:rPr>
              <a:t>Номінація “Історик Юніор”</a:t>
            </a:r>
            <a:endParaRPr sz="1800" b="1" i="0" u="none" strike="noStrike" cap="none">
              <a:solidFill>
                <a:schemeClr val="lt1"/>
              </a:solidFill>
              <a:latin typeface="Arial Black"/>
              <a:ea typeface="Arial Black"/>
              <a:cs typeface="Arial Black"/>
              <a:sym typeface="Arial Black"/>
            </a:endParaRPr>
          </a:p>
          <a:p>
            <a:pPr marL="0" marR="0" lvl="0" indent="0" algn="ctr" rtl="0">
              <a:spcBef>
                <a:spcPts val="0"/>
              </a:spcBef>
              <a:spcAft>
                <a:spcPts val="0"/>
              </a:spcAft>
              <a:buNone/>
            </a:pPr>
            <a:endParaRPr sz="1800" b="1" i="0" u="none" strike="noStrike" cap="none">
              <a:solidFill>
                <a:schemeClr val="dk1"/>
              </a:solidFill>
              <a:latin typeface="Arial Black"/>
              <a:ea typeface="Arial Black"/>
              <a:cs typeface="Arial Black"/>
              <a:sym typeface="Arial Black"/>
            </a:endParaRPr>
          </a:p>
        </p:txBody>
      </p:sp>
      <p:sp>
        <p:nvSpPr>
          <p:cNvPr id="97" name="Google Shape;97;p13"/>
          <p:cNvSpPr/>
          <p:nvPr/>
        </p:nvSpPr>
        <p:spPr>
          <a:xfrm>
            <a:off x="12707609" y="3712947"/>
            <a:ext cx="76575" cy="30777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400" b="0" i="0" u="none" strike="noStrike" cap="none">
              <a:solidFill>
                <a:schemeClr val="lt1"/>
              </a:solidFill>
              <a:latin typeface="Arial Black"/>
              <a:ea typeface="Arial Black"/>
              <a:cs typeface="Arial Black"/>
              <a:sym typeface="Arial Black"/>
            </a:endParaRPr>
          </a:p>
        </p:txBody>
      </p:sp>
      <p:sp>
        <p:nvSpPr>
          <p:cNvPr id="98" name="Google Shape;98;p13"/>
          <p:cNvSpPr txBox="1"/>
          <p:nvPr/>
        </p:nvSpPr>
        <p:spPr>
          <a:xfrm>
            <a:off x="5080643" y="1860011"/>
            <a:ext cx="2030712" cy="50779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uk-UA" sz="1800" b="1" i="0" u="none" strike="noStrike" cap="none" dirty="0">
                <a:solidFill>
                  <a:schemeClr val="lt1"/>
                </a:solidFill>
                <a:latin typeface="Arial Black"/>
                <a:ea typeface="Arial Black"/>
                <a:cs typeface="Arial Black"/>
                <a:sym typeface="Arial Black"/>
              </a:rPr>
              <a:t>Тема </a:t>
            </a:r>
            <a:r>
              <a:rPr lang="uk-UA" sz="1800" b="1" i="0" u="none" strike="noStrike" cap="none" dirty="0" err="1" smtClean="0">
                <a:solidFill>
                  <a:schemeClr val="lt1"/>
                </a:solidFill>
                <a:latin typeface="Arial Black"/>
                <a:ea typeface="Arial Black"/>
                <a:cs typeface="Arial Black"/>
                <a:sym typeface="Arial Black"/>
              </a:rPr>
              <a:t>проєкту</a:t>
            </a:r>
            <a:endParaRPr sz="1400" b="1" i="0" u="none" strike="noStrike" cap="none" dirty="0">
              <a:solidFill>
                <a:schemeClr val="lt1"/>
              </a:solidFill>
              <a:latin typeface="Arial Black"/>
              <a:ea typeface="Arial Black"/>
              <a:cs typeface="Arial Black"/>
              <a:sym typeface="Arial Black"/>
            </a:endParaRPr>
          </a:p>
        </p:txBody>
      </p:sp>
      <p:sp>
        <p:nvSpPr>
          <p:cNvPr id="99" name="Google Shape;99;p13"/>
          <p:cNvSpPr txBox="1"/>
          <p:nvPr/>
        </p:nvSpPr>
        <p:spPr>
          <a:xfrm>
            <a:off x="238921" y="5357876"/>
            <a:ext cx="5465843" cy="88024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uk-UA" sz="1800" b="1" i="0" u="none" strike="noStrike" cap="none">
                <a:solidFill>
                  <a:schemeClr val="lt1"/>
                </a:solidFill>
                <a:latin typeface="Arial Black"/>
                <a:ea typeface="Arial Black"/>
                <a:cs typeface="Arial Black"/>
                <a:sym typeface="Arial Black"/>
              </a:rPr>
              <a:t>Автори: Іванцова Вікторія Миколаївна, Степанов Кірілл Сергійович</a:t>
            </a:r>
            <a:endParaRPr sz="1400" b="1" i="0" u="none" strike="noStrike" cap="none">
              <a:solidFill>
                <a:schemeClr val="lt1"/>
              </a:solidFill>
              <a:latin typeface="Arial Black"/>
              <a:ea typeface="Arial Black"/>
              <a:cs typeface="Arial Black"/>
              <a:sym typeface="Arial Black"/>
            </a:endParaRPr>
          </a:p>
        </p:txBody>
      </p:sp>
      <p:pic>
        <p:nvPicPr>
          <p:cNvPr id="100" name="Google Shape;100;p13"/>
          <p:cNvPicPr preferRelativeResize="0"/>
          <p:nvPr/>
        </p:nvPicPr>
        <p:blipFill rotWithShape="1">
          <a:blip r:embed="rId4">
            <a:alphaModFix/>
          </a:blip>
          <a:srcRect/>
          <a:stretch/>
        </p:blipFill>
        <p:spPr>
          <a:xfrm>
            <a:off x="6733309" y="3396230"/>
            <a:ext cx="5185512" cy="3166093"/>
          </a:xfrm>
          <a:prstGeom prst="roundRect">
            <a:avLst>
              <a:gd name="adj" fmla="val 4167"/>
            </a:avLst>
          </a:prstGeom>
          <a:solidFill>
            <a:srgbClr val="FFFFFF"/>
          </a:solidFill>
          <a:ln w="76200" cap="sq" cmpd="sng">
            <a:solidFill>
              <a:srgbClr val="292929"/>
            </a:solidFill>
            <a:prstDash val="solid"/>
            <a:miter lim="800000"/>
            <a:headEnd type="none" w="sm" len="sm"/>
            <a:tailEnd type="none" w="sm" len="sm"/>
          </a:ln>
          <a:effectLst>
            <a:reflection stA="28000" endPos="28000" dist="50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7" name="Google Shape;107;p14"/>
          <p:cNvSpPr txBox="1">
            <a:spLocks noGrp="1"/>
          </p:cNvSpPr>
          <p:nvPr>
            <p:ph type="subTitle" idx="1"/>
          </p:nvPr>
        </p:nvSpPr>
        <p:spPr>
          <a:xfrm>
            <a:off x="1742363" y="3602038"/>
            <a:ext cx="12059682" cy="165576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lt1"/>
              </a:buClr>
              <a:buSzPts val="1200"/>
              <a:buNone/>
            </a:pPr>
            <a:r>
              <a:rPr lang="uk-UA" sz="1200">
                <a:solidFill>
                  <a:schemeClr val="lt1"/>
                </a:solidFill>
                <a:latin typeface="Arial Black"/>
                <a:ea typeface="Arial Black"/>
                <a:cs typeface="Arial Black"/>
                <a:sym typeface="Arial Black"/>
              </a:rPr>
              <a:t> </a:t>
            </a:r>
            <a:endParaRPr sz="1200">
              <a:solidFill>
                <a:schemeClr val="lt1"/>
              </a:solidFill>
              <a:latin typeface="Arial Black"/>
              <a:ea typeface="Arial Black"/>
              <a:cs typeface="Arial Black"/>
              <a:sym typeface="Arial Black"/>
            </a:endParaRPr>
          </a:p>
        </p:txBody>
      </p:sp>
      <p:sp>
        <p:nvSpPr>
          <p:cNvPr id="108" name="Google Shape;108;p14" descr="Николаевский некрополь — Памятники русской истории и культуры на Украине"/>
          <p:cNvSpPr/>
          <p:nvPr/>
        </p:nvSpPr>
        <p:spPr>
          <a:xfrm>
            <a:off x="-492234" y="0"/>
            <a:ext cx="10918438" cy="82787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lt1"/>
              </a:solidFill>
              <a:latin typeface="Arial Black"/>
              <a:ea typeface="Arial Black"/>
              <a:cs typeface="Arial Black"/>
              <a:sym typeface="Arial Black"/>
            </a:endParaRPr>
          </a:p>
        </p:txBody>
      </p:sp>
      <p:sp>
        <p:nvSpPr>
          <p:cNvPr id="109" name="Google Shape;109;p14" descr="Николаевский некрополь — Памятники русской истории и культуры на Украине"/>
          <p:cNvSpPr txBox="1">
            <a:spLocks noGrp="1"/>
          </p:cNvSpPr>
          <p:nvPr>
            <p:ph type="ctrTitle"/>
          </p:nvPr>
        </p:nvSpPr>
        <p:spPr>
          <a:xfrm>
            <a:off x="2081955" y="1344832"/>
            <a:ext cx="12059700" cy="2387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lt1"/>
              </a:buClr>
              <a:buSzPts val="1200"/>
              <a:buFont typeface="Arial Black"/>
              <a:buNone/>
            </a:pPr>
            <a:r>
              <a:rPr lang="uk-UA" sz="1200">
                <a:solidFill>
                  <a:schemeClr val="lt1"/>
                </a:solidFill>
                <a:latin typeface="Arial Black"/>
                <a:ea typeface="Arial Black"/>
                <a:cs typeface="Arial Black"/>
                <a:sym typeface="Arial Black"/>
              </a:rPr>
              <a:t> </a:t>
            </a:r>
            <a:endParaRPr sz="1200">
              <a:solidFill>
                <a:schemeClr val="lt1"/>
              </a:solidFill>
              <a:latin typeface="Arial Black"/>
              <a:ea typeface="Arial Black"/>
              <a:cs typeface="Arial Black"/>
              <a:sym typeface="Arial Black"/>
            </a:endParaRPr>
          </a:p>
        </p:txBody>
      </p:sp>
      <p:sp>
        <p:nvSpPr>
          <p:cNvPr id="110" name="Google Shape;110;p14"/>
          <p:cNvSpPr/>
          <p:nvPr/>
        </p:nvSpPr>
        <p:spPr>
          <a:xfrm>
            <a:off x="12925972" y="3712947"/>
            <a:ext cx="100992"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lt1"/>
              </a:solidFill>
              <a:latin typeface="Arial Black"/>
              <a:ea typeface="Arial Black"/>
              <a:cs typeface="Arial Black"/>
              <a:sym typeface="Arial Black"/>
            </a:endParaRPr>
          </a:p>
        </p:txBody>
      </p:sp>
      <p:sp>
        <p:nvSpPr>
          <p:cNvPr id="111" name="Google Shape;111;p14"/>
          <p:cNvSpPr txBox="1"/>
          <p:nvPr/>
        </p:nvSpPr>
        <p:spPr>
          <a:xfrm>
            <a:off x="160492" y="75462"/>
            <a:ext cx="69363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b="1" dirty="0">
                <a:solidFill>
                  <a:schemeClr val="lt1"/>
                </a:solidFill>
                <a:highlight>
                  <a:srgbClr val="BF9000"/>
                </a:highlight>
                <a:latin typeface="Arial Black"/>
                <a:ea typeface="Arial Black"/>
                <a:cs typeface="Arial Black"/>
                <a:sym typeface="Arial Black"/>
              </a:rPr>
              <a:t>Тема:</a:t>
            </a:r>
            <a:r>
              <a:rPr lang="uk-UA" sz="1600" b="1" dirty="0">
                <a:solidFill>
                  <a:schemeClr val="lt1"/>
                </a:solidFill>
                <a:latin typeface="Arial Black"/>
                <a:ea typeface="Arial Black"/>
                <a:cs typeface="Arial Black"/>
                <a:sym typeface="Arial Black"/>
              </a:rPr>
              <a:t>” </a:t>
            </a:r>
            <a:r>
              <a:rPr lang="uk-UA" sz="1600" b="1" dirty="0" err="1" smtClean="0">
                <a:solidFill>
                  <a:schemeClr val="lt1"/>
                </a:solidFill>
                <a:latin typeface="Arial Black"/>
                <a:ea typeface="Arial Black"/>
                <a:cs typeface="Arial Black"/>
                <a:sym typeface="Arial Black"/>
              </a:rPr>
              <a:t>Захоронені</a:t>
            </a:r>
            <a:r>
              <a:rPr lang="uk-UA" sz="1600" b="1" dirty="0" smtClean="0">
                <a:solidFill>
                  <a:schemeClr val="lt1"/>
                </a:solidFill>
                <a:latin typeface="Arial Black"/>
                <a:ea typeface="Arial Black"/>
                <a:cs typeface="Arial Black"/>
                <a:sym typeface="Arial Black"/>
              </a:rPr>
              <a:t> </a:t>
            </a:r>
            <a:r>
              <a:rPr lang="uk-UA" sz="1600" b="1" smtClean="0">
                <a:solidFill>
                  <a:schemeClr val="lt1"/>
                </a:solidFill>
                <a:latin typeface="Arial Black"/>
                <a:ea typeface="Arial Black"/>
                <a:cs typeface="Arial Black"/>
                <a:sym typeface="Arial Black"/>
              </a:rPr>
              <a:t>таємниці миколаївського </a:t>
            </a:r>
            <a:r>
              <a:rPr lang="uk-UA" sz="1600" b="1" smtClean="0">
                <a:solidFill>
                  <a:schemeClr val="lt1"/>
                </a:solidFill>
                <a:latin typeface="Arial Black"/>
                <a:ea typeface="Arial Black"/>
                <a:cs typeface="Arial Black"/>
                <a:sym typeface="Arial Black"/>
              </a:rPr>
              <a:t>некрополя</a:t>
            </a:r>
            <a:r>
              <a:rPr lang="uk-UA" sz="1600" b="1" dirty="0">
                <a:solidFill>
                  <a:schemeClr val="lt1"/>
                </a:solidFill>
                <a:latin typeface="Arial Black"/>
                <a:ea typeface="Arial Black"/>
                <a:cs typeface="Arial Black"/>
                <a:sym typeface="Arial Black"/>
              </a:rPr>
              <a:t>”</a:t>
            </a:r>
            <a:endParaRPr sz="1600" b="1" dirty="0">
              <a:solidFill>
                <a:schemeClr val="lt1"/>
              </a:solidFill>
              <a:latin typeface="Arial Black"/>
              <a:ea typeface="Arial Black"/>
              <a:cs typeface="Arial Black"/>
              <a:sym typeface="Arial Black"/>
            </a:endParaRPr>
          </a:p>
        </p:txBody>
      </p:sp>
      <p:sp>
        <p:nvSpPr>
          <p:cNvPr id="112" name="Google Shape;112;p14"/>
          <p:cNvSpPr txBox="1"/>
          <p:nvPr/>
        </p:nvSpPr>
        <p:spPr>
          <a:xfrm>
            <a:off x="146815" y="937930"/>
            <a:ext cx="115464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b="1">
                <a:solidFill>
                  <a:schemeClr val="lt1"/>
                </a:solidFill>
                <a:highlight>
                  <a:srgbClr val="BF9000"/>
                </a:highlight>
                <a:latin typeface="Arial Black"/>
                <a:ea typeface="Arial Black"/>
                <a:cs typeface="Arial Black"/>
                <a:sym typeface="Arial Black"/>
              </a:rPr>
              <a:t>Навчальний заклад:</a:t>
            </a:r>
            <a:r>
              <a:rPr lang="uk-UA" sz="1600">
                <a:solidFill>
                  <a:schemeClr val="lt1"/>
                </a:solidFill>
                <a:highlight>
                  <a:srgbClr val="BF9000"/>
                </a:highlight>
                <a:latin typeface="Arial Black"/>
                <a:ea typeface="Arial Black"/>
                <a:cs typeface="Arial Black"/>
                <a:sym typeface="Arial Black"/>
              </a:rPr>
              <a:t> </a:t>
            </a:r>
            <a:r>
              <a:rPr lang="uk-UA" sz="1600">
                <a:solidFill>
                  <a:schemeClr val="lt1"/>
                </a:solidFill>
                <a:latin typeface="Arial Black"/>
                <a:ea typeface="Arial Black"/>
                <a:cs typeface="Arial Black"/>
                <a:sym typeface="Arial Black"/>
              </a:rPr>
              <a:t>Миколаївський ліцей №19 Миколаївської міської ради Миколаївської області, </a:t>
            </a:r>
            <a:endParaRPr sz="160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600">
              <a:solidFill>
                <a:schemeClr val="lt1"/>
              </a:solidFill>
              <a:latin typeface="Arial Black"/>
              <a:ea typeface="Arial Black"/>
              <a:cs typeface="Arial Black"/>
              <a:sym typeface="Arial Black"/>
            </a:endParaRPr>
          </a:p>
        </p:txBody>
      </p:sp>
      <p:sp>
        <p:nvSpPr>
          <p:cNvPr id="113" name="Google Shape;113;p14"/>
          <p:cNvSpPr txBox="1"/>
          <p:nvPr/>
        </p:nvSpPr>
        <p:spPr>
          <a:xfrm>
            <a:off x="160491" y="1734399"/>
            <a:ext cx="1194846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b="1">
                <a:solidFill>
                  <a:schemeClr val="lt1"/>
                </a:solidFill>
                <a:highlight>
                  <a:srgbClr val="BF9000"/>
                </a:highlight>
                <a:latin typeface="Arial Black"/>
                <a:ea typeface="Arial Black"/>
                <a:cs typeface="Arial Black"/>
                <a:sym typeface="Arial Black"/>
              </a:rPr>
              <a:t>Територіальне віділення МАН:</a:t>
            </a:r>
            <a:r>
              <a:rPr lang="uk-UA" sz="1600" b="1">
                <a:solidFill>
                  <a:schemeClr val="lt1"/>
                </a:solidFill>
                <a:latin typeface="Arial Black"/>
                <a:ea typeface="Arial Black"/>
                <a:cs typeface="Arial Black"/>
                <a:sym typeface="Arial Black"/>
              </a:rPr>
              <a:t> </a:t>
            </a:r>
            <a:r>
              <a:rPr lang="uk-UA" sz="1600">
                <a:solidFill>
                  <a:schemeClr val="lt1"/>
                </a:solidFill>
                <a:latin typeface="Arial Black"/>
                <a:ea typeface="Arial Black"/>
                <a:cs typeface="Arial Black"/>
                <a:sym typeface="Arial Black"/>
              </a:rPr>
              <a:t>Миколаївське територіальне відділення  при МОЦТКЕ УМ</a:t>
            </a:r>
            <a:endParaRPr sz="1600">
              <a:solidFill>
                <a:schemeClr val="lt1"/>
              </a:solidFill>
              <a:latin typeface="Arial Black"/>
              <a:ea typeface="Arial Black"/>
              <a:cs typeface="Arial Black"/>
              <a:sym typeface="Arial Black"/>
            </a:endParaRPr>
          </a:p>
        </p:txBody>
      </p:sp>
      <p:sp>
        <p:nvSpPr>
          <p:cNvPr id="114" name="Google Shape;114;p14"/>
          <p:cNvSpPr txBox="1"/>
          <p:nvPr/>
        </p:nvSpPr>
        <p:spPr>
          <a:xfrm>
            <a:off x="160491" y="2010719"/>
            <a:ext cx="599380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b="1">
                <a:solidFill>
                  <a:schemeClr val="lt1"/>
                </a:solidFill>
                <a:latin typeface="Arial Black"/>
                <a:ea typeface="Arial Black"/>
                <a:cs typeface="Arial Black"/>
                <a:sym typeface="Arial Black"/>
              </a:rPr>
              <a:t>Населений пункт:</a:t>
            </a:r>
            <a:r>
              <a:rPr lang="uk-UA" sz="1600">
                <a:solidFill>
                  <a:schemeClr val="lt1"/>
                </a:solidFill>
                <a:latin typeface="Arial Black"/>
                <a:ea typeface="Arial Black"/>
                <a:cs typeface="Arial Black"/>
                <a:sym typeface="Arial Black"/>
              </a:rPr>
              <a:t> Миколаївська область, Миколаїв</a:t>
            </a:r>
            <a:endParaRPr sz="1600">
              <a:solidFill>
                <a:schemeClr val="lt1"/>
              </a:solidFill>
              <a:latin typeface="Arial Black"/>
              <a:ea typeface="Arial Black"/>
              <a:cs typeface="Arial Black"/>
              <a:sym typeface="Arial Black"/>
            </a:endParaRPr>
          </a:p>
        </p:txBody>
      </p:sp>
      <p:sp>
        <p:nvSpPr>
          <p:cNvPr id="115" name="Google Shape;115;p14"/>
          <p:cNvSpPr txBox="1"/>
          <p:nvPr/>
        </p:nvSpPr>
        <p:spPr>
          <a:xfrm>
            <a:off x="146815" y="2534499"/>
            <a:ext cx="1115810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b="1">
                <a:solidFill>
                  <a:schemeClr val="lt1"/>
                </a:solidFill>
                <a:highlight>
                  <a:srgbClr val="BF9000"/>
                </a:highlight>
                <a:latin typeface="Arial Black"/>
                <a:ea typeface="Arial Black"/>
                <a:cs typeface="Arial Black"/>
                <a:sym typeface="Arial Black"/>
              </a:rPr>
              <a:t>Керівник:</a:t>
            </a:r>
            <a:r>
              <a:rPr lang="uk-UA" sz="1600">
                <a:solidFill>
                  <a:schemeClr val="lt1"/>
                </a:solidFill>
                <a:latin typeface="Arial Black"/>
                <a:ea typeface="Arial Black"/>
                <a:cs typeface="Arial Black"/>
                <a:sym typeface="Arial Black"/>
              </a:rPr>
              <a:t> Нуянзіна Олена Анатоліївна, учитель історії Миколаївського ліцею №19</a:t>
            </a:r>
            <a:endParaRPr sz="1600">
              <a:solidFill>
                <a:schemeClr val="lt1"/>
              </a:solidFill>
              <a:latin typeface="Arial Black"/>
              <a:ea typeface="Arial Black"/>
              <a:cs typeface="Arial Black"/>
              <a:sym typeface="Arial Black"/>
            </a:endParaRPr>
          </a:p>
        </p:txBody>
      </p:sp>
      <p:sp>
        <p:nvSpPr>
          <p:cNvPr id="116" name="Google Shape;116;p14"/>
          <p:cNvSpPr txBox="1"/>
          <p:nvPr/>
        </p:nvSpPr>
        <p:spPr>
          <a:xfrm>
            <a:off x="160491" y="2849240"/>
            <a:ext cx="11865639"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b="1">
                <a:solidFill>
                  <a:schemeClr val="lt1"/>
                </a:solidFill>
                <a:highlight>
                  <a:srgbClr val="BF9000"/>
                </a:highlight>
                <a:latin typeface="Arial Black"/>
                <a:ea typeface="Arial Black"/>
                <a:cs typeface="Arial Black"/>
                <a:sym typeface="Arial Black"/>
              </a:rPr>
              <a:t>Мета:</a:t>
            </a:r>
            <a:r>
              <a:rPr lang="uk-UA" sz="1600">
                <a:solidFill>
                  <a:schemeClr val="lt1"/>
                </a:solidFill>
                <a:latin typeface="Arial Black"/>
                <a:ea typeface="Arial Black"/>
                <a:cs typeface="Arial Black"/>
                <a:sym typeface="Arial Black"/>
              </a:rPr>
              <a:t> </a:t>
            </a:r>
            <a:r>
              <a:rPr lang="uk-UA" sz="1600" b="1">
                <a:solidFill>
                  <a:schemeClr val="lt1"/>
                </a:solidFill>
                <a:latin typeface="Arial Black"/>
                <a:ea typeface="Arial Black"/>
                <a:cs typeface="Arial Black"/>
                <a:sym typeface="Arial Black"/>
              </a:rPr>
              <a:t>дослідити історичні пам’ятки некрополя, його сьогоднішній стан; зацікавити учнів до поглибленого дослідження історії рідного міста; привернути увагу влади до проблеми збереження Некрополю та врятувати від подальшого руйнування</a:t>
            </a:r>
            <a:endParaRPr sz="1600">
              <a:solidFill>
                <a:schemeClr val="lt1"/>
              </a:solidFill>
              <a:latin typeface="Arial Black"/>
              <a:ea typeface="Arial Black"/>
              <a:cs typeface="Arial Black"/>
              <a:sym typeface="Arial Black"/>
            </a:endParaRPr>
          </a:p>
        </p:txBody>
      </p:sp>
      <p:sp>
        <p:nvSpPr>
          <p:cNvPr id="117" name="Google Shape;117;p14"/>
          <p:cNvSpPr txBox="1"/>
          <p:nvPr/>
        </p:nvSpPr>
        <p:spPr>
          <a:xfrm>
            <a:off x="232039" y="6843864"/>
            <a:ext cx="5993806"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200" b="1">
                <a:solidFill>
                  <a:schemeClr val="lt1"/>
                </a:solidFill>
                <a:latin typeface="Arial Black"/>
                <a:ea typeface="Arial Black"/>
                <a:cs typeface="Arial Black"/>
                <a:sym typeface="Arial Black"/>
              </a:rPr>
              <a:t>Завдання:</a:t>
            </a:r>
            <a:r>
              <a:rPr lang="uk-UA" sz="1200">
                <a:solidFill>
                  <a:schemeClr val="lt1"/>
                </a:solidFill>
                <a:latin typeface="Arial Black"/>
                <a:ea typeface="Arial Black"/>
                <a:cs typeface="Arial Black"/>
                <a:sym typeface="Arial Black"/>
              </a:rPr>
              <a:t> розробити екскурсійний маршрут; відвідати історичні місця та погребіння миколаївського некрополю; визначити проблемні питання щодо зовнішнього вигляду та збереження важливої історичної пам’яті місцевого значення</a:t>
            </a:r>
            <a:endParaRPr sz="1200">
              <a:solidFill>
                <a:schemeClr val="lt1"/>
              </a:solidFill>
              <a:latin typeface="Arial Black"/>
              <a:ea typeface="Arial Black"/>
              <a:cs typeface="Arial Black"/>
              <a:sym typeface="Arial Black"/>
            </a:endParaRPr>
          </a:p>
        </p:txBody>
      </p:sp>
      <p:sp>
        <p:nvSpPr>
          <p:cNvPr id="118" name="Google Shape;118;p14"/>
          <p:cNvSpPr txBox="1"/>
          <p:nvPr/>
        </p:nvSpPr>
        <p:spPr>
          <a:xfrm>
            <a:off x="173930" y="3630548"/>
            <a:ext cx="890076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b="1">
                <a:solidFill>
                  <a:schemeClr val="lt1"/>
                </a:solidFill>
                <a:highlight>
                  <a:srgbClr val="BF9000"/>
                </a:highlight>
                <a:latin typeface="Arial Black"/>
                <a:ea typeface="Arial Black"/>
                <a:cs typeface="Arial Black"/>
                <a:sym typeface="Arial Black"/>
              </a:rPr>
              <a:t>Об’єкт дослідження:</a:t>
            </a:r>
            <a:r>
              <a:rPr lang="uk-UA" sz="1600" b="1">
                <a:solidFill>
                  <a:schemeClr val="lt1"/>
                </a:solidFill>
                <a:latin typeface="Arial Black"/>
                <a:ea typeface="Arial Black"/>
                <a:cs typeface="Arial Black"/>
                <a:sym typeface="Arial Black"/>
              </a:rPr>
              <a:t> </a:t>
            </a:r>
            <a:r>
              <a:rPr lang="uk-UA" sz="1600">
                <a:solidFill>
                  <a:schemeClr val="lt1"/>
                </a:solidFill>
                <a:latin typeface="Arial Black"/>
                <a:ea typeface="Arial Black"/>
                <a:cs typeface="Arial Black"/>
                <a:sym typeface="Arial Black"/>
              </a:rPr>
              <a:t>історичні пам’ятки Некрополя</a:t>
            </a:r>
            <a:endParaRPr sz="1600">
              <a:solidFill>
                <a:schemeClr val="lt1"/>
              </a:solidFill>
              <a:latin typeface="Arial Black"/>
              <a:ea typeface="Arial Black"/>
              <a:cs typeface="Arial Black"/>
              <a:sym typeface="Arial Black"/>
            </a:endParaRPr>
          </a:p>
        </p:txBody>
      </p:sp>
      <p:sp>
        <p:nvSpPr>
          <p:cNvPr id="119" name="Google Shape;119;p14"/>
          <p:cNvSpPr txBox="1"/>
          <p:nvPr/>
        </p:nvSpPr>
        <p:spPr>
          <a:xfrm>
            <a:off x="160491" y="4663110"/>
            <a:ext cx="11768015"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b="1" dirty="0">
                <a:solidFill>
                  <a:schemeClr val="lt1"/>
                </a:solidFill>
                <a:highlight>
                  <a:srgbClr val="BF9000"/>
                </a:highlight>
                <a:latin typeface="Arial Black"/>
                <a:ea typeface="Arial Black"/>
                <a:cs typeface="Arial Black"/>
                <a:sym typeface="Arial Black"/>
              </a:rPr>
              <a:t>Предмет дослідження:</a:t>
            </a:r>
            <a:r>
              <a:rPr lang="uk-UA" sz="1600" dirty="0">
                <a:solidFill>
                  <a:schemeClr val="lt1"/>
                </a:solidFill>
                <a:latin typeface="Arial Black"/>
                <a:ea typeface="Arial Black"/>
                <a:cs typeface="Arial Black"/>
                <a:sym typeface="Arial Black"/>
              </a:rPr>
              <a:t> церква всіх Святих, каплиця родини Аркасів;  погребіння багатьох історичних постатей (В, Каразіна, </a:t>
            </a:r>
            <a:r>
              <a:rPr lang="uk-UA" sz="1600" dirty="0" err="1">
                <a:solidFill>
                  <a:schemeClr val="lt1"/>
                </a:solidFill>
                <a:latin typeface="Arial Black"/>
                <a:ea typeface="Arial Black"/>
                <a:cs typeface="Arial Black"/>
                <a:sym typeface="Arial Black"/>
              </a:rPr>
              <a:t>С.Самборського</a:t>
            </a:r>
            <a:r>
              <a:rPr lang="uk-UA" sz="1600" dirty="0">
                <a:solidFill>
                  <a:schemeClr val="lt1"/>
                </a:solidFill>
                <a:latin typeface="Arial Black"/>
                <a:ea typeface="Arial Black"/>
                <a:cs typeface="Arial Black"/>
                <a:sym typeface="Arial Black"/>
              </a:rPr>
              <a:t>, </a:t>
            </a:r>
            <a:r>
              <a:rPr lang="uk-UA" sz="1600" dirty="0" err="1">
                <a:solidFill>
                  <a:schemeClr val="lt1"/>
                </a:solidFill>
                <a:latin typeface="Arial Black"/>
                <a:ea typeface="Arial Black"/>
                <a:cs typeface="Arial Black"/>
                <a:sym typeface="Arial Black"/>
              </a:rPr>
              <a:t>О.Казарського</a:t>
            </a:r>
            <a:r>
              <a:rPr lang="uk-UA" sz="1600" dirty="0">
                <a:solidFill>
                  <a:schemeClr val="lt1"/>
                </a:solidFill>
                <a:latin typeface="Arial Black"/>
                <a:ea typeface="Arial Black"/>
                <a:cs typeface="Arial Black"/>
                <a:sym typeface="Arial Black"/>
              </a:rPr>
              <a:t> та ін.); монографічна література, архівні </a:t>
            </a:r>
            <a:r>
              <a:rPr lang="uk-UA" sz="1600" dirty="0" smtClean="0">
                <a:solidFill>
                  <a:schemeClr val="lt1"/>
                </a:solidFill>
                <a:latin typeface="Arial Black"/>
                <a:ea typeface="Arial Black"/>
                <a:cs typeface="Arial Black"/>
                <a:sym typeface="Arial Black"/>
              </a:rPr>
              <a:t>документи</a:t>
            </a:r>
            <a:endParaRPr sz="1600" dirty="0">
              <a:solidFill>
                <a:schemeClr val="lt1"/>
              </a:solidFill>
              <a:latin typeface="Arial Black"/>
              <a:ea typeface="Arial Black"/>
              <a:cs typeface="Arial Black"/>
              <a:sym typeface="Arial Black"/>
            </a:endParaRPr>
          </a:p>
        </p:txBody>
      </p:sp>
      <p:sp>
        <p:nvSpPr>
          <p:cNvPr id="120" name="Google Shape;120;p14"/>
          <p:cNvSpPr txBox="1"/>
          <p:nvPr/>
        </p:nvSpPr>
        <p:spPr>
          <a:xfrm>
            <a:off x="173930" y="3879749"/>
            <a:ext cx="11902200" cy="8310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uk-UA" sz="1600" b="1">
                <a:solidFill>
                  <a:schemeClr val="lt1"/>
                </a:solidFill>
                <a:highlight>
                  <a:srgbClr val="BF9000"/>
                </a:highlight>
                <a:latin typeface="Arial Black"/>
                <a:ea typeface="Arial Black"/>
                <a:cs typeface="Arial Black"/>
                <a:sym typeface="Arial Black"/>
              </a:rPr>
              <a:t>Завдання:</a:t>
            </a:r>
            <a:r>
              <a:rPr lang="uk-UA" sz="1600">
                <a:solidFill>
                  <a:schemeClr val="lt1"/>
                </a:solidFill>
                <a:latin typeface="Arial Black"/>
                <a:ea typeface="Arial Black"/>
                <a:cs typeface="Arial Black"/>
                <a:sym typeface="Arial Black"/>
              </a:rPr>
              <a:t> розробити екскурсійний маршрут; відвідати історичні місця та погребіння миколаївського некрополю; визначити проблемні питання щодо зовнішнього вигляду та збереження важливої історичної пам’яті місцевого значення</a:t>
            </a:r>
            <a:endParaRPr sz="1200">
              <a:solidFill>
                <a:schemeClr val="lt1"/>
              </a:solidFill>
              <a:latin typeface="Arial Black"/>
              <a:ea typeface="Arial Black"/>
              <a:cs typeface="Arial Black"/>
              <a:sym typeface="Arial Black"/>
            </a:endParaRPr>
          </a:p>
        </p:txBody>
      </p:sp>
      <p:sp>
        <p:nvSpPr>
          <p:cNvPr id="121" name="Google Shape;121;p14"/>
          <p:cNvSpPr txBox="1"/>
          <p:nvPr/>
        </p:nvSpPr>
        <p:spPr>
          <a:xfrm>
            <a:off x="146815" y="474408"/>
            <a:ext cx="7278600" cy="5850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uk-UA" sz="1600" b="1">
                <a:solidFill>
                  <a:schemeClr val="lt1"/>
                </a:solidFill>
                <a:highlight>
                  <a:srgbClr val="BF9000"/>
                </a:highlight>
                <a:latin typeface="Arial Black"/>
                <a:ea typeface="Arial Black"/>
                <a:cs typeface="Arial Black"/>
                <a:sym typeface="Arial Black"/>
              </a:rPr>
              <a:t>Автори</a:t>
            </a:r>
            <a:r>
              <a:rPr lang="uk-UA" sz="1600">
                <a:solidFill>
                  <a:schemeClr val="lt1"/>
                </a:solidFill>
                <a:highlight>
                  <a:srgbClr val="BF9000"/>
                </a:highlight>
                <a:latin typeface="Arial Black"/>
                <a:ea typeface="Arial Black"/>
                <a:cs typeface="Arial Black"/>
                <a:sym typeface="Arial Black"/>
              </a:rPr>
              <a:t>:</a:t>
            </a:r>
            <a:r>
              <a:rPr lang="uk-UA" sz="1600">
                <a:solidFill>
                  <a:schemeClr val="lt1"/>
                </a:solidFill>
                <a:latin typeface="Arial Black"/>
                <a:ea typeface="Arial Black"/>
                <a:cs typeface="Arial Black"/>
                <a:sym typeface="Arial Black"/>
              </a:rPr>
              <a:t> Іванцова Вікторія Миколаївна, Степанов Кірілл Сергійович</a:t>
            </a:r>
            <a:endParaRPr sz="1200">
              <a:solidFill>
                <a:schemeClr val="lt1"/>
              </a:solidFill>
              <a:latin typeface="Arial Black"/>
              <a:ea typeface="Arial Black"/>
              <a:cs typeface="Arial Black"/>
              <a:sym typeface="Arial Black"/>
            </a:endParaRPr>
          </a:p>
        </p:txBody>
      </p:sp>
      <p:sp>
        <p:nvSpPr>
          <p:cNvPr id="122" name="Google Shape;122;p14"/>
          <p:cNvSpPr txBox="1"/>
          <p:nvPr/>
        </p:nvSpPr>
        <p:spPr>
          <a:xfrm>
            <a:off x="146815" y="1430923"/>
            <a:ext cx="7278463"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uk-UA" sz="1600" b="1">
                <a:solidFill>
                  <a:schemeClr val="lt1"/>
                </a:solidFill>
                <a:highlight>
                  <a:srgbClr val="BF9000"/>
                </a:highlight>
                <a:latin typeface="Arial Black"/>
                <a:ea typeface="Arial Black"/>
                <a:cs typeface="Arial Black"/>
                <a:sym typeface="Arial Black"/>
              </a:rPr>
              <a:t>Клас:</a:t>
            </a:r>
            <a:r>
              <a:rPr lang="uk-UA" sz="1600" b="1">
                <a:solidFill>
                  <a:schemeClr val="lt1"/>
                </a:solidFill>
                <a:latin typeface="Arial Black"/>
                <a:ea typeface="Arial Black"/>
                <a:cs typeface="Arial Black"/>
                <a:sym typeface="Arial Black"/>
              </a:rPr>
              <a:t> </a:t>
            </a:r>
            <a:r>
              <a:rPr lang="uk-UA" sz="1600">
                <a:solidFill>
                  <a:schemeClr val="lt1"/>
                </a:solidFill>
                <a:latin typeface="Arial Black"/>
                <a:ea typeface="Arial Black"/>
                <a:cs typeface="Arial Black"/>
                <a:sym typeface="Arial Black"/>
              </a:rPr>
              <a:t>8-Б</a:t>
            </a:r>
            <a:endParaRPr sz="1200">
              <a:solidFill>
                <a:schemeClr val="lt1"/>
              </a:solidFill>
              <a:latin typeface="Arial Black"/>
              <a:ea typeface="Arial Black"/>
              <a:cs typeface="Arial Black"/>
              <a:sym typeface="Arial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1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9" name="Google Shape;129;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000"/>
              <a:buNone/>
            </a:pPr>
            <a:r>
              <a:rPr lang="uk-UA" sz="2000"/>
              <a:t> </a:t>
            </a:r>
            <a:endParaRPr/>
          </a:p>
        </p:txBody>
      </p:sp>
      <p:sp>
        <p:nvSpPr>
          <p:cNvPr id="130" name="Google Shape;130;p15"/>
          <p:cNvSpPr txBox="1">
            <a:spLocks noGrp="1"/>
          </p:cNvSpPr>
          <p:nvPr>
            <p:ph type="ctrTitle"/>
          </p:nvPr>
        </p:nvSpPr>
        <p:spPr>
          <a:xfrm>
            <a:off x="349229" y="1253741"/>
            <a:ext cx="7043234" cy="5396513"/>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2400"/>
              <a:buFont typeface="Arial Black"/>
              <a:buNone/>
            </a:pPr>
            <a:r>
              <a:rPr lang="uk-UA" sz="2400">
                <a:solidFill>
                  <a:schemeClr val="lt1"/>
                </a:solidFill>
                <a:latin typeface="Arial Black"/>
                <a:ea typeface="Arial Black"/>
                <a:cs typeface="Arial Black"/>
                <a:sym typeface="Arial Black"/>
              </a:rPr>
              <a:t>Некрополь — старий християнський цвинтар, що розташований в Інгульському районі Миколаєва. Створення міського кладовища попередньо припало на 1791 рік, його площа становить 32 гектари. Територія поділена на православне, старообрядницьке, єврейське, караїмське та магометське кладовище, що робить його мультикультурною памяткою. </a:t>
            </a:r>
            <a:br>
              <a:rPr lang="uk-UA" sz="2400">
                <a:solidFill>
                  <a:schemeClr val="lt1"/>
                </a:solidFill>
                <a:latin typeface="Arial Black"/>
                <a:ea typeface="Arial Black"/>
                <a:cs typeface="Arial Black"/>
                <a:sym typeface="Arial Black"/>
              </a:rPr>
            </a:br>
            <a:r>
              <a:rPr lang="uk-UA" sz="2400">
                <a:solidFill>
                  <a:schemeClr val="lt1"/>
                </a:solidFill>
                <a:latin typeface="Arial Black"/>
                <a:ea typeface="Arial Black"/>
                <a:cs typeface="Arial Black"/>
                <a:sym typeface="Arial Black"/>
              </a:rPr>
              <a:t>Тут поховано приблизно 350 тисяч людей, серед них такі відомі особи, як Аркас, Фалєєв, Каразін тощо. Найстаріше поховання датовано 1808 роком, а деякі могили — братські, завглибшки 4,2 метра й містять 15 поховань.</a:t>
            </a:r>
            <a:br>
              <a:rPr lang="uk-UA" sz="2400">
                <a:solidFill>
                  <a:schemeClr val="lt1"/>
                </a:solidFill>
                <a:latin typeface="Arial Black"/>
                <a:ea typeface="Arial Black"/>
                <a:cs typeface="Arial Black"/>
                <a:sym typeface="Arial Black"/>
              </a:rPr>
            </a:br>
            <a:endParaRPr sz="2400">
              <a:solidFill>
                <a:schemeClr val="lt1"/>
              </a:solidFill>
              <a:latin typeface="Arial Black"/>
              <a:ea typeface="Arial Black"/>
              <a:cs typeface="Arial Black"/>
              <a:sym typeface="Arial Black"/>
            </a:endParaRPr>
          </a:p>
        </p:txBody>
      </p:sp>
      <p:pic>
        <p:nvPicPr>
          <p:cNvPr id="131" name="Google Shape;131;p15"/>
          <p:cNvPicPr preferRelativeResize="0"/>
          <p:nvPr/>
        </p:nvPicPr>
        <p:blipFill rotWithShape="1">
          <a:blip r:embed="rId4">
            <a:alphaModFix/>
          </a:blip>
          <a:srcRect/>
          <a:stretch/>
        </p:blipFill>
        <p:spPr>
          <a:xfrm>
            <a:off x="7634711" y="288197"/>
            <a:ext cx="4317242" cy="3009611"/>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132" name="Google Shape;132;p15"/>
          <p:cNvSpPr txBox="1"/>
          <p:nvPr/>
        </p:nvSpPr>
        <p:spPr>
          <a:xfrm>
            <a:off x="8475664" y="2977350"/>
            <a:ext cx="3283271"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dirty="0">
                <a:solidFill>
                  <a:srgbClr val="F2F2F2"/>
                </a:solidFill>
                <a:latin typeface="Arial Black"/>
                <a:ea typeface="Arial Black"/>
                <a:cs typeface="Arial Black"/>
                <a:sym typeface="Arial Black"/>
              </a:rPr>
              <a:t>Миколаївський Некрополь</a:t>
            </a:r>
            <a:endParaRPr sz="1600" dirty="0">
              <a:solidFill>
                <a:srgbClr val="F2F2F2"/>
              </a:solidFill>
              <a:latin typeface="Arial Black"/>
              <a:ea typeface="Arial Black"/>
              <a:cs typeface="Arial Black"/>
              <a:sym typeface="Arial Black"/>
            </a:endParaRPr>
          </a:p>
        </p:txBody>
      </p:sp>
      <p:pic>
        <p:nvPicPr>
          <p:cNvPr id="133" name="Google Shape;133;p15"/>
          <p:cNvPicPr preferRelativeResize="0"/>
          <p:nvPr/>
        </p:nvPicPr>
        <p:blipFill rotWithShape="1">
          <a:blip r:embed="rId5">
            <a:alphaModFix/>
          </a:blip>
          <a:srcRect/>
          <a:stretch/>
        </p:blipFill>
        <p:spPr>
          <a:xfrm>
            <a:off x="7681840" y="3750916"/>
            <a:ext cx="4317242" cy="2820950"/>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134" name="Google Shape;134;p15"/>
          <p:cNvSpPr txBox="1"/>
          <p:nvPr/>
        </p:nvSpPr>
        <p:spPr>
          <a:xfrm>
            <a:off x="8475665" y="6402589"/>
            <a:ext cx="3283271"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600" dirty="0">
                <a:solidFill>
                  <a:srgbClr val="F2F2F2"/>
                </a:solidFill>
                <a:latin typeface="Arial Black"/>
                <a:ea typeface="Arial Black"/>
                <a:cs typeface="Arial Black"/>
                <a:sym typeface="Arial Black"/>
              </a:rPr>
              <a:t>Миколаївський Некрополь</a:t>
            </a:r>
            <a:endParaRPr sz="1600" dirty="0">
              <a:solidFill>
                <a:srgbClr val="F2F2F2"/>
              </a:solidFill>
              <a:latin typeface="Arial Black"/>
              <a:ea typeface="Arial Black"/>
              <a:cs typeface="Arial Black"/>
              <a:sym typeface="Arial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1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41" name="Google Shape;141;p16"/>
          <p:cNvSpPr txBox="1">
            <a:spLocks noGrp="1"/>
          </p:cNvSpPr>
          <p:nvPr>
            <p:ph type="ctrTitle"/>
          </p:nvPr>
        </p:nvSpPr>
        <p:spPr>
          <a:xfrm>
            <a:off x="214976" y="88431"/>
            <a:ext cx="5881024" cy="665495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600"/>
              <a:buFont typeface="Arial Black"/>
              <a:buNone/>
            </a:pPr>
            <a:r>
              <a:rPr lang="uk-UA" sz="3600" b="1">
                <a:solidFill>
                  <a:schemeClr val="lt1"/>
                </a:solidFill>
                <a:latin typeface="Arial Black"/>
                <a:ea typeface="Arial Black"/>
                <a:cs typeface="Arial Black"/>
                <a:sym typeface="Arial Black"/>
              </a:rPr>
              <a:t> </a:t>
            </a:r>
            <a:endParaRPr sz="3600" b="1">
              <a:solidFill>
                <a:schemeClr val="lt1"/>
              </a:solidFill>
              <a:latin typeface="Arial Black"/>
              <a:ea typeface="Arial Black"/>
              <a:cs typeface="Arial Black"/>
              <a:sym typeface="Arial Black"/>
            </a:endParaRPr>
          </a:p>
        </p:txBody>
      </p:sp>
      <p:pic>
        <p:nvPicPr>
          <p:cNvPr id="142" name="Google Shape;142;p16"/>
          <p:cNvPicPr preferRelativeResize="0"/>
          <p:nvPr/>
        </p:nvPicPr>
        <p:blipFill rotWithShape="1">
          <a:blip r:embed="rId4">
            <a:alphaModFix amt="99000"/>
          </a:blip>
          <a:srcRect/>
          <a:stretch/>
        </p:blipFill>
        <p:spPr>
          <a:xfrm>
            <a:off x="442774" y="3842782"/>
            <a:ext cx="6058831" cy="2645215"/>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143" name="Google Shape;143;p16"/>
          <p:cNvPicPr preferRelativeResize="0"/>
          <p:nvPr/>
        </p:nvPicPr>
        <p:blipFill rotWithShape="1">
          <a:blip r:embed="rId5">
            <a:alphaModFix/>
          </a:blip>
          <a:srcRect/>
          <a:stretch/>
        </p:blipFill>
        <p:spPr>
          <a:xfrm>
            <a:off x="7409330" y="226669"/>
            <a:ext cx="4353619" cy="3446574"/>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144" name="Google Shape;144;p16"/>
          <p:cNvSpPr txBox="1"/>
          <p:nvPr/>
        </p:nvSpPr>
        <p:spPr>
          <a:xfrm>
            <a:off x="214975" y="226669"/>
            <a:ext cx="7408429" cy="34778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2000" dirty="0">
                <a:solidFill>
                  <a:schemeClr val="lt1"/>
                </a:solidFill>
                <a:latin typeface="Arial Black"/>
                <a:ea typeface="Arial Black"/>
                <a:cs typeface="Arial Black"/>
                <a:sym typeface="Arial Black"/>
              </a:rPr>
              <a:t>У некрополі розташований один з найдавніших храмів Миколаєва — Церква Всіх Святих, збудована у 1808 році. 1858 року на кошти колишнього </a:t>
            </a:r>
            <a:r>
              <a:rPr lang="uk-UA" sz="2000" dirty="0" smtClean="0">
                <a:solidFill>
                  <a:schemeClr val="lt1"/>
                </a:solidFill>
                <a:latin typeface="Arial Black"/>
                <a:ea typeface="Arial Black"/>
                <a:cs typeface="Arial Black"/>
                <a:sym typeface="Arial Black"/>
              </a:rPr>
              <a:t>церковного старости</a:t>
            </a:r>
            <a:r>
              <a:rPr lang="uk-UA" sz="2000" dirty="0">
                <a:solidFill>
                  <a:schemeClr val="lt1"/>
                </a:solidFill>
                <a:latin typeface="Arial Black"/>
                <a:ea typeface="Arial Black"/>
                <a:cs typeface="Arial Black"/>
                <a:sym typeface="Arial Black"/>
              </a:rPr>
              <a:t> </a:t>
            </a:r>
            <a:r>
              <a:rPr lang="uk-UA" sz="2000" u="none" strike="noStrike" dirty="0">
                <a:solidFill>
                  <a:schemeClr val="lt1"/>
                </a:solidFill>
                <a:latin typeface="Arial Black"/>
                <a:ea typeface="Arial Black"/>
                <a:cs typeface="Arial Black"/>
                <a:sym typeface="Arial Black"/>
              </a:rPr>
              <a:t>купця</a:t>
            </a:r>
            <a:r>
              <a:rPr lang="uk-UA" sz="2000" dirty="0">
                <a:solidFill>
                  <a:schemeClr val="lt1"/>
                </a:solidFill>
                <a:latin typeface="Arial Black"/>
                <a:ea typeface="Arial Black"/>
                <a:cs typeface="Arial Black"/>
                <a:sym typeface="Arial Black"/>
              </a:rPr>
              <a:t> I </a:t>
            </a:r>
            <a:r>
              <a:rPr lang="uk-UA" sz="2000" u="none" strike="noStrike" dirty="0">
                <a:solidFill>
                  <a:schemeClr val="lt1"/>
                </a:solidFill>
                <a:latin typeface="Arial Black"/>
                <a:ea typeface="Arial Black"/>
                <a:cs typeface="Arial Black"/>
                <a:sym typeface="Arial Black"/>
              </a:rPr>
              <a:t>гільдії</a:t>
            </a:r>
            <a:r>
              <a:rPr lang="uk-UA" sz="2000" dirty="0">
                <a:solidFill>
                  <a:schemeClr val="lt1"/>
                </a:solidFill>
                <a:latin typeface="Arial Black"/>
                <a:ea typeface="Arial Black"/>
                <a:cs typeface="Arial Black"/>
                <a:sym typeface="Arial Black"/>
              </a:rPr>
              <a:t> </a:t>
            </a:r>
            <a:r>
              <a:rPr lang="uk-UA" sz="2000" u="none" strike="noStrike" dirty="0">
                <a:solidFill>
                  <a:schemeClr val="lt1"/>
                </a:solidFill>
                <a:latin typeface="Arial Black"/>
                <a:ea typeface="Arial Black"/>
                <a:cs typeface="Arial Black"/>
                <a:sym typeface="Arial Black"/>
              </a:rPr>
              <a:t>К. Н. Соболєва</a:t>
            </a:r>
            <a:r>
              <a:rPr lang="uk-UA" sz="2000" dirty="0">
                <a:solidFill>
                  <a:schemeClr val="lt1"/>
                </a:solidFill>
                <a:latin typeface="Arial Black"/>
                <a:ea typeface="Arial Black"/>
                <a:cs typeface="Arial Black"/>
                <a:sym typeface="Arial Black"/>
              </a:rPr>
              <a:t> була перебудована та розширена.</a:t>
            </a:r>
            <a:br>
              <a:rPr lang="uk-UA" sz="2000" dirty="0">
                <a:solidFill>
                  <a:schemeClr val="lt1"/>
                </a:solidFill>
                <a:latin typeface="Arial Black"/>
                <a:ea typeface="Arial Black"/>
                <a:cs typeface="Arial Black"/>
                <a:sym typeface="Arial Black"/>
              </a:rPr>
            </a:br>
            <a:r>
              <a:rPr lang="uk-UA" sz="2000" u="none" strike="noStrike" dirty="0">
                <a:solidFill>
                  <a:schemeClr val="lt1"/>
                </a:solidFill>
                <a:latin typeface="Arial Black"/>
                <a:ea typeface="Arial Black"/>
                <a:cs typeface="Arial Black"/>
                <a:sym typeface="Arial Black"/>
              </a:rPr>
              <a:t>1876</a:t>
            </a:r>
            <a:r>
              <a:rPr lang="uk-UA" sz="2000" dirty="0">
                <a:solidFill>
                  <a:schemeClr val="lt1"/>
                </a:solidFill>
                <a:latin typeface="Arial Black"/>
                <a:ea typeface="Arial Black"/>
                <a:cs typeface="Arial Black"/>
                <a:sym typeface="Arial Black"/>
              </a:rPr>
              <a:t> року обнесено чавунною огорожею стараннями купця I гільдії та громадського діяча </a:t>
            </a:r>
            <a:r>
              <a:rPr lang="uk-UA" sz="2000" u="none" strike="noStrike" dirty="0">
                <a:solidFill>
                  <a:schemeClr val="lt1"/>
                </a:solidFill>
                <a:latin typeface="Arial Black"/>
                <a:ea typeface="Arial Black"/>
                <a:cs typeface="Arial Black"/>
                <a:sym typeface="Arial Black"/>
              </a:rPr>
              <a:t>І. П. Бартенєва</a:t>
            </a:r>
            <a:r>
              <a:rPr lang="uk-UA" sz="2000" dirty="0">
                <a:solidFill>
                  <a:schemeClr val="lt1"/>
                </a:solidFill>
                <a:latin typeface="Arial Black"/>
                <a:ea typeface="Arial Black"/>
                <a:cs typeface="Arial Black"/>
                <a:sym typeface="Arial Black"/>
              </a:rPr>
              <a:t> і за сприяння колишнього головного командира </a:t>
            </a:r>
            <a:r>
              <a:rPr lang="uk-UA" sz="2000" u="none" strike="noStrike" dirty="0">
                <a:solidFill>
                  <a:schemeClr val="lt1"/>
                </a:solidFill>
                <a:latin typeface="Arial Black"/>
                <a:ea typeface="Arial Black"/>
                <a:cs typeface="Arial Black"/>
                <a:sym typeface="Arial Black"/>
              </a:rPr>
              <a:t>Чорноморського флоту</a:t>
            </a:r>
            <a:r>
              <a:rPr lang="uk-UA" sz="2000" dirty="0">
                <a:solidFill>
                  <a:schemeClr val="lt1"/>
                </a:solidFill>
                <a:latin typeface="Arial Black"/>
                <a:ea typeface="Arial Black"/>
                <a:cs typeface="Arial Black"/>
                <a:sym typeface="Arial Black"/>
              </a:rPr>
              <a:t> та портів генерал-ад'ютанта </a:t>
            </a:r>
            <a:r>
              <a:rPr lang="uk-UA" sz="2000" u="none" strike="noStrike" dirty="0">
                <a:solidFill>
                  <a:schemeClr val="lt1"/>
                </a:solidFill>
                <a:latin typeface="Arial Black"/>
                <a:ea typeface="Arial Black"/>
                <a:cs typeface="Arial Black"/>
                <a:sym typeface="Arial Black"/>
              </a:rPr>
              <a:t>Миколи Аркаса.</a:t>
            </a:r>
            <a:endParaRPr sz="2000" dirty="0">
              <a:solidFill>
                <a:schemeClr val="dk1"/>
              </a:solidFill>
              <a:latin typeface="Arial Black"/>
              <a:ea typeface="Arial Black"/>
              <a:cs typeface="Arial Black"/>
              <a:sym typeface="Arial Black"/>
            </a:endParaRPr>
          </a:p>
        </p:txBody>
      </p:sp>
      <p:sp>
        <p:nvSpPr>
          <p:cNvPr id="145" name="Google Shape;145;p16"/>
          <p:cNvSpPr txBox="1"/>
          <p:nvPr/>
        </p:nvSpPr>
        <p:spPr>
          <a:xfrm>
            <a:off x="6907211" y="3931213"/>
            <a:ext cx="5357859" cy="2554545"/>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uk-UA" sz="2000" dirty="0">
                <a:solidFill>
                  <a:schemeClr val="lt1"/>
                </a:solidFill>
                <a:latin typeface="Arial Black"/>
                <a:ea typeface="Arial Black"/>
                <a:cs typeface="Arial Black"/>
                <a:sym typeface="Arial Black"/>
              </a:rPr>
              <a:t>У тому ж році на кошти Аркаса у церковній огорожі була споруджена двоповерхова каплиця для відспівування покійних.</a:t>
            </a:r>
            <a:br>
              <a:rPr lang="uk-UA" sz="2000" dirty="0">
                <a:solidFill>
                  <a:schemeClr val="lt1"/>
                </a:solidFill>
                <a:latin typeface="Arial Black"/>
                <a:ea typeface="Arial Black"/>
                <a:cs typeface="Arial Black"/>
                <a:sym typeface="Arial Black"/>
              </a:rPr>
            </a:br>
            <a:r>
              <a:rPr lang="uk-UA" sz="2000" dirty="0">
                <a:solidFill>
                  <a:schemeClr val="lt1"/>
                </a:solidFill>
                <a:latin typeface="Arial Black"/>
                <a:ea typeface="Arial Black"/>
                <a:cs typeface="Arial Black"/>
                <a:sym typeface="Arial Black"/>
              </a:rPr>
              <a:t>Вона вважається єдиною церквою Миколаєва, яка ніколи не зачинялась.</a:t>
            </a:r>
            <a:endParaRPr sz="2000" dirty="0">
              <a:solidFill>
                <a:schemeClr val="lt1"/>
              </a:solidFill>
              <a:latin typeface="Arial Black"/>
              <a:ea typeface="Arial Black"/>
              <a:cs typeface="Arial Black"/>
              <a:sym typeface="Arial Black"/>
            </a:endParaRPr>
          </a:p>
        </p:txBody>
      </p:sp>
      <p:sp>
        <p:nvSpPr>
          <p:cNvPr id="146" name="Google Shape;146;p16"/>
          <p:cNvSpPr txBox="1"/>
          <p:nvPr/>
        </p:nvSpPr>
        <p:spPr>
          <a:xfrm>
            <a:off x="8744934" y="3275111"/>
            <a:ext cx="280717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400" b="1" dirty="0">
                <a:solidFill>
                  <a:schemeClr val="lt1"/>
                </a:solidFill>
                <a:latin typeface="Arial Black"/>
                <a:ea typeface="Arial Black"/>
                <a:cs typeface="Arial Black"/>
                <a:sym typeface="Arial Black"/>
              </a:rPr>
              <a:t>Вхід у церкву Всіх Святих</a:t>
            </a:r>
            <a:endParaRPr sz="1400" b="1" dirty="0">
              <a:solidFill>
                <a:schemeClr val="lt1"/>
              </a:solidFill>
              <a:latin typeface="Arial Black"/>
              <a:ea typeface="Arial Black"/>
              <a:cs typeface="Arial Black"/>
              <a:sym typeface="Arial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1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53" name="Google Shape;153;p17"/>
          <p:cNvSpPr txBox="1">
            <a:spLocks noGrp="1"/>
          </p:cNvSpPr>
          <p:nvPr>
            <p:ph type="ctrTitle"/>
          </p:nvPr>
        </p:nvSpPr>
        <p:spPr>
          <a:xfrm>
            <a:off x="214976" y="88431"/>
            <a:ext cx="5881024" cy="665495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Calibri"/>
              <a:buNone/>
            </a:pPr>
            <a:r>
              <a:rPr lang="uk-UA" sz="4400" b="1">
                <a:solidFill>
                  <a:schemeClr val="lt1"/>
                </a:solidFill>
                <a:latin typeface="Calibri"/>
                <a:ea typeface="Calibri"/>
                <a:cs typeface="Calibri"/>
                <a:sym typeface="Calibri"/>
              </a:rPr>
              <a:t> </a:t>
            </a:r>
            <a:endParaRPr sz="4400" b="1">
              <a:solidFill>
                <a:schemeClr val="lt1"/>
              </a:solidFill>
              <a:latin typeface="Calibri"/>
              <a:ea typeface="Calibri"/>
              <a:cs typeface="Calibri"/>
              <a:sym typeface="Calibri"/>
            </a:endParaRPr>
          </a:p>
        </p:txBody>
      </p:sp>
      <p:sp>
        <p:nvSpPr>
          <p:cNvPr id="154" name="Google Shape;154;p17"/>
          <p:cNvSpPr txBox="1"/>
          <p:nvPr/>
        </p:nvSpPr>
        <p:spPr>
          <a:xfrm>
            <a:off x="214976" y="0"/>
            <a:ext cx="4819368" cy="5078313"/>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1800"/>
              <a:buFont typeface="Arial Black"/>
              <a:buNone/>
            </a:pPr>
            <a:r>
              <a:rPr lang="uk-UA" sz="1800" dirty="0">
                <a:solidFill>
                  <a:schemeClr val="lt1"/>
                </a:solidFill>
                <a:latin typeface="Arial Black"/>
                <a:ea typeface="Arial Black"/>
                <a:cs typeface="Arial Black"/>
                <a:sym typeface="Arial Black"/>
              </a:rPr>
              <a:t>На території закладу, а саме ділянці поховань часів російсько-турецької війни, звели військову каплицю 1876 року. Її створили з ракушняку, а зверху споруди встановили п’ять куполів. </a:t>
            </a:r>
            <a:r>
              <a:rPr lang="uk-UA" sz="1800" i="1" dirty="0" smtClean="0">
                <a:solidFill>
                  <a:schemeClr val="lt1"/>
                </a:solidFill>
                <a:latin typeface="Arial Black"/>
                <a:ea typeface="Arial Black"/>
                <a:cs typeface="Arial Black"/>
                <a:sym typeface="Arial Black"/>
              </a:rPr>
              <a:t>Капличка руйнується </a:t>
            </a:r>
            <a:r>
              <a:rPr lang="uk-UA" sz="1800" i="1" dirty="0">
                <a:solidFill>
                  <a:schemeClr val="lt1"/>
                </a:solidFill>
                <a:latin typeface="Arial Black"/>
                <a:ea typeface="Arial Black"/>
                <a:cs typeface="Arial Black"/>
                <a:sym typeface="Arial Black"/>
              </a:rPr>
              <a:t>страшно. Усі огорожі, ґрати, все зникло на металобрухт.</a:t>
            </a:r>
            <a:r>
              <a:rPr lang="uk-UA" sz="1800" dirty="0">
                <a:solidFill>
                  <a:schemeClr val="lt1"/>
                </a:solidFill>
                <a:latin typeface="Arial Black"/>
                <a:ea typeface="Arial Black"/>
                <a:cs typeface="Arial Black"/>
                <a:sym typeface="Arial Black"/>
              </a:rPr>
              <a:t> Вже за кілька десятків метрів від </a:t>
            </a:r>
            <a:endParaRPr dirty="0"/>
          </a:p>
          <a:p>
            <a:pPr marL="0" marR="0" lvl="0" indent="0" algn="just" rtl="0">
              <a:spcBef>
                <a:spcPts val="0"/>
              </a:spcBef>
              <a:spcAft>
                <a:spcPts val="0"/>
              </a:spcAft>
              <a:buClr>
                <a:schemeClr val="lt1"/>
              </a:buClr>
              <a:buSzPts val="1800"/>
              <a:buFont typeface="Arial Black"/>
              <a:buNone/>
            </a:pPr>
            <a:r>
              <a:rPr lang="uk-UA" sz="1800" dirty="0">
                <a:solidFill>
                  <a:schemeClr val="lt1"/>
                </a:solidFill>
                <a:latin typeface="Arial Black"/>
                <a:ea typeface="Arial Black"/>
                <a:cs typeface="Arial Black"/>
                <a:sym typeface="Arial Black"/>
              </a:rPr>
              <a:t>культових споруд можна спостерігати контрастну картину: зруйновані пам'ятники та надгробні плити, розриті склепи та буяння рослинності.</a:t>
            </a:r>
            <a:endParaRPr sz="1800" dirty="0">
              <a:solidFill>
                <a:schemeClr val="lt1"/>
              </a:solidFill>
              <a:latin typeface="Arial Black"/>
              <a:ea typeface="Arial Black"/>
              <a:cs typeface="Arial Black"/>
              <a:sym typeface="Arial Black"/>
            </a:endParaRPr>
          </a:p>
          <a:p>
            <a:pPr marL="0" marR="0" lvl="0" indent="0" algn="just" rtl="0">
              <a:spcBef>
                <a:spcPts val="0"/>
              </a:spcBef>
              <a:spcAft>
                <a:spcPts val="0"/>
              </a:spcAft>
              <a:buNone/>
            </a:pPr>
            <a:endParaRPr sz="1800" dirty="0">
              <a:solidFill>
                <a:schemeClr val="dk1"/>
              </a:solidFill>
              <a:latin typeface="Arial Black"/>
              <a:ea typeface="Arial Black"/>
              <a:cs typeface="Arial Black"/>
              <a:sym typeface="Arial Black"/>
            </a:endParaRPr>
          </a:p>
          <a:p>
            <a:pPr marL="0" marR="0" lvl="0" indent="0" algn="just" rtl="0">
              <a:spcBef>
                <a:spcPts val="0"/>
              </a:spcBef>
              <a:spcAft>
                <a:spcPts val="0"/>
              </a:spcAft>
              <a:buNone/>
            </a:pPr>
            <a:endParaRPr sz="1800" i="1" dirty="0">
              <a:solidFill>
                <a:schemeClr val="lt1"/>
              </a:solidFill>
              <a:latin typeface="Arial Black"/>
              <a:ea typeface="Arial Black"/>
              <a:cs typeface="Arial Black"/>
              <a:sym typeface="Arial Black"/>
            </a:endParaRPr>
          </a:p>
          <a:p>
            <a:pPr marL="0" marR="0" lvl="0" indent="0" algn="just" rtl="0">
              <a:spcBef>
                <a:spcPts val="0"/>
              </a:spcBef>
              <a:spcAft>
                <a:spcPts val="0"/>
              </a:spcAft>
              <a:buClr>
                <a:schemeClr val="dk1"/>
              </a:buClr>
              <a:buSzPts val="1800"/>
              <a:buFont typeface="Calibri"/>
              <a:buNone/>
            </a:pPr>
            <a:endParaRPr sz="1800" dirty="0">
              <a:solidFill>
                <a:schemeClr val="lt1"/>
              </a:solidFill>
              <a:latin typeface="Arial Black"/>
              <a:ea typeface="Arial Black"/>
              <a:cs typeface="Arial Black"/>
              <a:sym typeface="Arial Black"/>
            </a:endParaRPr>
          </a:p>
        </p:txBody>
      </p:sp>
      <p:pic>
        <p:nvPicPr>
          <p:cNvPr id="155" name="Google Shape;155;p17"/>
          <p:cNvPicPr preferRelativeResize="0"/>
          <p:nvPr/>
        </p:nvPicPr>
        <p:blipFill rotWithShape="1">
          <a:blip r:embed="rId4">
            <a:alphaModFix/>
          </a:blip>
          <a:srcRect/>
          <a:stretch/>
        </p:blipFill>
        <p:spPr>
          <a:xfrm>
            <a:off x="5140334" y="4446451"/>
            <a:ext cx="3927291" cy="2176731"/>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156" name="Google Shape;156;p17"/>
          <p:cNvPicPr preferRelativeResize="0"/>
          <p:nvPr/>
        </p:nvPicPr>
        <p:blipFill rotWithShape="1">
          <a:blip r:embed="rId5">
            <a:alphaModFix/>
          </a:blip>
          <a:srcRect/>
          <a:stretch/>
        </p:blipFill>
        <p:spPr>
          <a:xfrm>
            <a:off x="238363" y="4406537"/>
            <a:ext cx="4716932" cy="2314736"/>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159" name="Google Shape;159;p17"/>
          <p:cNvPicPr preferRelativeResize="0"/>
          <p:nvPr/>
        </p:nvPicPr>
        <p:blipFill rotWithShape="1">
          <a:blip r:embed="rId6">
            <a:alphaModFix/>
          </a:blip>
          <a:srcRect/>
          <a:stretch/>
        </p:blipFill>
        <p:spPr>
          <a:xfrm>
            <a:off x="9300116" y="123633"/>
            <a:ext cx="2650253" cy="6584546"/>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160" name="Google Shape;160;p17"/>
          <p:cNvSpPr txBox="1"/>
          <p:nvPr/>
        </p:nvSpPr>
        <p:spPr>
          <a:xfrm>
            <a:off x="9803773" y="6431359"/>
            <a:ext cx="16585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800" dirty="0">
                <a:solidFill>
                  <a:schemeClr val="dk1"/>
                </a:solidFill>
                <a:latin typeface="Calibri"/>
                <a:ea typeface="Calibri"/>
                <a:cs typeface="Calibri"/>
                <a:sym typeface="Calibri"/>
              </a:rPr>
              <a:t>Каплиця 1876р</a:t>
            </a:r>
            <a:endParaRPr sz="1800" dirty="0">
              <a:solidFill>
                <a:schemeClr val="dk1"/>
              </a:solidFill>
              <a:latin typeface="Calibri"/>
              <a:ea typeface="Calibri"/>
              <a:cs typeface="Calibri"/>
              <a:sym typeface="Calibri"/>
            </a:endParaRPr>
          </a:p>
        </p:txBody>
      </p:sp>
      <p:pic>
        <p:nvPicPr>
          <p:cNvPr id="161" name="Google Shape;161;p17"/>
          <p:cNvPicPr preferRelativeResize="0"/>
          <p:nvPr/>
        </p:nvPicPr>
        <p:blipFill rotWithShape="1">
          <a:blip r:embed="rId7">
            <a:alphaModFix/>
          </a:blip>
          <a:srcRect/>
          <a:stretch/>
        </p:blipFill>
        <p:spPr>
          <a:xfrm>
            <a:off x="5275376" y="151045"/>
            <a:ext cx="3689705" cy="4060588"/>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1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9" name="Google Shape;169;p18"/>
          <p:cNvSpPr txBox="1">
            <a:spLocks noGrp="1"/>
          </p:cNvSpPr>
          <p:nvPr>
            <p:ph type="ctrTitle"/>
          </p:nvPr>
        </p:nvSpPr>
        <p:spPr>
          <a:xfrm>
            <a:off x="214976" y="88431"/>
            <a:ext cx="5881024" cy="665495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Arial"/>
              <a:buNone/>
            </a:pPr>
            <a:r>
              <a:rPr lang="uk-UA" sz="4400" b="1">
                <a:solidFill>
                  <a:schemeClr val="lt1"/>
                </a:solidFill>
                <a:latin typeface="Arial"/>
                <a:ea typeface="Arial"/>
                <a:cs typeface="Arial"/>
                <a:sym typeface="Arial"/>
              </a:rPr>
              <a:t> </a:t>
            </a:r>
            <a:endParaRPr sz="4400" b="1">
              <a:solidFill>
                <a:schemeClr val="lt1"/>
              </a:solidFill>
              <a:latin typeface="Arial"/>
              <a:ea typeface="Arial"/>
              <a:cs typeface="Arial"/>
              <a:sym typeface="Arial"/>
            </a:endParaRPr>
          </a:p>
        </p:txBody>
      </p:sp>
      <p:sp>
        <p:nvSpPr>
          <p:cNvPr id="170" name="Google Shape;170;p18"/>
          <p:cNvSpPr txBox="1"/>
          <p:nvPr/>
        </p:nvSpPr>
        <p:spPr>
          <a:xfrm>
            <a:off x="518902" y="307362"/>
            <a:ext cx="5148943" cy="621708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1800"/>
              <a:buFont typeface="Arial Black"/>
              <a:buNone/>
            </a:pPr>
            <a:r>
              <a:rPr lang="uk-UA" sz="1800">
                <a:solidFill>
                  <a:schemeClr val="lt1"/>
                </a:solidFill>
                <a:latin typeface="Arial Black"/>
                <a:ea typeface="Arial Black"/>
                <a:cs typeface="Arial Black"/>
                <a:sym typeface="Arial Black"/>
              </a:rPr>
              <a:t>Поряд із Церквою Всіх Святих розташоване поховання родини Аркасів. Родину Аркасів спіткала трагедія: народжувались діти і йшли з життя, через водянку головного мозку. Також померла 17-річна донька Софія, ще двоє дорослих синів Миколи Андрійовича покінчили життя самогубством. Батьки, дякуючи Богові, не пережили свого останнього сина. Семеро дітей, залишається тільки один — Микола Миколайович.  </a:t>
            </a:r>
            <a:r>
              <a:rPr lang="uk-UA" sz="2000">
                <a:solidFill>
                  <a:schemeClr val="lt1"/>
                </a:solidFill>
                <a:latin typeface="Arial Black"/>
                <a:ea typeface="Arial Black"/>
                <a:cs typeface="Arial Black"/>
                <a:sym typeface="Arial Black"/>
              </a:rPr>
              <a:t>Микола</a:t>
            </a:r>
            <a:r>
              <a:rPr lang="uk-UA" sz="1800">
                <a:solidFill>
                  <a:schemeClr val="lt1"/>
                </a:solidFill>
                <a:latin typeface="Arial Black"/>
                <a:ea typeface="Arial Black"/>
                <a:cs typeface="Arial Black"/>
                <a:sym typeface="Arial Black"/>
              </a:rPr>
              <a:t> Миколайович Аркас заснував миколаївську "Просвіту" — організацію шляхетних освічених людей, до якої входили люди різних національностей. Станом на жовтень 2024 року у некрополі налічується 17 поховань членів "Просвіти” Зокрема у каплиці Аркасів спочиває і Михайло Леонтійович Фалєєв.</a:t>
            </a:r>
            <a:endParaRPr sz="3200">
              <a:solidFill>
                <a:schemeClr val="lt1"/>
              </a:solidFill>
              <a:latin typeface="Arial Black"/>
              <a:ea typeface="Arial Black"/>
              <a:cs typeface="Arial Black"/>
              <a:sym typeface="Arial Black"/>
            </a:endParaRPr>
          </a:p>
        </p:txBody>
      </p:sp>
      <p:pic>
        <p:nvPicPr>
          <p:cNvPr id="171" name="Google Shape;171;p18"/>
          <p:cNvPicPr preferRelativeResize="0"/>
          <p:nvPr/>
        </p:nvPicPr>
        <p:blipFill rotWithShape="1">
          <a:blip r:embed="rId4">
            <a:alphaModFix/>
          </a:blip>
          <a:srcRect/>
          <a:stretch/>
        </p:blipFill>
        <p:spPr>
          <a:xfrm>
            <a:off x="9470815" y="68667"/>
            <a:ext cx="2721185" cy="6036598"/>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172" name="Google Shape;172;p18"/>
          <p:cNvSpPr txBox="1"/>
          <p:nvPr/>
        </p:nvSpPr>
        <p:spPr>
          <a:xfrm>
            <a:off x="6794544" y="6224268"/>
            <a:ext cx="507382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800" dirty="0">
                <a:solidFill>
                  <a:schemeClr val="lt1"/>
                </a:solidFill>
                <a:latin typeface="Arial Black"/>
                <a:ea typeface="Arial Black"/>
                <a:cs typeface="Arial Black"/>
                <a:sym typeface="Arial Black"/>
              </a:rPr>
              <a:t>Склеп </a:t>
            </a:r>
            <a:r>
              <a:rPr lang="uk-UA" sz="1800" dirty="0" err="1">
                <a:solidFill>
                  <a:schemeClr val="lt1"/>
                </a:solidFill>
                <a:latin typeface="Arial Black"/>
                <a:ea typeface="Arial Black"/>
                <a:cs typeface="Arial Black"/>
                <a:sym typeface="Arial Black"/>
              </a:rPr>
              <a:t>Аркасових</a:t>
            </a:r>
            <a:r>
              <a:rPr lang="uk-UA" sz="1800" dirty="0">
                <a:solidFill>
                  <a:schemeClr val="lt1"/>
                </a:solidFill>
                <a:latin typeface="Arial Black"/>
                <a:ea typeface="Arial Black"/>
                <a:cs typeface="Arial Black"/>
                <a:sym typeface="Arial Black"/>
              </a:rPr>
              <a:t> та М.Л. </a:t>
            </a:r>
            <a:r>
              <a:rPr lang="uk-UA" sz="1800" dirty="0" err="1" smtClean="0">
                <a:solidFill>
                  <a:schemeClr val="lt1"/>
                </a:solidFill>
                <a:latin typeface="Arial Black"/>
                <a:ea typeface="Arial Black"/>
                <a:cs typeface="Arial Black"/>
                <a:sym typeface="Arial Black"/>
              </a:rPr>
              <a:t>Фалеєва</a:t>
            </a:r>
            <a:endParaRPr sz="1800" dirty="0">
              <a:solidFill>
                <a:schemeClr val="lt1"/>
              </a:solidFill>
              <a:latin typeface="Arial Black"/>
              <a:ea typeface="Arial Black"/>
              <a:cs typeface="Arial Black"/>
              <a:sym typeface="Arial Black"/>
            </a:endParaRPr>
          </a:p>
        </p:txBody>
      </p:sp>
      <p:pic>
        <p:nvPicPr>
          <p:cNvPr id="173" name="Google Shape;173;p18"/>
          <p:cNvPicPr preferRelativeResize="0"/>
          <p:nvPr/>
        </p:nvPicPr>
        <p:blipFill rotWithShape="1">
          <a:blip r:embed="rId5">
            <a:alphaModFix/>
          </a:blip>
          <a:srcRect l="26718" t="-1" r="14744" b="-495"/>
          <a:stretch/>
        </p:blipFill>
        <p:spPr>
          <a:xfrm>
            <a:off x="5971770" y="88431"/>
            <a:ext cx="3316406" cy="3202521"/>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174" name="Google Shape;174;p18"/>
          <p:cNvPicPr preferRelativeResize="0"/>
          <p:nvPr/>
        </p:nvPicPr>
        <p:blipFill rotWithShape="1">
          <a:blip r:embed="rId6">
            <a:alphaModFix/>
          </a:blip>
          <a:srcRect/>
          <a:stretch/>
        </p:blipFill>
        <p:spPr>
          <a:xfrm>
            <a:off x="5971770" y="3513957"/>
            <a:ext cx="3316406" cy="2487305"/>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81" name="Google Shape;181;p19"/>
          <p:cNvSpPr txBox="1">
            <a:spLocks noGrp="1"/>
          </p:cNvSpPr>
          <p:nvPr>
            <p:ph type="ctrTitle"/>
          </p:nvPr>
        </p:nvSpPr>
        <p:spPr>
          <a:xfrm>
            <a:off x="214976" y="88431"/>
            <a:ext cx="5881024" cy="665495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Arial"/>
              <a:buNone/>
            </a:pPr>
            <a:r>
              <a:rPr lang="uk-UA" sz="4400" b="1">
                <a:solidFill>
                  <a:schemeClr val="lt1"/>
                </a:solidFill>
                <a:latin typeface="Arial"/>
                <a:ea typeface="Arial"/>
                <a:cs typeface="Arial"/>
                <a:sym typeface="Arial"/>
              </a:rPr>
              <a:t> </a:t>
            </a:r>
            <a:endParaRPr sz="4400" b="1">
              <a:solidFill>
                <a:schemeClr val="lt1"/>
              </a:solidFill>
              <a:latin typeface="Arial"/>
              <a:ea typeface="Arial"/>
              <a:cs typeface="Arial"/>
              <a:sym typeface="Arial"/>
            </a:endParaRPr>
          </a:p>
        </p:txBody>
      </p:sp>
      <p:sp>
        <p:nvSpPr>
          <p:cNvPr id="182" name="Google Shape;182;p19"/>
          <p:cNvSpPr txBox="1"/>
          <p:nvPr/>
        </p:nvSpPr>
        <p:spPr>
          <a:xfrm>
            <a:off x="273220" y="315816"/>
            <a:ext cx="5967111"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400"/>
              <a:buFont typeface="Arial Black"/>
              <a:buNone/>
            </a:pPr>
            <a:r>
              <a:rPr lang="uk-UA" sz="2400">
                <a:solidFill>
                  <a:schemeClr val="lt1"/>
                </a:solidFill>
                <a:latin typeface="Arial Black"/>
                <a:ea typeface="Arial Black"/>
                <a:cs typeface="Arial Black"/>
                <a:sym typeface="Arial Black"/>
              </a:rPr>
              <a:t>На території некрополя розташоване поховання Василя Назаровича Каразіна — засновника Харківського університету. У 1842 році чоловік помер від запалення легень, під час подорожі до Криму задля наукових досліджень.</a:t>
            </a:r>
            <a:endParaRPr sz="4800">
              <a:solidFill>
                <a:schemeClr val="lt1"/>
              </a:solidFill>
              <a:latin typeface="Arial Black"/>
              <a:ea typeface="Arial Black"/>
              <a:cs typeface="Arial Black"/>
              <a:sym typeface="Arial Black"/>
            </a:endParaRPr>
          </a:p>
        </p:txBody>
      </p:sp>
      <p:pic>
        <p:nvPicPr>
          <p:cNvPr id="183" name="Google Shape;183;p19"/>
          <p:cNvPicPr preferRelativeResize="0"/>
          <p:nvPr/>
        </p:nvPicPr>
        <p:blipFill rotWithShape="1">
          <a:blip r:embed="rId4">
            <a:alphaModFix/>
          </a:blip>
          <a:srcRect/>
          <a:stretch/>
        </p:blipFill>
        <p:spPr>
          <a:xfrm>
            <a:off x="218174" y="3590188"/>
            <a:ext cx="5355312" cy="2677656"/>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184" name="Google Shape;184;p19"/>
          <p:cNvSpPr txBox="1"/>
          <p:nvPr/>
        </p:nvSpPr>
        <p:spPr>
          <a:xfrm>
            <a:off x="273220" y="6171609"/>
            <a:ext cx="374974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800" dirty="0">
                <a:solidFill>
                  <a:srgbClr val="0C0C0C"/>
                </a:solidFill>
                <a:latin typeface="Arial Black"/>
                <a:ea typeface="Arial Black"/>
                <a:cs typeface="Arial Black"/>
                <a:sym typeface="Arial Black"/>
              </a:rPr>
              <a:t>Каразін Василь Назарович</a:t>
            </a:r>
            <a:endParaRPr sz="1800" dirty="0">
              <a:solidFill>
                <a:srgbClr val="0C0C0C"/>
              </a:solidFill>
              <a:latin typeface="Arial Black"/>
              <a:ea typeface="Arial Black"/>
              <a:cs typeface="Arial Black"/>
              <a:sym typeface="Arial Black"/>
            </a:endParaRPr>
          </a:p>
        </p:txBody>
      </p:sp>
      <p:pic>
        <p:nvPicPr>
          <p:cNvPr id="185" name="Google Shape;185;p19"/>
          <p:cNvPicPr preferRelativeResize="0"/>
          <p:nvPr/>
        </p:nvPicPr>
        <p:blipFill rotWithShape="1">
          <a:blip r:embed="rId5">
            <a:alphaModFix/>
          </a:blip>
          <a:srcRect/>
          <a:stretch/>
        </p:blipFill>
        <p:spPr>
          <a:xfrm>
            <a:off x="9238248" y="88431"/>
            <a:ext cx="2797416" cy="3053304"/>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186" name="Google Shape;186;p19"/>
          <p:cNvPicPr preferRelativeResize="0"/>
          <p:nvPr/>
        </p:nvPicPr>
        <p:blipFill rotWithShape="1">
          <a:blip r:embed="rId6">
            <a:alphaModFix/>
          </a:blip>
          <a:srcRect/>
          <a:stretch/>
        </p:blipFill>
        <p:spPr>
          <a:xfrm>
            <a:off x="6310976" y="134139"/>
            <a:ext cx="2706836" cy="6015192"/>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187" name="Google Shape;187;p19"/>
          <p:cNvPicPr preferRelativeResize="0"/>
          <p:nvPr/>
        </p:nvPicPr>
        <p:blipFill rotWithShape="1">
          <a:blip r:embed="rId7">
            <a:alphaModFix/>
          </a:blip>
          <a:srcRect/>
          <a:stretch/>
        </p:blipFill>
        <p:spPr>
          <a:xfrm>
            <a:off x="9239375" y="3490958"/>
            <a:ext cx="2853458" cy="2532599"/>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188" name="Google Shape;188;p19"/>
          <p:cNvSpPr txBox="1"/>
          <p:nvPr/>
        </p:nvSpPr>
        <p:spPr>
          <a:xfrm>
            <a:off x="6532539" y="5561892"/>
            <a:ext cx="2301109"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uk-UA" sz="1200" dirty="0">
                <a:solidFill>
                  <a:srgbClr val="0C0C0C"/>
                </a:solidFill>
                <a:latin typeface="Arial Black"/>
                <a:ea typeface="Arial Black"/>
                <a:cs typeface="Arial Black"/>
                <a:sym typeface="Arial Black"/>
              </a:rPr>
              <a:t>Склеп В.Н. Каразіна , та </a:t>
            </a:r>
            <a:endParaRPr dirty="0"/>
          </a:p>
          <a:p>
            <a:pPr marL="0" marR="0" lvl="0" indent="0" algn="r" rtl="0">
              <a:spcBef>
                <a:spcPts val="0"/>
              </a:spcBef>
              <a:spcAft>
                <a:spcPts val="0"/>
              </a:spcAft>
              <a:buNone/>
            </a:pPr>
            <a:r>
              <a:rPr lang="uk-UA" sz="1200" dirty="0">
                <a:solidFill>
                  <a:srgbClr val="0C0C0C"/>
                </a:solidFill>
                <a:latin typeface="Arial Black"/>
                <a:ea typeface="Arial Black"/>
                <a:cs typeface="Arial Black"/>
                <a:sym typeface="Arial Black"/>
              </a:rPr>
              <a:t>його родини</a:t>
            </a:r>
            <a:endParaRPr sz="1200" dirty="0">
              <a:solidFill>
                <a:srgbClr val="0C0C0C"/>
              </a:solidFill>
              <a:latin typeface="Arial Black"/>
              <a:ea typeface="Arial Black"/>
              <a:cs typeface="Arial Black"/>
              <a:sym typeface="Arial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2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5" name="Google Shape;195;p20"/>
          <p:cNvSpPr txBox="1">
            <a:spLocks noGrp="1"/>
          </p:cNvSpPr>
          <p:nvPr>
            <p:ph type="ctrTitle"/>
          </p:nvPr>
        </p:nvSpPr>
        <p:spPr>
          <a:xfrm>
            <a:off x="214976" y="88431"/>
            <a:ext cx="5881024" cy="665495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Arial"/>
              <a:buNone/>
            </a:pPr>
            <a:r>
              <a:rPr lang="uk-UA" sz="4400" b="1">
                <a:solidFill>
                  <a:schemeClr val="lt1"/>
                </a:solidFill>
                <a:latin typeface="Arial"/>
                <a:ea typeface="Arial"/>
                <a:cs typeface="Arial"/>
                <a:sym typeface="Arial"/>
              </a:rPr>
              <a:t> </a:t>
            </a:r>
            <a:endParaRPr sz="4400" b="1">
              <a:solidFill>
                <a:schemeClr val="lt1"/>
              </a:solidFill>
              <a:latin typeface="Arial"/>
              <a:ea typeface="Arial"/>
              <a:cs typeface="Arial"/>
              <a:sym typeface="Arial"/>
            </a:endParaRPr>
          </a:p>
        </p:txBody>
      </p:sp>
      <p:sp>
        <p:nvSpPr>
          <p:cNvPr id="196" name="Google Shape;196;p20"/>
          <p:cNvSpPr txBox="1"/>
          <p:nvPr/>
        </p:nvSpPr>
        <p:spPr>
          <a:xfrm>
            <a:off x="368056" y="532302"/>
            <a:ext cx="5445595"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800">
                <a:solidFill>
                  <a:schemeClr val="lt1"/>
                </a:solidFill>
                <a:latin typeface="Arial Black"/>
                <a:ea typeface="Arial Black"/>
                <a:cs typeface="Arial Black"/>
                <a:sym typeface="Arial Black"/>
              </a:rPr>
              <a:t>На кладовищі похований Олександр Казарський. Він навчався у штурманському училищі в Миколаєві. Вже у свої 21 здобув освіту, отримав військове звання лейтенанта та обійняв посаду командира 18-гарматного військового бригу російського імператорського флоту “Меркурій”. </a:t>
            </a:r>
            <a:endParaRPr sz="1800">
              <a:solidFill>
                <a:schemeClr val="lt1"/>
              </a:solidFill>
              <a:latin typeface="Arial Black"/>
              <a:ea typeface="Arial Black"/>
              <a:cs typeface="Arial Black"/>
              <a:sym typeface="Arial Black"/>
            </a:endParaRPr>
          </a:p>
        </p:txBody>
      </p:sp>
      <p:pic>
        <p:nvPicPr>
          <p:cNvPr id="197" name="Google Shape;197;p20"/>
          <p:cNvPicPr preferRelativeResize="0"/>
          <p:nvPr/>
        </p:nvPicPr>
        <p:blipFill rotWithShape="1">
          <a:blip r:embed="rId4">
            <a:alphaModFix/>
          </a:blip>
          <a:srcRect/>
          <a:stretch/>
        </p:blipFill>
        <p:spPr>
          <a:xfrm>
            <a:off x="9583259" y="468758"/>
            <a:ext cx="2499475" cy="5920483"/>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198" name="Google Shape;198;p20"/>
          <p:cNvPicPr preferRelativeResize="0"/>
          <p:nvPr/>
        </p:nvPicPr>
        <p:blipFill rotWithShape="1">
          <a:blip r:embed="rId5">
            <a:alphaModFix/>
          </a:blip>
          <a:srcRect/>
          <a:stretch/>
        </p:blipFill>
        <p:spPr>
          <a:xfrm>
            <a:off x="6181708" y="532302"/>
            <a:ext cx="3187961" cy="5856098"/>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199" name="Google Shape;199;p20"/>
          <p:cNvPicPr preferRelativeResize="0"/>
          <p:nvPr/>
        </p:nvPicPr>
        <p:blipFill rotWithShape="1">
          <a:blip r:embed="rId6">
            <a:alphaModFix/>
          </a:blip>
          <a:srcRect/>
          <a:stretch/>
        </p:blipFill>
        <p:spPr>
          <a:xfrm>
            <a:off x="214976" y="3176610"/>
            <a:ext cx="5751757" cy="3211790"/>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200" name="Google Shape;200;p20"/>
          <p:cNvSpPr txBox="1"/>
          <p:nvPr/>
        </p:nvSpPr>
        <p:spPr>
          <a:xfrm>
            <a:off x="6532399" y="5868722"/>
            <a:ext cx="248657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2000">
                <a:solidFill>
                  <a:srgbClr val="7F7F7F"/>
                </a:solidFill>
                <a:latin typeface="Arial Black"/>
                <a:ea typeface="Arial Black"/>
                <a:cs typeface="Arial Black"/>
                <a:sym typeface="Arial Black"/>
              </a:rPr>
              <a:t>О.І. Казарський</a:t>
            </a:r>
            <a:endParaRPr sz="2000">
              <a:solidFill>
                <a:srgbClr val="7F7F7F"/>
              </a:solidFill>
              <a:latin typeface="Arial Black"/>
              <a:ea typeface="Arial Black"/>
              <a:cs typeface="Arial Black"/>
              <a:sym typeface="Arial Black"/>
            </a:endParaRPr>
          </a:p>
        </p:txBody>
      </p:sp>
      <p:sp>
        <p:nvSpPr>
          <p:cNvPr id="201" name="Google Shape;201;p20"/>
          <p:cNvSpPr txBox="1"/>
          <p:nvPr/>
        </p:nvSpPr>
        <p:spPr>
          <a:xfrm>
            <a:off x="9635421" y="5991833"/>
            <a:ext cx="239515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200">
                <a:solidFill>
                  <a:schemeClr val="lt1"/>
                </a:solidFill>
                <a:latin typeface="Arial Black"/>
                <a:ea typeface="Arial Black"/>
                <a:cs typeface="Arial Black"/>
                <a:sym typeface="Arial Black"/>
              </a:rPr>
              <a:t>Могила О.І. Казарського</a:t>
            </a:r>
            <a:endParaRPr sz="1200">
              <a:solidFill>
                <a:schemeClr val="lt1"/>
              </a:solidFill>
              <a:latin typeface="Arial Black"/>
              <a:ea typeface="Arial Black"/>
              <a:cs typeface="Arial Black"/>
              <a:sym typeface="Arial Black"/>
            </a:endParaRPr>
          </a:p>
        </p:txBody>
      </p:sp>
      <p:sp>
        <p:nvSpPr>
          <p:cNvPr id="202" name="Google Shape;202;p20"/>
          <p:cNvSpPr txBox="1"/>
          <p:nvPr/>
        </p:nvSpPr>
        <p:spPr>
          <a:xfrm>
            <a:off x="479860" y="6015166"/>
            <a:ext cx="5221985"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uk-UA" sz="1200" dirty="0">
                <a:solidFill>
                  <a:schemeClr val="lt1"/>
                </a:solidFill>
                <a:latin typeface="Arial Black"/>
                <a:ea typeface="Arial Black"/>
                <a:cs typeface="Arial Black"/>
                <a:sym typeface="Arial Black"/>
              </a:rPr>
              <a:t>Зображення 18-гарматного військового бригу "Меркурій" на пам'ятнику </a:t>
            </a:r>
            <a:r>
              <a:rPr lang="uk-UA" sz="1200" dirty="0" err="1">
                <a:solidFill>
                  <a:schemeClr val="lt1"/>
                </a:solidFill>
                <a:latin typeface="Arial Black"/>
                <a:ea typeface="Arial Black"/>
                <a:cs typeface="Arial Black"/>
                <a:sym typeface="Arial Black"/>
              </a:rPr>
              <a:t>Казарському</a:t>
            </a:r>
            <a:r>
              <a:rPr lang="uk-UA" sz="1200" dirty="0">
                <a:solidFill>
                  <a:schemeClr val="lt1"/>
                </a:solidFill>
                <a:latin typeface="Arial Black"/>
                <a:ea typeface="Arial Black"/>
                <a:cs typeface="Arial Black"/>
                <a:sym typeface="Arial Black"/>
              </a:rPr>
              <a:t> Олександру Івановичу</a:t>
            </a:r>
            <a:endParaRPr sz="1200" dirty="0">
              <a:solidFill>
                <a:schemeClr val="lt1"/>
              </a:solidFill>
              <a:latin typeface="Arial Black"/>
              <a:ea typeface="Arial Black"/>
              <a:cs typeface="Arial Black"/>
              <a:sym typeface="Arial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2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9" name="Google Shape;209;p21"/>
          <p:cNvSpPr txBox="1">
            <a:spLocks noGrp="1"/>
          </p:cNvSpPr>
          <p:nvPr>
            <p:ph type="ctrTitle"/>
          </p:nvPr>
        </p:nvSpPr>
        <p:spPr>
          <a:xfrm>
            <a:off x="214976" y="88431"/>
            <a:ext cx="5881024" cy="665495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Arial"/>
              <a:buNone/>
            </a:pPr>
            <a:r>
              <a:rPr lang="uk-UA" sz="4400" b="1">
                <a:solidFill>
                  <a:schemeClr val="lt1"/>
                </a:solidFill>
                <a:latin typeface="Arial"/>
                <a:ea typeface="Arial"/>
                <a:cs typeface="Arial"/>
                <a:sym typeface="Arial"/>
              </a:rPr>
              <a:t> </a:t>
            </a:r>
            <a:endParaRPr sz="4400" b="1">
              <a:solidFill>
                <a:schemeClr val="lt1"/>
              </a:solidFill>
              <a:latin typeface="Arial"/>
              <a:ea typeface="Arial"/>
              <a:cs typeface="Arial"/>
              <a:sym typeface="Arial"/>
            </a:endParaRPr>
          </a:p>
        </p:txBody>
      </p:sp>
      <p:sp>
        <p:nvSpPr>
          <p:cNvPr id="210" name="Google Shape;210;p21"/>
          <p:cNvSpPr txBox="1"/>
          <p:nvPr/>
        </p:nvSpPr>
        <p:spPr>
          <a:xfrm>
            <a:off x="248066" y="233793"/>
            <a:ext cx="8197840" cy="28623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2000"/>
              <a:buFont typeface="Arial Black"/>
              <a:buNone/>
            </a:pPr>
            <a:r>
              <a:rPr lang="uk-UA" sz="2000" dirty="0">
                <a:solidFill>
                  <a:schemeClr val="lt1"/>
                </a:solidFill>
                <a:latin typeface="Arial Black"/>
                <a:ea typeface="Arial Black"/>
                <a:cs typeface="Arial Black"/>
                <a:sym typeface="Arial Black"/>
              </a:rPr>
              <a:t>Зокрема на території міського цвинтаря спочиває військовий священник — капелан </a:t>
            </a:r>
            <a:r>
              <a:rPr lang="uk-UA" sz="2000" dirty="0" err="1">
                <a:solidFill>
                  <a:schemeClr val="lt1"/>
                </a:solidFill>
                <a:latin typeface="Arial Black"/>
                <a:ea typeface="Arial Black"/>
                <a:cs typeface="Arial Black"/>
                <a:sym typeface="Arial Black"/>
              </a:rPr>
              <a:t>Софроній</a:t>
            </a:r>
            <a:r>
              <a:rPr lang="uk-UA" sz="2000" dirty="0">
                <a:solidFill>
                  <a:schemeClr val="lt1"/>
                </a:solidFill>
                <a:latin typeface="Arial Black"/>
                <a:ea typeface="Arial Black"/>
                <a:cs typeface="Arial Black"/>
                <a:sym typeface="Arial Black"/>
              </a:rPr>
              <a:t> Семенович </a:t>
            </a:r>
            <a:r>
              <a:rPr lang="uk-UA" sz="2000" dirty="0" err="1">
                <a:solidFill>
                  <a:schemeClr val="lt1"/>
                </a:solidFill>
                <a:latin typeface="Arial Black"/>
                <a:ea typeface="Arial Black"/>
                <a:cs typeface="Arial Black"/>
                <a:sym typeface="Arial Black"/>
              </a:rPr>
              <a:t>Самборський</a:t>
            </a:r>
            <a:r>
              <a:rPr lang="uk-UA" sz="2000" dirty="0">
                <a:solidFill>
                  <a:schemeClr val="lt1"/>
                </a:solidFill>
                <a:latin typeface="Arial Black"/>
                <a:ea typeface="Arial Black"/>
                <a:cs typeface="Arial Black"/>
                <a:sym typeface="Arial Black"/>
              </a:rPr>
              <a:t>. Його поховання місцеві жителі вважають чудотворним, подейкують про 52 випадки зцілення людей. 1780-1863 Його проста могила — одна з небагатьох серед православних поховань на цвинтарі — доглянута і потопає у квітах.</a:t>
            </a:r>
            <a:endParaRPr sz="2000" dirty="0">
              <a:solidFill>
                <a:schemeClr val="lt1"/>
              </a:solidFill>
              <a:latin typeface="Arial Black"/>
              <a:ea typeface="Arial Black"/>
              <a:cs typeface="Arial Black"/>
              <a:sym typeface="Arial Black"/>
            </a:endParaRPr>
          </a:p>
          <a:p>
            <a:pPr marL="0" marR="0" lvl="0" indent="0" algn="just" rtl="0">
              <a:spcBef>
                <a:spcPts val="0"/>
              </a:spcBef>
              <a:spcAft>
                <a:spcPts val="0"/>
              </a:spcAft>
              <a:buNone/>
            </a:pPr>
            <a:r>
              <a:rPr lang="uk-UA" sz="2000" dirty="0">
                <a:solidFill>
                  <a:schemeClr val="lt1"/>
                </a:solidFill>
                <a:latin typeface="Arial Black"/>
                <a:ea typeface="Arial Black"/>
                <a:cs typeface="Arial Black"/>
                <a:sym typeface="Arial Black"/>
              </a:rPr>
              <a:t> </a:t>
            </a:r>
            <a:endParaRPr sz="2000" dirty="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2000" dirty="0">
              <a:solidFill>
                <a:schemeClr val="lt1"/>
              </a:solidFill>
              <a:latin typeface="Arial Black"/>
              <a:ea typeface="Arial Black"/>
              <a:cs typeface="Arial Black"/>
              <a:sym typeface="Arial Black"/>
            </a:endParaRPr>
          </a:p>
        </p:txBody>
      </p:sp>
      <p:pic>
        <p:nvPicPr>
          <p:cNvPr id="211" name="Google Shape;211;p21"/>
          <p:cNvPicPr preferRelativeResize="0"/>
          <p:nvPr/>
        </p:nvPicPr>
        <p:blipFill rotWithShape="1">
          <a:blip r:embed="rId4">
            <a:alphaModFix/>
          </a:blip>
          <a:srcRect/>
          <a:stretch/>
        </p:blipFill>
        <p:spPr>
          <a:xfrm>
            <a:off x="8789158" y="233793"/>
            <a:ext cx="3300484" cy="5166713"/>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212" name="Google Shape;212;p21"/>
          <p:cNvSpPr txBox="1"/>
          <p:nvPr/>
        </p:nvSpPr>
        <p:spPr>
          <a:xfrm>
            <a:off x="9329809" y="5159756"/>
            <a:ext cx="245932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800" dirty="0" err="1">
                <a:solidFill>
                  <a:schemeClr val="lt1"/>
                </a:solidFill>
                <a:latin typeface="Arial Black"/>
                <a:ea typeface="Arial Black"/>
                <a:cs typeface="Arial Black"/>
                <a:sym typeface="Arial Black"/>
              </a:rPr>
              <a:t>С.С.Самборський</a:t>
            </a:r>
            <a:endParaRPr sz="1800" dirty="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800" dirty="0">
              <a:solidFill>
                <a:schemeClr val="lt1"/>
              </a:solidFill>
              <a:latin typeface="Arial Black"/>
              <a:ea typeface="Arial Black"/>
              <a:cs typeface="Arial Black"/>
              <a:sym typeface="Arial Black"/>
            </a:endParaRPr>
          </a:p>
        </p:txBody>
      </p:sp>
      <p:pic>
        <p:nvPicPr>
          <p:cNvPr id="213" name="Google Shape;213;p21"/>
          <p:cNvPicPr preferRelativeResize="0"/>
          <p:nvPr/>
        </p:nvPicPr>
        <p:blipFill rotWithShape="1">
          <a:blip r:embed="rId5">
            <a:alphaModFix/>
          </a:blip>
          <a:srcRect t="18691" r="1231"/>
          <a:stretch/>
        </p:blipFill>
        <p:spPr>
          <a:xfrm>
            <a:off x="184991" y="2799945"/>
            <a:ext cx="4587046" cy="3237430"/>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214" name="Google Shape;214;p21"/>
          <p:cNvPicPr preferRelativeResize="0"/>
          <p:nvPr/>
        </p:nvPicPr>
        <p:blipFill rotWithShape="1">
          <a:blip r:embed="rId6">
            <a:alphaModFix/>
          </a:blip>
          <a:srcRect/>
          <a:stretch/>
        </p:blipFill>
        <p:spPr>
          <a:xfrm>
            <a:off x="5001292" y="2799945"/>
            <a:ext cx="3444614" cy="3237430"/>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215" name="Google Shape;215;p21"/>
          <p:cNvSpPr txBox="1"/>
          <p:nvPr/>
        </p:nvSpPr>
        <p:spPr>
          <a:xfrm>
            <a:off x="2705502" y="6125806"/>
            <a:ext cx="360547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800">
                <a:solidFill>
                  <a:schemeClr val="lt1"/>
                </a:solidFill>
                <a:latin typeface="Arial Black"/>
                <a:ea typeface="Arial Black"/>
                <a:cs typeface="Arial Black"/>
                <a:sym typeface="Arial Black"/>
              </a:rPr>
              <a:t>Могила С.С.Самборського</a:t>
            </a:r>
            <a:endParaRPr sz="1800">
              <a:solidFill>
                <a:schemeClr val="lt1"/>
              </a:solidFill>
              <a:latin typeface="Arial Black"/>
              <a:ea typeface="Arial Black"/>
              <a:cs typeface="Arial Black"/>
              <a:sym typeface="Arial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2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2" name="Google Shape;222;p22"/>
          <p:cNvSpPr txBox="1">
            <a:spLocks noGrp="1"/>
          </p:cNvSpPr>
          <p:nvPr>
            <p:ph type="ctrTitle"/>
          </p:nvPr>
        </p:nvSpPr>
        <p:spPr>
          <a:xfrm>
            <a:off x="214976" y="88431"/>
            <a:ext cx="5881024" cy="665495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Arial"/>
              <a:buNone/>
            </a:pPr>
            <a:r>
              <a:rPr lang="uk-UA" sz="4400" b="1">
                <a:solidFill>
                  <a:schemeClr val="lt1"/>
                </a:solidFill>
                <a:latin typeface="Arial"/>
                <a:ea typeface="Arial"/>
                <a:cs typeface="Arial"/>
                <a:sym typeface="Arial"/>
              </a:rPr>
              <a:t> </a:t>
            </a:r>
            <a:endParaRPr sz="4400" b="1">
              <a:solidFill>
                <a:schemeClr val="lt1"/>
              </a:solidFill>
              <a:latin typeface="Arial"/>
              <a:ea typeface="Arial"/>
              <a:cs typeface="Arial"/>
              <a:sym typeface="Arial"/>
            </a:endParaRPr>
          </a:p>
        </p:txBody>
      </p:sp>
      <p:sp>
        <p:nvSpPr>
          <p:cNvPr id="223" name="Google Shape;223;p22"/>
          <p:cNvSpPr txBox="1"/>
          <p:nvPr/>
        </p:nvSpPr>
        <p:spPr>
          <a:xfrm>
            <a:off x="366486" y="344862"/>
            <a:ext cx="6248400" cy="224676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uk-UA" sz="2000">
                <a:solidFill>
                  <a:schemeClr val="lt1"/>
                </a:solidFill>
                <a:latin typeface="Arial Black"/>
                <a:ea typeface="Arial Black"/>
                <a:cs typeface="Arial Black"/>
                <a:sym typeface="Arial Black"/>
              </a:rPr>
              <a:t>У XIX столітті для всіх віросповідань загальною стала тенденція прикрашати могили великими мармуровими пам'ятниками. Більшість фігур янголів понівечили вандали. Скинуті з п'єдесталів, з відтятими головами, скульптури лежать у проваллях склепів.</a:t>
            </a:r>
            <a:endParaRPr sz="2000">
              <a:solidFill>
                <a:schemeClr val="lt1"/>
              </a:solidFill>
              <a:latin typeface="Arial Black"/>
              <a:ea typeface="Arial Black"/>
              <a:cs typeface="Arial Black"/>
              <a:sym typeface="Arial Black"/>
            </a:endParaRPr>
          </a:p>
        </p:txBody>
      </p:sp>
      <p:pic>
        <p:nvPicPr>
          <p:cNvPr id="224" name="Google Shape;224;p22"/>
          <p:cNvPicPr preferRelativeResize="0"/>
          <p:nvPr/>
        </p:nvPicPr>
        <p:blipFill rotWithShape="1">
          <a:blip r:embed="rId4">
            <a:alphaModFix/>
          </a:blip>
          <a:srcRect/>
          <a:stretch/>
        </p:blipFill>
        <p:spPr>
          <a:xfrm>
            <a:off x="9531666" y="114618"/>
            <a:ext cx="2535323" cy="6269795"/>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225" name="Google Shape;225;p22"/>
          <p:cNvPicPr preferRelativeResize="0"/>
          <p:nvPr/>
        </p:nvPicPr>
        <p:blipFill rotWithShape="1">
          <a:blip r:embed="rId5">
            <a:alphaModFix/>
          </a:blip>
          <a:srcRect/>
          <a:stretch/>
        </p:blipFill>
        <p:spPr>
          <a:xfrm>
            <a:off x="6860452" y="114618"/>
            <a:ext cx="2488849" cy="6269795"/>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2" name="Рисунок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3037" y="2804575"/>
            <a:ext cx="5515297" cy="384048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2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36" name="Google Shape;236;p23"/>
          <p:cNvSpPr txBox="1">
            <a:spLocks noGrp="1"/>
          </p:cNvSpPr>
          <p:nvPr>
            <p:ph type="ctrTitle"/>
          </p:nvPr>
        </p:nvSpPr>
        <p:spPr>
          <a:xfrm>
            <a:off x="214976" y="88431"/>
            <a:ext cx="5881024" cy="665495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Arial"/>
              <a:buNone/>
            </a:pPr>
            <a:r>
              <a:rPr lang="uk-UA" sz="4400" b="1">
                <a:solidFill>
                  <a:schemeClr val="lt1"/>
                </a:solidFill>
                <a:latin typeface="Arial"/>
                <a:ea typeface="Arial"/>
                <a:cs typeface="Arial"/>
                <a:sym typeface="Arial"/>
              </a:rPr>
              <a:t> </a:t>
            </a:r>
            <a:endParaRPr sz="4400" b="1">
              <a:solidFill>
                <a:schemeClr val="lt1"/>
              </a:solidFill>
              <a:latin typeface="Arial"/>
              <a:ea typeface="Arial"/>
              <a:cs typeface="Arial"/>
              <a:sym typeface="Arial"/>
            </a:endParaRPr>
          </a:p>
        </p:txBody>
      </p:sp>
      <p:pic>
        <p:nvPicPr>
          <p:cNvPr id="237" name="Google Shape;237;p23"/>
          <p:cNvPicPr preferRelativeResize="0"/>
          <p:nvPr/>
        </p:nvPicPr>
        <p:blipFill rotWithShape="1">
          <a:blip r:embed="rId4">
            <a:alphaModFix/>
          </a:blip>
          <a:srcRect/>
          <a:stretch/>
        </p:blipFill>
        <p:spPr>
          <a:xfrm>
            <a:off x="8594414" y="88431"/>
            <a:ext cx="3502050" cy="6225867"/>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238" name="Google Shape;238;p23"/>
          <p:cNvPicPr preferRelativeResize="0"/>
          <p:nvPr/>
        </p:nvPicPr>
        <p:blipFill rotWithShape="1">
          <a:blip r:embed="rId5">
            <a:alphaModFix/>
          </a:blip>
          <a:srcRect/>
          <a:stretch/>
        </p:blipFill>
        <p:spPr>
          <a:xfrm>
            <a:off x="5611696" y="88432"/>
            <a:ext cx="2822836" cy="6225866"/>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239" name="Google Shape;239;p23"/>
          <p:cNvPicPr preferRelativeResize="0"/>
          <p:nvPr/>
        </p:nvPicPr>
        <p:blipFill rotWithShape="1">
          <a:blip r:embed="rId6">
            <a:alphaModFix/>
          </a:blip>
          <a:srcRect/>
          <a:stretch/>
        </p:blipFill>
        <p:spPr>
          <a:xfrm>
            <a:off x="2904984" y="88430"/>
            <a:ext cx="2505886" cy="6225867"/>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pic>
        <p:nvPicPr>
          <p:cNvPr id="240" name="Google Shape;240;p23"/>
          <p:cNvPicPr preferRelativeResize="0"/>
          <p:nvPr/>
        </p:nvPicPr>
        <p:blipFill rotWithShape="1">
          <a:blip r:embed="rId7">
            <a:alphaModFix/>
          </a:blip>
          <a:srcRect/>
          <a:stretch/>
        </p:blipFill>
        <p:spPr>
          <a:xfrm>
            <a:off x="125383" y="88429"/>
            <a:ext cx="2626922" cy="6225868"/>
          </a:xfrm>
          <a:prstGeom prst="roundRect">
            <a:avLst>
              <a:gd name="adj" fmla="val 11111"/>
            </a:avLst>
          </a:prstGeom>
          <a:noFill/>
          <a:ln w="190500" cap="rnd" cmpd="sng">
            <a:solidFill>
              <a:srgbClr val="C8C6BD"/>
            </a:solidFill>
            <a:prstDash val="solid"/>
            <a:round/>
            <a:headEnd type="none" w="sm" len="sm"/>
            <a:tailEnd type="none" w="sm" len="sm"/>
          </a:ln>
          <a:effectLst>
            <a:outerShdw blurRad="101600" dist="50800" dir="7200000" algn="tl" rotWithShape="0">
              <a:srgbClr val="000000">
                <a:alpha val="44705"/>
              </a:srgbClr>
            </a:outerShdw>
          </a:effectLst>
        </p:spPr>
      </p:pic>
      <p:sp>
        <p:nvSpPr>
          <p:cNvPr id="241" name="Google Shape;241;p23"/>
          <p:cNvSpPr txBox="1"/>
          <p:nvPr/>
        </p:nvSpPr>
        <p:spPr>
          <a:xfrm>
            <a:off x="3167275" y="6159507"/>
            <a:ext cx="213872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800" dirty="0">
                <a:solidFill>
                  <a:schemeClr val="dk1"/>
                </a:solidFill>
                <a:latin typeface="Arial Black"/>
                <a:ea typeface="Arial Black"/>
                <a:cs typeface="Arial Black"/>
                <a:sym typeface="Arial Black"/>
              </a:rPr>
              <a:t>Каплиця 1876р</a:t>
            </a:r>
            <a:endParaRPr sz="1800" dirty="0">
              <a:solidFill>
                <a:schemeClr val="dk1"/>
              </a:solidFill>
              <a:latin typeface="Arial Black"/>
              <a:ea typeface="Arial Black"/>
              <a:cs typeface="Arial Black"/>
              <a:sym typeface="Arial Black"/>
            </a:endParaRPr>
          </a:p>
        </p:txBody>
      </p:sp>
      <p:sp>
        <p:nvSpPr>
          <p:cNvPr id="242" name="Google Shape;242;p23"/>
          <p:cNvSpPr txBox="1"/>
          <p:nvPr/>
        </p:nvSpPr>
        <p:spPr>
          <a:xfrm>
            <a:off x="9205801" y="6032151"/>
            <a:ext cx="277031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uk-UA" sz="1800" dirty="0">
                <a:solidFill>
                  <a:schemeClr val="dk1"/>
                </a:solidFill>
                <a:latin typeface="Arial Black"/>
                <a:ea typeface="Arial Black"/>
                <a:cs typeface="Arial Black"/>
                <a:sym typeface="Arial Black"/>
              </a:rPr>
              <a:t>Розрухи </a:t>
            </a:r>
            <a:r>
              <a:rPr lang="uk-UA" sz="1800" dirty="0" smtClean="0">
                <a:solidFill>
                  <a:schemeClr val="dk1"/>
                </a:solidFill>
                <a:latin typeface="Arial Black"/>
                <a:ea typeface="Arial Black"/>
                <a:cs typeface="Arial Black"/>
                <a:sym typeface="Arial Black"/>
              </a:rPr>
              <a:t>некрополя</a:t>
            </a:r>
            <a:endParaRPr sz="1800" dirty="0">
              <a:solidFill>
                <a:schemeClr val="dk1"/>
              </a:solidFill>
              <a:latin typeface="Arial Black"/>
              <a:ea typeface="Arial Black"/>
              <a:cs typeface="Arial Black"/>
              <a:sym typeface="Arial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2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49" name="Google Shape;249;p24"/>
          <p:cNvSpPr txBox="1">
            <a:spLocks noGrp="1"/>
          </p:cNvSpPr>
          <p:nvPr>
            <p:ph type="ctrTitle"/>
          </p:nvPr>
        </p:nvSpPr>
        <p:spPr>
          <a:xfrm>
            <a:off x="214976" y="88431"/>
            <a:ext cx="5881024" cy="665495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Arial"/>
              <a:buNone/>
            </a:pPr>
            <a:r>
              <a:rPr lang="uk-UA" sz="4400" b="1">
                <a:solidFill>
                  <a:schemeClr val="lt1"/>
                </a:solidFill>
                <a:latin typeface="Arial"/>
                <a:ea typeface="Arial"/>
                <a:cs typeface="Arial"/>
                <a:sym typeface="Arial"/>
              </a:rPr>
              <a:t> </a:t>
            </a:r>
            <a:endParaRPr sz="4400" b="1">
              <a:solidFill>
                <a:schemeClr val="lt1"/>
              </a:solidFill>
              <a:latin typeface="Arial"/>
              <a:ea typeface="Arial"/>
              <a:cs typeface="Arial"/>
              <a:sym typeface="Arial"/>
            </a:endParaRPr>
          </a:p>
        </p:txBody>
      </p:sp>
      <p:sp>
        <p:nvSpPr>
          <p:cNvPr id="250" name="Google Shape;250;p24"/>
          <p:cNvSpPr txBox="1"/>
          <p:nvPr/>
        </p:nvSpPr>
        <p:spPr>
          <a:xfrm>
            <a:off x="416906" y="428198"/>
            <a:ext cx="11358188" cy="6001603"/>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2400"/>
              <a:buFont typeface="Arial Black"/>
              <a:buNone/>
            </a:pPr>
            <a:r>
              <a:rPr lang="uk-UA" sz="2200" b="1" dirty="0" smtClean="0">
                <a:solidFill>
                  <a:schemeClr val="lt1"/>
                </a:solidFill>
                <a:highlight>
                  <a:srgbClr val="BF9000"/>
                </a:highlight>
                <a:latin typeface="Arial Black"/>
                <a:ea typeface="Arial Black"/>
                <a:cs typeface="Arial Black"/>
                <a:sym typeface="Arial Black"/>
              </a:rPr>
              <a:t>Висновок</a:t>
            </a:r>
            <a:r>
              <a:rPr lang="uk-UA" sz="2200" b="1" dirty="0">
                <a:solidFill>
                  <a:schemeClr val="lt1"/>
                </a:solidFill>
                <a:highlight>
                  <a:srgbClr val="BF9000"/>
                </a:highlight>
                <a:latin typeface="Arial Black"/>
                <a:ea typeface="Arial Black"/>
                <a:cs typeface="Arial Black"/>
                <a:sym typeface="Arial Black"/>
              </a:rPr>
              <a:t>: </a:t>
            </a:r>
            <a:r>
              <a:rPr lang="uk-UA" sz="2200" dirty="0">
                <a:solidFill>
                  <a:schemeClr val="lt1"/>
                </a:solidFill>
                <a:latin typeface="Arial Black"/>
                <a:ea typeface="Arial Black"/>
                <a:cs typeface="Arial Black"/>
                <a:sym typeface="Arial Black"/>
              </a:rPr>
              <a:t>у сучасному суспільстві меморіальна функція історичних кладовищ заступила їх первісне сакральне призначення. У зв'язку з цим слід нагадати, що християнство ґрунтується на вірі у продовження існування людської особистості після смерті. Доглядаючи за могилою, кожна людина може вшанувати пам'ять померлих, висловити свої почуття. Разом із храмом кладовище утворює неповторний сакральний ландшафт у місті </a:t>
            </a:r>
            <a:endParaRPr sz="2200" dirty="0">
              <a:solidFill>
                <a:schemeClr val="lt1"/>
              </a:solidFill>
              <a:latin typeface="Arial Black"/>
              <a:ea typeface="Arial Black"/>
              <a:cs typeface="Arial Black"/>
              <a:sym typeface="Arial Black"/>
            </a:endParaRPr>
          </a:p>
          <a:p>
            <a:pPr marL="0" marR="0" lvl="0" indent="0" algn="just" rtl="0">
              <a:spcBef>
                <a:spcPts val="0"/>
              </a:spcBef>
              <a:spcAft>
                <a:spcPts val="0"/>
              </a:spcAft>
              <a:buNone/>
            </a:pPr>
            <a:r>
              <a:rPr lang="uk-UA" sz="2200" dirty="0">
                <a:solidFill>
                  <a:schemeClr val="lt1"/>
                </a:solidFill>
                <a:latin typeface="Arial Black"/>
                <a:ea typeface="Arial Black"/>
                <a:cs typeface="Arial Black"/>
                <a:sym typeface="Arial Black"/>
              </a:rPr>
              <a:t>Нині цвинтар перебуває у занедбаному стані. Тисячі прізвищ ховаються під чужими меморіальними дошками, а люди спочивають під чужими пам’ятниками. через байдужість влади історичне кладовище невпинно руйнують, його спотворюють і грабують вандали. Він не те, що сьогодні не має ніякого статусу як об’єкт культурної спадщини, він навіть просто ніким не охороняється, з-за чого постійно розкрадають склепи і пам’ятники.  На даний час він стає затребуваним екскурсійним маршрутом, який терміново необхідно врятувати від подальшого руйнування.</a:t>
            </a:r>
            <a:endParaRPr sz="2200" dirty="0">
              <a:solidFill>
                <a:schemeClr val="lt1"/>
              </a:solidFill>
              <a:latin typeface="Arial Black"/>
              <a:ea typeface="Arial Black"/>
              <a:cs typeface="Arial Black"/>
              <a:sym typeface="Arial Black"/>
            </a:endParaRPr>
          </a:p>
          <a:p>
            <a:pPr marL="0" marR="0" lvl="0" indent="0" algn="just" rtl="0">
              <a:spcBef>
                <a:spcPts val="0"/>
              </a:spcBef>
              <a:spcAft>
                <a:spcPts val="0"/>
              </a:spcAft>
              <a:buNone/>
            </a:pPr>
            <a:endParaRPr sz="3200" dirty="0">
              <a:solidFill>
                <a:schemeClr val="lt1"/>
              </a:solidFill>
              <a:latin typeface="Arial Black"/>
              <a:ea typeface="Arial Black"/>
              <a:cs typeface="Arial Black"/>
              <a:sym typeface="Arial Blac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25"/>
          <p:cNvPicPr preferRelativeResize="0"/>
          <p:nvPr/>
        </p:nvPicPr>
        <p:blipFill rotWithShape="1">
          <a:blip r:embed="rId3">
            <a:alphaModFix/>
          </a:blip>
          <a:srcRect/>
          <a:stretch/>
        </p:blipFill>
        <p:spPr>
          <a:xfrm>
            <a:off x="0" y="-223513"/>
            <a:ext cx="12192000" cy="6858000"/>
          </a:xfrm>
          <a:prstGeom prst="rect">
            <a:avLst/>
          </a:prstGeom>
          <a:noFill/>
          <a:ln>
            <a:noFill/>
          </a:ln>
        </p:spPr>
      </p:pic>
      <p:sp>
        <p:nvSpPr>
          <p:cNvPr id="258" name="Google Shape;258;p25"/>
          <p:cNvSpPr txBox="1"/>
          <p:nvPr/>
        </p:nvSpPr>
        <p:spPr>
          <a:xfrm>
            <a:off x="304800" y="304800"/>
            <a:ext cx="11499274" cy="4888477"/>
          </a:xfrm>
          <a:prstGeom prst="rect">
            <a:avLst/>
          </a:prstGeom>
          <a:noFill/>
          <a:ln>
            <a:noFill/>
          </a:ln>
        </p:spPr>
        <p:txBody>
          <a:bodyPr spcFirstLastPara="1" wrap="square" lIns="91425" tIns="45700" rIns="91425" bIns="45700" anchor="t" anchorCtr="0">
            <a:spAutoFit/>
          </a:bodyPr>
          <a:lstStyle/>
          <a:p>
            <a:pPr marL="0" marR="0" lvl="0" indent="0" algn="ctr" rtl="0">
              <a:lnSpc>
                <a:spcPct val="75000"/>
              </a:lnSpc>
              <a:spcBef>
                <a:spcPts val="0"/>
              </a:spcBef>
              <a:spcAft>
                <a:spcPts val="0"/>
              </a:spcAft>
              <a:buClr>
                <a:schemeClr val="lt1"/>
              </a:buClr>
              <a:buSzPts val="1600"/>
              <a:buFont typeface="Calibri"/>
              <a:buNone/>
            </a:pPr>
            <a:r>
              <a:rPr lang="uk-UA" sz="2000" dirty="0">
                <a:solidFill>
                  <a:schemeClr val="lt1"/>
                </a:solidFill>
                <a:latin typeface="Calibri"/>
                <a:ea typeface="Calibri"/>
                <a:cs typeface="Calibri"/>
                <a:sym typeface="Calibri"/>
              </a:rPr>
              <a:t>Список використаних джерел</a:t>
            </a:r>
            <a:endParaRPr sz="2000" dirty="0">
              <a:solidFill>
                <a:schemeClr val="lt1"/>
              </a:solidFill>
              <a:latin typeface="Calibri"/>
              <a:ea typeface="Calibri"/>
              <a:cs typeface="Calibri"/>
              <a:sym typeface="Calibri"/>
            </a:endParaRPr>
          </a:p>
          <a:p>
            <a:pPr marL="0" marR="0" lvl="0" indent="0" algn="l" rtl="0">
              <a:lnSpc>
                <a:spcPct val="75000"/>
              </a:lnSpc>
              <a:spcBef>
                <a:spcPts val="800"/>
              </a:spcBef>
              <a:spcAft>
                <a:spcPts val="0"/>
              </a:spcAft>
              <a:buClr>
                <a:schemeClr val="lt1"/>
              </a:buClr>
              <a:buSzPts val="1600"/>
              <a:buFont typeface="Calibri"/>
              <a:buNone/>
            </a:pPr>
            <a:r>
              <a:rPr lang="uk-UA" sz="2000" dirty="0">
                <a:solidFill>
                  <a:schemeClr val="lt1"/>
                </a:solidFill>
                <a:latin typeface="Calibri"/>
                <a:ea typeface="Calibri"/>
                <a:cs typeface="Calibri"/>
                <a:sym typeface="Calibri"/>
              </a:rPr>
              <a:t> </a:t>
            </a:r>
            <a:endParaRPr sz="2000" dirty="0">
              <a:solidFill>
                <a:schemeClr val="lt1"/>
              </a:solidFill>
              <a:latin typeface="Calibri"/>
              <a:ea typeface="Calibri"/>
              <a:cs typeface="Calibri"/>
              <a:sym typeface="Calibri"/>
            </a:endParaRPr>
          </a:p>
          <a:p>
            <a:pPr marL="285750" marR="0" lvl="0" indent="-285750" algn="just" rtl="0">
              <a:lnSpc>
                <a:spcPct val="75000"/>
              </a:lnSpc>
              <a:spcBef>
                <a:spcPts val="800"/>
              </a:spcBef>
              <a:spcAft>
                <a:spcPts val="0"/>
              </a:spcAft>
              <a:buClr>
                <a:schemeClr val="lt1"/>
              </a:buClr>
              <a:buSzPts val="1600"/>
              <a:buFont typeface="Arial"/>
              <a:buChar char="•"/>
            </a:pPr>
            <a:r>
              <a:rPr lang="uk-UA" sz="2000" dirty="0">
                <a:solidFill>
                  <a:schemeClr val="lt1"/>
                </a:solidFill>
                <a:latin typeface="Calibri"/>
                <a:ea typeface="Calibri"/>
                <a:cs typeface="Calibri"/>
                <a:sym typeface="Calibri"/>
              </a:rPr>
              <a:t>Губська Т. Миколаївський некрополь. Місто мармурових ангелів. (Миколаївський некрополь.) Миколаїв. Видавництво Ірини Гудим. 2012. 376 с.,</a:t>
            </a:r>
            <a:endParaRPr sz="2000" dirty="0">
              <a:solidFill>
                <a:schemeClr val="lt1"/>
              </a:solidFill>
              <a:latin typeface="Calibri"/>
              <a:ea typeface="Calibri"/>
              <a:cs typeface="Calibri"/>
              <a:sym typeface="Calibri"/>
            </a:endParaRPr>
          </a:p>
          <a:p>
            <a:pPr marL="285750" marR="0" lvl="0" indent="-285750" algn="just" rtl="0">
              <a:lnSpc>
                <a:spcPct val="75000"/>
              </a:lnSpc>
              <a:spcBef>
                <a:spcPts val="800"/>
              </a:spcBef>
              <a:spcAft>
                <a:spcPts val="0"/>
              </a:spcAft>
              <a:buClr>
                <a:schemeClr val="lt1"/>
              </a:buClr>
              <a:buSzPts val="1600"/>
              <a:buFont typeface="Arial"/>
              <a:buChar char="•"/>
            </a:pPr>
            <a:r>
              <a:rPr lang="uk-UA" sz="2000" dirty="0" err="1">
                <a:solidFill>
                  <a:schemeClr val="lt1"/>
                </a:solidFill>
                <a:latin typeface="Calibri"/>
                <a:ea typeface="Calibri"/>
                <a:cs typeface="Calibri"/>
                <a:sym typeface="Calibri"/>
              </a:rPr>
              <a:t>Длінна</a:t>
            </a:r>
            <a:r>
              <a:rPr lang="uk-UA" sz="2000" dirty="0">
                <a:solidFill>
                  <a:schemeClr val="lt1"/>
                </a:solidFill>
                <a:latin typeface="Calibri"/>
                <a:ea typeface="Calibri"/>
                <a:cs typeface="Calibri"/>
                <a:sym typeface="Calibri"/>
              </a:rPr>
              <a:t>, Тетяна (07.05.2015). </a:t>
            </a:r>
            <a:r>
              <a:rPr lang="uk-UA" sz="2000" u="sng" strike="noStrike" dirty="0">
                <a:solidFill>
                  <a:schemeClr val="hlink"/>
                </a:solidFill>
                <a:latin typeface="Calibri"/>
                <a:ea typeface="Calibri"/>
                <a:cs typeface="Calibri"/>
                <a:sym typeface="Calibri"/>
                <a:hlinkClick r:id="rId4"/>
              </a:rPr>
              <a:t>Як врятувати сакральну пам'ятку – Миколаївський некрополь?</a:t>
            </a:r>
            <a:r>
              <a:rPr lang="uk-UA" sz="2000" dirty="0">
                <a:solidFill>
                  <a:schemeClr val="lt1"/>
                </a:solidFill>
                <a:latin typeface="Calibri"/>
                <a:ea typeface="Calibri"/>
                <a:cs typeface="Calibri"/>
                <a:sym typeface="Calibri"/>
              </a:rPr>
              <a:t>. </a:t>
            </a:r>
            <a:r>
              <a:rPr lang="uk-UA" sz="2000" u="sng" strike="noStrike" dirty="0">
                <a:solidFill>
                  <a:schemeClr val="hlink"/>
                </a:solidFill>
                <a:latin typeface="Calibri"/>
                <a:ea typeface="Calibri"/>
                <a:cs typeface="Calibri"/>
                <a:sym typeface="Calibri"/>
                <a:hlinkClick r:id="rId5"/>
              </a:rPr>
              <a:t>Релігійно-інформаційна служба України</a:t>
            </a:r>
            <a:endParaRPr sz="2000" dirty="0">
              <a:solidFill>
                <a:schemeClr val="lt1"/>
              </a:solidFill>
              <a:latin typeface="Calibri"/>
              <a:ea typeface="Calibri"/>
              <a:cs typeface="Calibri"/>
              <a:sym typeface="Calibri"/>
            </a:endParaRPr>
          </a:p>
          <a:p>
            <a:pPr marL="285750" marR="0" lvl="0" indent="-285750" algn="just" rtl="0">
              <a:lnSpc>
                <a:spcPct val="75000"/>
              </a:lnSpc>
              <a:spcBef>
                <a:spcPts val="800"/>
              </a:spcBef>
              <a:spcAft>
                <a:spcPts val="0"/>
              </a:spcAft>
              <a:buClr>
                <a:schemeClr val="lt1"/>
              </a:buClr>
              <a:buSzPts val="1600"/>
              <a:buFont typeface="Arial"/>
              <a:buChar char="•"/>
            </a:pPr>
            <a:r>
              <a:rPr lang="uk-UA" sz="2000" dirty="0">
                <a:solidFill>
                  <a:schemeClr val="lt1"/>
                </a:solidFill>
                <a:latin typeface="Calibri"/>
                <a:ea typeface="Calibri"/>
                <a:cs typeface="Calibri"/>
                <a:sym typeface="Calibri"/>
              </a:rPr>
              <a:t>Павленко, Ірина (23.01.2017). </a:t>
            </a:r>
            <a:r>
              <a:rPr lang="uk-UA" sz="2000" u="sng" strike="noStrike" dirty="0">
                <a:solidFill>
                  <a:schemeClr val="hlink"/>
                </a:solidFill>
                <a:latin typeface="Calibri"/>
                <a:ea typeface="Calibri"/>
                <a:cs typeface="Calibri"/>
                <a:sym typeface="Calibri"/>
                <a:hlinkClick r:id="rId6"/>
              </a:rPr>
              <a:t>Чого варто боятися відвідувачам, а також похованим Миколаївського некрополя, або що таке перепоховання по-</a:t>
            </a:r>
            <a:r>
              <a:rPr lang="uk-UA" sz="2000" u="sng" strike="noStrike" dirty="0" err="1">
                <a:solidFill>
                  <a:schemeClr val="hlink"/>
                </a:solidFill>
                <a:latin typeface="Calibri"/>
                <a:ea typeface="Calibri"/>
                <a:cs typeface="Calibri"/>
                <a:sym typeface="Calibri"/>
                <a:hlinkClick r:id="rId6"/>
              </a:rPr>
              <a:t>миколаївськи</a:t>
            </a:r>
            <a:r>
              <a:rPr lang="uk-UA" sz="2000" u="sng" strike="noStrike" dirty="0">
                <a:solidFill>
                  <a:schemeClr val="hlink"/>
                </a:solidFill>
                <a:latin typeface="Calibri"/>
                <a:ea typeface="Calibri"/>
                <a:cs typeface="Calibri"/>
                <a:sym typeface="Calibri"/>
                <a:hlinkClick r:id="rId6"/>
              </a:rPr>
              <a:t>? (Інструкція від Тетяни Губської)</a:t>
            </a:r>
            <a:endParaRPr sz="2000" dirty="0">
              <a:solidFill>
                <a:schemeClr val="lt1"/>
              </a:solidFill>
              <a:latin typeface="Calibri"/>
              <a:ea typeface="Calibri"/>
              <a:cs typeface="Calibri"/>
              <a:sym typeface="Calibri"/>
            </a:endParaRPr>
          </a:p>
          <a:p>
            <a:pPr marL="285750" marR="0" lvl="0" indent="-285750" algn="just" rtl="0">
              <a:lnSpc>
                <a:spcPct val="75000"/>
              </a:lnSpc>
              <a:spcBef>
                <a:spcPts val="800"/>
              </a:spcBef>
              <a:spcAft>
                <a:spcPts val="0"/>
              </a:spcAft>
              <a:buClr>
                <a:schemeClr val="lt1"/>
              </a:buClr>
              <a:buSzPts val="1600"/>
              <a:buFont typeface="Arial"/>
              <a:buChar char="•"/>
            </a:pPr>
            <a:r>
              <a:rPr lang="uk-UA" sz="2000" dirty="0">
                <a:solidFill>
                  <a:schemeClr val="lt1"/>
                </a:solidFill>
                <a:latin typeface="Calibri"/>
                <a:ea typeface="Calibri"/>
                <a:cs typeface="Calibri"/>
                <a:sym typeface="Calibri"/>
              </a:rPr>
              <a:t>Пархоменко В. А., </a:t>
            </a:r>
            <a:r>
              <a:rPr lang="uk-UA" sz="2000" dirty="0" err="1">
                <a:solidFill>
                  <a:schemeClr val="lt1"/>
                </a:solidFill>
                <a:latin typeface="Calibri"/>
                <a:ea typeface="Calibri"/>
                <a:cs typeface="Calibri"/>
                <a:sym typeface="Calibri"/>
              </a:rPr>
              <a:t>Губская</a:t>
            </a:r>
            <a:r>
              <a:rPr lang="uk-UA" sz="2000" dirty="0">
                <a:solidFill>
                  <a:schemeClr val="lt1"/>
                </a:solidFill>
                <a:latin typeface="Calibri"/>
                <a:ea typeface="Calibri"/>
                <a:cs typeface="Calibri"/>
                <a:sym typeface="Calibri"/>
              </a:rPr>
              <a:t> Т. Н. </a:t>
            </a:r>
            <a:r>
              <a:rPr lang="uk-UA" sz="2000" dirty="0" err="1">
                <a:solidFill>
                  <a:schemeClr val="lt1"/>
                </a:solidFill>
                <a:latin typeface="Calibri"/>
                <a:ea typeface="Calibri"/>
                <a:cs typeface="Calibri"/>
                <a:sym typeface="Calibri"/>
              </a:rPr>
              <a:t>Честью</a:t>
            </a:r>
            <a:r>
              <a:rPr lang="uk-UA" sz="2000" dirty="0">
                <a:solidFill>
                  <a:schemeClr val="lt1"/>
                </a:solidFill>
                <a:latin typeface="Calibri"/>
                <a:ea typeface="Calibri"/>
                <a:cs typeface="Calibri"/>
                <a:sym typeface="Calibri"/>
              </a:rPr>
              <a:t> и </a:t>
            </a:r>
            <a:r>
              <a:rPr lang="uk-UA" sz="2000" dirty="0" err="1">
                <a:solidFill>
                  <a:schemeClr val="lt1"/>
                </a:solidFill>
                <a:latin typeface="Calibri"/>
                <a:ea typeface="Calibri"/>
                <a:cs typeface="Calibri"/>
                <a:sym typeface="Calibri"/>
              </a:rPr>
              <a:t>кровью</a:t>
            </a:r>
            <a:r>
              <a:rPr lang="uk-UA" sz="2000" dirty="0">
                <a:solidFill>
                  <a:schemeClr val="lt1"/>
                </a:solidFill>
                <a:latin typeface="Calibri"/>
                <a:ea typeface="Calibri"/>
                <a:cs typeface="Calibri"/>
                <a:sym typeface="Calibri"/>
              </a:rPr>
              <a:t> </a:t>
            </a:r>
            <a:r>
              <a:rPr lang="uk-UA" sz="2000" dirty="0" err="1">
                <a:solidFill>
                  <a:schemeClr val="lt1"/>
                </a:solidFill>
                <a:latin typeface="Calibri"/>
                <a:ea typeface="Calibri"/>
                <a:cs typeface="Calibri"/>
                <a:sym typeface="Calibri"/>
              </a:rPr>
              <a:t>венчанные</a:t>
            </a:r>
            <a:r>
              <a:rPr lang="uk-UA" sz="2000" dirty="0">
                <a:solidFill>
                  <a:schemeClr val="lt1"/>
                </a:solidFill>
                <a:latin typeface="Calibri"/>
                <a:ea typeface="Calibri"/>
                <a:cs typeface="Calibri"/>
                <a:sym typeface="Calibri"/>
              </a:rPr>
              <a:t>. </a:t>
            </a:r>
            <a:r>
              <a:rPr lang="uk-UA" sz="2000" dirty="0" err="1">
                <a:solidFill>
                  <a:schemeClr val="lt1"/>
                </a:solidFill>
                <a:latin typeface="Calibri"/>
                <a:ea typeface="Calibri"/>
                <a:cs typeface="Calibri"/>
                <a:sym typeface="Calibri"/>
              </a:rPr>
              <a:t>Николаев</a:t>
            </a:r>
            <a:r>
              <a:rPr lang="uk-UA" sz="2000" dirty="0">
                <a:solidFill>
                  <a:schemeClr val="lt1"/>
                </a:solidFill>
                <a:latin typeface="Calibri"/>
                <a:ea typeface="Calibri"/>
                <a:cs typeface="Calibri"/>
                <a:sym typeface="Calibri"/>
              </a:rPr>
              <a:t>: </a:t>
            </a:r>
            <a:r>
              <a:rPr lang="uk-UA" sz="2000" dirty="0" err="1">
                <a:solidFill>
                  <a:schemeClr val="lt1"/>
                </a:solidFill>
                <a:latin typeface="Calibri"/>
                <a:ea typeface="Calibri"/>
                <a:cs typeface="Calibri"/>
                <a:sym typeface="Calibri"/>
              </a:rPr>
              <a:t>Первая</a:t>
            </a:r>
            <a:r>
              <a:rPr lang="uk-UA" sz="2000" dirty="0">
                <a:solidFill>
                  <a:schemeClr val="lt1"/>
                </a:solidFill>
                <a:latin typeface="Calibri"/>
                <a:ea typeface="Calibri"/>
                <a:cs typeface="Calibri"/>
                <a:sym typeface="Calibri"/>
              </a:rPr>
              <a:t> </a:t>
            </a:r>
            <a:r>
              <a:rPr lang="uk-UA" sz="2000" dirty="0" err="1">
                <a:solidFill>
                  <a:schemeClr val="lt1"/>
                </a:solidFill>
                <a:latin typeface="Calibri"/>
                <a:ea typeface="Calibri"/>
                <a:cs typeface="Calibri"/>
                <a:sym typeface="Calibri"/>
              </a:rPr>
              <a:t>Мировая</a:t>
            </a:r>
            <a:r>
              <a:rPr lang="uk-UA" sz="2000" dirty="0">
                <a:solidFill>
                  <a:schemeClr val="lt1"/>
                </a:solidFill>
                <a:latin typeface="Calibri"/>
                <a:ea typeface="Calibri"/>
                <a:cs typeface="Calibri"/>
                <a:sym typeface="Calibri"/>
              </a:rPr>
              <a:t>. 2016 .</a:t>
            </a:r>
            <a:endParaRPr sz="2000" dirty="0">
              <a:solidFill>
                <a:schemeClr val="lt1"/>
              </a:solidFill>
              <a:latin typeface="Calibri"/>
              <a:ea typeface="Calibri"/>
              <a:cs typeface="Calibri"/>
              <a:sym typeface="Calibri"/>
            </a:endParaRPr>
          </a:p>
          <a:p>
            <a:pPr marL="285750" marR="0" lvl="0" indent="-285750" algn="just" rtl="0">
              <a:lnSpc>
                <a:spcPct val="75000"/>
              </a:lnSpc>
              <a:spcBef>
                <a:spcPts val="800"/>
              </a:spcBef>
              <a:spcAft>
                <a:spcPts val="0"/>
              </a:spcAft>
              <a:buClr>
                <a:schemeClr val="lt1"/>
              </a:buClr>
              <a:buSzPts val="1600"/>
              <a:buFont typeface="Arial"/>
              <a:buChar char="•"/>
            </a:pPr>
            <a:r>
              <a:rPr lang="uk-UA" sz="2000" dirty="0">
                <a:solidFill>
                  <a:schemeClr val="lt1"/>
                </a:solidFill>
                <a:latin typeface="Calibri"/>
                <a:ea typeface="Calibri"/>
                <a:cs typeface="Calibri"/>
                <a:sym typeface="Calibri"/>
              </a:rPr>
              <a:t>Поховання членів Миколаївської «Просвіти» на старому християнському цвинтарі: </a:t>
            </a:r>
            <a:r>
              <a:rPr lang="uk-UA" sz="2000" dirty="0" err="1">
                <a:solidFill>
                  <a:schemeClr val="lt1"/>
                </a:solidFill>
                <a:latin typeface="Calibri"/>
                <a:ea typeface="Calibri"/>
                <a:cs typeface="Calibri"/>
                <a:sym typeface="Calibri"/>
              </a:rPr>
              <a:t>просопографічний</a:t>
            </a:r>
            <a:r>
              <a:rPr lang="uk-UA" sz="2000" dirty="0">
                <a:solidFill>
                  <a:schemeClr val="lt1"/>
                </a:solidFill>
                <a:latin typeface="Calibri"/>
                <a:ea typeface="Calibri"/>
                <a:cs typeface="Calibri"/>
                <a:sym typeface="Calibri"/>
              </a:rPr>
              <a:t> аспект // Мат. 2-ї </a:t>
            </a:r>
            <a:r>
              <a:rPr lang="uk-UA" sz="2000" dirty="0" err="1">
                <a:solidFill>
                  <a:schemeClr val="lt1"/>
                </a:solidFill>
                <a:latin typeface="Calibri"/>
                <a:ea typeface="Calibri"/>
                <a:cs typeface="Calibri"/>
                <a:sym typeface="Calibri"/>
              </a:rPr>
              <a:t>Всеукр</a:t>
            </a:r>
            <a:r>
              <a:rPr lang="uk-UA" sz="2000" dirty="0">
                <a:solidFill>
                  <a:schemeClr val="lt1"/>
                </a:solidFill>
                <a:latin typeface="Calibri"/>
                <a:ea typeface="Calibri"/>
                <a:cs typeface="Calibri"/>
                <a:sym typeface="Calibri"/>
              </a:rPr>
              <a:t>. наук.-</a:t>
            </a:r>
            <a:r>
              <a:rPr lang="uk-UA" sz="2000" dirty="0" err="1">
                <a:solidFill>
                  <a:schemeClr val="lt1"/>
                </a:solidFill>
                <a:latin typeface="Calibri"/>
                <a:ea typeface="Calibri"/>
                <a:cs typeface="Calibri"/>
                <a:sym typeface="Calibri"/>
              </a:rPr>
              <a:t>практ</a:t>
            </a:r>
            <a:r>
              <a:rPr lang="uk-UA" sz="2000" dirty="0">
                <a:solidFill>
                  <a:schemeClr val="lt1"/>
                </a:solidFill>
                <a:latin typeface="Calibri"/>
                <a:ea typeface="Calibri"/>
                <a:cs typeface="Calibri"/>
                <a:sym typeface="Calibri"/>
              </a:rPr>
              <a:t>. </a:t>
            </a:r>
            <a:r>
              <a:rPr lang="uk-UA" sz="2000" dirty="0" err="1">
                <a:solidFill>
                  <a:schemeClr val="lt1"/>
                </a:solidFill>
                <a:latin typeface="Calibri"/>
                <a:ea typeface="Calibri"/>
                <a:cs typeface="Calibri"/>
                <a:sym typeface="Calibri"/>
              </a:rPr>
              <a:t>конф</a:t>
            </a:r>
            <a:r>
              <a:rPr lang="uk-UA" sz="2000" dirty="0">
                <a:solidFill>
                  <a:schemeClr val="lt1"/>
                </a:solidFill>
                <a:latin typeface="Calibri"/>
                <a:ea typeface="Calibri"/>
                <a:cs typeface="Calibri"/>
                <a:sym typeface="Calibri"/>
              </a:rPr>
              <a:t>. «</a:t>
            </a:r>
            <a:r>
              <a:rPr lang="uk-UA" sz="2000" dirty="0" err="1">
                <a:solidFill>
                  <a:schemeClr val="lt1"/>
                </a:solidFill>
                <a:latin typeface="Calibri"/>
                <a:ea typeface="Calibri"/>
                <a:cs typeface="Calibri"/>
                <a:sym typeface="Calibri"/>
              </a:rPr>
              <a:t>Українознав</a:t>
            </a:r>
            <a:r>
              <a:rPr lang="uk-UA" sz="2000" dirty="0">
                <a:solidFill>
                  <a:schemeClr val="lt1"/>
                </a:solidFill>
                <a:latin typeface="Calibri"/>
                <a:ea typeface="Calibri"/>
                <a:cs typeface="Calibri"/>
                <a:sym typeface="Calibri"/>
              </a:rPr>
              <a:t>. вимір у </a:t>
            </a:r>
            <a:r>
              <a:rPr lang="uk-UA" sz="2000" dirty="0" err="1">
                <a:solidFill>
                  <a:schemeClr val="lt1"/>
                </a:solidFill>
                <a:latin typeface="Calibri"/>
                <a:ea typeface="Calibri"/>
                <a:cs typeface="Calibri"/>
                <a:sym typeface="Calibri"/>
              </a:rPr>
              <a:t>сучас</a:t>
            </a:r>
            <a:r>
              <a:rPr lang="uk-UA" sz="2000" dirty="0">
                <a:solidFill>
                  <a:schemeClr val="lt1"/>
                </a:solidFill>
                <a:latin typeface="Calibri"/>
                <a:ea typeface="Calibri"/>
                <a:cs typeface="Calibri"/>
                <a:sym typeface="Calibri"/>
              </a:rPr>
              <a:t>. науці: </a:t>
            </a:r>
            <a:r>
              <a:rPr lang="uk-UA" sz="2000" dirty="0" err="1">
                <a:solidFill>
                  <a:schemeClr val="lt1"/>
                </a:solidFill>
                <a:latin typeface="Calibri"/>
                <a:ea typeface="Calibri"/>
                <a:cs typeface="Calibri"/>
                <a:sym typeface="Calibri"/>
              </a:rPr>
              <a:t>гуманітар</a:t>
            </a:r>
            <a:r>
              <a:rPr lang="uk-UA" sz="2000" dirty="0">
                <a:solidFill>
                  <a:schemeClr val="lt1"/>
                </a:solidFill>
                <a:latin typeface="Calibri"/>
                <a:ea typeface="Calibri"/>
                <a:cs typeface="Calibri"/>
                <a:sym typeface="Calibri"/>
              </a:rPr>
              <a:t>. аспект» (4 черв. 2014, Миколаїв). 2014</a:t>
            </a:r>
            <a:endParaRPr sz="2000" dirty="0">
              <a:solidFill>
                <a:schemeClr val="lt1"/>
              </a:solidFill>
              <a:latin typeface="Calibri"/>
              <a:ea typeface="Calibri"/>
              <a:cs typeface="Calibri"/>
              <a:sym typeface="Calibri"/>
            </a:endParaRPr>
          </a:p>
          <a:p>
            <a:pPr marL="285750" marR="0" lvl="0" indent="-285750" algn="just" rtl="0">
              <a:lnSpc>
                <a:spcPct val="75000"/>
              </a:lnSpc>
              <a:spcBef>
                <a:spcPts val="800"/>
              </a:spcBef>
              <a:spcAft>
                <a:spcPts val="0"/>
              </a:spcAft>
              <a:buClr>
                <a:schemeClr val="lt1"/>
              </a:buClr>
              <a:buSzPts val="1600"/>
              <a:buFont typeface="Arial"/>
              <a:buChar char="•"/>
            </a:pPr>
            <a:r>
              <a:rPr lang="uk-UA" sz="2000" u="sng" strike="noStrike" dirty="0">
                <a:solidFill>
                  <a:schemeClr val="hlink"/>
                </a:solidFill>
                <a:latin typeface="Calibri"/>
                <a:ea typeface="Calibri"/>
                <a:cs typeface="Calibri"/>
                <a:sym typeface="Calibri"/>
                <a:hlinkClick r:id="rId7"/>
              </a:rPr>
              <a:t>https://risu.ua/yak-vryatuvati-sakralnu-pam-yatku-mikolajivskiy-nekropol_n74215</a:t>
            </a:r>
            <a:endParaRPr sz="2000" dirty="0">
              <a:solidFill>
                <a:schemeClr val="lt1"/>
              </a:solidFill>
              <a:latin typeface="Calibri"/>
              <a:ea typeface="Calibri"/>
              <a:cs typeface="Calibri"/>
              <a:sym typeface="Calibri"/>
            </a:endParaRPr>
          </a:p>
          <a:p>
            <a:pPr marL="285750" marR="0" lvl="0" indent="-285750" algn="just" rtl="0">
              <a:lnSpc>
                <a:spcPct val="75000"/>
              </a:lnSpc>
              <a:spcBef>
                <a:spcPts val="800"/>
              </a:spcBef>
              <a:spcAft>
                <a:spcPts val="0"/>
              </a:spcAft>
              <a:buClr>
                <a:schemeClr val="lt1"/>
              </a:buClr>
              <a:buSzPts val="1600"/>
              <a:buFont typeface="Arial"/>
              <a:buChar char="•"/>
            </a:pPr>
            <a:r>
              <a:rPr lang="uk-UA" sz="2000" u="sng" strike="noStrike" dirty="0">
                <a:solidFill>
                  <a:schemeClr val="hlink"/>
                </a:solidFill>
                <a:latin typeface="Calibri"/>
                <a:ea typeface="Calibri"/>
                <a:cs typeface="Calibri"/>
                <a:sym typeface="Calibri"/>
                <a:hlinkClick r:id="rId8"/>
              </a:rPr>
              <a:t>https://www.nikpravda.com.ua/vidomosti-pro-najstarishe-kladovyshhe-mykolayeva-nekropol/</a:t>
            </a:r>
            <a:endParaRPr sz="2000" dirty="0">
              <a:solidFill>
                <a:schemeClr val="lt1"/>
              </a:solidFill>
              <a:latin typeface="Calibri"/>
              <a:ea typeface="Calibri"/>
              <a:cs typeface="Calibri"/>
              <a:sym typeface="Calibri"/>
            </a:endParaRPr>
          </a:p>
          <a:p>
            <a:pPr marL="285750" marR="0" lvl="0" indent="-285750" algn="just" rtl="0">
              <a:lnSpc>
                <a:spcPct val="75000"/>
              </a:lnSpc>
              <a:spcBef>
                <a:spcPts val="800"/>
              </a:spcBef>
              <a:spcAft>
                <a:spcPts val="0"/>
              </a:spcAft>
              <a:buClr>
                <a:schemeClr val="lt1"/>
              </a:buClr>
              <a:buSzPts val="1600"/>
              <a:buFont typeface="Arial"/>
              <a:buChar char="•"/>
            </a:pPr>
            <a:r>
              <a:rPr lang="uk-UA" sz="2000" dirty="0">
                <a:solidFill>
                  <a:schemeClr val="lt1"/>
                </a:solidFill>
                <a:latin typeface="Calibri"/>
                <a:ea typeface="Calibri"/>
                <a:cs typeface="Calibri"/>
                <a:sym typeface="Calibri"/>
              </a:rPr>
              <a:t>https://trkmart.tv/mykolayivskyj-nekropol-vnesly-do-enczyklopediyi-suchasnoyi-ukrayiny/</a:t>
            </a:r>
            <a:endParaRPr sz="2000" dirty="0">
              <a:solidFill>
                <a:schemeClr val="lt1"/>
              </a:solidFill>
              <a:latin typeface="Calibri"/>
              <a:ea typeface="Calibri"/>
              <a:cs typeface="Calibri"/>
              <a:sym typeface="Calibri"/>
            </a:endParaRPr>
          </a:p>
          <a:p>
            <a:pPr marL="0" marR="0" lvl="0" indent="0" algn="just" rtl="0">
              <a:lnSpc>
                <a:spcPct val="100000"/>
              </a:lnSpc>
              <a:spcBef>
                <a:spcPts val="800"/>
              </a:spcBef>
              <a:spcAft>
                <a:spcPts val="0"/>
              </a:spcAft>
              <a:buNone/>
            </a:pPr>
            <a:r>
              <a:rPr lang="uk-UA" sz="2000" dirty="0">
                <a:solidFill>
                  <a:schemeClr val="lt1"/>
                </a:solidFill>
                <a:latin typeface="Calibri"/>
                <a:ea typeface="Calibri"/>
                <a:cs typeface="Calibri"/>
                <a:sym typeface="Calibri"/>
              </a:rPr>
              <a:t> </a:t>
            </a:r>
            <a:endParaRPr sz="2000" dirty="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Тема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776</Words>
  <Application>Microsoft Office PowerPoint</Application>
  <PresentationFormat>Широкий екран</PresentationFormat>
  <Paragraphs>85</Paragraphs>
  <Slides>13</Slides>
  <Notes>13</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13</vt:i4>
      </vt:variant>
    </vt:vector>
  </HeadingPairs>
  <TitlesOfParts>
    <vt:vector size="17" baseType="lpstr">
      <vt:lpstr>Calibri</vt:lpstr>
      <vt:lpstr>Arial Black</vt:lpstr>
      <vt:lpstr>Arial</vt:lpstr>
      <vt:lpstr>Тема Office</vt:lpstr>
      <vt:lpstr> </vt:lpstr>
      <vt:lpstr> </vt:lpstr>
      <vt:lpstr>Некрополь — старий християнський цвинтар, що розташований в Інгульському районі Миколаєва. Створення міського кладовища попередньо припало на 1791 рік, його площа становить 32 гектари. Територія поділена на православне, старообрядницьке, єврейське, караїмське та магометське кладовище, що робить його мультикультурною памяткою.  Тут поховано приблизно 350 тисяч людей, серед них такі відомі особи, як Аркас, Фалєєв, Каразін тощо. Найстаріше поховання датовано 1808 роком, а деякі могили — братські, завглибшки 4,2 метра й містять 15 поховань. </vt:lpstr>
      <vt:lpstr> </vt:lpstr>
      <vt:lpstr> </vt:lpstr>
      <vt:lpstr> </vt:lpstr>
      <vt:lpstr> </vt:lpstr>
      <vt:lpstr> </vt:lpstr>
      <vt:lpstr> </vt:lpstr>
      <vt:lpstr> </vt:lpstr>
      <vt:lpstr> </vt:lpstr>
      <vt:lpstr> </vt:lpstr>
      <vt:lpstr>Презентація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cp:lastModifiedBy>Teacher</cp:lastModifiedBy>
  <cp:revision>19</cp:revision>
  <dcterms:modified xsi:type="dcterms:W3CDTF">2025-04-14T10:37:39Z</dcterms:modified>
</cp:coreProperties>
</file>