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1" r:id="rId4"/>
    <p:sldId id="264" r:id="rId5"/>
    <p:sldId id="272" r:id="rId6"/>
    <p:sldId id="269" r:id="rId7"/>
    <p:sldId id="265" r:id="rId8"/>
    <p:sldId id="276" r:id="rId9"/>
    <p:sldId id="262" r:id="rId10"/>
    <p:sldId id="277" r:id="rId11"/>
    <p:sldId id="263" r:id="rId12"/>
    <p:sldId id="278" r:id="rId13"/>
    <p:sldId id="267" r:id="rId14"/>
    <p:sldId id="268" r:id="rId15"/>
    <p:sldId id="273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ксана" initials="О" lastIdx="1" clrIdx="0">
    <p:extLst>
      <p:ext uri="{19B8F6BF-5375-455C-9EA6-DF929625EA0E}">
        <p15:presenceInfo xmlns:p15="http://schemas.microsoft.com/office/powerpoint/2012/main" userId="Окса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301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E92F4-CB9D-4D44-8C01-8DDCAF464C74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DA8C1-74C9-47E3-8B92-8EE74372DF0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8936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7259D-43B2-CF60-05EC-62E90517D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997480-56D8-9D2B-A368-453298323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382CCD-5A86-43C4-3067-67C1B4823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AB265-7B81-6B6F-A3C2-CBE805DB4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B74E4B-A9E7-EA36-B589-5EE189FC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6022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E58BB-1012-4B13-D391-909B41BC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70E2B-4AA9-39AD-8323-B314FBA7E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4EC76F-86BC-6573-335C-73E17E87D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5C8A3C-F48B-6E12-0F78-7A029CB5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035D6E-183E-D3E7-4146-CBC9E91C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5531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5ADAF-A17C-D85E-4B94-A185966E9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6DF4BB-46D5-9618-3D86-882796518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E340F7-9AE6-0079-C7CB-1A81A999E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190C83-D04E-1BFA-C183-035E1EC1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7B1407-DFD3-F209-2280-7D8DCD810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1091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DA35D-084B-65F6-432B-BB52ACA4A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41382E-1426-7AEB-6AB4-DA83408AA2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5B59CA-D29E-5F20-3BF0-EC0392097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C6BD21-C17C-FD7D-8AE5-55F278F7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2400A7-05D9-95A7-8939-34477D47A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9AC154-0877-D4A6-3DB0-B3FC793C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721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375982-25CB-42E3-E7DF-966372B4E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1EB530-C6C7-515A-9978-5EEFBD398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0591C4-A6D9-C852-A526-94BD23D3F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B3F11A1-E474-52C1-E5BE-033A0C1A5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1CB4B9-064E-3C58-12F6-4E7CC4831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1F837E-4479-E6EE-EAA0-3583D62B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AFC2C2-6658-E1D1-2BDE-5685C93AC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7CFCD3-465C-85EE-DC2B-B8DA606D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9389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0DCF9-C18B-A8C7-615D-57A51E82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90B0D0-A353-6F85-24A1-CB62BA48A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E1DB1D-45D4-39EA-7A95-2CAAC21E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3B3A4C-388E-C8CD-0450-8CB98481F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0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3B889D-EA6A-F02B-21C2-A01D4FAC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460B53-9BAE-7B8A-045F-C530F48BA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336C8B-4CF4-0818-2D23-6DA656A57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569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D6DEC-7CE7-E493-9467-BC3773FA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76B4D1-961E-0253-B24A-5AAF69CBE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F8C3C7-8ACC-A1A8-A940-A778C9190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F0711-CDEC-F9FB-6925-AE47E5ED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B2B6A7-EE49-6113-AF96-BD1FC7A64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C7A761-BDDD-9DF6-726D-7B6BF0375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10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7AE2B-723D-70BE-C485-C250AE43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CCC07E-99CA-9DE5-6EBF-713C9DC82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D2AF3D-8DE9-E334-F908-F03622427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9559BA-6109-A99C-1D62-287576761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7C656A-32C0-DD99-C487-C186F02EF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7B8C0B-D787-B484-BD39-904FBFD53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424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2388F-41E9-D5FB-5E7D-BC0982CF1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556CB7-825C-48D5-A659-09136624B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C3D7E1-267F-95E1-3FE8-C113EEC03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F9974F-C869-7E55-A1D0-52608C41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B654B8-06E7-C568-C191-B2774E7FC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79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272E81D-1EE5-828F-BE2E-DD813D00C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E060A9-77E5-79C5-4086-7C38BDB91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CE49CD-2F5B-AB98-0FF4-1B18A899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3E431B-ED3A-4067-17FC-12B4D0894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DBEE6F-6C0D-F3F3-A7DD-E67F9F10A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1193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7F78A-C4C4-A7DB-025B-C3A7F5AD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27D9FD-DDBC-2B04-CAAE-1369E257A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5565AF-F392-9133-374C-15472E3584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C26D1-B6A4-42B0-811C-3E225E891A80}" type="datetimeFigureOut">
              <a:rPr lang="uk-UA" smtClean="0"/>
              <a:t>22.04.2025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164CE9-4B3F-9936-6000-B06256DFF1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01BA3C-9B27-3C8C-0E86-4DC87AE40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6F14A-E808-46D4-9A79-5ADFBEB774D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481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ye.ua/istiriya/54589_Pereymenuvati_Hmelnickiy_u_Proskuriv__scho_dumayit_istoriki_ta_miskiy_golova_%28OPITUVANNYa%29.html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ye.ua/istiriya/56212_Sto_rokiv_Hmelnickiy_pedakademiyi_znahidki_u_pidvali_proskurivskoyi_v_yaznici___12_zhovtnya_v_istoriyi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openxmlformats.org/officeDocument/2006/relationships/hyperlink" Target="https://aprmm.info/archives/7978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s://turist.km.ua/ua/news/yaki-lokatsiyi-v-hmelnytskomu-najbilshe-vablyat-turystiv/" TargetMode="External"/><Relationship Id="rId4" Type="http://schemas.microsoft.com/office/2007/relationships/hdphoto" Target="../media/hdphoto3.wdp"/><Relationship Id="rId9" Type="http://schemas.openxmlformats.org/officeDocument/2006/relationships/hyperlink" Target="https://podillyanews.com/2022/07/16/budy-nok-berlyanta-povernut-u-tsentr-hmel-ny-ts-kogo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11" Type="http://schemas.microsoft.com/office/2007/relationships/hdphoto" Target="../media/hdphoto9.wdp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microsoft.com/office/2007/relationships/hdphoto" Target="../media/hdphoto6.wdp"/><Relationship Id="rId9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turist.km.ua/ua/news/yaki-lokatsiyi-v-hmelnytskomu-najbilshe-vablyat-turystiv/" TargetMode="Externa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uk.m.wikipedia.org/wiki/%D0%A4%D0%B0%D0%B9%D0%BB:11._%D0%A5%D0%BC%D0%B5%D0%BB%D1%8C%D0%BD%D0%B8%D1%86%D1%8C%D0%BA%D0%B8%D0%B9_(%D0%90%D0%BD%D0%B3%D0%B5%D0%BB_%D1%81%D0%BA%D0%BE%D1%80%D0%B1%D0%BE%D1%82%D0%B8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odillyanews.com/2022/07/16/budy-nok-berlyanta-povernut-u-tsentr-hmel-ny-ts-kogo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0.wdp"/><Relationship Id="rId9" Type="http://schemas.openxmlformats.org/officeDocument/2006/relationships/hyperlink" Target="https://podillyanews.com/2022/07/16/budy-nok-berlyanta-povernut-u-tsentr-hmel-ny-ts-kogo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exty.org.ua/d/2021/khmelnytskyi_history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51AF4E-0122-8406-5E0F-35C54F89E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9" cy="12192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A0A02D-AE2F-C865-CE28-40D525C8C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858" y="2790610"/>
            <a:ext cx="7422292" cy="2718863"/>
          </a:xfrm>
        </p:spPr>
        <p:txBody>
          <a:bodyPr>
            <a:normAutofit fontScale="92500"/>
          </a:bodyPr>
          <a:lstStyle/>
          <a:p>
            <a:pPr indent="450215" algn="l">
              <a:lnSpc>
                <a:spcPct val="120000"/>
              </a:lnSpc>
              <a:spcAft>
                <a:spcPts val="800"/>
              </a:spcAft>
            </a:pPr>
            <a:r>
              <a:rPr lang="uk-UA" sz="23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Автор: Іванова Анна Максимівна здобувачка освіти 8 класу  Хмельницької ліцею №1 імені Володимира </a:t>
            </a:r>
            <a:r>
              <a:rPr lang="uk-UA" sz="23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Красицького</a:t>
            </a:r>
            <a:endParaRPr lang="uk-UA" sz="23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20000"/>
              </a:lnSpc>
              <a:spcAft>
                <a:spcPts val="800"/>
              </a:spcAft>
            </a:pPr>
            <a:r>
              <a:rPr lang="uk-UA" sz="23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Науковий керівник:	Антонова Оксана Григорівна учителька історії  Хмельницької ліцею №1 </a:t>
            </a:r>
            <a:r>
              <a:rPr lang="uk-UA" sz="2300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імені Володимира </a:t>
            </a:r>
            <a:r>
              <a:rPr lang="uk-UA" sz="2300" kern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Красицького</a:t>
            </a:r>
            <a:endParaRPr lang="uk-UA" sz="23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C5D37BA-D36B-6962-BA1B-3262BAF39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3892" y="1070919"/>
            <a:ext cx="10614454" cy="1719691"/>
          </a:xfrm>
        </p:spPr>
        <p:txBody>
          <a:bodyPr>
            <a:normAutofit fontScale="90000"/>
          </a:bodyPr>
          <a:lstStyle/>
          <a:p>
            <a:r>
              <a:rPr lang="uk-UA" sz="4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ВТРАЧЕНА СПАДЩИНА ПРОСКУРОВА</a:t>
            </a:r>
            <a:br>
              <a:rPr lang="uk-UA" sz="32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32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Ман-Юніор">
            <a:extLst>
              <a:ext uri="{FF2B5EF4-FFF2-40B4-BE49-F238E27FC236}">
                <a16:creationId xmlns:a16="http://schemas.microsoft.com/office/drawing/2014/main" id="{67283837-C357-41F0-ACF1-FC3787DBC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2881528"/>
            <a:ext cx="2513645" cy="251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14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41888C-BDCA-C0FD-95E1-BB54AC2B903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6222" y="-2676225"/>
            <a:ext cx="6839552" cy="12192003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9954D10-FEFD-DA7A-BD57-444246F08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519" y="2656703"/>
            <a:ext cx="10280822" cy="3952745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3000" u="sng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uk-UA" sz="3000" u="sng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авдання:</a:t>
            </a:r>
            <a:r>
              <a:rPr lang="uk-UA" sz="3000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uk-UA" sz="30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Дослідити  наукову літературу та публікації про  </a:t>
            </a: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uk-UA" sz="24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uk-UA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зниклі пам’ятки архітектури Хмельницького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uk-UA" sz="24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- </a:t>
            </a:r>
            <a:r>
              <a:rPr lang="uk-UA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обрати будівлі, про які йтиметься в дослідженні;</a:t>
            </a:r>
          </a:p>
          <a:p>
            <a:pPr marL="342900" lvl="0" indent="-342900" algn="r">
              <a:lnSpc>
                <a:spcPct val="150000"/>
              </a:lnSpc>
              <a:buFont typeface="Times New Roman" panose="02020603050405020304" pitchFamily="18" charset="0"/>
              <a:buChar char="-"/>
            </a:pPr>
            <a:r>
              <a:rPr lang="uk-UA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визначити місця, де саме були розташовані ці споруди;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uk-UA" sz="24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-    </a:t>
            </a:r>
            <a:r>
              <a:rPr lang="uk-UA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з’ясувати хронологічні рамки існування будівель.</a:t>
            </a:r>
          </a:p>
          <a:p>
            <a:endParaRPr lang="uk-UA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C22AD59-BF90-98A8-5E31-0DF934FD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228" y="248552"/>
            <a:ext cx="10083114" cy="240815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2800" u="sng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</a:rPr>
              <a:t>Метою роботи </a:t>
            </a:r>
            <a:r>
              <a:rPr lang="uk-UA" sz="2800" kern="0" dirty="0">
                <a:solidFill>
                  <a:srgbClr val="002060"/>
                </a:solidFill>
                <a:effectLst/>
                <a:latin typeface="+mn-lt"/>
                <a:ea typeface="Calibri" panose="020F0502020204030204" pitchFamily="34" charset="0"/>
              </a:rPr>
              <a:t>«Втрачена спадщина Хмельницького» було з’ясувати, які архітектурні об’єкти зникли з мапи Хмельницького, обрати серед них три найбільш цікаві й дослідити їх історію. </a:t>
            </a:r>
            <a:endParaRPr lang="uk-UA" sz="28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905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01EEE-D25D-0EA8-5454-FDDCD5883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30960F-AA0F-CA6D-EBA6-B91AFD9F77B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7999" cy="12192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336AF4-F0E5-429D-AC75-FD236EC26FC8}"/>
              </a:ext>
            </a:extLst>
          </p:cNvPr>
          <p:cNvSpPr txBox="1"/>
          <p:nvPr/>
        </p:nvSpPr>
        <p:spPr>
          <a:xfrm>
            <a:off x="922124" y="206349"/>
            <a:ext cx="10287000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Актуальність теми</a:t>
            </a:r>
          </a:p>
          <a:p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uk-U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І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сторія міста Хмельницького, яка вже нараховує більше як 59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роки та потребує ґрунтовних досліджень, не буде повною без вивчення культурної спадщини Проскурова. </a:t>
            </a:r>
          </a:p>
          <a:p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Історичний спадок віддзеркалює культурний код та самобутність всієї нації, окремого регіону, міста, місцевості. </a:t>
            </a:r>
          </a:p>
          <a:p>
            <a:endParaRPr lang="uk-UA" sz="21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Объект 7">
            <a:extLst>
              <a:ext uri="{FF2B5EF4-FFF2-40B4-BE49-F238E27FC236}">
                <a16:creationId xmlns:a16="http://schemas.microsoft.com/office/drawing/2014/main" id="{47B805C9-F7AC-4E3B-B545-F37E2E4A9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47" y="2745720"/>
            <a:ext cx="5181600" cy="3377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Объект 5">
            <a:extLst>
              <a:ext uri="{FF2B5EF4-FFF2-40B4-BE49-F238E27FC236}">
                <a16:creationId xmlns:a16="http://schemas.microsoft.com/office/drawing/2014/main" id="{0DDFC75F-BBB6-41B3-8066-1B47FCD961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654" y="2745720"/>
            <a:ext cx="5181600" cy="3377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F1E411-4DC6-4EE9-8867-FC0B3E778E9D}"/>
              </a:ext>
            </a:extLst>
          </p:cNvPr>
          <p:cNvSpPr txBox="1"/>
          <p:nvPr/>
        </p:nvSpPr>
        <p:spPr>
          <a:xfrm>
            <a:off x="334574" y="6114977"/>
            <a:ext cx="640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Приватна </a:t>
            </a:r>
            <a:r>
              <a:rPr lang="ru-RU" b="1" dirty="0" err="1">
                <a:solidFill>
                  <a:srgbClr val="0070C0"/>
                </a:solidFill>
              </a:rPr>
              <a:t>жіноча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гімназія</a:t>
            </a:r>
            <a:r>
              <a:rPr lang="ru-RU" b="1" dirty="0">
                <a:solidFill>
                  <a:srgbClr val="0070C0"/>
                </a:solidFill>
              </a:rPr>
              <a:t> на </a:t>
            </a:r>
            <a:r>
              <a:rPr lang="ru-RU" b="1" dirty="0" err="1">
                <a:solidFill>
                  <a:srgbClr val="0070C0"/>
                </a:solidFill>
              </a:rPr>
              <a:t>Старобульварній</a:t>
            </a:r>
            <a:r>
              <a:rPr lang="ru-RU" b="1" dirty="0">
                <a:solidFill>
                  <a:srgbClr val="0070C0"/>
                </a:solidFill>
              </a:rPr>
              <a:t> (в. </a:t>
            </a:r>
            <a:r>
              <a:rPr lang="ru-RU" b="1" dirty="0" err="1">
                <a:solidFill>
                  <a:srgbClr val="0070C0"/>
                </a:solidFill>
              </a:rPr>
              <a:t>Свободи</a:t>
            </a:r>
            <a:r>
              <a:rPr lang="ru-RU" b="1" dirty="0">
                <a:solidFill>
                  <a:srgbClr val="0070C0"/>
                </a:solidFill>
              </a:rPr>
              <a:t>)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23FFBC-4158-4BD2-B022-D7F6540F78CD}"/>
              </a:ext>
            </a:extLst>
          </p:cNvPr>
          <p:cNvSpPr txBox="1"/>
          <p:nvPr/>
        </p:nvSpPr>
        <p:spPr>
          <a:xfrm>
            <a:off x="6499654" y="6114977"/>
            <a:ext cx="640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Будинок на перехресті </a:t>
            </a:r>
            <a:r>
              <a:rPr lang="uk-UA" sz="1800" b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Кам'янецької</a:t>
            </a:r>
            <a:r>
              <a:rPr lang="uk-UA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Подільської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1B78D5-8AFC-4013-977C-EF7657B2B78A}"/>
              </a:ext>
            </a:extLst>
          </p:cNvPr>
          <p:cNvSpPr txBox="1"/>
          <p:nvPr/>
        </p:nvSpPr>
        <p:spPr>
          <a:xfrm>
            <a:off x="206188" y="6528783"/>
            <a:ext cx="50224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sng" dirty="0">
                <a:solidFill>
                  <a:srgbClr val="5CA853"/>
                </a:solidFill>
                <a:effectLst/>
                <a:latin typeface="Roboto" panose="020B0604020202020204" pitchFamily="2" charset="0"/>
                <a:hlinkClick r:id="rId7"/>
              </a:rPr>
              <a:t>https://ye.ua/istiriya/56212_Sto_rokiv_Hmelnickiy_pedakademiyi_znahidki_u_pidvali_proskurivskoyi_v_yaznici___12_zhovtnya_v_istoriyi.html</a:t>
            </a:r>
            <a:endParaRPr lang="uk-UA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BC8DF2-A62F-449D-BFCA-078EFBD6189C}"/>
              </a:ext>
            </a:extLst>
          </p:cNvPr>
          <p:cNvSpPr txBox="1"/>
          <p:nvPr/>
        </p:nvSpPr>
        <p:spPr>
          <a:xfrm>
            <a:off x="5865401" y="6524115"/>
            <a:ext cx="64501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sng" dirty="0">
                <a:solidFill>
                  <a:srgbClr val="5CA853"/>
                </a:solidFill>
                <a:effectLst/>
                <a:latin typeface="Roboto" panose="02000000000000000000" pitchFamily="2" charset="0"/>
                <a:hlinkClick r:id="rId8"/>
              </a:rPr>
              <a:t>https://ye.ua/istiriya/54589_Pereymenuvati_Hmelnickiy_u_Proskuriv__scho_dumayit_istoriki_ta_miskiy_golova_%28OPITUVANNYa%29.html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897527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EC2B20-1050-0095-52F0-7AA1AF5869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8" y="-2669886"/>
            <a:ext cx="6852231" cy="1219200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1A7C85B-97A1-434D-9272-66E7487A5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992" y="358954"/>
            <a:ext cx="10515600" cy="930275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ЗНИЩЕНІ СТАРОДАВНІ БУДІВЛІ НАШОГО МІСТА</a:t>
            </a:r>
            <a:br>
              <a:rPr lang="uk-UA" sz="32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4D1B42-4B5F-4659-B929-E65C05FEE33F}"/>
              </a:ext>
            </a:extLst>
          </p:cNvPr>
          <p:cNvSpPr txBox="1"/>
          <p:nvPr/>
        </p:nvSpPr>
        <p:spPr>
          <a:xfrm>
            <a:off x="670560" y="1289229"/>
            <a:ext cx="113420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Хмельницький за свою майже 600-літню історію не раз змінював свій історичний портрет. На жаль сьогодні дуже не вистачає його втрачених об’єктів. Будинок </a:t>
            </a:r>
            <a:r>
              <a:rPr lang="uk-UA" sz="21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Берлянта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21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Ніренберга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костьол Святої Анни… 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кільки </a:t>
            </a:r>
            <a:r>
              <a:rPr lang="uk-UA" sz="21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іх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таких зруйнованих </a:t>
            </a:r>
            <a:r>
              <a:rPr lang="uk-UA" sz="21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памяток</a:t>
            </a:r>
            <a:r>
              <a:rPr lang="uk-UA" sz="21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історії нашого славетного міста?</a:t>
            </a:r>
            <a:endParaRPr lang="uk-UA" sz="2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21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246BCA-6754-4BB9-8136-3E938E1F5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53" y="2768727"/>
            <a:ext cx="2706678" cy="380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ECBE89-F4D0-4312-886F-8179EA5E77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983" y="3311877"/>
            <a:ext cx="5574720" cy="2859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6792CA1-0C77-48ED-9CFD-A3AA88AE3D0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22" t="1922"/>
          <a:stretch/>
        </p:blipFill>
        <p:spPr bwMode="auto">
          <a:xfrm>
            <a:off x="8674439" y="3241065"/>
            <a:ext cx="3411831" cy="3001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B9BB20-5743-46B0-82CD-2291A8120363}"/>
              </a:ext>
            </a:extLst>
          </p:cNvPr>
          <p:cNvSpPr txBox="1"/>
          <p:nvPr/>
        </p:nvSpPr>
        <p:spPr>
          <a:xfrm>
            <a:off x="75248" y="6590247"/>
            <a:ext cx="27066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sng" dirty="0">
                <a:solidFill>
                  <a:srgbClr val="5CA853"/>
                </a:solidFill>
                <a:effectLst/>
                <a:latin typeface="Roboto" panose="02000000000000000000" pitchFamily="2" charset="0"/>
                <a:hlinkClick r:id="rId9"/>
              </a:rPr>
              <a:t>https://podillyanews.com/2022/07/16/budy-nok-berlyanta-povernut-u-tsentr-hmel-ny-ts-kogo/</a:t>
            </a:r>
            <a:endParaRPr lang="uk-UA" sz="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981838-3F18-4347-9B01-23E0E46A1D3F}"/>
              </a:ext>
            </a:extLst>
          </p:cNvPr>
          <p:cNvSpPr txBox="1"/>
          <p:nvPr/>
        </p:nvSpPr>
        <p:spPr>
          <a:xfrm>
            <a:off x="2997380" y="6134620"/>
            <a:ext cx="63828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sng" dirty="0">
                <a:solidFill>
                  <a:srgbClr val="5CA853"/>
                </a:solidFill>
                <a:effectLst/>
                <a:latin typeface="Roboto" panose="02000000000000000000" pitchFamily="2" charset="0"/>
                <a:hlinkClick r:id="rId10"/>
              </a:rPr>
              <a:t>https://turist.km.ua/ua/news/yaki-lokatsiyi-v-hmelnytskomu-najbilshe-vablyat-turystiv/</a:t>
            </a:r>
            <a:endParaRPr lang="uk-UA" sz="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E5BE6B-359D-4C29-8829-E8BF008AB6E6}"/>
              </a:ext>
            </a:extLst>
          </p:cNvPr>
          <p:cNvSpPr txBox="1"/>
          <p:nvPr/>
        </p:nvSpPr>
        <p:spPr>
          <a:xfrm>
            <a:off x="8674439" y="6224121"/>
            <a:ext cx="63828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sng" dirty="0">
                <a:solidFill>
                  <a:srgbClr val="5CA853"/>
                </a:solidFill>
                <a:effectLst/>
                <a:latin typeface="Roboto" panose="02000000000000000000" pitchFamily="2" charset="0"/>
                <a:hlinkClick r:id="rId11"/>
              </a:rPr>
              <a:t>https://aprmm.info/archives/7978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3331233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9A6A5-6453-F736-A156-B8B5638E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A08362-4B5E-BD20-AEB9-F0BE99BFD24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8650" y="-2668650"/>
            <a:ext cx="6854699" cy="121920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3B75C1-C374-589D-253B-BF4AF1E27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3" y="0"/>
            <a:ext cx="6013873" cy="3498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67C2E8-31DF-62B1-89E4-447D34C3E37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595" y="0"/>
            <a:ext cx="5526405" cy="3498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522D24-50AA-9147-0767-DD031F7B8DB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4" t="4986" r="1348"/>
          <a:stretch/>
        </p:blipFill>
        <p:spPr>
          <a:xfrm>
            <a:off x="12723" y="3790466"/>
            <a:ext cx="3511768" cy="3067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EB8D34-8779-3006-BB4D-B27D976CAE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5794" r="1106"/>
          <a:stretch/>
        </p:blipFill>
        <p:spPr>
          <a:xfrm>
            <a:off x="3735972" y="3804354"/>
            <a:ext cx="4165662" cy="3053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A898CC-F9CE-829D-E54C-2AA56F74E9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15" y="3827233"/>
            <a:ext cx="4058176" cy="3030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DE5E4A-8ED8-4009-B539-C54B115BD722}"/>
              </a:ext>
            </a:extLst>
          </p:cNvPr>
          <p:cNvSpPr txBox="1"/>
          <p:nvPr/>
        </p:nvSpPr>
        <p:spPr>
          <a:xfrm>
            <a:off x="7901634" y="3498489"/>
            <a:ext cx="34521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https://www.facebook.com/khmelnytsky.museum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2618366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EAE65-E581-1A30-646A-E1087634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38F8CF-2B56-2945-BEBA-36FFE439694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4" y="-2682515"/>
            <a:ext cx="6852231" cy="121920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C95DE8-A8FC-43CA-9B9B-05B948768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6" y="1091362"/>
            <a:ext cx="6612359" cy="5366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783232-24B0-4962-B89A-3190791425D5}"/>
              </a:ext>
            </a:extLst>
          </p:cNvPr>
          <p:cNvSpPr txBox="1"/>
          <p:nvPr/>
        </p:nvSpPr>
        <p:spPr>
          <a:xfrm>
            <a:off x="3052170" y="331494"/>
            <a:ext cx="75877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Туристичний маршрут на карті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3807D7-F76E-4EC3-BCE8-295F1E66D1CC}"/>
              </a:ext>
            </a:extLst>
          </p:cNvPr>
          <p:cNvSpPr txBox="1"/>
          <p:nvPr/>
        </p:nvSpPr>
        <p:spPr>
          <a:xfrm>
            <a:off x="6914945" y="1607518"/>
            <a:ext cx="5208150" cy="1701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uk-UA" sz="2100" dirty="0">
                <a:solidFill>
                  <a:schemeClr val="accent1">
                    <a:lumMod val="50000"/>
                  </a:schemeClr>
                </a:solidFill>
              </a:rPr>
              <a:t>Будинок </a:t>
            </a:r>
            <a:r>
              <a:rPr lang="uk-UA" sz="2100" dirty="0" err="1">
                <a:solidFill>
                  <a:schemeClr val="accent1">
                    <a:lumMod val="50000"/>
                  </a:schemeClr>
                </a:solidFill>
              </a:rPr>
              <a:t>Берлянта</a:t>
            </a:r>
            <a:endParaRPr lang="uk-UA" sz="21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uk-UA" sz="2100" dirty="0">
                <a:solidFill>
                  <a:schemeClr val="accent1">
                    <a:lumMod val="50000"/>
                  </a:schemeClr>
                </a:solidFill>
              </a:rPr>
              <a:t>Костел Святої Анни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uk-UA" sz="2100" dirty="0">
                <a:solidFill>
                  <a:schemeClr val="accent1">
                    <a:lumMod val="50000"/>
                  </a:schemeClr>
                </a:solidFill>
              </a:rPr>
              <a:t>Будинок- вежа масонів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4D12ED-D4F3-40F2-B3B4-33535007B4BF}"/>
              </a:ext>
            </a:extLst>
          </p:cNvPr>
          <p:cNvSpPr txBox="1"/>
          <p:nvPr/>
        </p:nvSpPr>
        <p:spPr>
          <a:xfrm>
            <a:off x="838200" y="6488668"/>
            <a:ext cx="408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Створено за допомогою застосунку </a:t>
            </a:r>
            <a:r>
              <a:rPr lang="en-US" dirty="0"/>
              <a:t>ZEO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7058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FFBE26-2773-BC56-987D-730938D6497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3689" y="-2669886"/>
            <a:ext cx="6852231" cy="121920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03B7AB-79E4-4649-A326-C737A681C461}"/>
              </a:ext>
            </a:extLst>
          </p:cNvPr>
          <p:cNvSpPr txBox="1"/>
          <p:nvPr/>
        </p:nvSpPr>
        <p:spPr>
          <a:xfrm>
            <a:off x="98132" y="654827"/>
            <a:ext cx="5320909" cy="6044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ще не так давно тут стояла найкраща будівля </a:t>
            </a:r>
            <a:r>
              <a:rPr lang="uk-UA" sz="2000" noProof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Плоскурова</a:t>
            </a: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будинок </a:t>
            </a:r>
            <a:r>
              <a:rPr lang="uk-UA" sz="2000" noProof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Берлянта</a:t>
            </a: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1911 році міщанин </a:t>
            </a:r>
            <a:r>
              <a:rPr lang="uk-UA" sz="2000" noProof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Бейріш</a:t>
            </a: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noProof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Берлянт</a:t>
            </a: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придбав дві земельні ділянки на розі Олександрівської і </a:t>
            </a:r>
            <a:r>
              <a:rPr lang="uk-UA" sz="2000" noProof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Старобульварної</a:t>
            </a: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того ж року власним коштом спорудив триповерховий прибутковий будинок. Будинок вийшов </a:t>
            </a:r>
            <a:r>
              <a:rPr lang="uk-UA" sz="2000" noProof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вийшов</a:t>
            </a:r>
            <a:r>
              <a:rPr lang="uk-UA" sz="2000" noProof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розкішний і одразу завоював собі славу найкрасивішого у місті. Наприкінці 1912 року два поверхи будинку взяло у довгострокову оренду Управління Подільської залізниці терміном на 15 років. Але орендарі гроші внесли наперед поки що на 5 років – до 1917 року.. </a:t>
            </a:r>
            <a:endParaRPr lang="uk-UA" sz="2000" noProof="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78490C-6FC0-4DA5-85CA-F5CF9DEE3D2F}"/>
              </a:ext>
            </a:extLst>
          </p:cNvPr>
          <p:cNvSpPr txBox="1"/>
          <p:nvPr/>
        </p:nvSpPr>
        <p:spPr>
          <a:xfrm>
            <a:off x="2758587" y="0"/>
            <a:ext cx="6846276" cy="91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40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Будинок </a:t>
            </a:r>
            <a:r>
              <a:rPr lang="uk-UA" sz="40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Берлянта</a:t>
            </a:r>
            <a:endParaRPr lang="uk-UA" sz="40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D4FF964-078C-4367-8801-3A4F1D481005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499" y="1370781"/>
            <a:ext cx="6482079" cy="4853572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CF70E7-5876-4379-B0A8-346C377508DB}"/>
              </a:ext>
            </a:extLst>
          </p:cNvPr>
          <p:cNvSpPr txBox="1"/>
          <p:nvPr/>
        </p:nvSpPr>
        <p:spPr>
          <a:xfrm>
            <a:off x="7890691" y="6168960"/>
            <a:ext cx="41184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i="0" u="sng" dirty="0">
                <a:solidFill>
                  <a:srgbClr val="5CA853"/>
                </a:solidFill>
                <a:effectLst/>
                <a:latin typeface="Roboto" panose="02000000000000000000" pitchFamily="2" charset="0"/>
                <a:hlinkClick r:id="rId5"/>
              </a:rPr>
              <a:t>https://turist.km.ua/ua/news/yaki-lokatsiyi-v-hmelnytskomu-najbilshe-vablyat-turystiv/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303242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38F8CF-2B56-2945-BEBA-36FFE439694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7" y="-2664118"/>
            <a:ext cx="6852231" cy="1219200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EAE65-E581-1A30-646A-E10876342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65126"/>
            <a:ext cx="10344150" cy="9017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Сквер та пам’ятник Янгол скорботи на місці будинку </a:t>
            </a:r>
            <a:r>
              <a:rPr lang="uk-UA" dirty="0" err="1">
                <a:solidFill>
                  <a:srgbClr val="0070C0"/>
                </a:solidFill>
              </a:rPr>
              <a:t>Берлянта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96766D-4125-EF1F-085C-419D37645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615" y="1532907"/>
            <a:ext cx="7955970" cy="54685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7E5E83-6938-47B9-B702-F506486C84A1}"/>
              </a:ext>
            </a:extLst>
          </p:cNvPr>
          <p:cNvSpPr txBox="1"/>
          <p:nvPr/>
        </p:nvSpPr>
        <p:spPr>
          <a:xfrm>
            <a:off x="2178424" y="6581001"/>
            <a:ext cx="63828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0" i="0" u="sng" dirty="0">
                <a:solidFill>
                  <a:srgbClr val="5CA853"/>
                </a:solidFill>
                <a:effectLst/>
                <a:latin typeface="Roboto" panose="02000000000000000000" pitchFamily="2" charset="0"/>
                <a:hlinkClick r:id="rId4"/>
              </a:rPr>
              <a:t>https://uk.m.wikipedia.org/wiki/%D0%A4%D0%B0%D0%B9%D0%BB:11._%D0%A5%D0%BC%D0%B5%D0%BB%D1%8C%D0%BD%D0%B8%D1%86%D1%8C%D0%BA%D0%B8%D0%B9_(%D0%90%D0%BD%D0%B3%D0%B5%D0%BB_%D1%81%D0%BA%D0%BE%D1%80%D0%B1%D0%BE%D1%82%D0%B8.jpg</a:t>
            </a:r>
            <a:endParaRPr lang="uk-UA" sz="600" dirty="0"/>
          </a:p>
        </p:txBody>
      </p:sp>
    </p:spTree>
    <p:extLst>
      <p:ext uri="{BB962C8B-B14F-4D97-AF65-F5344CB8AC3E}">
        <p14:creationId xmlns:p14="http://schemas.microsoft.com/office/powerpoint/2010/main" val="3554660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9A6A5-6453-F736-A156-B8B5638E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A08362-4B5E-BD20-AEB9-F0BE99BFD24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8650" y="-2668650"/>
            <a:ext cx="6854699" cy="121920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79A145-6D83-4CCF-8CAE-ABF77FFC9500}"/>
              </a:ext>
            </a:extLst>
          </p:cNvPr>
          <p:cNvSpPr txBox="1"/>
          <p:nvPr/>
        </p:nvSpPr>
        <p:spPr>
          <a:xfrm>
            <a:off x="3047999" y="0"/>
            <a:ext cx="6096000" cy="752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32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Костел Святої Анни</a:t>
            </a:r>
            <a:endParaRPr lang="uk-UA" sz="32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57B6DA-6297-41BC-8DB1-7793F16A4954}"/>
              </a:ext>
            </a:extLst>
          </p:cNvPr>
          <p:cNvSpPr txBox="1"/>
          <p:nvPr/>
        </p:nvSpPr>
        <p:spPr>
          <a:xfrm>
            <a:off x="419100" y="930273"/>
            <a:ext cx="6302785" cy="568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Колись вул.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Староміська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починалася від однієї з найкрасивіших споруд нашого міста — костелу Святої Анни.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Відомо, що костел  у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Плоскирові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існував вже у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XVII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ст. Це була дерев’яна споруда.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1801-1804 роках на місці дерев'яного костелу коштом шляхтича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М.Журовського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було споруджено мурований храм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Анни.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початку XX ст. костел Святої Анни перебудували, зробивши його ще величнішим. У1936 р. його закрили і почали розбирати, а у 1932-1936 роках храм розграбували та закрили, висадивши його вибухівкою у повітря 1938 року.</a:t>
            </a:r>
            <a:endParaRPr lang="uk-UA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80550FF-82C8-4DD6-B7E9-ADB82343F4E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748402"/>
            <a:ext cx="4552950" cy="6041948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23507B-3B8D-43C9-8FB9-7E5FF7980862}"/>
              </a:ext>
            </a:extLst>
          </p:cNvPr>
          <p:cNvSpPr txBox="1"/>
          <p:nvPr/>
        </p:nvSpPr>
        <p:spPr>
          <a:xfrm>
            <a:off x="3854370" y="6534380"/>
            <a:ext cx="3812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800" b="0" i="0" u="sng" strike="noStrike" cap="none" normalizeH="0" baseline="0" dirty="0">
                <a:ln>
                  <a:noFill/>
                </a:ln>
                <a:solidFill>
                  <a:srgbClr val="5CA853"/>
                </a:solidFill>
                <a:effectLst/>
                <a:latin typeface="Arial" panose="020B0604020202020204" pitchFamily="34" charset="0"/>
                <a:hlinkClick r:id="rId4"/>
              </a:rPr>
              <a:t>https://podillyanews.com/2022/07/16/budy-nok-berlyanta-povernut-u-tsentr-hmel-ny-ts-kogo/</a:t>
            </a:r>
            <a:endParaRPr kumimoji="0" lang="uk-UA" altLang="uk-UA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00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FFBE26-2773-BC56-987D-730938D6497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3" y="-2664118"/>
            <a:ext cx="6852231" cy="121920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05FF60-1499-71C3-B4BA-742886A71A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76" t="5197" r="12195" b="27500"/>
          <a:stretch/>
        </p:blipFill>
        <p:spPr>
          <a:xfrm>
            <a:off x="249512" y="85194"/>
            <a:ext cx="4584356" cy="2691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9B40C8-A33F-8C19-55ED-3D860E049D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00" b="5457"/>
          <a:stretch/>
        </p:blipFill>
        <p:spPr bwMode="auto">
          <a:xfrm>
            <a:off x="6951216" y="37471"/>
            <a:ext cx="4991272" cy="6719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B11AB2-5411-2EE2-5EAC-7B11176AEBB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81" r="5496" b="11351"/>
          <a:stretch/>
        </p:blipFill>
        <p:spPr>
          <a:xfrm>
            <a:off x="3648722" y="2939046"/>
            <a:ext cx="2886191" cy="3833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DC53010-4128-26E9-6F30-12B977D3777E}"/>
              </a:ext>
            </a:extLst>
          </p:cNvPr>
          <p:cNvSpPr txBox="1">
            <a:spLocks/>
          </p:cNvSpPr>
          <p:nvPr/>
        </p:nvSpPr>
        <p:spPr>
          <a:xfrm>
            <a:off x="-97655" y="3625567"/>
            <a:ext cx="3746377" cy="118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>
                <a:solidFill>
                  <a:srgbClr val="002060"/>
                </a:solidFill>
              </a:rPr>
              <a:t>Костел Святої Анни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8F80FB-5E22-4583-A594-8EAF50AAE206}"/>
              </a:ext>
            </a:extLst>
          </p:cNvPr>
          <p:cNvSpPr txBox="1"/>
          <p:nvPr/>
        </p:nvSpPr>
        <p:spPr>
          <a:xfrm>
            <a:off x="1983222" y="2717364"/>
            <a:ext cx="2840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dirty="0">
                <a:solidFill>
                  <a:schemeClr val="accent1">
                    <a:lumMod val="50000"/>
                  </a:schemeClr>
                </a:solidFill>
              </a:rPr>
              <a:t>Віртуальний музей міста Хмельницького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6D48EC-6CA0-439C-965D-864106833B91}"/>
              </a:ext>
            </a:extLst>
          </p:cNvPr>
          <p:cNvSpPr txBox="1"/>
          <p:nvPr/>
        </p:nvSpPr>
        <p:spPr>
          <a:xfrm>
            <a:off x="7375967" y="6664607"/>
            <a:ext cx="623296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sng" dirty="0">
                <a:solidFill>
                  <a:srgbClr val="5CA853"/>
                </a:solidFill>
                <a:effectLst/>
                <a:latin typeface="Roboto" panose="02000000000000000000" pitchFamily="2" charset="0"/>
                <a:hlinkClick r:id="rId9"/>
              </a:rPr>
              <a:t>https://podillyanews.com/2022/07/16/budy-nok-berlyanta-povernut-u-tsentr-hmel-ny-ts-kogo/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2859964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EF48F-FD00-F1B8-7B53-832F2EB4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2CB8-D207-686B-49BF-30273C55D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4" y="-2682515"/>
            <a:ext cx="6852231" cy="12192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2C1F5C-45E4-4D15-97F3-5C97DA33729D}"/>
              </a:ext>
            </a:extLst>
          </p:cNvPr>
          <p:cNvSpPr txBox="1"/>
          <p:nvPr/>
        </p:nvSpPr>
        <p:spPr>
          <a:xfrm>
            <a:off x="2861188" y="3429000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Будинок-вежа проскурівських масонів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0E50E8-4122-4B5A-921E-1CFF92C9A6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8648" y="-2668651"/>
            <a:ext cx="6854699" cy="12192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7BDF1-DD4F-43B3-A70B-442E0B62FFC7}"/>
              </a:ext>
            </a:extLst>
          </p:cNvPr>
          <p:cNvSpPr txBox="1"/>
          <p:nvPr/>
        </p:nvSpPr>
        <p:spPr>
          <a:xfrm>
            <a:off x="2708787" y="228600"/>
            <a:ext cx="75877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Будинок-вежа проскурівських масонів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2EB8D3-5C08-4FC3-9817-FBAFD3626C8C}"/>
              </a:ext>
            </a:extLst>
          </p:cNvPr>
          <p:cNvSpPr txBox="1"/>
          <p:nvPr/>
        </p:nvSpPr>
        <p:spPr>
          <a:xfrm>
            <a:off x="5944673" y="720132"/>
            <a:ext cx="5937765" cy="614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Будинок на вулиці Проскурівського підпілля в районі перехрестя з Соборною, на місці якого нині збудовано споруду 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uk-UA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Кредо-Банку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ru-RU" sz="20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знесли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наприкінці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1990-х </a:t>
            </a:r>
            <a:r>
              <a:rPr lang="ru-RU" sz="20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Існують відомості, що на початку ХХ століття Д. </a:t>
            </a:r>
            <a:r>
              <a:rPr lang="uk-UA" sz="20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Ніренберг</a:t>
            </a:r>
            <a:r>
              <a:rPr lang="uk-UA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вступив в одну з київських масонських лож і незабаром до свого будинку на Аптекарські вулиці добудував дивне приміщення без вікон, схоже на невелику вежу. За чутками, саме в цій вежі і збиралися на свої засідання члени місцевого масонського товариства. Справа в тому, що на своїх засіданнях, масони дотримувалися певних ритуалів, для чого й потрібно було окреме приміщення</a:t>
            </a:r>
            <a:endParaRPr lang="uk-UA" sz="2000" dirty="0">
              <a:solidFill>
                <a:srgbClr val="00206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08A0C7-1B0E-47B0-AE74-45AB7A63CDC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4" y="2076338"/>
            <a:ext cx="5661835" cy="3571987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16920D-A44D-4663-8F15-EBC077BE9F3D}"/>
              </a:ext>
            </a:extLst>
          </p:cNvPr>
          <p:cNvSpPr txBox="1"/>
          <p:nvPr/>
        </p:nvSpPr>
        <p:spPr>
          <a:xfrm>
            <a:off x="129364" y="5648325"/>
            <a:ext cx="6096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500" dirty="0"/>
              <a:t>Віртуальний музей міста Хмельницького</a:t>
            </a:r>
          </a:p>
        </p:txBody>
      </p:sp>
    </p:spTree>
    <p:extLst>
      <p:ext uri="{BB962C8B-B14F-4D97-AF65-F5344CB8AC3E}">
        <p14:creationId xmlns:p14="http://schemas.microsoft.com/office/powerpoint/2010/main" val="4237638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D7F9B1B-E243-FF8B-4D10-DDE0403B6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4014" y="13142"/>
            <a:ext cx="12179463" cy="684485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63B1C-E739-6E4F-7BDC-C95C82457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151"/>
            <a:ext cx="10515600" cy="768350"/>
          </a:xfrm>
        </p:spPr>
        <p:txBody>
          <a:bodyPr/>
          <a:lstStyle/>
          <a:p>
            <a:pPr algn="ctr"/>
            <a:r>
              <a:rPr lang="uk-UA" dirty="0">
                <a:solidFill>
                  <a:schemeClr val="accent1"/>
                </a:solidFill>
              </a:rPr>
              <a:t>Кредо-банк на місці вежі масонів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489245-2D12-B6E8-3EE4-47552C1BB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543" y="782818"/>
            <a:ext cx="6718348" cy="59054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C2BE9E-6DA2-4995-B9B6-A3CADF54B464}"/>
              </a:ext>
            </a:extLst>
          </p:cNvPr>
          <p:cNvSpPr txBox="1"/>
          <p:nvPr/>
        </p:nvSpPr>
        <p:spPr>
          <a:xfrm>
            <a:off x="7831736" y="6648599"/>
            <a:ext cx="2127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/>
              <a:t>Фото з власного архіву</a:t>
            </a:r>
          </a:p>
        </p:txBody>
      </p:sp>
    </p:spTree>
    <p:extLst>
      <p:ext uri="{BB962C8B-B14F-4D97-AF65-F5344CB8AC3E}">
        <p14:creationId xmlns:p14="http://schemas.microsoft.com/office/powerpoint/2010/main" val="2010011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35A2D8-41ED-365B-0E7B-CAEF7AFAE4C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8" y="-2682515"/>
            <a:ext cx="6852231" cy="1219200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CA0799-D37D-F107-A217-9ECBC6F31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1288" y="169816"/>
            <a:ext cx="5775664" cy="877749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Висновки: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C53781-599F-856C-00D4-0B3DFA6B0B1C}"/>
              </a:ext>
            </a:extLst>
          </p:cNvPr>
          <p:cNvSpPr txBox="1"/>
          <p:nvPr/>
        </p:nvSpPr>
        <p:spPr>
          <a:xfrm>
            <a:off x="2712128" y="1152785"/>
            <a:ext cx="8802209" cy="541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uk-UA" sz="2400" kern="0" dirty="0">
                <a:solidFill>
                  <a:srgbClr val="002060"/>
                </a:solidFill>
                <a:ea typeface="Calibri" panose="020F0502020204030204" pitchFamily="34" charset="0"/>
              </a:rPr>
              <a:t>в</a:t>
            </a:r>
            <a:r>
              <a:rPr lang="uk-UA" sz="2400" kern="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 ході дослідження опрацьовано значну кількість публікацій у пресі та  різноманітних довідниках і книгах. Було встановлено хронологічні рамки існування споруд та місця їх розташування</a:t>
            </a:r>
            <a:r>
              <a:rPr lang="uk-UA" sz="2400" kern="0" dirty="0">
                <a:solidFill>
                  <a:srgbClr val="002060"/>
                </a:solidFill>
                <a:ea typeface="Calibri" panose="020F0502020204030204" pitchFamily="34" charset="0"/>
              </a:rPr>
              <a:t>;</a:t>
            </a:r>
            <a:endParaRPr lang="uk-UA" sz="24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uk-UA" sz="24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вказано на н</a:t>
            </a:r>
            <a:r>
              <a:rPr lang="uk-UA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еобхідність громадського контролю за станом архітектурних споруд нашого міста;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uk-UA" sz="24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uk-UA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ажливою є консолідація зусиль громади і влади міста з метою збереження історичного обличчя Проскурова;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endParaRPr lang="uk-UA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81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7E8619-2BAB-594E-3BDF-3B2E9BC65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8" y="-2682515"/>
            <a:ext cx="6852231" cy="1219200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4E7F3-EA0E-34BB-F2EE-A7843B84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781" y="247801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Ви хочете дізнатися більше про місто цих будівель?</a:t>
            </a:r>
            <a:br>
              <a:rPr lang="uk-UA" b="1" dirty="0">
                <a:solidFill>
                  <a:srgbClr val="FF0000"/>
                </a:solidFill>
              </a:rPr>
            </a:br>
            <a:r>
              <a:rPr lang="uk-UA" b="1" dirty="0">
                <a:solidFill>
                  <a:srgbClr val="FF0000"/>
                </a:solidFill>
              </a:rPr>
              <a:t>Я зможу вам про це розповісти докладніше.</a:t>
            </a:r>
          </a:p>
        </p:txBody>
      </p:sp>
    </p:spTree>
    <p:extLst>
      <p:ext uri="{BB962C8B-B14F-4D97-AF65-F5344CB8AC3E}">
        <p14:creationId xmlns:p14="http://schemas.microsoft.com/office/powerpoint/2010/main" val="1565422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B9B62-70D4-CC96-54FB-0547C6568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7A574D-423D-F19D-9DDC-12638D1A963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9884" y="-2682515"/>
            <a:ext cx="6852231" cy="12192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2C0BC1-28F2-4008-B323-2C91B628ED9D}"/>
              </a:ext>
            </a:extLst>
          </p:cNvPr>
          <p:cNvSpPr txBox="1"/>
          <p:nvPr/>
        </p:nvSpPr>
        <p:spPr>
          <a:xfrm>
            <a:off x="838200" y="257541"/>
            <a:ext cx="10017760" cy="658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Єсюнін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С.М. Прогулянка Проскуровом. Історичні нариси.- Хмельницький, 2008.-160 с.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Баженов Л.,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Єсюнін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С.,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Фурманчук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Г.,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Хіхлушко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С./Путівник Хмельницький/- Х.Поліграфіст,2017. – 80с.:іл.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Історія міста Хмельницького: документи і матеріали/Упорядник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Єсюнін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С.М. – Хмельницький, 2006.- 80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4.Захар’єв /із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Ватралів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 В.А.,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Свінц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В.П., Дух їхнього часу або -Проскурів неофіційний. Т.2, 2022. – Хмельницький: Видавець Мельник А.А. – 224 с.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Єсюнін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С.М. Місто Хмельницький: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історрія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події, факти. – Хмельницький, 2004. 112 с.: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іл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ПАСЕЧНИК О.А. П19/ РИМО-КАТОЛИЧЕСКАЯ ЦЕРКОВЬ В КАМЕНЕЦ_ПОДОЛЬСКОЙ (ХМЕЛЬНИЦКОЙ)ОБЛАСТИ В 1920-1941 ГОДАХ.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Монография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Хмельницкий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Издатель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ЧП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Цюпак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А.А.2009.-188 с.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Єсюнін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С.М. Незнане Поділля. –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uk-UA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Бедрихів</a:t>
            </a:r>
            <a:r>
              <a:rPr lang="uk-UA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край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Городок, 2012. – 156 с.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П-39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Плоскирів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Проскурів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Хмельницький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поетична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антологія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Хмельницький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видавництво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Алли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Цюпак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2006.-60.с.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Єсюнін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С.М.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Вулиці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Хмельницького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Науково-ропулярне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видання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Видання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друге,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перероблене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доповнене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Художнє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оформлення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Андріїшин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П.В. –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Тернопіль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видавець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Анлріїшин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П.В., 2018. 160 с.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Моя газета, №29(79)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15.08.2002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Моя газета, 2004, 15 апреля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Моя газета №35(133) (11.09.2003)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Газета Всім.-1999.-18 листопада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https://texty.org.ua/d/2021/khmelnytskyi_history/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Віртуальний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музей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Хмельницького</a:t>
            </a:r>
            <a:endParaRPr lang="uk-UA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5316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1235</Words>
  <Application>Microsoft Office PowerPoint</Application>
  <PresentationFormat>Широкий екран</PresentationFormat>
  <Paragraphs>69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Times New Roman</vt:lpstr>
      <vt:lpstr>Тема Office</vt:lpstr>
      <vt:lpstr>ВТРАЧЕНА СПАДЩИНА ПРОСКУРОВА </vt:lpstr>
      <vt:lpstr>Метою роботи «Втрачена спадщина Хмельницького» було з’ясувати, які архітектурні об’єкти зникли з мапи Хмельницького, обрати серед них три найбільш цікаві й дослідити їх історію. </vt:lpstr>
      <vt:lpstr>Презентація PowerPoint</vt:lpstr>
      <vt:lpstr>ЗНИЩЕНІ СТАРОДАВНІ БУДІВЛІ НАШОГО МІСТА </vt:lpstr>
      <vt:lpstr>Презентація PowerPoint</vt:lpstr>
      <vt:lpstr>Презентація PowerPoint</vt:lpstr>
      <vt:lpstr>Презентація PowerPoint</vt:lpstr>
      <vt:lpstr>Сквер та пам’ятник Янгол скорботи на місці будинку Берлянта</vt:lpstr>
      <vt:lpstr>Презентація PowerPoint</vt:lpstr>
      <vt:lpstr>Презентація PowerPoint</vt:lpstr>
      <vt:lpstr>Презентація PowerPoint</vt:lpstr>
      <vt:lpstr>Кредо-банк на місці вежі масонів</vt:lpstr>
      <vt:lpstr>Висновки:</vt:lpstr>
      <vt:lpstr>Ви хочете дізнатися більше про місто цих будівель? Я зможу вам про це розповісти докладніше.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ВТРАЧЕНА СПАДЩИНА ПРОСКУРОВА</dc:title>
  <dc:creator>Оксана</dc:creator>
  <cp:lastModifiedBy>Admin</cp:lastModifiedBy>
  <cp:revision>17</cp:revision>
  <dcterms:created xsi:type="dcterms:W3CDTF">2023-03-22T05:49:35Z</dcterms:created>
  <dcterms:modified xsi:type="dcterms:W3CDTF">2025-04-22T19:31:39Z</dcterms:modified>
</cp:coreProperties>
</file>