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ITC Avant Garde Gothic Bold" panose="020B0604020202020204" charset="0"/>
      <p:regular r:id="rId11"/>
    </p:embeddedFont>
    <p:embeddedFont>
      <p:font typeface="Calibri" panose="020F0502020204030204" pitchFamily="34" charset="0"/>
      <p:regular r:id="rId12"/>
      <p:bold r:id="rId13"/>
      <p:italic r:id="rId14"/>
      <p:boldItalic r:id="rId15"/>
    </p:embeddedFont>
    <p:embeddedFont>
      <p:font typeface="ITC Avant Garde Gothic" panose="020B0604020202020204" charset="0"/>
      <p:regular r:id="rId16"/>
    </p:embeddedFont>
    <p:embeddedFont>
      <p:font typeface="Noto Serif Display" panose="020B0604020202020204"/>
      <p:regular r:id="rId17"/>
    </p:embeddedFont>
    <p:embeddedFont>
      <p:font typeface="Sniglet" panose="020B0604020202020204" charset="0"/>
      <p:regular r:id="rId18"/>
    </p:embeddedFont>
    <p:embeddedFont>
      <p:font typeface="Noto Serif Display Bold" panose="020B0604020202020204"/>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56" d="100"/>
          <a:sy n="56" d="100"/>
        </p:scale>
        <p:origin x="-533"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0.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8.svg"/><Relationship Id="rId7" Type="http://schemas.openxmlformats.org/officeDocument/2006/relationships/image" Target="../media/image10.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sv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8.svg"/><Relationship Id="rId7" Type="http://schemas.openxmlformats.org/officeDocument/2006/relationships/image" Target="../media/image10.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2.png"/><Relationship Id="rId9" Type="http://schemas.openxmlformats.org/officeDocument/2006/relationships/image" Target="../media/image16.sv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8.svg"/><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image" Target="../media/image4.png"/><Relationship Id="rId16"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4.png"/><Relationship Id="rId5" Type="http://schemas.openxmlformats.org/officeDocument/2006/relationships/image" Target="../media/image4.sv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2.png"/><Relationship Id="rId9" Type="http://schemas.openxmlformats.org/officeDocument/2006/relationships/image" Target="../media/image12.png"/><Relationship Id="rId1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8.svg"/><Relationship Id="rId7" Type="http://schemas.openxmlformats.org/officeDocument/2006/relationships/image" Target="../media/image10.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22.png"/><Relationship Id="rId4" Type="http://schemas.openxmlformats.org/officeDocument/2006/relationships/image" Target="../media/image2.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8.svg"/><Relationship Id="rId7" Type="http://schemas.openxmlformats.org/officeDocument/2006/relationships/image" Target="../media/image10.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25.png"/><Relationship Id="rId4" Type="http://schemas.openxmlformats.org/officeDocument/2006/relationships/image" Target="../media/image2.png"/><Relationship Id="rId9"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0.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F1FF"/>
        </a:solidFill>
        <a:effectLst/>
      </p:bgPr>
    </p:bg>
    <p:spTree>
      <p:nvGrpSpPr>
        <p:cNvPr id="1" name=""/>
        <p:cNvGrpSpPr/>
        <p:nvPr/>
      </p:nvGrpSpPr>
      <p:grpSpPr>
        <a:xfrm>
          <a:off x="0" y="0"/>
          <a:ext cx="0" cy="0"/>
          <a:chOff x="0" y="0"/>
          <a:chExt cx="0" cy="0"/>
        </a:xfrm>
      </p:grpSpPr>
      <p:sp>
        <p:nvSpPr>
          <p:cNvPr id="2" name="Freeform 2"/>
          <p:cNvSpPr/>
          <p:nvPr/>
        </p:nvSpPr>
        <p:spPr>
          <a:xfrm rot="-5333340">
            <a:off x="13678840" y="-643800"/>
            <a:ext cx="5844510" cy="5844510"/>
          </a:xfrm>
          <a:custGeom>
            <a:avLst/>
            <a:gdLst/>
            <a:ahLst/>
            <a:cxnLst/>
            <a:rect l="l" t="t" r="r" b="b"/>
            <a:pathLst>
              <a:path w="5844510" h="5844510">
                <a:moveTo>
                  <a:pt x="0" y="0"/>
                </a:moveTo>
                <a:lnTo>
                  <a:pt x="5844510" y="0"/>
                </a:lnTo>
                <a:lnTo>
                  <a:pt x="5844510" y="5844510"/>
                </a:lnTo>
                <a:lnTo>
                  <a:pt x="0" y="584451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5333340">
            <a:off x="12011155" y="4652983"/>
            <a:ext cx="5844510" cy="5844510"/>
          </a:xfrm>
          <a:custGeom>
            <a:avLst/>
            <a:gdLst/>
            <a:ahLst/>
            <a:cxnLst/>
            <a:rect l="l" t="t" r="r" b="b"/>
            <a:pathLst>
              <a:path w="5844510" h="5844510">
                <a:moveTo>
                  <a:pt x="0" y="0"/>
                </a:moveTo>
                <a:lnTo>
                  <a:pt x="5844510" y="0"/>
                </a:lnTo>
                <a:lnTo>
                  <a:pt x="5844510" y="5844510"/>
                </a:lnTo>
                <a:lnTo>
                  <a:pt x="0" y="584451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rot="-5333340">
            <a:off x="10350219" y="2061977"/>
            <a:ext cx="4196965" cy="4196965"/>
          </a:xfrm>
          <a:custGeom>
            <a:avLst/>
            <a:gdLst/>
            <a:ahLst/>
            <a:cxnLst/>
            <a:rect l="l" t="t" r="r" b="b"/>
            <a:pathLst>
              <a:path w="4196965" h="4196965">
                <a:moveTo>
                  <a:pt x="0" y="0"/>
                </a:moveTo>
                <a:lnTo>
                  <a:pt x="4196965" y="0"/>
                </a:lnTo>
                <a:lnTo>
                  <a:pt x="4196965" y="4196965"/>
                </a:lnTo>
                <a:lnTo>
                  <a:pt x="0" y="419696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5" name="Freeform 5"/>
          <p:cNvSpPr/>
          <p:nvPr/>
        </p:nvSpPr>
        <p:spPr>
          <a:xfrm rot="-5333340">
            <a:off x="16629661" y="8799300"/>
            <a:ext cx="2975399" cy="2975399"/>
          </a:xfrm>
          <a:custGeom>
            <a:avLst/>
            <a:gdLst/>
            <a:ahLst/>
            <a:cxnLst/>
            <a:rect l="l" t="t" r="r" b="b"/>
            <a:pathLst>
              <a:path w="2975399" h="2975399">
                <a:moveTo>
                  <a:pt x="0" y="0"/>
                </a:moveTo>
                <a:lnTo>
                  <a:pt x="2975399" y="0"/>
                </a:lnTo>
                <a:lnTo>
                  <a:pt x="2975399" y="2975400"/>
                </a:lnTo>
                <a:lnTo>
                  <a:pt x="0" y="29754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6" name="Freeform 6"/>
          <p:cNvSpPr/>
          <p:nvPr/>
        </p:nvSpPr>
        <p:spPr>
          <a:xfrm>
            <a:off x="-1537538" y="-2184610"/>
            <a:ext cx="7315200" cy="3803904"/>
          </a:xfrm>
          <a:custGeom>
            <a:avLst/>
            <a:gdLst/>
            <a:ahLst/>
            <a:cxnLst/>
            <a:rect l="l" t="t" r="r" b="b"/>
            <a:pathLst>
              <a:path w="7315200" h="3803904">
                <a:moveTo>
                  <a:pt x="0" y="0"/>
                </a:moveTo>
                <a:lnTo>
                  <a:pt x="7315200" y="0"/>
                </a:lnTo>
                <a:lnTo>
                  <a:pt x="7315200" y="3803904"/>
                </a:lnTo>
                <a:lnTo>
                  <a:pt x="0" y="380390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7" name="Freeform 7"/>
          <p:cNvSpPr/>
          <p:nvPr/>
        </p:nvSpPr>
        <p:spPr>
          <a:xfrm rot="-5333340">
            <a:off x="11342053" y="-1569674"/>
            <a:ext cx="3557206" cy="3557206"/>
          </a:xfrm>
          <a:custGeom>
            <a:avLst/>
            <a:gdLst/>
            <a:ahLst/>
            <a:cxnLst/>
            <a:rect l="l" t="t" r="r" b="b"/>
            <a:pathLst>
              <a:path w="3557206" h="3557206">
                <a:moveTo>
                  <a:pt x="0" y="0"/>
                </a:moveTo>
                <a:lnTo>
                  <a:pt x="3557206" y="0"/>
                </a:lnTo>
                <a:lnTo>
                  <a:pt x="3557206" y="3557206"/>
                </a:lnTo>
                <a:lnTo>
                  <a:pt x="0" y="355720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8" name="Freeform 8"/>
          <p:cNvSpPr/>
          <p:nvPr/>
        </p:nvSpPr>
        <p:spPr>
          <a:xfrm rot="-444261">
            <a:off x="9111482" y="6956490"/>
            <a:ext cx="1941876" cy="278924"/>
          </a:xfrm>
          <a:custGeom>
            <a:avLst/>
            <a:gdLst/>
            <a:ahLst/>
            <a:cxnLst/>
            <a:rect l="l" t="t" r="r" b="b"/>
            <a:pathLst>
              <a:path w="1941876" h="278924">
                <a:moveTo>
                  <a:pt x="0" y="0"/>
                </a:moveTo>
                <a:lnTo>
                  <a:pt x="1941875" y="0"/>
                </a:lnTo>
                <a:lnTo>
                  <a:pt x="1941875" y="278924"/>
                </a:lnTo>
                <a:lnTo>
                  <a:pt x="0" y="27892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TextBox 9"/>
          <p:cNvSpPr txBox="1"/>
          <p:nvPr/>
        </p:nvSpPr>
        <p:spPr>
          <a:xfrm>
            <a:off x="698681" y="2486636"/>
            <a:ext cx="10157963" cy="4001397"/>
          </a:xfrm>
          <a:prstGeom prst="rect">
            <a:avLst/>
          </a:prstGeom>
        </p:spPr>
        <p:txBody>
          <a:bodyPr lIns="0" tIns="0" rIns="0" bIns="0" rtlCol="0" anchor="t">
            <a:spAutoFit/>
          </a:bodyPr>
          <a:lstStyle/>
          <a:p>
            <a:pPr algn="l">
              <a:lnSpc>
                <a:spcPts val="7817"/>
              </a:lnSpc>
            </a:pPr>
            <a:r>
              <a:rPr lang="en-US" sz="5584" b="1">
                <a:solidFill>
                  <a:srgbClr val="000D80"/>
                </a:solidFill>
                <a:latin typeface="ITC Avant Garde Gothic Bold"/>
                <a:ea typeface="ITC Avant Garde Gothic Bold"/>
                <a:cs typeface="ITC Avant Garde Gothic Bold"/>
                <a:sym typeface="ITC Avant Garde Gothic Bold"/>
              </a:rPr>
              <a:t>Створення довготривалих гальванічних елементів з вторинної сировини для автономного освітлення</a:t>
            </a:r>
          </a:p>
        </p:txBody>
      </p:sp>
      <p:sp>
        <p:nvSpPr>
          <p:cNvPr id="10" name="TextBox 10"/>
          <p:cNvSpPr txBox="1"/>
          <p:nvPr/>
        </p:nvSpPr>
        <p:spPr>
          <a:xfrm>
            <a:off x="388022" y="7807052"/>
            <a:ext cx="12060679" cy="2072278"/>
          </a:xfrm>
          <a:prstGeom prst="rect">
            <a:avLst/>
          </a:prstGeom>
        </p:spPr>
        <p:txBody>
          <a:bodyPr lIns="0" tIns="0" rIns="0" bIns="0" rtlCol="0" anchor="t">
            <a:spAutoFit/>
          </a:bodyPr>
          <a:lstStyle/>
          <a:p>
            <a:pPr algn="l">
              <a:lnSpc>
                <a:spcPts val="3270"/>
              </a:lnSpc>
            </a:pPr>
            <a:r>
              <a:rPr lang="en-US" sz="2335">
                <a:solidFill>
                  <a:srgbClr val="012133"/>
                </a:solidFill>
                <a:latin typeface="ITC Avant Garde Gothic"/>
                <a:ea typeface="ITC Avant Garde Gothic"/>
                <a:cs typeface="ITC Avant Garde Gothic"/>
                <a:sym typeface="ITC Avant Garde Gothic"/>
              </a:rPr>
              <a:t>Автор роботи: Єрьомін Володимир Сергійович, учень 10 класу Броварського ліцею «Мономакс», місто Бровари, Київська область</a:t>
            </a:r>
          </a:p>
          <a:p>
            <a:pPr algn="l">
              <a:lnSpc>
                <a:spcPts val="3270"/>
              </a:lnSpc>
            </a:pPr>
            <a:r>
              <a:rPr lang="en-US" sz="2335">
                <a:solidFill>
                  <a:srgbClr val="012133"/>
                </a:solidFill>
                <a:latin typeface="ITC Avant Garde Gothic"/>
                <a:ea typeface="ITC Avant Garde Gothic"/>
                <a:cs typeface="ITC Avant Garde Gothic"/>
                <a:sym typeface="ITC Avant Garde Gothic"/>
              </a:rPr>
              <a:t>Науковий керівник: Вдовцова Анна Вікторівна, учитель хімії, Броварського ліцею «Мономакс», місто Бровари, Київська область</a:t>
            </a:r>
          </a:p>
          <a:p>
            <a:pPr algn="l">
              <a:lnSpc>
                <a:spcPts val="3270"/>
              </a:lnSpc>
            </a:pPr>
            <a:endParaRPr lang="en-US" sz="2335">
              <a:solidFill>
                <a:srgbClr val="012133"/>
              </a:solidFill>
              <a:latin typeface="ITC Avant Garde Gothic"/>
              <a:ea typeface="ITC Avant Garde Gothic"/>
              <a:cs typeface="ITC Avant Garde Gothic"/>
              <a:sym typeface="ITC Avant Garde Gothic"/>
            </a:endParaRPr>
          </a:p>
        </p:txBody>
      </p:sp>
      <p:sp>
        <p:nvSpPr>
          <p:cNvPr id="11" name="TextBox 11"/>
          <p:cNvSpPr txBox="1"/>
          <p:nvPr/>
        </p:nvSpPr>
        <p:spPr>
          <a:xfrm>
            <a:off x="3219734" y="465388"/>
            <a:ext cx="9228967" cy="2029590"/>
          </a:xfrm>
          <a:prstGeom prst="rect">
            <a:avLst/>
          </a:prstGeom>
        </p:spPr>
        <p:txBody>
          <a:bodyPr lIns="0" tIns="0" rIns="0" bIns="0" rtlCol="0" anchor="t">
            <a:spAutoFit/>
          </a:bodyPr>
          <a:lstStyle/>
          <a:p>
            <a:pPr algn="ctr">
              <a:lnSpc>
                <a:spcPts val="3235"/>
              </a:lnSpc>
            </a:pPr>
            <a:r>
              <a:rPr lang="en-US" sz="2310" b="1">
                <a:solidFill>
                  <a:srgbClr val="000000"/>
                </a:solidFill>
                <a:latin typeface="Noto Serif Display Bold"/>
                <a:ea typeface="Noto Serif Display Bold"/>
                <a:cs typeface="Noto Serif Display Bold"/>
                <a:sym typeface="Noto Serif Display Bold"/>
              </a:rPr>
              <a:t>Міністерство освіти і науки України</a:t>
            </a:r>
          </a:p>
          <a:p>
            <a:pPr algn="ctr">
              <a:lnSpc>
                <a:spcPts val="3235"/>
              </a:lnSpc>
            </a:pPr>
            <a:r>
              <a:rPr lang="en-US" sz="2310" b="1">
                <a:solidFill>
                  <a:srgbClr val="000000"/>
                </a:solidFill>
                <a:latin typeface="Noto Serif Display Bold"/>
                <a:ea typeface="Noto Serif Display Bold"/>
                <a:cs typeface="Noto Serif Display Bold"/>
                <a:sym typeface="Noto Serif Display Bold"/>
              </a:rPr>
              <a:t>Київське обласне територіальне відділення МАН України</a:t>
            </a:r>
          </a:p>
          <a:p>
            <a:pPr algn="ctr">
              <a:lnSpc>
                <a:spcPts val="3235"/>
              </a:lnSpc>
            </a:pPr>
            <a:r>
              <a:rPr lang="en-US" sz="2310" b="1">
                <a:solidFill>
                  <a:srgbClr val="000000"/>
                </a:solidFill>
                <a:latin typeface="Noto Serif Display Bold"/>
                <a:ea typeface="Noto Serif Display Bold"/>
                <a:cs typeface="Noto Serif Display Bold"/>
                <a:sym typeface="Noto Serif Display Bold"/>
              </a:rPr>
              <a:t>Всеукраїнський інтерактивний конкурс «МАН-Юніор Дослідник</a:t>
            </a:r>
          </a:p>
          <a:p>
            <a:pPr algn="ctr">
              <a:lnSpc>
                <a:spcPts val="3235"/>
              </a:lnSpc>
            </a:pPr>
            <a:r>
              <a:rPr lang="en-US" sz="2310" b="1">
                <a:solidFill>
                  <a:srgbClr val="000000"/>
                </a:solidFill>
                <a:latin typeface="Noto Serif Display Bold"/>
                <a:ea typeface="Noto Serif Display Bold"/>
                <a:cs typeface="Noto Serif Display Bold"/>
                <a:sym typeface="Noto Serif Display Bold"/>
              </a:rPr>
              <a:t>Номінація «Технік-Юніор 2025 р»</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F1FF"/>
        </a:solidFill>
        <a:effectLst/>
      </p:bgPr>
    </p:bg>
    <p:spTree>
      <p:nvGrpSpPr>
        <p:cNvPr id="1" name=""/>
        <p:cNvGrpSpPr/>
        <p:nvPr/>
      </p:nvGrpSpPr>
      <p:grpSpPr>
        <a:xfrm>
          <a:off x="0" y="0"/>
          <a:ext cx="0" cy="0"/>
          <a:chOff x="0" y="0"/>
          <a:chExt cx="0" cy="0"/>
        </a:xfrm>
      </p:grpSpPr>
      <p:sp>
        <p:nvSpPr>
          <p:cNvPr id="2" name="Freeform 2"/>
          <p:cNvSpPr/>
          <p:nvPr/>
        </p:nvSpPr>
        <p:spPr>
          <a:xfrm rot="398060">
            <a:off x="-709930" y="8819297"/>
            <a:ext cx="4782800" cy="4668076"/>
          </a:xfrm>
          <a:custGeom>
            <a:avLst/>
            <a:gdLst/>
            <a:ahLst/>
            <a:cxnLst/>
            <a:rect l="l" t="t" r="r" b="b"/>
            <a:pathLst>
              <a:path w="4782800" h="4668076">
                <a:moveTo>
                  <a:pt x="0" y="0"/>
                </a:moveTo>
                <a:lnTo>
                  <a:pt x="4782799" y="0"/>
                </a:lnTo>
                <a:lnTo>
                  <a:pt x="4782799" y="4668076"/>
                </a:lnTo>
                <a:lnTo>
                  <a:pt x="0" y="466807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10553976">
            <a:off x="14076456" y="-3469019"/>
            <a:ext cx="4782800" cy="4668076"/>
          </a:xfrm>
          <a:custGeom>
            <a:avLst/>
            <a:gdLst/>
            <a:ahLst/>
            <a:cxnLst/>
            <a:rect l="l" t="t" r="r" b="b"/>
            <a:pathLst>
              <a:path w="4782800" h="4668076">
                <a:moveTo>
                  <a:pt x="0" y="0"/>
                </a:moveTo>
                <a:lnTo>
                  <a:pt x="4782800" y="0"/>
                </a:lnTo>
                <a:lnTo>
                  <a:pt x="4782800" y="4668076"/>
                </a:lnTo>
                <a:lnTo>
                  <a:pt x="0" y="466807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rot="-10800000">
            <a:off x="13501028" y="8937498"/>
            <a:ext cx="6346899" cy="3300388"/>
          </a:xfrm>
          <a:custGeom>
            <a:avLst/>
            <a:gdLst/>
            <a:ahLst/>
            <a:cxnLst/>
            <a:rect l="l" t="t" r="r" b="b"/>
            <a:pathLst>
              <a:path w="6346899" h="3300388">
                <a:moveTo>
                  <a:pt x="0" y="0"/>
                </a:moveTo>
                <a:lnTo>
                  <a:pt x="6346899" y="0"/>
                </a:lnTo>
                <a:lnTo>
                  <a:pt x="6346899" y="3300388"/>
                </a:lnTo>
                <a:lnTo>
                  <a:pt x="0" y="330038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5" name="Freeform 5"/>
          <p:cNvSpPr/>
          <p:nvPr/>
        </p:nvSpPr>
        <p:spPr>
          <a:xfrm>
            <a:off x="7315200" y="1364078"/>
            <a:ext cx="3657600" cy="441526"/>
          </a:xfrm>
          <a:custGeom>
            <a:avLst/>
            <a:gdLst/>
            <a:ahLst/>
            <a:cxnLst/>
            <a:rect l="l" t="t" r="r" b="b"/>
            <a:pathLst>
              <a:path w="3657600" h="441526">
                <a:moveTo>
                  <a:pt x="0" y="0"/>
                </a:moveTo>
                <a:lnTo>
                  <a:pt x="3657600" y="0"/>
                </a:lnTo>
                <a:lnTo>
                  <a:pt x="3657600" y="441526"/>
                </a:lnTo>
                <a:lnTo>
                  <a:pt x="0" y="4415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84071">
            <a:off x="-2014327" y="-1792653"/>
            <a:ext cx="6346899" cy="3300388"/>
          </a:xfrm>
          <a:custGeom>
            <a:avLst/>
            <a:gdLst/>
            <a:ahLst/>
            <a:cxnLst/>
            <a:rect l="l" t="t" r="r" b="b"/>
            <a:pathLst>
              <a:path w="6346899" h="3300388">
                <a:moveTo>
                  <a:pt x="0" y="0"/>
                </a:moveTo>
                <a:lnTo>
                  <a:pt x="6346899" y="0"/>
                </a:lnTo>
                <a:lnTo>
                  <a:pt x="6346899" y="3300387"/>
                </a:lnTo>
                <a:lnTo>
                  <a:pt x="0" y="330038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grpSp>
        <p:nvGrpSpPr>
          <p:cNvPr id="7" name="Group 7"/>
          <p:cNvGrpSpPr/>
          <p:nvPr/>
        </p:nvGrpSpPr>
        <p:grpSpPr>
          <a:xfrm>
            <a:off x="3936480" y="1133134"/>
            <a:ext cx="9339520" cy="1188071"/>
            <a:chOff x="0" y="0"/>
            <a:chExt cx="2459791" cy="312908"/>
          </a:xfrm>
        </p:grpSpPr>
        <p:sp>
          <p:nvSpPr>
            <p:cNvPr id="8" name="Freeform 8"/>
            <p:cNvSpPr/>
            <p:nvPr/>
          </p:nvSpPr>
          <p:spPr>
            <a:xfrm>
              <a:off x="0" y="0"/>
              <a:ext cx="2459791" cy="312908"/>
            </a:xfrm>
            <a:custGeom>
              <a:avLst/>
              <a:gdLst/>
              <a:ahLst/>
              <a:cxnLst/>
              <a:rect l="l" t="t" r="r" b="b"/>
              <a:pathLst>
                <a:path w="2459791" h="312908">
                  <a:moveTo>
                    <a:pt x="42276" y="0"/>
                  </a:moveTo>
                  <a:lnTo>
                    <a:pt x="2417515" y="0"/>
                  </a:lnTo>
                  <a:cubicBezTo>
                    <a:pt x="2428728" y="0"/>
                    <a:pt x="2439481" y="4454"/>
                    <a:pt x="2447409" y="12382"/>
                  </a:cubicBezTo>
                  <a:cubicBezTo>
                    <a:pt x="2455337" y="20311"/>
                    <a:pt x="2459791" y="31064"/>
                    <a:pt x="2459791" y="42276"/>
                  </a:cubicBezTo>
                  <a:lnTo>
                    <a:pt x="2459791" y="270632"/>
                  </a:lnTo>
                  <a:cubicBezTo>
                    <a:pt x="2459791" y="281844"/>
                    <a:pt x="2455337" y="292597"/>
                    <a:pt x="2447409" y="300525"/>
                  </a:cubicBezTo>
                  <a:cubicBezTo>
                    <a:pt x="2439481" y="308454"/>
                    <a:pt x="2428728" y="312908"/>
                    <a:pt x="2417515" y="312908"/>
                  </a:cubicBezTo>
                  <a:lnTo>
                    <a:pt x="42276" y="312908"/>
                  </a:lnTo>
                  <a:cubicBezTo>
                    <a:pt x="31064" y="312908"/>
                    <a:pt x="20311" y="308454"/>
                    <a:pt x="12382" y="300525"/>
                  </a:cubicBezTo>
                  <a:cubicBezTo>
                    <a:pt x="4454" y="292597"/>
                    <a:pt x="0" y="281844"/>
                    <a:pt x="0" y="270632"/>
                  </a:cubicBezTo>
                  <a:lnTo>
                    <a:pt x="0" y="42276"/>
                  </a:lnTo>
                  <a:cubicBezTo>
                    <a:pt x="0" y="31064"/>
                    <a:pt x="4454" y="20311"/>
                    <a:pt x="12382" y="12382"/>
                  </a:cubicBezTo>
                  <a:cubicBezTo>
                    <a:pt x="20311" y="4454"/>
                    <a:pt x="31064" y="0"/>
                    <a:pt x="42276" y="0"/>
                  </a:cubicBezTo>
                  <a:close/>
                </a:path>
              </a:pathLst>
            </a:custGeom>
            <a:solidFill>
              <a:srgbClr val="FFCC00"/>
            </a:solidFill>
          </p:spPr>
        </p:sp>
        <p:sp>
          <p:nvSpPr>
            <p:cNvPr id="9" name="TextBox 9"/>
            <p:cNvSpPr txBox="1"/>
            <p:nvPr/>
          </p:nvSpPr>
          <p:spPr>
            <a:xfrm>
              <a:off x="0" y="-28575"/>
              <a:ext cx="2459791" cy="341483"/>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4204761" y="1202153"/>
            <a:ext cx="8802958" cy="1555818"/>
          </a:xfrm>
          <a:prstGeom prst="rect">
            <a:avLst/>
          </a:prstGeom>
        </p:spPr>
        <p:txBody>
          <a:bodyPr lIns="0" tIns="0" rIns="0" bIns="0" rtlCol="0" anchor="t">
            <a:spAutoFit/>
          </a:bodyPr>
          <a:lstStyle/>
          <a:p>
            <a:pPr algn="ctr">
              <a:lnSpc>
                <a:spcPts val="5939"/>
              </a:lnSpc>
            </a:pPr>
            <a:r>
              <a:rPr lang="en-US" sz="4242" b="1">
                <a:solidFill>
                  <a:srgbClr val="000D80"/>
                </a:solidFill>
                <a:latin typeface="ITC Avant Garde Gothic Bold"/>
                <a:ea typeface="ITC Avant Garde Gothic Bold"/>
                <a:cs typeface="ITC Avant Garde Gothic Bold"/>
                <a:sym typeface="ITC Avant Garde Gothic Bold"/>
              </a:rPr>
              <a:t>АКТУАЛЬНІСТЬ ДОСЛІДЖЕННЯ</a:t>
            </a:r>
          </a:p>
          <a:p>
            <a:pPr algn="ctr">
              <a:lnSpc>
                <a:spcPts val="5939"/>
              </a:lnSpc>
            </a:pPr>
            <a:endParaRPr lang="en-US" sz="4242" b="1">
              <a:solidFill>
                <a:srgbClr val="000D80"/>
              </a:solidFill>
              <a:latin typeface="ITC Avant Garde Gothic Bold"/>
              <a:ea typeface="ITC Avant Garde Gothic Bold"/>
              <a:cs typeface="ITC Avant Garde Gothic Bold"/>
              <a:sym typeface="ITC Avant Garde Gothic Bold"/>
            </a:endParaRPr>
          </a:p>
        </p:txBody>
      </p:sp>
      <p:sp>
        <p:nvSpPr>
          <p:cNvPr id="11" name="TextBox 11"/>
          <p:cNvSpPr txBox="1"/>
          <p:nvPr/>
        </p:nvSpPr>
        <p:spPr>
          <a:xfrm>
            <a:off x="2304238" y="2538526"/>
            <a:ext cx="14585347" cy="6546712"/>
          </a:xfrm>
          <a:prstGeom prst="rect">
            <a:avLst/>
          </a:prstGeom>
        </p:spPr>
        <p:txBody>
          <a:bodyPr lIns="0" tIns="0" rIns="0" bIns="0" rtlCol="0" anchor="t">
            <a:spAutoFit/>
          </a:bodyPr>
          <a:lstStyle/>
          <a:p>
            <a:pPr marL="621889" lvl="1" indent="-310945" algn="ctr">
              <a:lnSpc>
                <a:spcPts val="4032"/>
              </a:lnSpc>
              <a:buFont typeface="Arial"/>
              <a:buChar char="•"/>
            </a:pPr>
            <a:r>
              <a:rPr lang="en-US" sz="2880">
                <a:solidFill>
                  <a:srgbClr val="000000"/>
                </a:solidFill>
                <a:latin typeface="Noto Serif Display"/>
                <a:ea typeface="Noto Serif Display"/>
                <a:cs typeface="Noto Serif Display"/>
                <a:sym typeface="Noto Serif Display"/>
              </a:rPr>
              <a:t>У сучасному суспільстві спостерігається недостатнє усвідомлення потенціалу повторного використання металевих відходів побутового та навіть, військового походження. </a:t>
            </a:r>
          </a:p>
          <a:p>
            <a:pPr algn="ctr">
              <a:lnSpc>
                <a:spcPts val="4032"/>
              </a:lnSpc>
            </a:pPr>
            <a:endParaRPr lang="en-US" sz="2880">
              <a:solidFill>
                <a:srgbClr val="000000"/>
              </a:solidFill>
              <a:latin typeface="Noto Serif Display"/>
              <a:ea typeface="Noto Serif Display"/>
              <a:cs typeface="Noto Serif Display"/>
              <a:sym typeface="Noto Serif Display"/>
            </a:endParaRPr>
          </a:p>
          <a:p>
            <a:pPr marL="621889" lvl="1" indent="-310945" algn="ctr">
              <a:lnSpc>
                <a:spcPts val="4032"/>
              </a:lnSpc>
              <a:buFont typeface="Arial"/>
              <a:buChar char="•"/>
            </a:pPr>
            <a:r>
              <a:rPr lang="en-US" sz="2880">
                <a:solidFill>
                  <a:srgbClr val="000000"/>
                </a:solidFill>
                <a:latin typeface="Noto Serif Display"/>
                <a:ea typeface="Noto Serif Display"/>
                <a:cs typeface="Noto Serif Display"/>
                <a:sym typeface="Noto Serif Display"/>
              </a:rPr>
              <a:t>Алюмінієві контейнери від напоїв, відпрацьовані залізні газові балони та навіть, латунні гільзи, що залишаються на територіях бойових дій, становлять цінний ресурс матеріалів, які можуть бути використані для створення автономних джерел електроенергії. </a:t>
            </a:r>
          </a:p>
          <a:p>
            <a:pPr algn="ctr">
              <a:lnSpc>
                <a:spcPts val="4032"/>
              </a:lnSpc>
            </a:pPr>
            <a:endParaRPr lang="en-US" sz="2880">
              <a:solidFill>
                <a:srgbClr val="000000"/>
              </a:solidFill>
              <a:latin typeface="Noto Serif Display"/>
              <a:ea typeface="Noto Serif Display"/>
              <a:cs typeface="Noto Serif Display"/>
              <a:sym typeface="Noto Serif Display"/>
            </a:endParaRPr>
          </a:p>
          <a:p>
            <a:pPr marL="621889" lvl="1" indent="-310945" algn="ctr">
              <a:lnSpc>
                <a:spcPts val="4032"/>
              </a:lnSpc>
              <a:buFont typeface="Arial"/>
              <a:buChar char="•"/>
            </a:pPr>
            <a:r>
              <a:rPr lang="en-US" sz="2880">
                <a:solidFill>
                  <a:srgbClr val="000000"/>
                </a:solidFill>
                <a:latin typeface="Noto Serif Display"/>
                <a:ea typeface="Noto Serif Display"/>
                <a:cs typeface="Noto Serif Display"/>
                <a:sym typeface="Noto Serif Display"/>
              </a:rPr>
              <a:t>Ці електрохімічні пристрої здатні перетворювати енергію окисно-відновних реакцій на електричну енергію протягом тривалого періоду експлуатації. </a:t>
            </a:r>
          </a:p>
          <a:p>
            <a:pPr algn="ctr">
              <a:lnSpc>
                <a:spcPts val="4032"/>
              </a:lnSpc>
            </a:pPr>
            <a:endParaRPr lang="en-US" sz="2880">
              <a:solidFill>
                <a:srgbClr val="000000"/>
              </a:solidFill>
              <a:latin typeface="Noto Serif Display"/>
              <a:ea typeface="Noto Serif Display"/>
              <a:cs typeface="Noto Serif Display"/>
              <a:sym typeface="Noto Serif Display"/>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FF1FF"/>
        </a:solidFill>
        <a:effectLst/>
      </p:bgPr>
    </p:bg>
    <p:spTree>
      <p:nvGrpSpPr>
        <p:cNvPr id="1" name=""/>
        <p:cNvGrpSpPr/>
        <p:nvPr/>
      </p:nvGrpSpPr>
      <p:grpSpPr>
        <a:xfrm>
          <a:off x="0" y="0"/>
          <a:ext cx="0" cy="0"/>
          <a:chOff x="0" y="0"/>
          <a:chExt cx="0" cy="0"/>
        </a:xfrm>
      </p:grpSpPr>
      <p:sp>
        <p:nvSpPr>
          <p:cNvPr id="2" name="Freeform 2"/>
          <p:cNvSpPr/>
          <p:nvPr/>
        </p:nvSpPr>
        <p:spPr>
          <a:xfrm rot="398060">
            <a:off x="-709930" y="8819297"/>
            <a:ext cx="4782800" cy="4668076"/>
          </a:xfrm>
          <a:custGeom>
            <a:avLst/>
            <a:gdLst/>
            <a:ahLst/>
            <a:cxnLst/>
            <a:rect l="l" t="t" r="r" b="b"/>
            <a:pathLst>
              <a:path w="4782800" h="4668076">
                <a:moveTo>
                  <a:pt x="0" y="0"/>
                </a:moveTo>
                <a:lnTo>
                  <a:pt x="4782799" y="0"/>
                </a:lnTo>
                <a:lnTo>
                  <a:pt x="4782799" y="4668076"/>
                </a:lnTo>
                <a:lnTo>
                  <a:pt x="0" y="466807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10553976">
            <a:off x="14076456" y="-3469019"/>
            <a:ext cx="4782800" cy="4668076"/>
          </a:xfrm>
          <a:custGeom>
            <a:avLst/>
            <a:gdLst/>
            <a:ahLst/>
            <a:cxnLst/>
            <a:rect l="l" t="t" r="r" b="b"/>
            <a:pathLst>
              <a:path w="4782800" h="4668076">
                <a:moveTo>
                  <a:pt x="0" y="0"/>
                </a:moveTo>
                <a:lnTo>
                  <a:pt x="4782800" y="0"/>
                </a:lnTo>
                <a:lnTo>
                  <a:pt x="4782800" y="4668076"/>
                </a:lnTo>
                <a:lnTo>
                  <a:pt x="0" y="466807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rot="-10800000">
            <a:off x="13501028" y="8937498"/>
            <a:ext cx="6346899" cy="3300388"/>
          </a:xfrm>
          <a:custGeom>
            <a:avLst/>
            <a:gdLst/>
            <a:ahLst/>
            <a:cxnLst/>
            <a:rect l="l" t="t" r="r" b="b"/>
            <a:pathLst>
              <a:path w="6346899" h="3300388">
                <a:moveTo>
                  <a:pt x="0" y="0"/>
                </a:moveTo>
                <a:lnTo>
                  <a:pt x="6346899" y="0"/>
                </a:lnTo>
                <a:lnTo>
                  <a:pt x="6346899" y="3300388"/>
                </a:lnTo>
                <a:lnTo>
                  <a:pt x="0" y="330038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5" name="Freeform 5"/>
          <p:cNvSpPr/>
          <p:nvPr/>
        </p:nvSpPr>
        <p:spPr>
          <a:xfrm>
            <a:off x="7212935" y="392528"/>
            <a:ext cx="3657600" cy="441526"/>
          </a:xfrm>
          <a:custGeom>
            <a:avLst/>
            <a:gdLst/>
            <a:ahLst/>
            <a:cxnLst/>
            <a:rect l="l" t="t" r="r" b="b"/>
            <a:pathLst>
              <a:path w="3657600" h="441526">
                <a:moveTo>
                  <a:pt x="0" y="0"/>
                </a:moveTo>
                <a:lnTo>
                  <a:pt x="3657600" y="0"/>
                </a:lnTo>
                <a:lnTo>
                  <a:pt x="3657600" y="441526"/>
                </a:lnTo>
                <a:lnTo>
                  <a:pt x="0" y="4415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84071">
            <a:off x="-2014327" y="-1792653"/>
            <a:ext cx="6346899" cy="3300388"/>
          </a:xfrm>
          <a:custGeom>
            <a:avLst/>
            <a:gdLst/>
            <a:ahLst/>
            <a:cxnLst/>
            <a:rect l="l" t="t" r="r" b="b"/>
            <a:pathLst>
              <a:path w="6346899" h="3300388">
                <a:moveTo>
                  <a:pt x="0" y="0"/>
                </a:moveTo>
                <a:lnTo>
                  <a:pt x="6346899" y="0"/>
                </a:lnTo>
                <a:lnTo>
                  <a:pt x="6346899" y="3300387"/>
                </a:lnTo>
                <a:lnTo>
                  <a:pt x="0" y="330038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7" name="Freeform 7"/>
          <p:cNvSpPr/>
          <p:nvPr/>
        </p:nvSpPr>
        <p:spPr>
          <a:xfrm>
            <a:off x="12074548" y="1364078"/>
            <a:ext cx="5184752" cy="2915122"/>
          </a:xfrm>
          <a:custGeom>
            <a:avLst/>
            <a:gdLst/>
            <a:ahLst/>
            <a:cxnLst/>
            <a:rect l="l" t="t" r="r" b="b"/>
            <a:pathLst>
              <a:path w="5184752" h="2915122">
                <a:moveTo>
                  <a:pt x="0" y="0"/>
                </a:moveTo>
                <a:lnTo>
                  <a:pt x="5184752" y="0"/>
                </a:lnTo>
                <a:lnTo>
                  <a:pt x="5184752" y="2915122"/>
                </a:lnTo>
                <a:lnTo>
                  <a:pt x="0" y="2915122"/>
                </a:lnTo>
                <a:lnTo>
                  <a:pt x="0" y="0"/>
                </a:lnTo>
                <a:close/>
              </a:path>
            </a:pathLst>
          </a:custGeom>
          <a:blipFill>
            <a:blip r:embed="rId8"/>
            <a:stretch>
              <a:fillRect/>
            </a:stretch>
          </a:blipFill>
        </p:spPr>
      </p:sp>
      <p:sp>
        <p:nvSpPr>
          <p:cNvPr id="8" name="Freeform 8"/>
          <p:cNvSpPr/>
          <p:nvPr/>
        </p:nvSpPr>
        <p:spPr>
          <a:xfrm>
            <a:off x="8279992" y="1758668"/>
            <a:ext cx="2885235" cy="4296262"/>
          </a:xfrm>
          <a:custGeom>
            <a:avLst/>
            <a:gdLst/>
            <a:ahLst/>
            <a:cxnLst/>
            <a:rect l="l" t="t" r="r" b="b"/>
            <a:pathLst>
              <a:path w="2885235" h="4296262">
                <a:moveTo>
                  <a:pt x="0" y="0"/>
                </a:moveTo>
                <a:lnTo>
                  <a:pt x="2885235" y="0"/>
                </a:lnTo>
                <a:lnTo>
                  <a:pt x="2885235" y="4296261"/>
                </a:lnTo>
                <a:lnTo>
                  <a:pt x="0" y="4296261"/>
                </a:lnTo>
                <a:lnTo>
                  <a:pt x="0" y="0"/>
                </a:lnTo>
                <a:close/>
              </a:path>
            </a:pathLst>
          </a:custGeom>
          <a:blipFill>
            <a:blip r:embed="rId9"/>
            <a:stretch>
              <a:fillRect/>
            </a:stretch>
          </a:blipFill>
        </p:spPr>
      </p:sp>
      <p:sp>
        <p:nvSpPr>
          <p:cNvPr id="9" name="Freeform 9"/>
          <p:cNvSpPr/>
          <p:nvPr/>
        </p:nvSpPr>
        <p:spPr>
          <a:xfrm>
            <a:off x="13501028" y="5405379"/>
            <a:ext cx="3994049" cy="2662700"/>
          </a:xfrm>
          <a:custGeom>
            <a:avLst/>
            <a:gdLst/>
            <a:ahLst/>
            <a:cxnLst/>
            <a:rect l="l" t="t" r="r" b="b"/>
            <a:pathLst>
              <a:path w="3994049" h="2662700">
                <a:moveTo>
                  <a:pt x="0" y="0"/>
                </a:moveTo>
                <a:lnTo>
                  <a:pt x="3994050" y="0"/>
                </a:lnTo>
                <a:lnTo>
                  <a:pt x="3994050" y="2662699"/>
                </a:lnTo>
                <a:lnTo>
                  <a:pt x="0" y="2662699"/>
                </a:lnTo>
                <a:lnTo>
                  <a:pt x="0" y="0"/>
                </a:lnTo>
                <a:close/>
              </a:path>
            </a:pathLst>
          </a:custGeom>
          <a:blipFill>
            <a:blip r:embed="rId10"/>
            <a:stretch>
              <a:fillRect/>
            </a:stretch>
          </a:blipFill>
        </p:spPr>
      </p:sp>
      <p:sp>
        <p:nvSpPr>
          <p:cNvPr id="10" name="Freeform 10"/>
          <p:cNvSpPr/>
          <p:nvPr/>
        </p:nvSpPr>
        <p:spPr>
          <a:xfrm>
            <a:off x="10983254" y="6093762"/>
            <a:ext cx="2458588" cy="3682583"/>
          </a:xfrm>
          <a:custGeom>
            <a:avLst/>
            <a:gdLst/>
            <a:ahLst/>
            <a:cxnLst/>
            <a:rect l="l" t="t" r="r" b="b"/>
            <a:pathLst>
              <a:path w="2458588" h="3682583">
                <a:moveTo>
                  <a:pt x="0" y="0"/>
                </a:moveTo>
                <a:lnTo>
                  <a:pt x="2458588" y="0"/>
                </a:lnTo>
                <a:lnTo>
                  <a:pt x="2458588" y="3682583"/>
                </a:lnTo>
                <a:lnTo>
                  <a:pt x="0" y="3682583"/>
                </a:lnTo>
                <a:lnTo>
                  <a:pt x="0" y="0"/>
                </a:lnTo>
                <a:close/>
              </a:path>
            </a:pathLst>
          </a:custGeom>
          <a:blipFill>
            <a:blip r:embed="rId11"/>
            <a:stretch>
              <a:fillRect/>
            </a:stretch>
          </a:blipFill>
        </p:spPr>
      </p:sp>
      <p:sp>
        <p:nvSpPr>
          <p:cNvPr id="11" name="TextBox 11"/>
          <p:cNvSpPr txBox="1"/>
          <p:nvPr/>
        </p:nvSpPr>
        <p:spPr>
          <a:xfrm>
            <a:off x="416051" y="2556915"/>
            <a:ext cx="7387774" cy="2180084"/>
          </a:xfrm>
          <a:prstGeom prst="rect">
            <a:avLst/>
          </a:prstGeom>
        </p:spPr>
        <p:txBody>
          <a:bodyPr wrap="square" lIns="0" tIns="0" rIns="0" bIns="0" rtlCol="0" anchor="t">
            <a:spAutoFit/>
          </a:bodyPr>
          <a:lstStyle/>
          <a:p>
            <a:pPr algn="just">
              <a:lnSpc>
                <a:spcPts val="3443"/>
              </a:lnSpc>
            </a:pPr>
            <a:r>
              <a:rPr lang="en-US" sz="2459" b="1" dirty="0" err="1">
                <a:solidFill>
                  <a:srgbClr val="012133"/>
                </a:solidFill>
                <a:latin typeface="ITC Avant Garde Gothic Bold"/>
                <a:ea typeface="ITC Avant Garde Gothic Bold"/>
                <a:cs typeface="ITC Avant Garde Gothic Bold"/>
                <a:sym typeface="ITC Avant Garde Gothic Bold"/>
              </a:rPr>
              <a:t>Метою</a:t>
            </a:r>
            <a:r>
              <a:rPr lang="en-US" sz="2459" b="1" dirty="0">
                <a:solidFill>
                  <a:srgbClr val="012133"/>
                </a:solidFill>
                <a:latin typeface="ITC Avant Garde Gothic Bold"/>
                <a:ea typeface="ITC Avant Garde Gothic Bold"/>
                <a:cs typeface="ITC Avant Garde Gothic Bold"/>
                <a:sym typeface="ITC Avant Garde Gothic Bold"/>
              </a:rPr>
              <a:t> </a:t>
            </a:r>
            <a:r>
              <a:rPr lang="en-US" sz="2459" b="1" dirty="0" err="1">
                <a:solidFill>
                  <a:srgbClr val="012133"/>
                </a:solidFill>
                <a:latin typeface="ITC Avant Garde Gothic Bold"/>
                <a:ea typeface="ITC Avant Garde Gothic Bold"/>
                <a:cs typeface="ITC Avant Garde Gothic Bold"/>
                <a:sym typeface="ITC Avant Garde Gothic Bold"/>
              </a:rPr>
              <a:t>роботи</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було</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створити</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гальванічний</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елемент</a:t>
            </a:r>
            <a:r>
              <a:rPr lang="en-US" sz="2459" dirty="0">
                <a:solidFill>
                  <a:srgbClr val="012133"/>
                </a:solidFill>
                <a:latin typeface="ITC Avant Garde Gothic"/>
                <a:ea typeface="ITC Avant Garde Gothic"/>
                <a:cs typeface="ITC Avant Garde Gothic"/>
                <a:sym typeface="ITC Avant Garde Gothic"/>
              </a:rPr>
              <a:t> з </a:t>
            </a:r>
            <a:r>
              <a:rPr lang="en-US" sz="2459" dirty="0" err="1">
                <a:solidFill>
                  <a:srgbClr val="012133"/>
                </a:solidFill>
                <a:latin typeface="ITC Avant Garde Gothic"/>
                <a:ea typeface="ITC Avant Garde Gothic"/>
                <a:cs typeface="ITC Avant Garde Gothic"/>
                <a:sym typeface="ITC Avant Garde Gothic"/>
              </a:rPr>
              <a:t>підручних</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предметів</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для</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отримання</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тривалого</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джерела</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струму</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шляхом</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протікання</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окисно-відновних</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процесів</a:t>
            </a:r>
            <a:r>
              <a:rPr lang="en-US" sz="2459" dirty="0">
                <a:solidFill>
                  <a:srgbClr val="012133"/>
                </a:solidFill>
                <a:latin typeface="ITC Avant Garde Gothic"/>
                <a:ea typeface="ITC Avant Garde Gothic"/>
                <a:cs typeface="ITC Avant Garde Gothic"/>
                <a:sym typeface="ITC Avant Garde Gothic"/>
              </a:rPr>
              <a:t>.</a:t>
            </a:r>
          </a:p>
          <a:p>
            <a:pPr algn="just">
              <a:lnSpc>
                <a:spcPts val="3443"/>
              </a:lnSpc>
            </a:pPr>
            <a:endParaRPr lang="en-US" sz="2459" dirty="0">
              <a:solidFill>
                <a:srgbClr val="012133"/>
              </a:solidFill>
              <a:latin typeface="ITC Avant Garde Gothic"/>
              <a:ea typeface="ITC Avant Garde Gothic"/>
              <a:cs typeface="ITC Avant Garde Gothic"/>
              <a:sym typeface="ITC Avant Garde Gothic"/>
            </a:endParaRPr>
          </a:p>
        </p:txBody>
      </p:sp>
      <p:sp>
        <p:nvSpPr>
          <p:cNvPr id="12" name="TextBox 12"/>
          <p:cNvSpPr txBox="1"/>
          <p:nvPr/>
        </p:nvSpPr>
        <p:spPr>
          <a:xfrm>
            <a:off x="416050" y="5310129"/>
            <a:ext cx="6954621" cy="2604516"/>
          </a:xfrm>
          <a:prstGeom prst="rect">
            <a:avLst/>
          </a:prstGeom>
        </p:spPr>
        <p:txBody>
          <a:bodyPr lIns="0" tIns="0" rIns="0" bIns="0" rtlCol="0" anchor="t">
            <a:spAutoFit/>
          </a:bodyPr>
          <a:lstStyle/>
          <a:p>
            <a:pPr algn="just">
              <a:lnSpc>
                <a:spcPts val="3443"/>
              </a:lnSpc>
            </a:pPr>
            <a:r>
              <a:rPr lang="en-US" sz="2459" b="1" dirty="0" err="1">
                <a:solidFill>
                  <a:srgbClr val="012133"/>
                </a:solidFill>
                <a:latin typeface="ITC Avant Garde Gothic Bold"/>
                <a:ea typeface="ITC Avant Garde Gothic Bold"/>
                <a:cs typeface="ITC Avant Garde Gothic Bold"/>
                <a:sym typeface="ITC Avant Garde Gothic Bold"/>
              </a:rPr>
              <a:t>Об’єктом</a:t>
            </a:r>
            <a:r>
              <a:rPr lang="en-US" sz="2459" b="1" dirty="0">
                <a:solidFill>
                  <a:srgbClr val="012133"/>
                </a:solidFill>
                <a:latin typeface="ITC Avant Garde Gothic Bold"/>
                <a:ea typeface="ITC Avant Garde Gothic Bold"/>
                <a:cs typeface="ITC Avant Garde Gothic Bold"/>
                <a:sym typeface="ITC Avant Garde Gothic Bold"/>
              </a:rPr>
              <a:t> </a:t>
            </a:r>
            <a:r>
              <a:rPr lang="en-US" sz="2459" b="1" dirty="0" err="1">
                <a:solidFill>
                  <a:srgbClr val="012133"/>
                </a:solidFill>
                <a:latin typeface="ITC Avant Garde Gothic Bold"/>
                <a:ea typeface="ITC Avant Garde Gothic Bold"/>
                <a:cs typeface="ITC Avant Garde Gothic Bold"/>
                <a:sym typeface="ITC Avant Garde Gothic Bold"/>
              </a:rPr>
              <a:t>дослідження</a:t>
            </a:r>
            <a:r>
              <a:rPr lang="en-US" sz="2459" dirty="0">
                <a:solidFill>
                  <a:srgbClr val="012133"/>
                </a:solidFill>
                <a:latin typeface="ITC Avant Garde Gothic"/>
                <a:ea typeface="ITC Avant Garde Gothic"/>
                <a:cs typeface="ITC Avant Garde Gothic"/>
                <a:sym typeface="ITC Avant Garde Gothic"/>
              </a:rPr>
              <a:t> є: </a:t>
            </a:r>
            <a:r>
              <a:rPr lang="en-US" sz="2459" dirty="0" err="1">
                <a:solidFill>
                  <a:srgbClr val="012133"/>
                </a:solidFill>
                <a:latin typeface="ITC Avant Garde Gothic"/>
                <a:ea typeface="ITC Avant Garde Gothic"/>
                <a:cs typeface="ITC Avant Garde Gothic"/>
                <a:sym typeface="ITC Avant Garde Gothic"/>
              </a:rPr>
              <a:t>окисно-відновна</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реакція</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між</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пластинами</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алюмінію</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та</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латуні</a:t>
            </a:r>
            <a:r>
              <a:rPr lang="en-US" sz="2459" dirty="0">
                <a:solidFill>
                  <a:srgbClr val="012133"/>
                </a:solidFill>
                <a:latin typeface="ITC Avant Garde Gothic"/>
                <a:ea typeface="ITC Avant Garde Gothic"/>
                <a:cs typeface="ITC Avant Garde Gothic"/>
                <a:sym typeface="ITC Avant Garde Gothic"/>
              </a:rPr>
              <a:t> у </a:t>
            </a:r>
            <a:r>
              <a:rPr lang="en-US" sz="2459" dirty="0" err="1">
                <a:solidFill>
                  <a:srgbClr val="012133"/>
                </a:solidFill>
                <a:latin typeface="ITC Avant Garde Gothic"/>
                <a:ea typeface="ITC Avant Garde Gothic"/>
                <a:cs typeface="ITC Avant Garde Gothic"/>
                <a:sym typeface="ITC Avant Garde Gothic"/>
              </a:rPr>
              <a:t>розчині</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оцту</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або</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мийного</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засобу</a:t>
            </a:r>
            <a:r>
              <a:rPr lang="en-US" sz="2459" dirty="0">
                <a:solidFill>
                  <a:srgbClr val="012133"/>
                </a:solidFill>
                <a:latin typeface="ITC Avant Garde Gothic"/>
                <a:ea typeface="ITC Avant Garde Gothic"/>
                <a:cs typeface="ITC Avant Garde Gothic"/>
                <a:sym typeface="ITC Avant Garde Gothic"/>
              </a:rPr>
              <a:t>.</a:t>
            </a:r>
          </a:p>
          <a:p>
            <a:pPr algn="just">
              <a:lnSpc>
                <a:spcPts val="3443"/>
              </a:lnSpc>
            </a:pPr>
            <a:r>
              <a:rPr lang="en-US" sz="2459" b="1" dirty="0" err="1">
                <a:solidFill>
                  <a:srgbClr val="012133"/>
                </a:solidFill>
                <a:latin typeface="ITC Avant Garde Gothic Bold"/>
                <a:ea typeface="ITC Avant Garde Gothic Bold"/>
                <a:cs typeface="ITC Avant Garde Gothic Bold"/>
                <a:sym typeface="ITC Avant Garde Gothic Bold"/>
              </a:rPr>
              <a:t>Предмет</a:t>
            </a:r>
            <a:r>
              <a:rPr lang="en-US" sz="2459" b="1" dirty="0">
                <a:solidFill>
                  <a:srgbClr val="012133"/>
                </a:solidFill>
                <a:latin typeface="ITC Avant Garde Gothic Bold"/>
                <a:ea typeface="ITC Avant Garde Gothic Bold"/>
                <a:cs typeface="ITC Avant Garde Gothic Bold"/>
                <a:sym typeface="ITC Avant Garde Gothic Bold"/>
              </a:rPr>
              <a:t> </a:t>
            </a:r>
            <a:r>
              <a:rPr lang="en-US" sz="2459" b="1" dirty="0" err="1">
                <a:solidFill>
                  <a:srgbClr val="012133"/>
                </a:solidFill>
                <a:latin typeface="ITC Avant Garde Gothic Bold"/>
                <a:ea typeface="ITC Avant Garde Gothic Bold"/>
                <a:cs typeface="ITC Avant Garde Gothic Bold"/>
                <a:sym typeface="ITC Avant Garde Gothic Bold"/>
              </a:rPr>
              <a:t>дослідження</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металева</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тара</a:t>
            </a:r>
            <a:r>
              <a:rPr lang="en-US" sz="2459" dirty="0">
                <a:solidFill>
                  <a:srgbClr val="012133"/>
                </a:solidFill>
                <a:latin typeface="ITC Avant Garde Gothic"/>
                <a:ea typeface="ITC Avant Garde Gothic"/>
                <a:cs typeface="ITC Avant Garde Gothic"/>
                <a:sym typeface="ITC Avant Garde Gothic"/>
              </a:rPr>
              <a:t> з-</a:t>
            </a:r>
            <a:r>
              <a:rPr lang="en-US" sz="2459" dirty="0" err="1">
                <a:solidFill>
                  <a:srgbClr val="012133"/>
                </a:solidFill>
                <a:latin typeface="ITC Avant Garde Gothic"/>
                <a:ea typeface="ITC Avant Garde Gothic"/>
                <a:cs typeface="ITC Avant Garde Gothic"/>
                <a:sym typeface="ITC Avant Garde Gothic"/>
              </a:rPr>
              <a:t>під</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напоїв</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латунні</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пластини</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світлодіод</a:t>
            </a:r>
            <a:r>
              <a:rPr lang="en-US" sz="2459" dirty="0">
                <a:solidFill>
                  <a:srgbClr val="012133"/>
                </a:solidFill>
                <a:latin typeface="ITC Avant Garde Gothic"/>
                <a:ea typeface="ITC Avant Garde Gothic"/>
                <a:cs typeface="ITC Avant Garde Gothic"/>
                <a:sym typeface="ITC Avant Garde Gothic"/>
              </a:rPr>
              <a:t>, </a:t>
            </a:r>
            <a:r>
              <a:rPr lang="en-US" sz="2459" dirty="0" err="1">
                <a:solidFill>
                  <a:srgbClr val="012133"/>
                </a:solidFill>
                <a:latin typeface="ITC Avant Garde Gothic"/>
                <a:ea typeface="ITC Avant Garde Gothic"/>
                <a:cs typeface="ITC Avant Garde Gothic"/>
                <a:sym typeface="ITC Avant Garde Gothic"/>
              </a:rPr>
              <a:t>оцет</a:t>
            </a:r>
            <a:endParaRPr lang="en-US" sz="2459" dirty="0">
              <a:solidFill>
                <a:srgbClr val="012133"/>
              </a:solidFill>
              <a:latin typeface="ITC Avant Garde Gothic"/>
              <a:ea typeface="ITC Avant Garde Gothic"/>
              <a:cs typeface="ITC Avant Garde Gothic"/>
              <a:sym typeface="ITC Avant Garde Gothic"/>
            </a:endParaRPr>
          </a:p>
          <a:p>
            <a:pPr algn="just">
              <a:lnSpc>
                <a:spcPts val="3443"/>
              </a:lnSpc>
            </a:pPr>
            <a:endParaRPr lang="en-US" sz="2459" dirty="0">
              <a:solidFill>
                <a:srgbClr val="012133"/>
              </a:solidFill>
              <a:latin typeface="ITC Avant Garde Gothic"/>
              <a:ea typeface="ITC Avant Garde Gothic"/>
              <a:cs typeface="ITC Avant Garde Gothic"/>
              <a:sym typeface="ITC Avant Garde Gothic"/>
            </a:endParaRPr>
          </a:p>
        </p:txBody>
      </p:sp>
      <p:sp>
        <p:nvSpPr>
          <p:cNvPr id="13" name="TextBox 13"/>
          <p:cNvSpPr txBox="1"/>
          <p:nvPr/>
        </p:nvSpPr>
        <p:spPr>
          <a:xfrm>
            <a:off x="12029697" y="4397342"/>
            <a:ext cx="5112901" cy="1441485"/>
          </a:xfrm>
          <a:prstGeom prst="rect">
            <a:avLst/>
          </a:prstGeom>
        </p:spPr>
        <p:txBody>
          <a:bodyPr lIns="0" tIns="0" rIns="0" bIns="0" rtlCol="0" anchor="t">
            <a:spAutoFit/>
          </a:bodyPr>
          <a:lstStyle/>
          <a:p>
            <a:pPr algn="ctr">
              <a:lnSpc>
                <a:spcPts val="3920"/>
              </a:lnSpc>
            </a:pPr>
            <a:r>
              <a:rPr lang="en-US" sz="2800" dirty="0" err="1">
                <a:solidFill>
                  <a:srgbClr val="012133"/>
                </a:solidFill>
                <a:latin typeface="Noto Serif Display"/>
                <a:ea typeface="Noto Serif Display"/>
                <a:cs typeface="Noto Serif Display"/>
                <a:sym typeface="Noto Serif Display"/>
              </a:rPr>
              <a:t>Використана</a:t>
            </a:r>
            <a:r>
              <a:rPr lang="en-US" sz="2800" dirty="0">
                <a:solidFill>
                  <a:srgbClr val="012133"/>
                </a:solidFill>
                <a:latin typeface="Noto Serif Display"/>
                <a:ea typeface="Noto Serif Display"/>
                <a:cs typeface="Noto Serif Display"/>
                <a:sym typeface="Noto Serif Display"/>
              </a:rPr>
              <a:t> </a:t>
            </a:r>
            <a:r>
              <a:rPr lang="en-US" sz="2800" dirty="0" err="1">
                <a:solidFill>
                  <a:srgbClr val="012133"/>
                </a:solidFill>
                <a:latin typeface="Noto Serif Display"/>
                <a:ea typeface="Noto Serif Display"/>
                <a:cs typeface="Noto Serif Display"/>
                <a:sym typeface="Noto Serif Display"/>
              </a:rPr>
              <a:t>латунна</a:t>
            </a:r>
            <a:r>
              <a:rPr lang="en-US" sz="2800" dirty="0">
                <a:solidFill>
                  <a:srgbClr val="012133"/>
                </a:solidFill>
                <a:latin typeface="Noto Serif Display"/>
                <a:ea typeface="Noto Serif Display"/>
                <a:cs typeface="Noto Serif Display"/>
                <a:sym typeface="Noto Serif Display"/>
              </a:rPr>
              <a:t> </a:t>
            </a:r>
            <a:r>
              <a:rPr lang="en-US" sz="2800" dirty="0" err="1">
                <a:solidFill>
                  <a:srgbClr val="012133"/>
                </a:solidFill>
                <a:latin typeface="Noto Serif Display"/>
                <a:ea typeface="Noto Serif Display"/>
                <a:cs typeface="Noto Serif Display"/>
                <a:sym typeface="Noto Serif Display"/>
              </a:rPr>
              <a:t>гільза</a:t>
            </a:r>
            <a:endParaRPr lang="en-US" sz="2800" dirty="0">
              <a:solidFill>
                <a:srgbClr val="012133"/>
              </a:solidFill>
              <a:latin typeface="Noto Serif Display"/>
              <a:ea typeface="Noto Serif Display"/>
              <a:cs typeface="Noto Serif Display"/>
              <a:sym typeface="Noto Serif Display"/>
            </a:endParaRPr>
          </a:p>
          <a:p>
            <a:pPr algn="ctr">
              <a:lnSpc>
                <a:spcPts val="3920"/>
              </a:lnSpc>
            </a:pPr>
            <a:r>
              <a:rPr lang="en-US" sz="2000" dirty="0">
                <a:solidFill>
                  <a:srgbClr val="012133"/>
                </a:solidFill>
                <a:latin typeface="Noto Serif Display"/>
                <a:ea typeface="Noto Serif Display"/>
                <a:cs typeface="Noto Serif Display"/>
                <a:sym typeface="Noto Serif Display"/>
              </a:rPr>
              <a:t>*</a:t>
            </a:r>
            <a:r>
              <a:rPr lang="en-US" sz="2000" dirty="0" err="1">
                <a:solidFill>
                  <a:srgbClr val="012133"/>
                </a:solidFill>
                <a:latin typeface="Noto Serif Display"/>
                <a:ea typeface="Noto Serif Display"/>
                <a:cs typeface="Noto Serif Display"/>
                <a:sym typeface="Noto Serif Display"/>
              </a:rPr>
              <a:t>фото</a:t>
            </a:r>
            <a:r>
              <a:rPr lang="en-US" sz="2000" dirty="0">
                <a:solidFill>
                  <a:srgbClr val="012133"/>
                </a:solidFill>
                <a:latin typeface="Noto Serif Display"/>
                <a:ea typeface="Noto Serif Display"/>
                <a:cs typeface="Noto Serif Display"/>
                <a:sym typeface="Noto Serif Display"/>
              </a:rPr>
              <a:t> </a:t>
            </a:r>
            <a:r>
              <a:rPr lang="en-US" sz="2000" dirty="0" err="1">
                <a:solidFill>
                  <a:srgbClr val="012133"/>
                </a:solidFill>
                <a:latin typeface="Noto Serif Display"/>
                <a:ea typeface="Noto Serif Display"/>
                <a:cs typeface="Noto Serif Display"/>
                <a:sym typeface="Noto Serif Display"/>
              </a:rPr>
              <a:t>автора</a:t>
            </a:r>
            <a:endParaRPr lang="en-US" sz="2000" dirty="0">
              <a:solidFill>
                <a:srgbClr val="012133"/>
              </a:solidFill>
              <a:latin typeface="Noto Serif Display"/>
              <a:ea typeface="Noto Serif Display"/>
              <a:cs typeface="Noto Serif Display"/>
              <a:sym typeface="Noto Serif Display"/>
            </a:endParaRPr>
          </a:p>
        </p:txBody>
      </p:sp>
      <p:sp>
        <p:nvSpPr>
          <p:cNvPr id="14" name="TextBox 14"/>
          <p:cNvSpPr txBox="1"/>
          <p:nvPr/>
        </p:nvSpPr>
        <p:spPr>
          <a:xfrm>
            <a:off x="7868701" y="5960500"/>
            <a:ext cx="4160996" cy="941070"/>
          </a:xfrm>
          <a:prstGeom prst="rect">
            <a:avLst/>
          </a:prstGeom>
        </p:spPr>
        <p:txBody>
          <a:bodyPr lIns="0" tIns="0" rIns="0" bIns="0" rtlCol="0" anchor="t">
            <a:spAutoFit/>
          </a:bodyPr>
          <a:lstStyle/>
          <a:p>
            <a:pPr algn="ctr">
              <a:lnSpc>
                <a:spcPts val="4200"/>
              </a:lnSpc>
            </a:pPr>
            <a:r>
              <a:rPr lang="en-US" sz="3000">
                <a:solidFill>
                  <a:srgbClr val="012133"/>
                </a:solidFill>
                <a:latin typeface="Noto Serif Display"/>
                <a:ea typeface="Noto Serif Display"/>
                <a:cs typeface="Noto Serif Display"/>
                <a:sym typeface="Noto Serif Display"/>
              </a:rPr>
              <a:t>Алюмінієві пластини</a:t>
            </a:r>
          </a:p>
          <a:p>
            <a:pPr algn="ctr">
              <a:lnSpc>
                <a:spcPts val="3360"/>
              </a:lnSpc>
            </a:pPr>
            <a:r>
              <a:rPr lang="en-US" sz="2400">
                <a:solidFill>
                  <a:srgbClr val="012133"/>
                </a:solidFill>
                <a:latin typeface="Noto Serif Display"/>
                <a:ea typeface="Noto Serif Display"/>
                <a:cs typeface="Noto Serif Display"/>
                <a:sym typeface="Noto Serif Display"/>
              </a:rPr>
              <a:t>*фото автора</a:t>
            </a:r>
          </a:p>
        </p:txBody>
      </p:sp>
      <p:sp>
        <p:nvSpPr>
          <p:cNvPr id="15" name="TextBox 15"/>
          <p:cNvSpPr txBox="1"/>
          <p:nvPr/>
        </p:nvSpPr>
        <p:spPr>
          <a:xfrm>
            <a:off x="13907155" y="8057828"/>
            <a:ext cx="3181795" cy="1718517"/>
          </a:xfrm>
          <a:prstGeom prst="rect">
            <a:avLst/>
          </a:prstGeom>
        </p:spPr>
        <p:txBody>
          <a:bodyPr lIns="0" tIns="0" rIns="0" bIns="0" rtlCol="0" anchor="t">
            <a:spAutoFit/>
          </a:bodyPr>
          <a:lstStyle/>
          <a:p>
            <a:pPr algn="ctr">
              <a:lnSpc>
                <a:spcPts val="3873"/>
              </a:lnSpc>
            </a:pPr>
            <a:r>
              <a:rPr lang="en-US" sz="2766">
                <a:solidFill>
                  <a:srgbClr val="012133"/>
                </a:solidFill>
                <a:latin typeface="Noto Serif Display"/>
                <a:ea typeface="Noto Serif Display"/>
                <a:cs typeface="Noto Serif Display"/>
                <a:sym typeface="Noto Serif Display"/>
              </a:rPr>
              <a:t>Бляшанка з-під консервів</a:t>
            </a:r>
          </a:p>
          <a:p>
            <a:pPr algn="ctr">
              <a:lnSpc>
                <a:spcPts val="3033"/>
              </a:lnSpc>
            </a:pPr>
            <a:r>
              <a:rPr lang="en-US" sz="2166">
                <a:solidFill>
                  <a:srgbClr val="012133"/>
                </a:solidFill>
                <a:latin typeface="Noto Serif Display"/>
                <a:ea typeface="Noto Serif Display"/>
                <a:cs typeface="Noto Serif Display"/>
                <a:sym typeface="Noto Serif Display"/>
              </a:rPr>
              <a:t>*Рисунок взято з інтернет-ресурсу</a:t>
            </a:r>
          </a:p>
        </p:txBody>
      </p:sp>
      <p:sp>
        <p:nvSpPr>
          <p:cNvPr id="16" name="TextBox 16"/>
          <p:cNvSpPr txBox="1"/>
          <p:nvPr/>
        </p:nvSpPr>
        <p:spPr>
          <a:xfrm>
            <a:off x="8145313" y="8981445"/>
            <a:ext cx="3952518" cy="869949"/>
          </a:xfrm>
          <a:prstGeom prst="rect">
            <a:avLst/>
          </a:prstGeom>
        </p:spPr>
        <p:txBody>
          <a:bodyPr lIns="0" tIns="0" rIns="0" bIns="0" rtlCol="0" anchor="t">
            <a:spAutoFit/>
          </a:bodyPr>
          <a:lstStyle/>
          <a:p>
            <a:pPr algn="ctr">
              <a:lnSpc>
                <a:spcPts val="4480"/>
              </a:lnSpc>
            </a:pPr>
            <a:r>
              <a:rPr lang="en-US" sz="3200">
                <a:solidFill>
                  <a:srgbClr val="012133"/>
                </a:solidFill>
                <a:latin typeface="Noto Serif Display"/>
                <a:ea typeface="Noto Serif Display"/>
                <a:cs typeface="Noto Serif Display"/>
                <a:sym typeface="Noto Serif Display"/>
              </a:rPr>
              <a:t>Столовий оцет</a:t>
            </a:r>
          </a:p>
          <a:p>
            <a:pPr algn="ctr">
              <a:lnSpc>
                <a:spcPts val="2520"/>
              </a:lnSpc>
            </a:pPr>
            <a:r>
              <a:rPr lang="en-US" sz="1800">
                <a:solidFill>
                  <a:srgbClr val="012133"/>
                </a:solidFill>
                <a:latin typeface="Noto Serif Display"/>
                <a:ea typeface="Noto Serif Display"/>
                <a:cs typeface="Noto Serif Display"/>
                <a:sym typeface="Noto Serif Display"/>
              </a:rPr>
              <a:t>*Рисунок взято з інтернет-ресурсу</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F1FF"/>
        </a:solidFill>
        <a:effectLst/>
      </p:bgPr>
    </p:bg>
    <p:spTree>
      <p:nvGrpSpPr>
        <p:cNvPr id="1" name=""/>
        <p:cNvGrpSpPr/>
        <p:nvPr/>
      </p:nvGrpSpPr>
      <p:grpSpPr>
        <a:xfrm>
          <a:off x="0" y="0"/>
          <a:ext cx="0" cy="0"/>
          <a:chOff x="0" y="0"/>
          <a:chExt cx="0" cy="0"/>
        </a:xfrm>
      </p:grpSpPr>
      <p:sp>
        <p:nvSpPr>
          <p:cNvPr id="2" name="Freeform 2"/>
          <p:cNvSpPr/>
          <p:nvPr/>
        </p:nvSpPr>
        <p:spPr>
          <a:xfrm rot="398060">
            <a:off x="-709930" y="8819297"/>
            <a:ext cx="4782800" cy="4668076"/>
          </a:xfrm>
          <a:custGeom>
            <a:avLst/>
            <a:gdLst/>
            <a:ahLst/>
            <a:cxnLst/>
            <a:rect l="l" t="t" r="r" b="b"/>
            <a:pathLst>
              <a:path w="4782800" h="4668076">
                <a:moveTo>
                  <a:pt x="0" y="0"/>
                </a:moveTo>
                <a:lnTo>
                  <a:pt x="4782799" y="0"/>
                </a:lnTo>
                <a:lnTo>
                  <a:pt x="4782799" y="4668076"/>
                </a:lnTo>
                <a:lnTo>
                  <a:pt x="0" y="466807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10553976">
            <a:off x="14076456" y="-3469019"/>
            <a:ext cx="4782800" cy="4668076"/>
          </a:xfrm>
          <a:custGeom>
            <a:avLst/>
            <a:gdLst/>
            <a:ahLst/>
            <a:cxnLst/>
            <a:rect l="l" t="t" r="r" b="b"/>
            <a:pathLst>
              <a:path w="4782800" h="4668076">
                <a:moveTo>
                  <a:pt x="0" y="0"/>
                </a:moveTo>
                <a:lnTo>
                  <a:pt x="4782800" y="0"/>
                </a:lnTo>
                <a:lnTo>
                  <a:pt x="4782800" y="4668076"/>
                </a:lnTo>
                <a:lnTo>
                  <a:pt x="0" y="466807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rot="-10800000">
            <a:off x="13501028" y="8937498"/>
            <a:ext cx="6346899" cy="3300388"/>
          </a:xfrm>
          <a:custGeom>
            <a:avLst/>
            <a:gdLst/>
            <a:ahLst/>
            <a:cxnLst/>
            <a:rect l="l" t="t" r="r" b="b"/>
            <a:pathLst>
              <a:path w="6346899" h="3300388">
                <a:moveTo>
                  <a:pt x="0" y="0"/>
                </a:moveTo>
                <a:lnTo>
                  <a:pt x="6346899" y="0"/>
                </a:lnTo>
                <a:lnTo>
                  <a:pt x="6346899" y="3300388"/>
                </a:lnTo>
                <a:lnTo>
                  <a:pt x="0" y="330038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5" name="Freeform 5"/>
          <p:cNvSpPr/>
          <p:nvPr/>
        </p:nvSpPr>
        <p:spPr>
          <a:xfrm>
            <a:off x="7315200" y="587174"/>
            <a:ext cx="3657600" cy="441526"/>
          </a:xfrm>
          <a:custGeom>
            <a:avLst/>
            <a:gdLst/>
            <a:ahLst/>
            <a:cxnLst/>
            <a:rect l="l" t="t" r="r" b="b"/>
            <a:pathLst>
              <a:path w="3657600" h="441526">
                <a:moveTo>
                  <a:pt x="0" y="0"/>
                </a:moveTo>
                <a:lnTo>
                  <a:pt x="3657600" y="0"/>
                </a:lnTo>
                <a:lnTo>
                  <a:pt x="3657600" y="441526"/>
                </a:lnTo>
                <a:lnTo>
                  <a:pt x="0" y="4415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84071">
            <a:off x="-2014327" y="-1792653"/>
            <a:ext cx="6346899" cy="3300388"/>
          </a:xfrm>
          <a:custGeom>
            <a:avLst/>
            <a:gdLst/>
            <a:ahLst/>
            <a:cxnLst/>
            <a:rect l="l" t="t" r="r" b="b"/>
            <a:pathLst>
              <a:path w="6346899" h="3300388">
                <a:moveTo>
                  <a:pt x="0" y="0"/>
                </a:moveTo>
                <a:lnTo>
                  <a:pt x="6346899" y="0"/>
                </a:lnTo>
                <a:lnTo>
                  <a:pt x="6346899" y="3300387"/>
                </a:lnTo>
                <a:lnTo>
                  <a:pt x="0" y="330038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grpSp>
        <p:nvGrpSpPr>
          <p:cNvPr id="7" name="Group 7"/>
          <p:cNvGrpSpPr/>
          <p:nvPr/>
        </p:nvGrpSpPr>
        <p:grpSpPr>
          <a:xfrm>
            <a:off x="2745687" y="318956"/>
            <a:ext cx="12501858" cy="3049610"/>
            <a:chOff x="0" y="0"/>
            <a:chExt cx="3292670" cy="803189"/>
          </a:xfrm>
        </p:grpSpPr>
        <p:sp>
          <p:nvSpPr>
            <p:cNvPr id="8" name="Freeform 8"/>
            <p:cNvSpPr/>
            <p:nvPr/>
          </p:nvSpPr>
          <p:spPr>
            <a:xfrm>
              <a:off x="0" y="0"/>
              <a:ext cx="3292670" cy="803189"/>
            </a:xfrm>
            <a:custGeom>
              <a:avLst/>
              <a:gdLst/>
              <a:ahLst/>
              <a:cxnLst/>
              <a:rect l="l" t="t" r="r" b="b"/>
              <a:pathLst>
                <a:path w="3292670" h="803189">
                  <a:moveTo>
                    <a:pt x="31582" y="0"/>
                  </a:moveTo>
                  <a:lnTo>
                    <a:pt x="3261088" y="0"/>
                  </a:lnTo>
                  <a:cubicBezTo>
                    <a:pt x="3278531" y="0"/>
                    <a:pt x="3292670" y="14140"/>
                    <a:pt x="3292670" y="31582"/>
                  </a:cubicBezTo>
                  <a:lnTo>
                    <a:pt x="3292670" y="771607"/>
                  </a:lnTo>
                  <a:cubicBezTo>
                    <a:pt x="3292670" y="789050"/>
                    <a:pt x="3278531" y="803189"/>
                    <a:pt x="3261088" y="803189"/>
                  </a:cubicBezTo>
                  <a:lnTo>
                    <a:pt x="31582" y="803189"/>
                  </a:lnTo>
                  <a:cubicBezTo>
                    <a:pt x="14140" y="803189"/>
                    <a:pt x="0" y="789050"/>
                    <a:pt x="0" y="771607"/>
                  </a:cubicBezTo>
                  <a:lnTo>
                    <a:pt x="0" y="31582"/>
                  </a:lnTo>
                  <a:cubicBezTo>
                    <a:pt x="0" y="14140"/>
                    <a:pt x="14140" y="0"/>
                    <a:pt x="31582" y="0"/>
                  </a:cubicBezTo>
                  <a:close/>
                </a:path>
              </a:pathLst>
            </a:custGeom>
            <a:solidFill>
              <a:srgbClr val="FFCC00"/>
            </a:solidFill>
          </p:spPr>
        </p:sp>
        <p:sp>
          <p:nvSpPr>
            <p:cNvPr id="9" name="TextBox 9"/>
            <p:cNvSpPr txBox="1"/>
            <p:nvPr/>
          </p:nvSpPr>
          <p:spPr>
            <a:xfrm>
              <a:off x="0" y="-28575"/>
              <a:ext cx="3292670" cy="831764"/>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2745686" y="3909707"/>
            <a:ext cx="13928791" cy="1895856"/>
          </a:xfrm>
          <a:prstGeom prst="rect">
            <a:avLst/>
          </a:prstGeom>
        </p:spPr>
        <p:txBody>
          <a:bodyPr lIns="0" tIns="0" rIns="0" bIns="0" rtlCol="0" anchor="t">
            <a:spAutoFit/>
          </a:bodyPr>
          <a:lstStyle/>
          <a:p>
            <a:pPr algn="l">
              <a:lnSpc>
                <a:spcPts val="3698"/>
              </a:lnSpc>
            </a:pPr>
            <a:r>
              <a:rPr lang="en-US" sz="2641" dirty="0" err="1">
                <a:solidFill>
                  <a:srgbClr val="012133"/>
                </a:solidFill>
                <a:latin typeface="ITC Avant Garde Gothic"/>
                <a:ea typeface="ITC Avant Garde Gothic"/>
                <a:cs typeface="ITC Avant Garde Gothic"/>
                <a:sym typeface="ITC Avant Garde Gothic"/>
              </a:rPr>
              <a:t>Здійснити</a:t>
            </a:r>
            <a:r>
              <a:rPr lang="en-US" sz="2641" dirty="0">
                <a:solidFill>
                  <a:srgbClr val="012133"/>
                </a:solidFill>
                <a:latin typeface="ITC Avant Garde Gothic"/>
                <a:ea typeface="ITC Avant Garde Gothic"/>
                <a:cs typeface="ITC Avant Garde Gothic"/>
                <a:sym typeface="ITC Avant Garde Gothic"/>
              </a:rPr>
              <a:t> </a:t>
            </a:r>
            <a:r>
              <a:rPr lang="en-US" sz="2641" dirty="0" err="1">
                <a:solidFill>
                  <a:srgbClr val="012133"/>
                </a:solidFill>
                <a:latin typeface="ITC Avant Garde Gothic"/>
                <a:ea typeface="ITC Avant Garde Gothic"/>
                <a:cs typeface="ITC Avant Garde Gothic"/>
                <a:sym typeface="ITC Avant Garde Gothic"/>
              </a:rPr>
              <a:t>аналіз</a:t>
            </a:r>
            <a:r>
              <a:rPr lang="en-US" sz="2641" dirty="0">
                <a:solidFill>
                  <a:srgbClr val="012133"/>
                </a:solidFill>
                <a:latin typeface="ITC Avant Garde Gothic"/>
                <a:ea typeface="ITC Avant Garde Gothic"/>
                <a:cs typeface="ITC Avant Garde Gothic"/>
                <a:sym typeface="ITC Avant Garde Gothic"/>
              </a:rPr>
              <a:t> </a:t>
            </a:r>
            <a:r>
              <a:rPr lang="en-US" sz="2641" dirty="0" err="1">
                <a:solidFill>
                  <a:srgbClr val="012133"/>
                </a:solidFill>
                <a:latin typeface="ITC Avant Garde Gothic"/>
                <a:ea typeface="ITC Avant Garde Gothic"/>
                <a:cs typeface="ITC Avant Garde Gothic"/>
                <a:sym typeface="ITC Avant Garde Gothic"/>
              </a:rPr>
              <a:t>наукової</a:t>
            </a:r>
            <a:r>
              <a:rPr lang="en-US" sz="2641" dirty="0">
                <a:solidFill>
                  <a:srgbClr val="012133"/>
                </a:solidFill>
                <a:latin typeface="ITC Avant Garde Gothic"/>
                <a:ea typeface="ITC Avant Garde Gothic"/>
                <a:cs typeface="ITC Avant Garde Gothic"/>
                <a:sym typeface="ITC Avant Garde Gothic"/>
              </a:rPr>
              <a:t> </a:t>
            </a:r>
            <a:r>
              <a:rPr lang="en-US" sz="2641" dirty="0" err="1">
                <a:solidFill>
                  <a:srgbClr val="012133"/>
                </a:solidFill>
                <a:latin typeface="ITC Avant Garde Gothic"/>
                <a:ea typeface="ITC Avant Garde Gothic"/>
                <a:cs typeface="ITC Avant Garde Gothic"/>
                <a:sym typeface="ITC Avant Garde Gothic"/>
              </a:rPr>
              <a:t>літератури</a:t>
            </a:r>
            <a:r>
              <a:rPr lang="en-US" sz="2641" dirty="0">
                <a:solidFill>
                  <a:srgbClr val="012133"/>
                </a:solidFill>
                <a:latin typeface="ITC Avant Garde Gothic"/>
                <a:ea typeface="ITC Avant Garde Gothic"/>
                <a:cs typeface="ITC Avant Garde Gothic"/>
                <a:sym typeface="ITC Avant Garde Gothic"/>
              </a:rPr>
              <a:t> </a:t>
            </a:r>
            <a:r>
              <a:rPr lang="en-US" sz="2641" dirty="0" err="1">
                <a:solidFill>
                  <a:srgbClr val="012133"/>
                </a:solidFill>
                <a:latin typeface="ITC Avant Garde Gothic"/>
                <a:ea typeface="ITC Avant Garde Gothic"/>
                <a:cs typeface="ITC Avant Garde Gothic"/>
                <a:sym typeface="ITC Avant Garde Gothic"/>
              </a:rPr>
              <a:t>та</a:t>
            </a:r>
            <a:r>
              <a:rPr lang="en-US" sz="2641" dirty="0">
                <a:solidFill>
                  <a:srgbClr val="012133"/>
                </a:solidFill>
                <a:latin typeface="ITC Avant Garde Gothic"/>
                <a:ea typeface="ITC Avant Garde Gothic"/>
                <a:cs typeface="ITC Avant Garde Gothic"/>
                <a:sym typeface="ITC Avant Garde Gothic"/>
              </a:rPr>
              <a:t> </a:t>
            </a:r>
            <a:r>
              <a:rPr lang="en-US" sz="2641" dirty="0" err="1">
                <a:solidFill>
                  <a:srgbClr val="012133"/>
                </a:solidFill>
                <a:latin typeface="ITC Avant Garde Gothic"/>
                <a:ea typeface="ITC Avant Garde Gothic"/>
                <a:cs typeface="ITC Avant Garde Gothic"/>
                <a:sym typeface="ITC Avant Garde Gothic"/>
              </a:rPr>
              <a:t>провести</a:t>
            </a:r>
            <a:r>
              <a:rPr lang="en-US" sz="2641" dirty="0">
                <a:solidFill>
                  <a:srgbClr val="012133"/>
                </a:solidFill>
                <a:latin typeface="ITC Avant Garde Gothic"/>
                <a:ea typeface="ITC Avant Garde Gothic"/>
                <a:cs typeface="ITC Avant Garde Gothic"/>
                <a:sym typeface="ITC Avant Garde Gothic"/>
              </a:rPr>
              <a:t> </a:t>
            </a:r>
            <a:r>
              <a:rPr lang="en-US" sz="2641" dirty="0" err="1">
                <a:solidFill>
                  <a:srgbClr val="012133"/>
                </a:solidFill>
                <a:latin typeface="ITC Avant Garde Gothic"/>
                <a:ea typeface="ITC Avant Garde Gothic"/>
                <a:cs typeface="ITC Avant Garde Gothic"/>
                <a:sym typeface="ITC Avant Garde Gothic"/>
              </a:rPr>
              <a:t>пошук</a:t>
            </a:r>
            <a:r>
              <a:rPr lang="en-US" sz="2641" dirty="0">
                <a:solidFill>
                  <a:srgbClr val="012133"/>
                </a:solidFill>
                <a:latin typeface="ITC Avant Garde Gothic"/>
                <a:ea typeface="ITC Avant Garde Gothic"/>
                <a:cs typeface="ITC Avant Garde Gothic"/>
                <a:sym typeface="ITC Avant Garde Gothic"/>
              </a:rPr>
              <a:t> </a:t>
            </a:r>
            <a:r>
              <a:rPr lang="en-US" sz="2641" dirty="0" err="1">
                <a:solidFill>
                  <a:srgbClr val="012133"/>
                </a:solidFill>
                <a:latin typeface="ITC Avant Garde Gothic"/>
                <a:ea typeface="ITC Avant Garde Gothic"/>
                <a:cs typeface="ITC Avant Garde Gothic"/>
                <a:sym typeface="ITC Avant Garde Gothic"/>
              </a:rPr>
              <a:t>аналогічних</a:t>
            </a:r>
            <a:r>
              <a:rPr lang="en-US" sz="2641" dirty="0">
                <a:solidFill>
                  <a:srgbClr val="012133"/>
                </a:solidFill>
                <a:latin typeface="ITC Avant Garde Gothic"/>
                <a:ea typeface="ITC Avant Garde Gothic"/>
                <a:cs typeface="ITC Avant Garde Gothic"/>
                <a:sym typeface="ITC Avant Garde Gothic"/>
              </a:rPr>
              <a:t> </a:t>
            </a:r>
            <a:r>
              <a:rPr lang="en-US" sz="2641" dirty="0" err="1">
                <a:solidFill>
                  <a:srgbClr val="012133"/>
                </a:solidFill>
                <a:latin typeface="ITC Avant Garde Gothic"/>
                <a:ea typeface="ITC Avant Garde Gothic"/>
                <a:cs typeface="ITC Avant Garde Gothic"/>
                <a:sym typeface="ITC Avant Garde Gothic"/>
              </a:rPr>
              <a:t>еко-технічних</a:t>
            </a:r>
            <a:r>
              <a:rPr lang="en-US" sz="2641" dirty="0">
                <a:solidFill>
                  <a:srgbClr val="012133"/>
                </a:solidFill>
                <a:latin typeface="ITC Avant Garde Gothic"/>
                <a:ea typeface="ITC Avant Garde Gothic"/>
                <a:cs typeface="ITC Avant Garde Gothic"/>
                <a:sym typeface="ITC Avant Garde Gothic"/>
              </a:rPr>
              <a:t> </a:t>
            </a:r>
            <a:r>
              <a:rPr lang="en-US" sz="2641" dirty="0" err="1">
                <a:solidFill>
                  <a:srgbClr val="012133"/>
                </a:solidFill>
                <a:latin typeface="ITC Avant Garde Gothic"/>
                <a:ea typeface="ITC Avant Garde Gothic"/>
                <a:cs typeface="ITC Avant Garde Gothic"/>
                <a:sym typeface="ITC Avant Garde Gothic"/>
              </a:rPr>
              <a:t>рішень</a:t>
            </a:r>
            <a:r>
              <a:rPr lang="en-US" sz="2641" dirty="0">
                <a:solidFill>
                  <a:srgbClr val="012133"/>
                </a:solidFill>
                <a:latin typeface="ITC Avant Garde Gothic"/>
                <a:ea typeface="ITC Avant Garde Gothic"/>
                <a:cs typeface="ITC Avant Garde Gothic"/>
                <a:sym typeface="ITC Avant Garde Gothic"/>
              </a:rPr>
              <a:t> </a:t>
            </a:r>
            <a:r>
              <a:rPr lang="en-US" sz="2641" dirty="0" err="1">
                <a:solidFill>
                  <a:srgbClr val="012133"/>
                </a:solidFill>
                <a:latin typeface="ITC Avant Garde Gothic"/>
                <a:ea typeface="ITC Avant Garde Gothic"/>
                <a:cs typeface="ITC Avant Garde Gothic"/>
                <a:sym typeface="ITC Avant Garde Gothic"/>
              </a:rPr>
              <a:t>щодо</a:t>
            </a:r>
            <a:r>
              <a:rPr lang="en-US" sz="2641" dirty="0">
                <a:solidFill>
                  <a:srgbClr val="012133"/>
                </a:solidFill>
                <a:latin typeface="ITC Avant Garde Gothic"/>
                <a:ea typeface="ITC Avant Garde Gothic"/>
                <a:cs typeface="ITC Avant Garde Gothic"/>
                <a:sym typeface="ITC Avant Garde Gothic"/>
              </a:rPr>
              <a:t> </a:t>
            </a:r>
            <a:r>
              <a:rPr lang="en-US" sz="2641" dirty="0" err="1">
                <a:solidFill>
                  <a:srgbClr val="012133"/>
                </a:solidFill>
                <a:latin typeface="ITC Avant Garde Gothic"/>
                <a:ea typeface="ITC Avant Garde Gothic"/>
                <a:cs typeface="ITC Avant Garde Gothic"/>
                <a:sym typeface="ITC Avant Garde Gothic"/>
              </a:rPr>
              <a:t>виготовлення</a:t>
            </a:r>
            <a:r>
              <a:rPr lang="en-US" sz="2641" dirty="0">
                <a:solidFill>
                  <a:srgbClr val="012133"/>
                </a:solidFill>
                <a:latin typeface="ITC Avant Garde Gothic"/>
                <a:ea typeface="ITC Avant Garde Gothic"/>
                <a:cs typeface="ITC Avant Garde Gothic"/>
                <a:sym typeface="ITC Avant Garde Gothic"/>
              </a:rPr>
              <a:t> </a:t>
            </a:r>
            <a:r>
              <a:rPr lang="en-US" sz="2641" dirty="0" err="1">
                <a:solidFill>
                  <a:srgbClr val="012133"/>
                </a:solidFill>
                <a:latin typeface="ITC Avant Garde Gothic"/>
                <a:ea typeface="ITC Avant Garde Gothic"/>
                <a:cs typeface="ITC Avant Garde Gothic"/>
                <a:sym typeface="ITC Avant Garde Gothic"/>
              </a:rPr>
              <a:t>гальванічних</a:t>
            </a:r>
            <a:r>
              <a:rPr lang="en-US" sz="2641" dirty="0">
                <a:solidFill>
                  <a:srgbClr val="012133"/>
                </a:solidFill>
                <a:latin typeface="ITC Avant Garde Gothic"/>
                <a:ea typeface="ITC Avant Garde Gothic"/>
                <a:cs typeface="ITC Avant Garde Gothic"/>
                <a:sym typeface="ITC Avant Garde Gothic"/>
              </a:rPr>
              <a:t> </a:t>
            </a:r>
            <a:r>
              <a:rPr lang="en-US" sz="2641" dirty="0" err="1">
                <a:solidFill>
                  <a:srgbClr val="012133"/>
                </a:solidFill>
                <a:latin typeface="ITC Avant Garde Gothic"/>
                <a:ea typeface="ITC Avant Garde Gothic"/>
                <a:cs typeface="ITC Avant Garde Gothic"/>
                <a:sym typeface="ITC Avant Garde Gothic"/>
              </a:rPr>
              <a:t>елементів</a:t>
            </a:r>
            <a:r>
              <a:rPr lang="en-US" sz="2641" dirty="0">
                <a:solidFill>
                  <a:srgbClr val="012133"/>
                </a:solidFill>
                <a:latin typeface="ITC Avant Garde Gothic"/>
                <a:ea typeface="ITC Avant Garde Gothic"/>
                <a:cs typeface="ITC Avant Garde Gothic"/>
                <a:sym typeface="ITC Avant Garde Gothic"/>
              </a:rPr>
              <a:t> з </a:t>
            </a:r>
            <a:r>
              <a:rPr lang="en-US" sz="2641" dirty="0" err="1">
                <a:solidFill>
                  <a:srgbClr val="012133"/>
                </a:solidFill>
                <a:latin typeface="ITC Avant Garde Gothic"/>
                <a:ea typeface="ITC Avant Garde Gothic"/>
                <a:cs typeface="ITC Avant Garde Gothic"/>
                <a:sym typeface="ITC Avant Garde Gothic"/>
              </a:rPr>
              <a:t>вторинної</a:t>
            </a:r>
            <a:r>
              <a:rPr lang="en-US" sz="2641" dirty="0">
                <a:solidFill>
                  <a:srgbClr val="012133"/>
                </a:solidFill>
                <a:latin typeface="ITC Avant Garde Gothic"/>
                <a:ea typeface="ITC Avant Garde Gothic"/>
                <a:cs typeface="ITC Avant Garde Gothic"/>
                <a:sym typeface="ITC Avant Garde Gothic"/>
              </a:rPr>
              <a:t> </a:t>
            </a:r>
            <a:r>
              <a:rPr lang="en-US" sz="2641" dirty="0" err="1">
                <a:solidFill>
                  <a:srgbClr val="012133"/>
                </a:solidFill>
                <a:latin typeface="ITC Avant Garde Gothic"/>
                <a:ea typeface="ITC Avant Garde Gothic"/>
                <a:cs typeface="ITC Avant Garde Gothic"/>
                <a:sym typeface="ITC Avant Garde Gothic"/>
              </a:rPr>
              <a:t>сировини</a:t>
            </a:r>
            <a:r>
              <a:rPr lang="en-US" sz="2641" dirty="0">
                <a:solidFill>
                  <a:srgbClr val="012133"/>
                </a:solidFill>
                <a:latin typeface="ITC Avant Garde Gothic"/>
                <a:ea typeface="ITC Avant Garde Gothic"/>
                <a:cs typeface="ITC Avant Garde Gothic"/>
                <a:sym typeface="ITC Avant Garde Gothic"/>
              </a:rPr>
              <a:t>;</a:t>
            </a:r>
          </a:p>
          <a:p>
            <a:pPr algn="l">
              <a:lnSpc>
                <a:spcPts val="3698"/>
              </a:lnSpc>
            </a:pPr>
            <a:endParaRPr lang="en-US" sz="2641" dirty="0">
              <a:solidFill>
                <a:srgbClr val="012133"/>
              </a:solidFill>
              <a:latin typeface="ITC Avant Garde Gothic"/>
              <a:ea typeface="ITC Avant Garde Gothic"/>
              <a:cs typeface="ITC Avant Garde Gothic"/>
              <a:sym typeface="ITC Avant Garde Gothic"/>
            </a:endParaRPr>
          </a:p>
        </p:txBody>
      </p:sp>
      <p:sp>
        <p:nvSpPr>
          <p:cNvPr id="11" name="TextBox 11"/>
          <p:cNvSpPr txBox="1"/>
          <p:nvPr/>
        </p:nvSpPr>
        <p:spPr>
          <a:xfrm>
            <a:off x="2745687" y="992840"/>
            <a:ext cx="12552634" cy="2080033"/>
          </a:xfrm>
          <a:prstGeom prst="rect">
            <a:avLst/>
          </a:prstGeom>
        </p:spPr>
        <p:txBody>
          <a:bodyPr lIns="0" tIns="0" rIns="0" bIns="0" rtlCol="0" anchor="t">
            <a:spAutoFit/>
          </a:bodyPr>
          <a:lstStyle/>
          <a:p>
            <a:pPr algn="ctr">
              <a:lnSpc>
                <a:spcPts val="6503"/>
              </a:lnSpc>
            </a:pPr>
            <a:r>
              <a:rPr lang="en-US" sz="4645" b="1">
                <a:solidFill>
                  <a:srgbClr val="000D80"/>
                </a:solidFill>
                <a:latin typeface="ITC Avant Garde Gothic Bold"/>
                <a:ea typeface="ITC Avant Garde Gothic Bold"/>
                <a:cs typeface="ITC Avant Garde Gothic Bold"/>
                <a:sym typeface="ITC Avant Garde Gothic Bold"/>
              </a:rPr>
              <a:t>Відповідно до поставленої мети нами були сформульовано такі завдання: </a:t>
            </a:r>
          </a:p>
          <a:p>
            <a:pPr algn="ctr">
              <a:lnSpc>
                <a:spcPts val="2668"/>
              </a:lnSpc>
            </a:pPr>
            <a:endParaRPr lang="en-US" sz="4645" b="1">
              <a:solidFill>
                <a:srgbClr val="000D80"/>
              </a:solidFill>
              <a:latin typeface="ITC Avant Garde Gothic Bold"/>
              <a:ea typeface="ITC Avant Garde Gothic Bold"/>
              <a:cs typeface="ITC Avant Garde Gothic Bold"/>
              <a:sym typeface="ITC Avant Garde Gothic Bold"/>
            </a:endParaRPr>
          </a:p>
        </p:txBody>
      </p:sp>
      <p:sp>
        <p:nvSpPr>
          <p:cNvPr id="12" name="Freeform 12"/>
          <p:cNvSpPr/>
          <p:nvPr/>
        </p:nvSpPr>
        <p:spPr>
          <a:xfrm>
            <a:off x="1947524" y="3909707"/>
            <a:ext cx="798163" cy="798163"/>
          </a:xfrm>
          <a:custGeom>
            <a:avLst/>
            <a:gdLst/>
            <a:ahLst/>
            <a:cxnLst/>
            <a:rect l="l" t="t" r="r" b="b"/>
            <a:pathLst>
              <a:path w="798163" h="798163">
                <a:moveTo>
                  <a:pt x="0" y="0"/>
                </a:moveTo>
                <a:lnTo>
                  <a:pt x="798163" y="0"/>
                </a:lnTo>
                <a:lnTo>
                  <a:pt x="798163" y="798163"/>
                </a:lnTo>
                <a:lnTo>
                  <a:pt x="0" y="79816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3" name="TextBox 13"/>
          <p:cNvSpPr txBox="1"/>
          <p:nvPr/>
        </p:nvSpPr>
        <p:spPr>
          <a:xfrm>
            <a:off x="2745687" y="5582265"/>
            <a:ext cx="13708548" cy="988696"/>
          </a:xfrm>
          <a:prstGeom prst="rect">
            <a:avLst/>
          </a:prstGeom>
        </p:spPr>
        <p:txBody>
          <a:bodyPr lIns="0" tIns="0" rIns="0" bIns="0" rtlCol="0" anchor="t">
            <a:spAutoFit/>
          </a:bodyPr>
          <a:lstStyle/>
          <a:p>
            <a:pPr algn="l">
              <a:lnSpc>
                <a:spcPts val="3779"/>
              </a:lnSpc>
            </a:pPr>
            <a:r>
              <a:rPr lang="en-US" sz="2699">
                <a:solidFill>
                  <a:srgbClr val="012133"/>
                </a:solidFill>
                <a:latin typeface="ITC Avant Garde Gothic"/>
                <a:ea typeface="ITC Avant Garde Gothic"/>
                <a:cs typeface="ITC Avant Garde Gothic"/>
                <a:sym typeface="ITC Avant Garde Gothic"/>
              </a:rPr>
              <a:t>сконструювати експериментальний гальванічний елемент;</a:t>
            </a:r>
          </a:p>
          <a:p>
            <a:pPr algn="l">
              <a:lnSpc>
                <a:spcPts val="3779"/>
              </a:lnSpc>
            </a:pPr>
            <a:endParaRPr lang="en-US" sz="2699">
              <a:solidFill>
                <a:srgbClr val="012133"/>
              </a:solidFill>
              <a:latin typeface="ITC Avant Garde Gothic"/>
              <a:ea typeface="ITC Avant Garde Gothic"/>
              <a:cs typeface="ITC Avant Garde Gothic"/>
              <a:sym typeface="ITC Avant Garde Gothic"/>
            </a:endParaRPr>
          </a:p>
        </p:txBody>
      </p:sp>
      <p:sp>
        <p:nvSpPr>
          <p:cNvPr id="14" name="TextBox 14"/>
          <p:cNvSpPr txBox="1"/>
          <p:nvPr/>
        </p:nvSpPr>
        <p:spPr>
          <a:xfrm>
            <a:off x="2965930" y="6767175"/>
            <a:ext cx="13708548" cy="1529081"/>
          </a:xfrm>
          <a:prstGeom prst="rect">
            <a:avLst/>
          </a:prstGeom>
        </p:spPr>
        <p:txBody>
          <a:bodyPr lIns="0" tIns="0" rIns="0" bIns="0" rtlCol="0" anchor="t">
            <a:spAutoFit/>
          </a:bodyPr>
          <a:lstStyle/>
          <a:p>
            <a:pPr algn="l">
              <a:lnSpc>
                <a:spcPts val="3919"/>
              </a:lnSpc>
            </a:pPr>
            <a:r>
              <a:rPr lang="en-US" sz="2799" dirty="0" err="1">
                <a:solidFill>
                  <a:srgbClr val="012133"/>
                </a:solidFill>
                <a:latin typeface="ITC Avant Garde Gothic"/>
                <a:ea typeface="ITC Avant Garde Gothic"/>
                <a:cs typeface="ITC Avant Garde Gothic"/>
                <a:sym typeface="ITC Avant Garde Gothic"/>
              </a:rPr>
              <a:t>експериментально</a:t>
            </a:r>
            <a:r>
              <a:rPr lang="en-US" sz="2799" dirty="0">
                <a:solidFill>
                  <a:srgbClr val="012133"/>
                </a:solidFill>
                <a:latin typeface="ITC Avant Garde Gothic"/>
                <a:ea typeface="ITC Avant Garde Gothic"/>
                <a:cs typeface="ITC Avant Garde Gothic"/>
                <a:sym typeface="ITC Avant Garde Gothic"/>
              </a:rPr>
              <a:t> </a:t>
            </a:r>
            <a:r>
              <a:rPr lang="en-US" sz="2799" dirty="0" err="1">
                <a:solidFill>
                  <a:srgbClr val="012133"/>
                </a:solidFill>
                <a:latin typeface="ITC Avant Garde Gothic"/>
                <a:ea typeface="ITC Avant Garde Gothic"/>
                <a:cs typeface="ITC Avant Garde Gothic"/>
                <a:sym typeface="ITC Avant Garde Gothic"/>
              </a:rPr>
              <a:t>підтвердити</a:t>
            </a:r>
            <a:r>
              <a:rPr lang="en-US" sz="2799" dirty="0">
                <a:solidFill>
                  <a:srgbClr val="012133"/>
                </a:solidFill>
                <a:latin typeface="ITC Avant Garde Gothic"/>
                <a:ea typeface="ITC Avant Garde Gothic"/>
                <a:cs typeface="ITC Avant Garde Gothic"/>
                <a:sym typeface="ITC Avant Garde Gothic"/>
              </a:rPr>
              <a:t> </a:t>
            </a:r>
            <a:r>
              <a:rPr lang="en-US" sz="2799" dirty="0" err="1">
                <a:solidFill>
                  <a:srgbClr val="012133"/>
                </a:solidFill>
                <a:latin typeface="ITC Avant Garde Gothic"/>
                <a:ea typeface="ITC Avant Garde Gothic"/>
                <a:cs typeface="ITC Avant Garde Gothic"/>
                <a:sym typeface="ITC Avant Garde Gothic"/>
              </a:rPr>
              <a:t>ефективність</a:t>
            </a:r>
            <a:r>
              <a:rPr lang="en-US" sz="2799" dirty="0">
                <a:solidFill>
                  <a:srgbClr val="012133"/>
                </a:solidFill>
                <a:latin typeface="ITC Avant Garde Gothic"/>
                <a:ea typeface="ITC Avant Garde Gothic"/>
                <a:cs typeface="ITC Avant Garde Gothic"/>
                <a:sym typeface="ITC Avant Garde Gothic"/>
              </a:rPr>
              <a:t> </a:t>
            </a:r>
            <a:r>
              <a:rPr lang="en-US" sz="2799" dirty="0" err="1">
                <a:solidFill>
                  <a:srgbClr val="012133"/>
                </a:solidFill>
                <a:latin typeface="ITC Avant Garde Gothic"/>
                <a:ea typeface="ITC Avant Garde Gothic"/>
                <a:cs typeface="ITC Avant Garde Gothic"/>
                <a:sym typeface="ITC Avant Garde Gothic"/>
              </a:rPr>
              <a:t>застосування</a:t>
            </a:r>
            <a:r>
              <a:rPr lang="en-US" sz="2799" dirty="0">
                <a:solidFill>
                  <a:srgbClr val="012133"/>
                </a:solidFill>
                <a:latin typeface="ITC Avant Garde Gothic"/>
                <a:ea typeface="ITC Avant Garde Gothic"/>
                <a:cs typeface="ITC Avant Garde Gothic"/>
                <a:sym typeface="ITC Avant Garde Gothic"/>
              </a:rPr>
              <a:t> </a:t>
            </a:r>
            <a:r>
              <a:rPr lang="en-US" sz="2799" dirty="0" err="1">
                <a:solidFill>
                  <a:srgbClr val="012133"/>
                </a:solidFill>
                <a:latin typeface="ITC Avant Garde Gothic"/>
                <a:ea typeface="ITC Avant Garde Gothic"/>
                <a:cs typeface="ITC Avant Garde Gothic"/>
                <a:sym typeface="ITC Avant Garde Gothic"/>
              </a:rPr>
              <a:t>розроблених</a:t>
            </a:r>
            <a:r>
              <a:rPr lang="en-US" sz="2799" dirty="0">
                <a:solidFill>
                  <a:srgbClr val="012133"/>
                </a:solidFill>
                <a:latin typeface="ITC Avant Garde Gothic"/>
                <a:ea typeface="ITC Avant Garde Gothic"/>
                <a:cs typeface="ITC Avant Garde Gothic"/>
                <a:sym typeface="ITC Avant Garde Gothic"/>
              </a:rPr>
              <a:t> </a:t>
            </a:r>
            <a:r>
              <a:rPr lang="en-US" sz="2799" dirty="0" err="1">
                <a:solidFill>
                  <a:srgbClr val="012133"/>
                </a:solidFill>
                <a:latin typeface="ITC Avant Garde Gothic"/>
                <a:ea typeface="ITC Avant Garde Gothic"/>
                <a:cs typeface="ITC Avant Garde Gothic"/>
                <a:sym typeface="ITC Avant Garde Gothic"/>
              </a:rPr>
              <a:t>гальванічних</a:t>
            </a:r>
            <a:r>
              <a:rPr lang="en-US" sz="2799" dirty="0">
                <a:solidFill>
                  <a:srgbClr val="012133"/>
                </a:solidFill>
                <a:latin typeface="ITC Avant Garde Gothic"/>
                <a:ea typeface="ITC Avant Garde Gothic"/>
                <a:cs typeface="ITC Avant Garde Gothic"/>
                <a:sym typeface="ITC Avant Garde Gothic"/>
              </a:rPr>
              <a:t> </a:t>
            </a:r>
            <a:r>
              <a:rPr lang="en-US" sz="2799" dirty="0" err="1">
                <a:solidFill>
                  <a:srgbClr val="012133"/>
                </a:solidFill>
                <a:latin typeface="ITC Avant Garde Gothic"/>
                <a:ea typeface="ITC Avant Garde Gothic"/>
                <a:cs typeface="ITC Avant Garde Gothic"/>
                <a:sym typeface="ITC Avant Garde Gothic"/>
              </a:rPr>
              <a:t>елементів</a:t>
            </a:r>
            <a:r>
              <a:rPr lang="en-US" sz="2799" dirty="0">
                <a:solidFill>
                  <a:srgbClr val="012133"/>
                </a:solidFill>
                <a:latin typeface="ITC Avant Garde Gothic"/>
                <a:ea typeface="ITC Avant Garde Gothic"/>
                <a:cs typeface="ITC Avant Garde Gothic"/>
                <a:sym typeface="ITC Avant Garde Gothic"/>
              </a:rPr>
              <a:t>;</a:t>
            </a:r>
          </a:p>
          <a:p>
            <a:pPr algn="l">
              <a:lnSpc>
                <a:spcPts val="3919"/>
              </a:lnSpc>
            </a:pPr>
            <a:endParaRPr lang="en-US" sz="2799" dirty="0">
              <a:solidFill>
                <a:srgbClr val="012133"/>
              </a:solidFill>
              <a:latin typeface="ITC Avant Garde Gothic"/>
              <a:ea typeface="ITC Avant Garde Gothic"/>
              <a:cs typeface="ITC Avant Garde Gothic"/>
              <a:sym typeface="ITC Avant Garde Gothic"/>
            </a:endParaRPr>
          </a:p>
        </p:txBody>
      </p:sp>
      <p:sp>
        <p:nvSpPr>
          <p:cNvPr id="15" name="Freeform 15"/>
          <p:cNvSpPr/>
          <p:nvPr/>
        </p:nvSpPr>
        <p:spPr>
          <a:xfrm>
            <a:off x="1947524" y="6748125"/>
            <a:ext cx="798163" cy="798163"/>
          </a:xfrm>
          <a:custGeom>
            <a:avLst/>
            <a:gdLst/>
            <a:ahLst/>
            <a:cxnLst/>
            <a:rect l="l" t="t" r="r" b="b"/>
            <a:pathLst>
              <a:path w="798163" h="798163">
                <a:moveTo>
                  <a:pt x="0" y="0"/>
                </a:moveTo>
                <a:lnTo>
                  <a:pt x="798163" y="0"/>
                </a:lnTo>
                <a:lnTo>
                  <a:pt x="798163" y="798164"/>
                </a:lnTo>
                <a:lnTo>
                  <a:pt x="0" y="79816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6" name="Freeform 16"/>
          <p:cNvSpPr/>
          <p:nvPr/>
        </p:nvSpPr>
        <p:spPr>
          <a:xfrm>
            <a:off x="1947524" y="8089214"/>
            <a:ext cx="798163" cy="798163"/>
          </a:xfrm>
          <a:custGeom>
            <a:avLst/>
            <a:gdLst/>
            <a:ahLst/>
            <a:cxnLst/>
            <a:rect l="l" t="t" r="r" b="b"/>
            <a:pathLst>
              <a:path w="798163" h="798163">
                <a:moveTo>
                  <a:pt x="0" y="0"/>
                </a:moveTo>
                <a:lnTo>
                  <a:pt x="798163" y="0"/>
                </a:lnTo>
                <a:lnTo>
                  <a:pt x="798163" y="798163"/>
                </a:lnTo>
                <a:lnTo>
                  <a:pt x="0" y="79816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7" name="TextBox 17"/>
          <p:cNvSpPr txBox="1"/>
          <p:nvPr/>
        </p:nvSpPr>
        <p:spPr>
          <a:xfrm>
            <a:off x="2745687" y="8251806"/>
            <a:ext cx="13508122" cy="905511"/>
          </a:xfrm>
          <a:prstGeom prst="rect">
            <a:avLst/>
          </a:prstGeom>
        </p:spPr>
        <p:txBody>
          <a:bodyPr lIns="0" tIns="0" rIns="0" bIns="0" rtlCol="0" anchor="t">
            <a:spAutoFit/>
          </a:bodyPr>
          <a:lstStyle/>
          <a:p>
            <a:pPr algn="just">
              <a:lnSpc>
                <a:spcPts val="3639"/>
              </a:lnSpc>
              <a:spcBef>
                <a:spcPct val="0"/>
              </a:spcBef>
            </a:pPr>
            <a:r>
              <a:rPr lang="en-US" sz="2599" dirty="0" err="1">
                <a:solidFill>
                  <a:srgbClr val="000000"/>
                </a:solidFill>
                <a:latin typeface="ITC Avant Garde Gothic" panose="020B0604020202020204" charset="0"/>
                <a:ea typeface="Sniglet"/>
                <a:cs typeface="Sniglet"/>
                <a:sym typeface="Sniglet"/>
              </a:rPr>
              <a:t>визначити</a:t>
            </a:r>
            <a:r>
              <a:rPr lang="en-US" sz="2599" dirty="0">
                <a:solidFill>
                  <a:srgbClr val="000000"/>
                </a:solidFill>
                <a:latin typeface="ITC Avant Garde Gothic" panose="020B0604020202020204" charset="0"/>
                <a:ea typeface="Sniglet"/>
                <a:cs typeface="Sniglet"/>
                <a:sym typeface="Sniglet"/>
              </a:rPr>
              <a:t> </a:t>
            </a:r>
            <a:r>
              <a:rPr lang="en-US" sz="2599" dirty="0" err="1">
                <a:solidFill>
                  <a:srgbClr val="000000"/>
                </a:solidFill>
                <a:latin typeface="ITC Avant Garde Gothic" panose="020B0604020202020204" charset="0"/>
                <a:ea typeface="Sniglet"/>
                <a:cs typeface="Sniglet"/>
                <a:sym typeface="Sniglet"/>
              </a:rPr>
              <a:t>потенційні</a:t>
            </a:r>
            <a:r>
              <a:rPr lang="en-US" sz="2599" dirty="0">
                <a:solidFill>
                  <a:srgbClr val="000000"/>
                </a:solidFill>
                <a:latin typeface="ITC Avant Garde Gothic" panose="020B0604020202020204" charset="0"/>
                <a:ea typeface="Sniglet"/>
                <a:cs typeface="Sniglet"/>
                <a:sym typeface="Sniglet"/>
              </a:rPr>
              <a:t> </a:t>
            </a:r>
            <a:r>
              <a:rPr lang="en-US" sz="2599" dirty="0" err="1">
                <a:solidFill>
                  <a:srgbClr val="000000"/>
                </a:solidFill>
                <a:latin typeface="ITC Avant Garde Gothic" panose="020B0604020202020204" charset="0"/>
                <a:ea typeface="Sniglet"/>
                <a:cs typeface="Sniglet"/>
                <a:sym typeface="Sniglet"/>
              </a:rPr>
              <a:t>сфери</a:t>
            </a:r>
            <a:r>
              <a:rPr lang="en-US" sz="2599" dirty="0">
                <a:solidFill>
                  <a:srgbClr val="000000"/>
                </a:solidFill>
                <a:latin typeface="ITC Avant Garde Gothic" panose="020B0604020202020204" charset="0"/>
                <a:ea typeface="Sniglet"/>
                <a:cs typeface="Sniglet"/>
                <a:sym typeface="Sniglet"/>
              </a:rPr>
              <a:t> </a:t>
            </a:r>
            <a:r>
              <a:rPr lang="en-US" sz="2599" dirty="0" err="1">
                <a:solidFill>
                  <a:srgbClr val="000000"/>
                </a:solidFill>
                <a:latin typeface="ITC Avant Garde Gothic" panose="020B0604020202020204" charset="0"/>
                <a:ea typeface="Sniglet"/>
                <a:cs typeface="Sniglet"/>
                <a:sym typeface="Sniglet"/>
              </a:rPr>
              <a:t>практичного</a:t>
            </a:r>
            <a:r>
              <a:rPr lang="en-US" sz="2599" dirty="0">
                <a:solidFill>
                  <a:srgbClr val="000000"/>
                </a:solidFill>
                <a:latin typeface="ITC Avant Garde Gothic" panose="020B0604020202020204" charset="0"/>
                <a:ea typeface="Sniglet"/>
                <a:cs typeface="Sniglet"/>
                <a:sym typeface="Sniglet"/>
              </a:rPr>
              <a:t> </a:t>
            </a:r>
            <a:r>
              <a:rPr lang="en-US" sz="2599" dirty="0" err="1">
                <a:solidFill>
                  <a:srgbClr val="000000"/>
                </a:solidFill>
                <a:latin typeface="ITC Avant Garde Gothic" panose="020B0604020202020204" charset="0"/>
                <a:ea typeface="Sniglet"/>
                <a:cs typeface="Sniglet"/>
                <a:sym typeface="Sniglet"/>
              </a:rPr>
              <a:t>застосування</a:t>
            </a:r>
            <a:r>
              <a:rPr lang="en-US" sz="2599" dirty="0">
                <a:solidFill>
                  <a:srgbClr val="000000"/>
                </a:solidFill>
                <a:latin typeface="ITC Avant Garde Gothic" panose="020B0604020202020204" charset="0"/>
                <a:ea typeface="Sniglet"/>
                <a:cs typeface="Sniglet"/>
                <a:sym typeface="Sniglet"/>
              </a:rPr>
              <a:t> </a:t>
            </a:r>
            <a:r>
              <a:rPr lang="en-US" sz="2599" dirty="0" err="1">
                <a:solidFill>
                  <a:srgbClr val="000000"/>
                </a:solidFill>
                <a:latin typeface="ITC Avant Garde Gothic" panose="020B0604020202020204" charset="0"/>
                <a:ea typeface="Sniglet"/>
                <a:cs typeface="Sniglet"/>
                <a:sym typeface="Sniglet"/>
              </a:rPr>
              <a:t>розроблених</a:t>
            </a:r>
            <a:r>
              <a:rPr lang="en-US" sz="2599" dirty="0">
                <a:solidFill>
                  <a:srgbClr val="000000"/>
                </a:solidFill>
                <a:latin typeface="ITC Avant Garde Gothic" panose="020B0604020202020204" charset="0"/>
                <a:ea typeface="Sniglet"/>
                <a:cs typeface="Sniglet"/>
                <a:sym typeface="Sniglet"/>
              </a:rPr>
              <a:t> </a:t>
            </a:r>
            <a:r>
              <a:rPr lang="en-US" sz="2599" dirty="0" err="1">
                <a:solidFill>
                  <a:srgbClr val="000000"/>
                </a:solidFill>
                <a:latin typeface="ITC Avant Garde Gothic" panose="020B0604020202020204" charset="0"/>
                <a:ea typeface="Sniglet"/>
                <a:cs typeface="Sniglet"/>
                <a:sym typeface="Sniglet"/>
              </a:rPr>
              <a:t>гальванічних</a:t>
            </a:r>
            <a:r>
              <a:rPr lang="en-US" sz="2599" dirty="0">
                <a:solidFill>
                  <a:srgbClr val="000000"/>
                </a:solidFill>
                <a:latin typeface="ITC Avant Garde Gothic" panose="020B0604020202020204" charset="0"/>
                <a:ea typeface="Sniglet"/>
                <a:cs typeface="Sniglet"/>
                <a:sym typeface="Sniglet"/>
              </a:rPr>
              <a:t> </a:t>
            </a:r>
            <a:r>
              <a:rPr lang="en-US" sz="2599" dirty="0" err="1">
                <a:solidFill>
                  <a:srgbClr val="000000"/>
                </a:solidFill>
                <a:latin typeface="ITC Avant Garde Gothic" panose="020B0604020202020204" charset="0"/>
                <a:ea typeface="Sniglet"/>
                <a:cs typeface="Sniglet"/>
                <a:sym typeface="Sniglet"/>
              </a:rPr>
              <a:t>елементів</a:t>
            </a:r>
            <a:r>
              <a:rPr lang="en-US" sz="2599" dirty="0">
                <a:solidFill>
                  <a:srgbClr val="000000"/>
                </a:solidFill>
                <a:latin typeface="ITC Avant Garde Gothic" panose="020B0604020202020204" charset="0"/>
                <a:ea typeface="Sniglet"/>
                <a:cs typeface="Sniglet"/>
                <a:sym typeface="Sniglet"/>
              </a:rPr>
              <a:t> у </a:t>
            </a:r>
            <a:r>
              <a:rPr lang="en-US" sz="2599" dirty="0" err="1">
                <a:solidFill>
                  <a:srgbClr val="000000"/>
                </a:solidFill>
                <a:latin typeface="ITC Avant Garde Gothic" panose="020B0604020202020204" charset="0"/>
                <a:ea typeface="Sniglet"/>
                <a:cs typeface="Sniglet"/>
                <a:sym typeface="Sniglet"/>
              </a:rPr>
              <a:t>побутових</a:t>
            </a:r>
            <a:r>
              <a:rPr lang="en-US" sz="2599" dirty="0">
                <a:solidFill>
                  <a:srgbClr val="000000"/>
                </a:solidFill>
                <a:latin typeface="ITC Avant Garde Gothic" panose="020B0604020202020204" charset="0"/>
                <a:ea typeface="Sniglet"/>
                <a:cs typeface="Sniglet"/>
                <a:sym typeface="Sniglet"/>
              </a:rPr>
              <a:t> </a:t>
            </a:r>
            <a:r>
              <a:rPr lang="en-US" sz="2599" dirty="0" err="1">
                <a:solidFill>
                  <a:srgbClr val="000000"/>
                </a:solidFill>
                <a:latin typeface="ITC Avant Garde Gothic" panose="020B0604020202020204" charset="0"/>
                <a:ea typeface="Sniglet"/>
                <a:cs typeface="Sniglet"/>
                <a:sym typeface="Sniglet"/>
              </a:rPr>
              <a:t>умовах</a:t>
            </a:r>
            <a:r>
              <a:rPr lang="en-US" sz="2599" dirty="0">
                <a:solidFill>
                  <a:srgbClr val="000000"/>
                </a:solidFill>
                <a:latin typeface="ITC Avant Garde Gothic" panose="020B0604020202020204" charset="0"/>
                <a:ea typeface="Sniglet"/>
                <a:cs typeface="Sniglet"/>
                <a:sym typeface="Sniglet"/>
              </a:rPr>
              <a:t>.</a:t>
            </a:r>
          </a:p>
        </p:txBody>
      </p:sp>
      <p:sp>
        <p:nvSpPr>
          <p:cNvPr id="18" name="Freeform 18"/>
          <p:cNvSpPr/>
          <p:nvPr/>
        </p:nvSpPr>
        <p:spPr>
          <a:xfrm>
            <a:off x="1947524" y="5564522"/>
            <a:ext cx="798163" cy="798163"/>
          </a:xfrm>
          <a:custGeom>
            <a:avLst/>
            <a:gdLst/>
            <a:ahLst/>
            <a:cxnLst/>
            <a:rect l="l" t="t" r="r" b="b"/>
            <a:pathLst>
              <a:path w="798163" h="798163">
                <a:moveTo>
                  <a:pt x="0" y="0"/>
                </a:moveTo>
                <a:lnTo>
                  <a:pt x="798163" y="0"/>
                </a:lnTo>
                <a:lnTo>
                  <a:pt x="798163" y="798163"/>
                </a:lnTo>
                <a:lnTo>
                  <a:pt x="0" y="79816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F1FF"/>
        </a:solidFill>
        <a:effectLst/>
      </p:bgPr>
    </p:bg>
    <p:spTree>
      <p:nvGrpSpPr>
        <p:cNvPr id="1" name=""/>
        <p:cNvGrpSpPr/>
        <p:nvPr/>
      </p:nvGrpSpPr>
      <p:grpSpPr>
        <a:xfrm>
          <a:off x="0" y="0"/>
          <a:ext cx="0" cy="0"/>
          <a:chOff x="0" y="0"/>
          <a:chExt cx="0" cy="0"/>
        </a:xfrm>
      </p:grpSpPr>
      <p:sp>
        <p:nvSpPr>
          <p:cNvPr id="2" name="Freeform 2"/>
          <p:cNvSpPr/>
          <p:nvPr/>
        </p:nvSpPr>
        <p:spPr>
          <a:xfrm rot="398060">
            <a:off x="-709930" y="8819297"/>
            <a:ext cx="4782800" cy="4668076"/>
          </a:xfrm>
          <a:custGeom>
            <a:avLst/>
            <a:gdLst/>
            <a:ahLst/>
            <a:cxnLst/>
            <a:rect l="l" t="t" r="r" b="b"/>
            <a:pathLst>
              <a:path w="4782800" h="4668076">
                <a:moveTo>
                  <a:pt x="0" y="0"/>
                </a:moveTo>
                <a:lnTo>
                  <a:pt x="4782799" y="0"/>
                </a:lnTo>
                <a:lnTo>
                  <a:pt x="4782799" y="4668076"/>
                </a:lnTo>
                <a:lnTo>
                  <a:pt x="0" y="466807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10553976">
            <a:off x="14076456" y="-3469019"/>
            <a:ext cx="4782800" cy="4668076"/>
          </a:xfrm>
          <a:custGeom>
            <a:avLst/>
            <a:gdLst/>
            <a:ahLst/>
            <a:cxnLst/>
            <a:rect l="l" t="t" r="r" b="b"/>
            <a:pathLst>
              <a:path w="4782800" h="4668076">
                <a:moveTo>
                  <a:pt x="0" y="0"/>
                </a:moveTo>
                <a:lnTo>
                  <a:pt x="4782800" y="0"/>
                </a:lnTo>
                <a:lnTo>
                  <a:pt x="4782800" y="4668076"/>
                </a:lnTo>
                <a:lnTo>
                  <a:pt x="0" y="466807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rot="-10800000">
            <a:off x="13501028" y="8937498"/>
            <a:ext cx="6346899" cy="3300388"/>
          </a:xfrm>
          <a:custGeom>
            <a:avLst/>
            <a:gdLst/>
            <a:ahLst/>
            <a:cxnLst/>
            <a:rect l="l" t="t" r="r" b="b"/>
            <a:pathLst>
              <a:path w="6346899" h="3300388">
                <a:moveTo>
                  <a:pt x="0" y="0"/>
                </a:moveTo>
                <a:lnTo>
                  <a:pt x="6346899" y="0"/>
                </a:lnTo>
                <a:lnTo>
                  <a:pt x="6346899" y="3300388"/>
                </a:lnTo>
                <a:lnTo>
                  <a:pt x="0" y="330038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5" name="Freeform 5"/>
          <p:cNvSpPr/>
          <p:nvPr/>
        </p:nvSpPr>
        <p:spPr>
          <a:xfrm>
            <a:off x="6790439" y="587174"/>
            <a:ext cx="3657600" cy="441526"/>
          </a:xfrm>
          <a:custGeom>
            <a:avLst/>
            <a:gdLst/>
            <a:ahLst/>
            <a:cxnLst/>
            <a:rect l="l" t="t" r="r" b="b"/>
            <a:pathLst>
              <a:path w="3657600" h="441526">
                <a:moveTo>
                  <a:pt x="0" y="0"/>
                </a:moveTo>
                <a:lnTo>
                  <a:pt x="3657600" y="0"/>
                </a:lnTo>
                <a:lnTo>
                  <a:pt x="3657600" y="441526"/>
                </a:lnTo>
                <a:lnTo>
                  <a:pt x="0" y="4415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84071">
            <a:off x="-2014327" y="-1792653"/>
            <a:ext cx="6346899" cy="3300388"/>
          </a:xfrm>
          <a:custGeom>
            <a:avLst/>
            <a:gdLst/>
            <a:ahLst/>
            <a:cxnLst/>
            <a:rect l="l" t="t" r="r" b="b"/>
            <a:pathLst>
              <a:path w="6346899" h="3300388">
                <a:moveTo>
                  <a:pt x="0" y="0"/>
                </a:moveTo>
                <a:lnTo>
                  <a:pt x="6346899" y="0"/>
                </a:lnTo>
                <a:lnTo>
                  <a:pt x="6346899" y="3300387"/>
                </a:lnTo>
                <a:lnTo>
                  <a:pt x="0" y="330038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grpSp>
        <p:nvGrpSpPr>
          <p:cNvPr id="7" name="Group 7"/>
          <p:cNvGrpSpPr/>
          <p:nvPr/>
        </p:nvGrpSpPr>
        <p:grpSpPr>
          <a:xfrm>
            <a:off x="4326513" y="1504365"/>
            <a:ext cx="9966205" cy="2226826"/>
            <a:chOff x="0" y="0"/>
            <a:chExt cx="2624844" cy="586489"/>
          </a:xfrm>
        </p:grpSpPr>
        <p:sp>
          <p:nvSpPr>
            <p:cNvPr id="8" name="Freeform 8"/>
            <p:cNvSpPr/>
            <p:nvPr/>
          </p:nvSpPr>
          <p:spPr>
            <a:xfrm>
              <a:off x="0" y="0"/>
              <a:ext cx="2624844" cy="586489"/>
            </a:xfrm>
            <a:custGeom>
              <a:avLst/>
              <a:gdLst/>
              <a:ahLst/>
              <a:cxnLst/>
              <a:rect l="l" t="t" r="r" b="b"/>
              <a:pathLst>
                <a:path w="2624844" h="586489">
                  <a:moveTo>
                    <a:pt x="39618" y="0"/>
                  </a:moveTo>
                  <a:lnTo>
                    <a:pt x="2585226" y="0"/>
                  </a:lnTo>
                  <a:cubicBezTo>
                    <a:pt x="2607107" y="0"/>
                    <a:pt x="2624844" y="17737"/>
                    <a:pt x="2624844" y="39618"/>
                  </a:cubicBezTo>
                  <a:lnTo>
                    <a:pt x="2624844" y="546872"/>
                  </a:lnTo>
                  <a:cubicBezTo>
                    <a:pt x="2624844" y="568752"/>
                    <a:pt x="2607107" y="586489"/>
                    <a:pt x="2585226" y="586489"/>
                  </a:cubicBezTo>
                  <a:lnTo>
                    <a:pt x="39618" y="586489"/>
                  </a:lnTo>
                  <a:cubicBezTo>
                    <a:pt x="29110" y="586489"/>
                    <a:pt x="19034" y="582315"/>
                    <a:pt x="11604" y="574886"/>
                  </a:cubicBezTo>
                  <a:cubicBezTo>
                    <a:pt x="4174" y="567456"/>
                    <a:pt x="0" y="557379"/>
                    <a:pt x="0" y="546872"/>
                  </a:cubicBezTo>
                  <a:lnTo>
                    <a:pt x="0" y="39618"/>
                  </a:lnTo>
                  <a:cubicBezTo>
                    <a:pt x="0" y="17737"/>
                    <a:pt x="17737" y="0"/>
                    <a:pt x="39618" y="0"/>
                  </a:cubicBezTo>
                  <a:close/>
                </a:path>
              </a:pathLst>
            </a:custGeom>
            <a:solidFill>
              <a:srgbClr val="FFCC00"/>
            </a:solidFill>
          </p:spPr>
        </p:sp>
        <p:sp>
          <p:nvSpPr>
            <p:cNvPr id="9" name="TextBox 9"/>
            <p:cNvSpPr txBox="1"/>
            <p:nvPr/>
          </p:nvSpPr>
          <p:spPr>
            <a:xfrm>
              <a:off x="0" y="-28575"/>
              <a:ext cx="2624844" cy="615064"/>
            </a:xfrm>
            <a:prstGeom prst="rect">
              <a:avLst/>
            </a:prstGeom>
          </p:spPr>
          <p:txBody>
            <a:bodyPr lIns="50800" tIns="50800" rIns="50800" bIns="50800" rtlCol="0" anchor="ctr"/>
            <a:lstStyle/>
            <a:p>
              <a:pPr algn="ctr">
                <a:lnSpc>
                  <a:spcPts val="2659"/>
                </a:lnSpc>
              </a:pPr>
              <a:endParaRPr/>
            </a:p>
          </p:txBody>
        </p:sp>
      </p:grpSp>
      <p:sp>
        <p:nvSpPr>
          <p:cNvPr id="10" name="AutoShape 10"/>
          <p:cNvSpPr/>
          <p:nvPr/>
        </p:nvSpPr>
        <p:spPr>
          <a:xfrm>
            <a:off x="1159122" y="3974079"/>
            <a:ext cx="16100178" cy="0"/>
          </a:xfrm>
          <a:prstGeom prst="line">
            <a:avLst/>
          </a:prstGeom>
          <a:ln w="47625" cap="flat">
            <a:solidFill>
              <a:srgbClr val="012133"/>
            </a:solidFill>
            <a:prstDash val="solid"/>
            <a:headEnd type="none" w="sm" len="sm"/>
            <a:tailEnd type="none" w="sm" len="sm"/>
          </a:ln>
        </p:spPr>
      </p:sp>
      <p:sp>
        <p:nvSpPr>
          <p:cNvPr id="11" name="Freeform 11"/>
          <p:cNvSpPr/>
          <p:nvPr/>
        </p:nvSpPr>
        <p:spPr>
          <a:xfrm>
            <a:off x="538855" y="4803339"/>
            <a:ext cx="4125122" cy="5298869"/>
          </a:xfrm>
          <a:custGeom>
            <a:avLst/>
            <a:gdLst/>
            <a:ahLst/>
            <a:cxnLst/>
            <a:rect l="l" t="t" r="r" b="b"/>
            <a:pathLst>
              <a:path w="4125122" h="5298869">
                <a:moveTo>
                  <a:pt x="0" y="0"/>
                </a:moveTo>
                <a:lnTo>
                  <a:pt x="4125123" y="0"/>
                </a:lnTo>
                <a:lnTo>
                  <a:pt x="4125123" y="5298869"/>
                </a:lnTo>
                <a:lnTo>
                  <a:pt x="0" y="5298869"/>
                </a:lnTo>
                <a:lnTo>
                  <a:pt x="0" y="0"/>
                </a:lnTo>
                <a:close/>
              </a:path>
            </a:pathLst>
          </a:custGeom>
          <a:blipFill>
            <a:blip r:embed="rId8"/>
            <a:stretch>
              <a:fillRect/>
            </a:stretch>
          </a:blipFill>
        </p:spPr>
      </p:sp>
      <p:sp>
        <p:nvSpPr>
          <p:cNvPr id="12" name="Freeform 12"/>
          <p:cNvSpPr/>
          <p:nvPr/>
        </p:nvSpPr>
        <p:spPr>
          <a:xfrm>
            <a:off x="609726" y="4803339"/>
            <a:ext cx="4125122" cy="680321"/>
          </a:xfrm>
          <a:custGeom>
            <a:avLst/>
            <a:gdLst/>
            <a:ahLst/>
            <a:cxnLst/>
            <a:rect l="l" t="t" r="r" b="b"/>
            <a:pathLst>
              <a:path w="4125122" h="680321">
                <a:moveTo>
                  <a:pt x="0" y="0"/>
                </a:moveTo>
                <a:lnTo>
                  <a:pt x="4125122" y="0"/>
                </a:lnTo>
                <a:lnTo>
                  <a:pt x="4125122" y="680322"/>
                </a:lnTo>
                <a:lnTo>
                  <a:pt x="0" y="680322"/>
                </a:lnTo>
                <a:lnTo>
                  <a:pt x="0" y="0"/>
                </a:lnTo>
                <a:close/>
              </a:path>
            </a:pathLst>
          </a:custGeom>
          <a:blipFill>
            <a:blip r:embed="rId9"/>
            <a:stretch>
              <a:fillRect/>
            </a:stretch>
          </a:blipFill>
        </p:spPr>
      </p:sp>
      <p:sp>
        <p:nvSpPr>
          <p:cNvPr id="13" name="Freeform 13"/>
          <p:cNvSpPr/>
          <p:nvPr/>
        </p:nvSpPr>
        <p:spPr>
          <a:xfrm>
            <a:off x="1253354" y="5483661"/>
            <a:ext cx="2696126" cy="4040116"/>
          </a:xfrm>
          <a:custGeom>
            <a:avLst/>
            <a:gdLst/>
            <a:ahLst/>
            <a:cxnLst/>
            <a:rect l="l" t="t" r="r" b="b"/>
            <a:pathLst>
              <a:path w="2696126" h="4040116">
                <a:moveTo>
                  <a:pt x="0" y="0"/>
                </a:moveTo>
                <a:lnTo>
                  <a:pt x="2696125" y="0"/>
                </a:lnTo>
                <a:lnTo>
                  <a:pt x="2696125" y="4040116"/>
                </a:lnTo>
                <a:lnTo>
                  <a:pt x="0" y="4040116"/>
                </a:lnTo>
                <a:lnTo>
                  <a:pt x="0" y="0"/>
                </a:lnTo>
                <a:close/>
              </a:path>
            </a:pathLst>
          </a:custGeom>
          <a:blipFill>
            <a:blip r:embed="rId10"/>
            <a:stretch>
              <a:fillRect/>
            </a:stretch>
          </a:blipFill>
        </p:spPr>
      </p:sp>
      <p:sp>
        <p:nvSpPr>
          <p:cNvPr id="14" name="Freeform 14"/>
          <p:cNvSpPr/>
          <p:nvPr/>
        </p:nvSpPr>
        <p:spPr>
          <a:xfrm>
            <a:off x="5018878" y="4803339"/>
            <a:ext cx="4125122" cy="5298869"/>
          </a:xfrm>
          <a:custGeom>
            <a:avLst/>
            <a:gdLst/>
            <a:ahLst/>
            <a:cxnLst/>
            <a:rect l="l" t="t" r="r" b="b"/>
            <a:pathLst>
              <a:path w="4125122" h="5298869">
                <a:moveTo>
                  <a:pt x="0" y="0"/>
                </a:moveTo>
                <a:lnTo>
                  <a:pt x="4125122" y="0"/>
                </a:lnTo>
                <a:lnTo>
                  <a:pt x="4125122" y="5298869"/>
                </a:lnTo>
                <a:lnTo>
                  <a:pt x="0" y="5298869"/>
                </a:lnTo>
                <a:lnTo>
                  <a:pt x="0" y="0"/>
                </a:lnTo>
                <a:close/>
              </a:path>
            </a:pathLst>
          </a:custGeom>
          <a:blipFill>
            <a:blip r:embed="rId8"/>
            <a:stretch>
              <a:fillRect/>
            </a:stretch>
          </a:blipFill>
        </p:spPr>
      </p:sp>
      <p:sp>
        <p:nvSpPr>
          <p:cNvPr id="15" name="Freeform 15"/>
          <p:cNvSpPr/>
          <p:nvPr/>
        </p:nvSpPr>
        <p:spPr>
          <a:xfrm>
            <a:off x="9375906" y="4803339"/>
            <a:ext cx="4125122" cy="5298869"/>
          </a:xfrm>
          <a:custGeom>
            <a:avLst/>
            <a:gdLst/>
            <a:ahLst/>
            <a:cxnLst/>
            <a:rect l="l" t="t" r="r" b="b"/>
            <a:pathLst>
              <a:path w="4125122" h="5298869">
                <a:moveTo>
                  <a:pt x="0" y="0"/>
                </a:moveTo>
                <a:lnTo>
                  <a:pt x="4125122" y="0"/>
                </a:lnTo>
                <a:lnTo>
                  <a:pt x="4125122" y="5298869"/>
                </a:lnTo>
                <a:lnTo>
                  <a:pt x="0" y="5298869"/>
                </a:lnTo>
                <a:lnTo>
                  <a:pt x="0" y="0"/>
                </a:lnTo>
                <a:close/>
              </a:path>
            </a:pathLst>
          </a:custGeom>
          <a:blipFill>
            <a:blip r:embed="rId8"/>
            <a:stretch>
              <a:fillRect/>
            </a:stretch>
          </a:blipFill>
        </p:spPr>
      </p:sp>
      <p:sp>
        <p:nvSpPr>
          <p:cNvPr id="16" name="Freeform 16"/>
          <p:cNvSpPr/>
          <p:nvPr/>
        </p:nvSpPr>
        <p:spPr>
          <a:xfrm>
            <a:off x="13729628" y="4803339"/>
            <a:ext cx="4125122" cy="5298869"/>
          </a:xfrm>
          <a:custGeom>
            <a:avLst/>
            <a:gdLst/>
            <a:ahLst/>
            <a:cxnLst/>
            <a:rect l="l" t="t" r="r" b="b"/>
            <a:pathLst>
              <a:path w="4125122" h="5298869">
                <a:moveTo>
                  <a:pt x="0" y="0"/>
                </a:moveTo>
                <a:lnTo>
                  <a:pt x="4125123" y="0"/>
                </a:lnTo>
                <a:lnTo>
                  <a:pt x="4125123" y="5298869"/>
                </a:lnTo>
                <a:lnTo>
                  <a:pt x="0" y="5298869"/>
                </a:lnTo>
                <a:lnTo>
                  <a:pt x="0" y="0"/>
                </a:lnTo>
                <a:close/>
              </a:path>
            </a:pathLst>
          </a:custGeom>
          <a:blipFill>
            <a:blip r:embed="rId8"/>
            <a:stretch>
              <a:fillRect/>
            </a:stretch>
          </a:blipFill>
        </p:spPr>
      </p:sp>
      <p:sp>
        <p:nvSpPr>
          <p:cNvPr id="17" name="Freeform 17"/>
          <p:cNvSpPr/>
          <p:nvPr/>
        </p:nvSpPr>
        <p:spPr>
          <a:xfrm>
            <a:off x="5815528" y="4803339"/>
            <a:ext cx="2479699" cy="680321"/>
          </a:xfrm>
          <a:custGeom>
            <a:avLst/>
            <a:gdLst/>
            <a:ahLst/>
            <a:cxnLst/>
            <a:rect l="l" t="t" r="r" b="b"/>
            <a:pathLst>
              <a:path w="2479699" h="680321">
                <a:moveTo>
                  <a:pt x="0" y="0"/>
                </a:moveTo>
                <a:lnTo>
                  <a:pt x="2479698" y="0"/>
                </a:lnTo>
                <a:lnTo>
                  <a:pt x="2479698" y="680322"/>
                </a:lnTo>
                <a:lnTo>
                  <a:pt x="0" y="680322"/>
                </a:lnTo>
                <a:lnTo>
                  <a:pt x="0" y="0"/>
                </a:lnTo>
                <a:close/>
              </a:path>
            </a:pathLst>
          </a:custGeom>
          <a:blipFill>
            <a:blip r:embed="rId11"/>
            <a:stretch>
              <a:fillRect l="-33147" r="-33208"/>
            </a:stretch>
          </a:blipFill>
        </p:spPr>
      </p:sp>
      <p:sp>
        <p:nvSpPr>
          <p:cNvPr id="18" name="Freeform 18"/>
          <p:cNvSpPr/>
          <p:nvPr/>
        </p:nvSpPr>
        <p:spPr>
          <a:xfrm>
            <a:off x="10296525" y="4803339"/>
            <a:ext cx="2030374" cy="714466"/>
          </a:xfrm>
          <a:custGeom>
            <a:avLst/>
            <a:gdLst/>
            <a:ahLst/>
            <a:cxnLst/>
            <a:rect l="l" t="t" r="r" b="b"/>
            <a:pathLst>
              <a:path w="2030374" h="714466">
                <a:moveTo>
                  <a:pt x="0" y="0"/>
                </a:moveTo>
                <a:lnTo>
                  <a:pt x="2030374" y="0"/>
                </a:lnTo>
                <a:lnTo>
                  <a:pt x="2030374" y="714466"/>
                </a:lnTo>
                <a:lnTo>
                  <a:pt x="0" y="714466"/>
                </a:lnTo>
                <a:lnTo>
                  <a:pt x="0" y="0"/>
                </a:lnTo>
                <a:close/>
              </a:path>
            </a:pathLst>
          </a:custGeom>
          <a:blipFill>
            <a:blip r:embed="rId12"/>
            <a:stretch>
              <a:fillRect l="-61158" r="-52208"/>
            </a:stretch>
          </a:blipFill>
        </p:spPr>
      </p:sp>
      <p:sp>
        <p:nvSpPr>
          <p:cNvPr id="19" name="Freeform 19"/>
          <p:cNvSpPr/>
          <p:nvPr/>
        </p:nvSpPr>
        <p:spPr>
          <a:xfrm>
            <a:off x="14807077" y="4856776"/>
            <a:ext cx="2080808" cy="661029"/>
          </a:xfrm>
          <a:custGeom>
            <a:avLst/>
            <a:gdLst/>
            <a:ahLst/>
            <a:cxnLst/>
            <a:rect l="l" t="t" r="r" b="b"/>
            <a:pathLst>
              <a:path w="2080808" h="661029">
                <a:moveTo>
                  <a:pt x="0" y="0"/>
                </a:moveTo>
                <a:lnTo>
                  <a:pt x="2080808" y="0"/>
                </a:lnTo>
                <a:lnTo>
                  <a:pt x="2080808" y="661029"/>
                </a:lnTo>
                <a:lnTo>
                  <a:pt x="0" y="661029"/>
                </a:lnTo>
                <a:lnTo>
                  <a:pt x="0" y="0"/>
                </a:lnTo>
                <a:close/>
              </a:path>
            </a:pathLst>
          </a:custGeom>
          <a:blipFill>
            <a:blip r:embed="rId13"/>
            <a:stretch>
              <a:fillRect l="-42838" r="-49785"/>
            </a:stretch>
          </a:blipFill>
        </p:spPr>
      </p:sp>
      <p:sp>
        <p:nvSpPr>
          <p:cNvPr id="20" name="Freeform 20"/>
          <p:cNvSpPr/>
          <p:nvPr/>
        </p:nvSpPr>
        <p:spPr>
          <a:xfrm>
            <a:off x="5618335" y="5883711"/>
            <a:ext cx="2793871" cy="4040116"/>
          </a:xfrm>
          <a:custGeom>
            <a:avLst/>
            <a:gdLst/>
            <a:ahLst/>
            <a:cxnLst/>
            <a:rect l="l" t="t" r="r" b="b"/>
            <a:pathLst>
              <a:path w="2793871" h="4040116">
                <a:moveTo>
                  <a:pt x="0" y="0"/>
                </a:moveTo>
                <a:lnTo>
                  <a:pt x="2793871" y="0"/>
                </a:lnTo>
                <a:lnTo>
                  <a:pt x="2793871" y="4040116"/>
                </a:lnTo>
                <a:lnTo>
                  <a:pt x="0" y="4040116"/>
                </a:lnTo>
                <a:lnTo>
                  <a:pt x="0" y="0"/>
                </a:lnTo>
                <a:close/>
              </a:path>
            </a:pathLst>
          </a:custGeom>
          <a:blipFill>
            <a:blip r:embed="rId14"/>
            <a:stretch>
              <a:fillRect/>
            </a:stretch>
          </a:blipFill>
        </p:spPr>
      </p:sp>
      <p:sp>
        <p:nvSpPr>
          <p:cNvPr id="21" name="Freeform 21"/>
          <p:cNvSpPr/>
          <p:nvPr/>
        </p:nvSpPr>
        <p:spPr>
          <a:xfrm>
            <a:off x="10210800" y="5736880"/>
            <a:ext cx="2472696" cy="3914455"/>
          </a:xfrm>
          <a:custGeom>
            <a:avLst/>
            <a:gdLst/>
            <a:ahLst/>
            <a:cxnLst/>
            <a:rect l="l" t="t" r="r" b="b"/>
            <a:pathLst>
              <a:path w="2472696" h="3914455">
                <a:moveTo>
                  <a:pt x="0" y="0"/>
                </a:moveTo>
                <a:lnTo>
                  <a:pt x="2472696" y="0"/>
                </a:lnTo>
                <a:lnTo>
                  <a:pt x="2472696" y="3914455"/>
                </a:lnTo>
                <a:lnTo>
                  <a:pt x="0" y="3914455"/>
                </a:lnTo>
                <a:lnTo>
                  <a:pt x="0" y="0"/>
                </a:lnTo>
                <a:close/>
              </a:path>
            </a:pathLst>
          </a:custGeom>
          <a:blipFill>
            <a:blip r:embed="rId15"/>
            <a:stretch>
              <a:fillRect/>
            </a:stretch>
          </a:blipFill>
        </p:spPr>
      </p:sp>
      <p:sp>
        <p:nvSpPr>
          <p:cNvPr id="22" name="Freeform 22"/>
          <p:cNvSpPr/>
          <p:nvPr/>
        </p:nvSpPr>
        <p:spPr>
          <a:xfrm>
            <a:off x="14544487" y="5612567"/>
            <a:ext cx="2714813" cy="4311259"/>
          </a:xfrm>
          <a:custGeom>
            <a:avLst/>
            <a:gdLst/>
            <a:ahLst/>
            <a:cxnLst/>
            <a:rect l="l" t="t" r="r" b="b"/>
            <a:pathLst>
              <a:path w="2714813" h="4311259">
                <a:moveTo>
                  <a:pt x="0" y="0"/>
                </a:moveTo>
                <a:lnTo>
                  <a:pt x="2714813" y="0"/>
                </a:lnTo>
                <a:lnTo>
                  <a:pt x="2714813" y="4311260"/>
                </a:lnTo>
                <a:lnTo>
                  <a:pt x="0" y="4311260"/>
                </a:lnTo>
                <a:lnTo>
                  <a:pt x="0" y="0"/>
                </a:lnTo>
                <a:close/>
              </a:path>
            </a:pathLst>
          </a:custGeom>
          <a:blipFill>
            <a:blip r:embed="rId16"/>
            <a:stretch>
              <a:fillRect/>
            </a:stretch>
          </a:blipFill>
        </p:spPr>
      </p:sp>
      <p:sp>
        <p:nvSpPr>
          <p:cNvPr id="23" name="TextBox 23"/>
          <p:cNvSpPr txBox="1"/>
          <p:nvPr/>
        </p:nvSpPr>
        <p:spPr>
          <a:xfrm>
            <a:off x="5815528" y="1327666"/>
            <a:ext cx="7046050" cy="2403526"/>
          </a:xfrm>
          <a:prstGeom prst="rect">
            <a:avLst/>
          </a:prstGeom>
        </p:spPr>
        <p:txBody>
          <a:bodyPr lIns="0" tIns="0" rIns="0" bIns="0" rtlCol="0" anchor="t">
            <a:spAutoFit/>
          </a:bodyPr>
          <a:lstStyle/>
          <a:p>
            <a:pPr algn="ctr">
              <a:lnSpc>
                <a:spcPts val="9145"/>
              </a:lnSpc>
            </a:pPr>
            <a:r>
              <a:rPr lang="en-US" sz="6532" b="1">
                <a:solidFill>
                  <a:srgbClr val="000D80"/>
                </a:solidFill>
                <a:latin typeface="ITC Avant Garde Gothic Bold"/>
                <a:ea typeface="ITC Avant Garde Gothic Bold"/>
                <a:cs typeface="ITC Avant Garde Gothic Bold"/>
                <a:sym typeface="ITC Avant Garde Gothic Bold"/>
              </a:rPr>
              <a:t>МЕТОДИКА ДОСЛІДЖЕННЯ</a:t>
            </a:r>
          </a:p>
        </p:txBody>
      </p:sp>
      <p:sp>
        <p:nvSpPr>
          <p:cNvPr id="24" name="TextBox 24"/>
          <p:cNvSpPr txBox="1"/>
          <p:nvPr/>
        </p:nvSpPr>
        <p:spPr>
          <a:xfrm>
            <a:off x="5618335" y="9141604"/>
            <a:ext cx="3121452" cy="1590328"/>
          </a:xfrm>
          <a:prstGeom prst="rect">
            <a:avLst/>
          </a:prstGeom>
        </p:spPr>
        <p:txBody>
          <a:bodyPr lIns="0" tIns="0" rIns="0" bIns="0" rtlCol="0" anchor="t">
            <a:spAutoFit/>
          </a:bodyPr>
          <a:lstStyle/>
          <a:p>
            <a:pPr algn="ctr">
              <a:lnSpc>
                <a:spcPts val="3029"/>
              </a:lnSpc>
            </a:pPr>
            <a:r>
              <a:rPr lang="en-US" sz="2163" dirty="0" err="1">
                <a:solidFill>
                  <a:srgbClr val="000D80"/>
                </a:solidFill>
                <a:latin typeface="ITC Avant Garde Gothic"/>
                <a:ea typeface="ITC Avant Garde Gothic"/>
                <a:cs typeface="ITC Avant Garde Gothic"/>
                <a:sym typeface="ITC Avant Garde Gothic"/>
              </a:rPr>
              <a:t>Латунні</a:t>
            </a:r>
            <a:r>
              <a:rPr lang="en-US" sz="2163" dirty="0">
                <a:solidFill>
                  <a:srgbClr val="000D80"/>
                </a:solidFill>
                <a:latin typeface="ITC Avant Garde Gothic"/>
                <a:ea typeface="ITC Avant Garde Gothic"/>
                <a:cs typeface="ITC Avant Garde Gothic"/>
                <a:sym typeface="ITC Avant Garde Gothic"/>
              </a:rPr>
              <a:t> </a:t>
            </a:r>
            <a:r>
              <a:rPr lang="en-US" sz="2163" dirty="0" err="1">
                <a:solidFill>
                  <a:srgbClr val="000D80"/>
                </a:solidFill>
                <a:latin typeface="ITC Avant Garde Gothic"/>
                <a:ea typeface="ITC Avant Garde Gothic"/>
                <a:cs typeface="ITC Avant Garde Gothic"/>
                <a:sym typeface="ITC Avant Garde Gothic"/>
              </a:rPr>
              <a:t>пластини</a:t>
            </a:r>
            <a:r>
              <a:rPr lang="en-US" sz="2163" dirty="0">
                <a:solidFill>
                  <a:srgbClr val="000D80"/>
                </a:solidFill>
                <a:latin typeface="ITC Avant Garde Gothic"/>
                <a:ea typeface="ITC Avant Garde Gothic"/>
                <a:cs typeface="ITC Avant Garde Gothic"/>
                <a:sym typeface="ITC Avant Garde Gothic"/>
              </a:rPr>
              <a:t> </a:t>
            </a:r>
            <a:r>
              <a:rPr lang="en-US" sz="2163" dirty="0" err="1">
                <a:solidFill>
                  <a:srgbClr val="000D80"/>
                </a:solidFill>
                <a:latin typeface="ITC Avant Garde Gothic"/>
                <a:ea typeface="ITC Avant Garde Gothic"/>
                <a:cs typeface="ITC Avant Garde Gothic"/>
                <a:sym typeface="ITC Avant Garde Gothic"/>
              </a:rPr>
              <a:t>для</a:t>
            </a:r>
            <a:r>
              <a:rPr lang="en-US" sz="2163" dirty="0">
                <a:solidFill>
                  <a:srgbClr val="000D80"/>
                </a:solidFill>
                <a:latin typeface="ITC Avant Garde Gothic"/>
                <a:ea typeface="ITC Avant Garde Gothic"/>
                <a:cs typeface="ITC Avant Garde Gothic"/>
                <a:sym typeface="ITC Avant Garde Gothic"/>
              </a:rPr>
              <a:t> </a:t>
            </a:r>
            <a:r>
              <a:rPr lang="en-US" sz="2163" dirty="0" err="1">
                <a:solidFill>
                  <a:srgbClr val="000D80"/>
                </a:solidFill>
                <a:latin typeface="ITC Avant Garde Gothic"/>
                <a:ea typeface="ITC Avant Garde Gothic"/>
                <a:cs typeface="ITC Avant Garde Gothic"/>
                <a:sym typeface="ITC Avant Garde Gothic"/>
              </a:rPr>
              <a:t>гальванічних</a:t>
            </a:r>
            <a:r>
              <a:rPr lang="en-US" sz="2163" dirty="0">
                <a:solidFill>
                  <a:srgbClr val="000D80"/>
                </a:solidFill>
                <a:latin typeface="ITC Avant Garde Gothic"/>
                <a:ea typeface="ITC Avant Garde Gothic"/>
                <a:cs typeface="ITC Avant Garde Gothic"/>
                <a:sym typeface="ITC Avant Garde Gothic"/>
              </a:rPr>
              <a:t> </a:t>
            </a:r>
            <a:r>
              <a:rPr lang="en-US" sz="2163" dirty="0" err="1">
                <a:solidFill>
                  <a:srgbClr val="000D80"/>
                </a:solidFill>
                <a:latin typeface="ITC Avant Garde Gothic"/>
                <a:ea typeface="ITC Avant Garde Gothic"/>
                <a:cs typeface="ITC Avant Garde Gothic"/>
                <a:sym typeface="ITC Avant Garde Gothic"/>
              </a:rPr>
              <a:t>пар</a:t>
            </a:r>
            <a:endParaRPr lang="en-US" sz="2163" dirty="0">
              <a:solidFill>
                <a:srgbClr val="000D80"/>
              </a:solidFill>
              <a:latin typeface="ITC Avant Garde Gothic"/>
              <a:ea typeface="ITC Avant Garde Gothic"/>
              <a:cs typeface="ITC Avant Garde Gothic"/>
              <a:sym typeface="ITC Avant Garde Gothic"/>
            </a:endParaRPr>
          </a:p>
          <a:p>
            <a:pPr algn="ctr">
              <a:lnSpc>
                <a:spcPts val="3029"/>
              </a:lnSpc>
            </a:pPr>
            <a:r>
              <a:rPr lang="en-US" sz="2163" dirty="0">
                <a:solidFill>
                  <a:srgbClr val="000D80"/>
                </a:solidFill>
                <a:latin typeface="ITC Avant Garde Gothic"/>
                <a:ea typeface="ITC Avant Garde Gothic"/>
                <a:cs typeface="ITC Avant Garde Gothic"/>
                <a:sym typeface="ITC Avant Garde Gothic"/>
              </a:rPr>
              <a:t>*</a:t>
            </a:r>
            <a:r>
              <a:rPr lang="en-US" sz="2163" dirty="0" err="1">
                <a:solidFill>
                  <a:srgbClr val="000D80"/>
                </a:solidFill>
                <a:latin typeface="ITC Avant Garde Gothic"/>
                <a:ea typeface="ITC Avant Garde Gothic"/>
                <a:cs typeface="ITC Avant Garde Gothic"/>
                <a:sym typeface="ITC Avant Garde Gothic"/>
              </a:rPr>
              <a:t>фото</a:t>
            </a:r>
            <a:r>
              <a:rPr lang="en-US" sz="2163" dirty="0">
                <a:solidFill>
                  <a:srgbClr val="000D80"/>
                </a:solidFill>
                <a:latin typeface="ITC Avant Garde Gothic"/>
                <a:ea typeface="ITC Avant Garde Gothic"/>
                <a:cs typeface="ITC Avant Garde Gothic"/>
                <a:sym typeface="ITC Avant Garde Gothic"/>
              </a:rPr>
              <a:t> </a:t>
            </a:r>
            <a:r>
              <a:rPr lang="en-US" sz="2163" dirty="0" err="1">
                <a:solidFill>
                  <a:srgbClr val="000D80"/>
                </a:solidFill>
                <a:latin typeface="ITC Avant Garde Gothic"/>
                <a:ea typeface="ITC Avant Garde Gothic"/>
                <a:cs typeface="ITC Avant Garde Gothic"/>
                <a:sym typeface="ITC Avant Garde Gothic"/>
              </a:rPr>
              <a:t>автора</a:t>
            </a:r>
            <a:endParaRPr lang="en-US" sz="2163" dirty="0">
              <a:solidFill>
                <a:srgbClr val="000D80"/>
              </a:solidFill>
              <a:latin typeface="ITC Avant Garde Gothic"/>
              <a:ea typeface="ITC Avant Garde Gothic"/>
              <a:cs typeface="ITC Avant Garde Gothic"/>
              <a:sym typeface="ITC Avant Garde Gothic"/>
            </a:endParaRPr>
          </a:p>
          <a:p>
            <a:pPr algn="ctr">
              <a:lnSpc>
                <a:spcPts val="3309"/>
              </a:lnSpc>
            </a:pPr>
            <a:endParaRPr lang="en-US" sz="2163" dirty="0">
              <a:solidFill>
                <a:srgbClr val="000D80"/>
              </a:solidFill>
              <a:latin typeface="ITC Avant Garde Gothic"/>
              <a:ea typeface="ITC Avant Garde Gothic"/>
              <a:cs typeface="ITC Avant Garde Gothic"/>
              <a:sym typeface="ITC Avant Garde Gothic"/>
            </a:endParaRPr>
          </a:p>
        </p:txBody>
      </p:sp>
      <p:sp>
        <p:nvSpPr>
          <p:cNvPr id="25" name="TextBox 25"/>
          <p:cNvSpPr txBox="1"/>
          <p:nvPr/>
        </p:nvSpPr>
        <p:spPr>
          <a:xfrm>
            <a:off x="957830" y="9386992"/>
            <a:ext cx="3287174" cy="743793"/>
          </a:xfrm>
          <a:prstGeom prst="rect">
            <a:avLst/>
          </a:prstGeom>
        </p:spPr>
        <p:txBody>
          <a:bodyPr lIns="0" tIns="0" rIns="0" bIns="0" rtlCol="0" anchor="t">
            <a:spAutoFit/>
          </a:bodyPr>
          <a:lstStyle/>
          <a:p>
            <a:pPr algn="ctr">
              <a:lnSpc>
                <a:spcPts val="2944"/>
              </a:lnSpc>
              <a:spcBef>
                <a:spcPct val="0"/>
              </a:spcBef>
            </a:pPr>
            <a:r>
              <a:rPr lang="en-US" sz="2103" dirty="0" err="1">
                <a:latin typeface="ITC Avant Garde Gothic"/>
                <a:ea typeface="ITC Avant Garde Gothic"/>
                <a:cs typeface="ITC Avant Garde Gothic"/>
                <a:sym typeface="ITC Avant Garde Gothic"/>
              </a:rPr>
              <a:t>Алюмінєєві</a:t>
            </a:r>
            <a:r>
              <a:rPr lang="en-US" sz="2103" dirty="0">
                <a:latin typeface="ITC Avant Garde Gothic"/>
                <a:ea typeface="ITC Avant Garde Gothic"/>
                <a:cs typeface="ITC Avant Garde Gothic"/>
                <a:sym typeface="ITC Avant Garde Gothic"/>
              </a:rPr>
              <a:t> </a:t>
            </a:r>
            <a:r>
              <a:rPr lang="en-US" sz="2103" dirty="0" err="1">
                <a:latin typeface="ITC Avant Garde Gothic"/>
                <a:ea typeface="ITC Avant Garde Gothic"/>
                <a:cs typeface="ITC Avant Garde Gothic"/>
                <a:sym typeface="ITC Avant Garde Gothic"/>
              </a:rPr>
              <a:t>пластини</a:t>
            </a:r>
            <a:endParaRPr lang="en-US" sz="2103" dirty="0">
              <a:latin typeface="ITC Avant Garde Gothic"/>
              <a:ea typeface="ITC Avant Garde Gothic"/>
              <a:cs typeface="ITC Avant Garde Gothic"/>
              <a:sym typeface="ITC Avant Garde Gothic"/>
            </a:endParaRPr>
          </a:p>
          <a:p>
            <a:pPr algn="ctr">
              <a:lnSpc>
                <a:spcPts val="2944"/>
              </a:lnSpc>
              <a:spcBef>
                <a:spcPct val="0"/>
              </a:spcBef>
            </a:pPr>
            <a:r>
              <a:rPr lang="en-US" sz="2103" dirty="0">
                <a:latin typeface="ITC Avant Garde Gothic"/>
                <a:ea typeface="ITC Avant Garde Gothic"/>
                <a:cs typeface="ITC Avant Garde Gothic"/>
                <a:sym typeface="ITC Avant Garde Gothic"/>
              </a:rPr>
              <a:t>*</a:t>
            </a:r>
            <a:r>
              <a:rPr lang="en-US" sz="2103" dirty="0" err="1">
                <a:latin typeface="ITC Avant Garde Gothic"/>
                <a:ea typeface="ITC Avant Garde Gothic"/>
                <a:cs typeface="ITC Avant Garde Gothic"/>
                <a:sym typeface="ITC Avant Garde Gothic"/>
              </a:rPr>
              <a:t>фото</a:t>
            </a:r>
            <a:r>
              <a:rPr lang="en-US" sz="2103" dirty="0">
                <a:latin typeface="ITC Avant Garde Gothic"/>
                <a:ea typeface="ITC Avant Garde Gothic"/>
                <a:cs typeface="ITC Avant Garde Gothic"/>
                <a:sym typeface="ITC Avant Garde Gothic"/>
              </a:rPr>
              <a:t> </a:t>
            </a:r>
            <a:r>
              <a:rPr lang="en-US" sz="2103" dirty="0" err="1">
                <a:latin typeface="ITC Avant Garde Gothic"/>
                <a:ea typeface="ITC Avant Garde Gothic"/>
                <a:cs typeface="ITC Avant Garde Gothic"/>
                <a:sym typeface="ITC Avant Garde Gothic"/>
              </a:rPr>
              <a:t>автора</a:t>
            </a:r>
            <a:endParaRPr lang="en-US" sz="2103" dirty="0">
              <a:latin typeface="ITC Avant Garde Gothic"/>
              <a:ea typeface="ITC Avant Garde Gothic"/>
              <a:cs typeface="ITC Avant Garde Gothic"/>
              <a:sym typeface="ITC Avant Garde Gothic"/>
            </a:endParaRPr>
          </a:p>
        </p:txBody>
      </p:sp>
      <p:sp>
        <p:nvSpPr>
          <p:cNvPr id="26" name="TextBox 26"/>
          <p:cNvSpPr txBox="1"/>
          <p:nvPr/>
        </p:nvSpPr>
        <p:spPr>
          <a:xfrm>
            <a:off x="10202119" y="9219612"/>
            <a:ext cx="2472696" cy="1146810"/>
          </a:xfrm>
          <a:prstGeom prst="rect">
            <a:avLst/>
          </a:prstGeom>
        </p:spPr>
        <p:txBody>
          <a:bodyPr lIns="0" tIns="0" rIns="0" bIns="0" rtlCol="0" anchor="t">
            <a:spAutoFit/>
          </a:bodyPr>
          <a:lstStyle/>
          <a:p>
            <a:pPr algn="ctr">
              <a:lnSpc>
                <a:spcPts val="2939"/>
              </a:lnSpc>
              <a:spcBef>
                <a:spcPct val="0"/>
              </a:spcBef>
            </a:pPr>
            <a:r>
              <a:rPr lang="en-US" sz="2099">
                <a:solidFill>
                  <a:srgbClr val="000D80"/>
                </a:solidFill>
                <a:latin typeface="ITC Avant Garde Gothic"/>
                <a:ea typeface="ITC Avant Garde Gothic"/>
                <a:cs typeface="ITC Avant Garde Gothic"/>
                <a:sym typeface="ITC Avant Garde Gothic"/>
              </a:rPr>
              <a:t>Ємності для гальванічних пар</a:t>
            </a:r>
          </a:p>
          <a:p>
            <a:pPr algn="ctr">
              <a:lnSpc>
                <a:spcPts val="2939"/>
              </a:lnSpc>
              <a:spcBef>
                <a:spcPct val="0"/>
              </a:spcBef>
            </a:pPr>
            <a:r>
              <a:rPr lang="en-US" sz="2099">
                <a:solidFill>
                  <a:srgbClr val="000D80"/>
                </a:solidFill>
                <a:latin typeface="ITC Avant Garde Gothic"/>
                <a:ea typeface="ITC Avant Garde Gothic"/>
                <a:cs typeface="ITC Avant Garde Gothic"/>
                <a:sym typeface="ITC Avant Garde Gothic"/>
              </a:rPr>
              <a:t>*фото автора</a:t>
            </a:r>
          </a:p>
        </p:txBody>
      </p:sp>
      <p:sp>
        <p:nvSpPr>
          <p:cNvPr id="27" name="TextBox 27"/>
          <p:cNvSpPr txBox="1"/>
          <p:nvPr/>
        </p:nvSpPr>
        <p:spPr>
          <a:xfrm>
            <a:off x="14490074" y="9385270"/>
            <a:ext cx="2714813" cy="836930"/>
          </a:xfrm>
          <a:prstGeom prst="rect">
            <a:avLst/>
          </a:prstGeom>
        </p:spPr>
        <p:txBody>
          <a:bodyPr lIns="0" tIns="0" rIns="0" bIns="0" rtlCol="0" anchor="t">
            <a:spAutoFit/>
          </a:bodyPr>
          <a:lstStyle/>
          <a:p>
            <a:pPr algn="ctr">
              <a:lnSpc>
                <a:spcPts val="3219"/>
              </a:lnSpc>
              <a:spcBef>
                <a:spcPct val="0"/>
              </a:spcBef>
            </a:pPr>
            <a:r>
              <a:rPr lang="en-US" sz="2299">
                <a:solidFill>
                  <a:srgbClr val="000D80"/>
                </a:solidFill>
                <a:latin typeface="ITC Avant Garde Gothic"/>
                <a:ea typeface="ITC Avant Garde Gothic"/>
                <a:cs typeface="ITC Avant Garde Gothic"/>
                <a:sym typeface="ITC Avant Garde Gothic"/>
              </a:rPr>
              <a:t>Гальванічна пара</a:t>
            </a:r>
          </a:p>
          <a:p>
            <a:pPr algn="ctr">
              <a:lnSpc>
                <a:spcPts val="3219"/>
              </a:lnSpc>
              <a:spcBef>
                <a:spcPct val="0"/>
              </a:spcBef>
            </a:pPr>
            <a:r>
              <a:rPr lang="en-US" sz="2299">
                <a:solidFill>
                  <a:srgbClr val="000D80"/>
                </a:solidFill>
                <a:latin typeface="ITC Avant Garde Gothic"/>
                <a:ea typeface="ITC Avant Garde Gothic"/>
                <a:cs typeface="ITC Avant Garde Gothic"/>
                <a:sym typeface="ITC Avant Garde Gothic"/>
              </a:rPr>
              <a:t>*фото автора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F1FF"/>
        </a:solidFill>
        <a:effectLst/>
      </p:bgPr>
    </p:bg>
    <p:spTree>
      <p:nvGrpSpPr>
        <p:cNvPr id="1" name=""/>
        <p:cNvGrpSpPr/>
        <p:nvPr/>
      </p:nvGrpSpPr>
      <p:grpSpPr>
        <a:xfrm>
          <a:off x="0" y="0"/>
          <a:ext cx="0" cy="0"/>
          <a:chOff x="0" y="0"/>
          <a:chExt cx="0" cy="0"/>
        </a:xfrm>
      </p:grpSpPr>
      <p:sp>
        <p:nvSpPr>
          <p:cNvPr id="2" name="Freeform 2"/>
          <p:cNvSpPr/>
          <p:nvPr/>
        </p:nvSpPr>
        <p:spPr>
          <a:xfrm rot="398060">
            <a:off x="-709930" y="8819297"/>
            <a:ext cx="4782800" cy="4668076"/>
          </a:xfrm>
          <a:custGeom>
            <a:avLst/>
            <a:gdLst/>
            <a:ahLst/>
            <a:cxnLst/>
            <a:rect l="l" t="t" r="r" b="b"/>
            <a:pathLst>
              <a:path w="4782800" h="4668076">
                <a:moveTo>
                  <a:pt x="0" y="0"/>
                </a:moveTo>
                <a:lnTo>
                  <a:pt x="4782799" y="0"/>
                </a:lnTo>
                <a:lnTo>
                  <a:pt x="4782799" y="4668076"/>
                </a:lnTo>
                <a:lnTo>
                  <a:pt x="0" y="466807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10553976">
            <a:off x="14076456" y="-3469019"/>
            <a:ext cx="4782800" cy="4668076"/>
          </a:xfrm>
          <a:custGeom>
            <a:avLst/>
            <a:gdLst/>
            <a:ahLst/>
            <a:cxnLst/>
            <a:rect l="l" t="t" r="r" b="b"/>
            <a:pathLst>
              <a:path w="4782800" h="4668076">
                <a:moveTo>
                  <a:pt x="0" y="0"/>
                </a:moveTo>
                <a:lnTo>
                  <a:pt x="4782800" y="0"/>
                </a:lnTo>
                <a:lnTo>
                  <a:pt x="4782800" y="4668076"/>
                </a:lnTo>
                <a:lnTo>
                  <a:pt x="0" y="466807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rot="-10800000">
            <a:off x="13501028" y="8937498"/>
            <a:ext cx="6346899" cy="3300388"/>
          </a:xfrm>
          <a:custGeom>
            <a:avLst/>
            <a:gdLst/>
            <a:ahLst/>
            <a:cxnLst/>
            <a:rect l="l" t="t" r="r" b="b"/>
            <a:pathLst>
              <a:path w="6346899" h="3300388">
                <a:moveTo>
                  <a:pt x="0" y="0"/>
                </a:moveTo>
                <a:lnTo>
                  <a:pt x="6346899" y="0"/>
                </a:lnTo>
                <a:lnTo>
                  <a:pt x="6346899" y="3300388"/>
                </a:lnTo>
                <a:lnTo>
                  <a:pt x="0" y="330038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5" name="Freeform 5"/>
          <p:cNvSpPr/>
          <p:nvPr/>
        </p:nvSpPr>
        <p:spPr>
          <a:xfrm>
            <a:off x="7061758" y="807937"/>
            <a:ext cx="3657600" cy="441526"/>
          </a:xfrm>
          <a:custGeom>
            <a:avLst/>
            <a:gdLst/>
            <a:ahLst/>
            <a:cxnLst/>
            <a:rect l="l" t="t" r="r" b="b"/>
            <a:pathLst>
              <a:path w="3657600" h="441526">
                <a:moveTo>
                  <a:pt x="0" y="0"/>
                </a:moveTo>
                <a:lnTo>
                  <a:pt x="3657600" y="0"/>
                </a:lnTo>
                <a:lnTo>
                  <a:pt x="3657600" y="441526"/>
                </a:lnTo>
                <a:lnTo>
                  <a:pt x="0" y="4415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84071">
            <a:off x="-2014327" y="-1792653"/>
            <a:ext cx="6346899" cy="3300388"/>
          </a:xfrm>
          <a:custGeom>
            <a:avLst/>
            <a:gdLst/>
            <a:ahLst/>
            <a:cxnLst/>
            <a:rect l="l" t="t" r="r" b="b"/>
            <a:pathLst>
              <a:path w="6346899" h="3300388">
                <a:moveTo>
                  <a:pt x="0" y="0"/>
                </a:moveTo>
                <a:lnTo>
                  <a:pt x="6346899" y="0"/>
                </a:lnTo>
                <a:lnTo>
                  <a:pt x="6346899" y="3300387"/>
                </a:lnTo>
                <a:lnTo>
                  <a:pt x="0" y="330038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grpSp>
        <p:nvGrpSpPr>
          <p:cNvPr id="7" name="Group 7"/>
          <p:cNvGrpSpPr/>
          <p:nvPr/>
        </p:nvGrpSpPr>
        <p:grpSpPr>
          <a:xfrm>
            <a:off x="4134127" y="1516599"/>
            <a:ext cx="10317854" cy="2440211"/>
            <a:chOff x="0" y="0"/>
            <a:chExt cx="2717459" cy="642689"/>
          </a:xfrm>
        </p:grpSpPr>
        <p:sp>
          <p:nvSpPr>
            <p:cNvPr id="8" name="Freeform 8"/>
            <p:cNvSpPr/>
            <p:nvPr/>
          </p:nvSpPr>
          <p:spPr>
            <a:xfrm>
              <a:off x="0" y="0"/>
              <a:ext cx="2717459" cy="642689"/>
            </a:xfrm>
            <a:custGeom>
              <a:avLst/>
              <a:gdLst/>
              <a:ahLst/>
              <a:cxnLst/>
              <a:rect l="l" t="t" r="r" b="b"/>
              <a:pathLst>
                <a:path w="2717459" h="642689">
                  <a:moveTo>
                    <a:pt x="38267" y="0"/>
                  </a:moveTo>
                  <a:lnTo>
                    <a:pt x="2679192" y="0"/>
                  </a:lnTo>
                  <a:cubicBezTo>
                    <a:pt x="2700326" y="0"/>
                    <a:pt x="2717459" y="17133"/>
                    <a:pt x="2717459" y="38267"/>
                  </a:cubicBezTo>
                  <a:lnTo>
                    <a:pt x="2717459" y="604422"/>
                  </a:lnTo>
                  <a:cubicBezTo>
                    <a:pt x="2717459" y="625557"/>
                    <a:pt x="2700326" y="642689"/>
                    <a:pt x="2679192" y="642689"/>
                  </a:cubicBezTo>
                  <a:lnTo>
                    <a:pt x="38267" y="642689"/>
                  </a:lnTo>
                  <a:cubicBezTo>
                    <a:pt x="17133" y="642689"/>
                    <a:pt x="0" y="625557"/>
                    <a:pt x="0" y="604422"/>
                  </a:cubicBezTo>
                  <a:lnTo>
                    <a:pt x="0" y="38267"/>
                  </a:lnTo>
                  <a:cubicBezTo>
                    <a:pt x="0" y="17133"/>
                    <a:pt x="17133" y="0"/>
                    <a:pt x="38267" y="0"/>
                  </a:cubicBezTo>
                  <a:close/>
                </a:path>
              </a:pathLst>
            </a:custGeom>
            <a:solidFill>
              <a:srgbClr val="FFCC00"/>
            </a:solidFill>
          </p:spPr>
        </p:sp>
        <p:sp>
          <p:nvSpPr>
            <p:cNvPr id="9" name="TextBox 9"/>
            <p:cNvSpPr txBox="1"/>
            <p:nvPr/>
          </p:nvSpPr>
          <p:spPr>
            <a:xfrm>
              <a:off x="0" y="-28575"/>
              <a:ext cx="2717459" cy="671264"/>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1159122" y="4109331"/>
            <a:ext cx="4621177" cy="5605766"/>
          </a:xfrm>
          <a:custGeom>
            <a:avLst/>
            <a:gdLst/>
            <a:ahLst/>
            <a:cxnLst/>
            <a:rect l="l" t="t" r="r" b="b"/>
            <a:pathLst>
              <a:path w="4621177" h="5605766">
                <a:moveTo>
                  <a:pt x="0" y="0"/>
                </a:moveTo>
                <a:lnTo>
                  <a:pt x="4621177" y="0"/>
                </a:lnTo>
                <a:lnTo>
                  <a:pt x="4621177" y="5605766"/>
                </a:lnTo>
                <a:lnTo>
                  <a:pt x="0" y="5605766"/>
                </a:lnTo>
                <a:lnTo>
                  <a:pt x="0" y="0"/>
                </a:lnTo>
                <a:close/>
              </a:path>
            </a:pathLst>
          </a:custGeom>
          <a:blipFill>
            <a:blip r:embed="rId8"/>
            <a:stretch>
              <a:fillRect t="-23276" b="-23276"/>
            </a:stretch>
          </a:blipFill>
        </p:spPr>
      </p:sp>
      <p:sp>
        <p:nvSpPr>
          <p:cNvPr id="11" name="Freeform 11"/>
          <p:cNvSpPr/>
          <p:nvPr/>
        </p:nvSpPr>
        <p:spPr>
          <a:xfrm>
            <a:off x="6608090" y="4109331"/>
            <a:ext cx="3920977" cy="5690897"/>
          </a:xfrm>
          <a:custGeom>
            <a:avLst/>
            <a:gdLst/>
            <a:ahLst/>
            <a:cxnLst/>
            <a:rect l="l" t="t" r="r" b="b"/>
            <a:pathLst>
              <a:path w="3920977" h="5690897">
                <a:moveTo>
                  <a:pt x="0" y="0"/>
                </a:moveTo>
                <a:lnTo>
                  <a:pt x="3920977" y="0"/>
                </a:lnTo>
                <a:lnTo>
                  <a:pt x="3920977" y="5690897"/>
                </a:lnTo>
                <a:lnTo>
                  <a:pt x="0" y="5690897"/>
                </a:lnTo>
                <a:lnTo>
                  <a:pt x="0" y="0"/>
                </a:lnTo>
                <a:close/>
              </a:path>
            </a:pathLst>
          </a:custGeom>
          <a:blipFill>
            <a:blip r:embed="rId9"/>
            <a:stretch>
              <a:fillRect t="-10545" b="-11941"/>
            </a:stretch>
          </a:blipFill>
        </p:spPr>
      </p:sp>
      <p:sp>
        <p:nvSpPr>
          <p:cNvPr id="12" name="Freeform 12"/>
          <p:cNvSpPr/>
          <p:nvPr/>
        </p:nvSpPr>
        <p:spPr>
          <a:xfrm>
            <a:off x="11356858" y="4188799"/>
            <a:ext cx="4713764" cy="5770366"/>
          </a:xfrm>
          <a:custGeom>
            <a:avLst/>
            <a:gdLst/>
            <a:ahLst/>
            <a:cxnLst/>
            <a:rect l="l" t="t" r="r" b="b"/>
            <a:pathLst>
              <a:path w="4713764" h="5770366">
                <a:moveTo>
                  <a:pt x="0" y="0"/>
                </a:moveTo>
                <a:lnTo>
                  <a:pt x="4713764" y="0"/>
                </a:lnTo>
                <a:lnTo>
                  <a:pt x="4713764" y="5770366"/>
                </a:lnTo>
                <a:lnTo>
                  <a:pt x="0" y="5770366"/>
                </a:lnTo>
                <a:lnTo>
                  <a:pt x="0" y="0"/>
                </a:lnTo>
                <a:close/>
              </a:path>
            </a:pathLst>
          </a:custGeom>
          <a:blipFill>
            <a:blip r:embed="rId10"/>
            <a:stretch>
              <a:fillRect t="-22612" b="-22612"/>
            </a:stretch>
          </a:blipFill>
        </p:spPr>
      </p:sp>
      <p:sp>
        <p:nvSpPr>
          <p:cNvPr id="13" name="TextBox 13"/>
          <p:cNvSpPr txBox="1"/>
          <p:nvPr/>
        </p:nvSpPr>
        <p:spPr>
          <a:xfrm>
            <a:off x="5480928" y="1406354"/>
            <a:ext cx="7624250" cy="2403526"/>
          </a:xfrm>
          <a:prstGeom prst="rect">
            <a:avLst/>
          </a:prstGeom>
        </p:spPr>
        <p:txBody>
          <a:bodyPr lIns="0" tIns="0" rIns="0" bIns="0" rtlCol="0" anchor="t">
            <a:spAutoFit/>
          </a:bodyPr>
          <a:lstStyle/>
          <a:p>
            <a:pPr algn="ctr">
              <a:lnSpc>
                <a:spcPts val="9145"/>
              </a:lnSpc>
            </a:pPr>
            <a:r>
              <a:rPr lang="en-US" sz="6532" b="1">
                <a:solidFill>
                  <a:srgbClr val="000D80"/>
                </a:solidFill>
                <a:latin typeface="ITC Avant Garde Gothic Bold"/>
                <a:ea typeface="ITC Avant Garde Gothic Bold"/>
                <a:cs typeface="ITC Avant Garde Gothic Bold"/>
                <a:sym typeface="ITC Avant Garde Gothic Bold"/>
              </a:rPr>
              <a:t>РЕЗУЛЬТАТ ДОСЛІДЖЕННЯ</a:t>
            </a:r>
          </a:p>
        </p:txBody>
      </p:sp>
      <p:sp>
        <p:nvSpPr>
          <p:cNvPr id="14" name="TextBox 14"/>
          <p:cNvSpPr txBox="1"/>
          <p:nvPr/>
        </p:nvSpPr>
        <p:spPr>
          <a:xfrm>
            <a:off x="2112304" y="8642716"/>
            <a:ext cx="2714813" cy="1236980"/>
          </a:xfrm>
          <a:prstGeom prst="rect">
            <a:avLst/>
          </a:prstGeom>
        </p:spPr>
        <p:txBody>
          <a:bodyPr lIns="0" tIns="0" rIns="0" bIns="0" rtlCol="0" anchor="t">
            <a:spAutoFit/>
          </a:bodyPr>
          <a:lstStyle/>
          <a:p>
            <a:pPr algn="ctr">
              <a:lnSpc>
                <a:spcPts val="3219"/>
              </a:lnSpc>
              <a:spcBef>
                <a:spcPct val="0"/>
              </a:spcBef>
            </a:pPr>
            <a:r>
              <a:rPr lang="en-US" sz="2299">
                <a:solidFill>
                  <a:srgbClr val="000D80"/>
                </a:solidFill>
                <a:latin typeface="ITC Avant Garde Gothic"/>
                <a:ea typeface="ITC Avant Garde Gothic"/>
                <a:cs typeface="ITC Avant Garde Gothic"/>
                <a:sym typeface="ITC Avant Garde Gothic"/>
              </a:rPr>
              <a:t>Гальванічна пара</a:t>
            </a:r>
          </a:p>
          <a:p>
            <a:pPr algn="ctr">
              <a:lnSpc>
                <a:spcPts val="3219"/>
              </a:lnSpc>
              <a:spcBef>
                <a:spcPct val="0"/>
              </a:spcBef>
            </a:pPr>
            <a:r>
              <a:rPr lang="en-US" sz="2299">
                <a:solidFill>
                  <a:srgbClr val="000D80"/>
                </a:solidFill>
                <a:latin typeface="ITC Avant Garde Gothic"/>
                <a:ea typeface="ITC Avant Garde Gothic"/>
                <a:cs typeface="ITC Avant Garde Gothic"/>
                <a:sym typeface="ITC Avant Garde Gothic"/>
              </a:rPr>
              <a:t>*фото автора</a:t>
            </a:r>
          </a:p>
          <a:p>
            <a:pPr algn="ctr">
              <a:lnSpc>
                <a:spcPts val="3219"/>
              </a:lnSpc>
              <a:spcBef>
                <a:spcPct val="0"/>
              </a:spcBef>
            </a:pPr>
            <a:endParaRPr lang="en-US" sz="2299">
              <a:solidFill>
                <a:srgbClr val="000D80"/>
              </a:solidFill>
              <a:latin typeface="ITC Avant Garde Gothic"/>
              <a:ea typeface="ITC Avant Garde Gothic"/>
              <a:cs typeface="ITC Avant Garde Gothic"/>
              <a:sym typeface="ITC Avant Garde Gothic"/>
            </a:endParaRPr>
          </a:p>
        </p:txBody>
      </p:sp>
      <p:sp>
        <p:nvSpPr>
          <p:cNvPr id="15" name="TextBox 15"/>
          <p:cNvSpPr txBox="1"/>
          <p:nvPr/>
        </p:nvSpPr>
        <p:spPr>
          <a:xfrm>
            <a:off x="7061758" y="9048982"/>
            <a:ext cx="2714813" cy="1637030"/>
          </a:xfrm>
          <a:prstGeom prst="rect">
            <a:avLst/>
          </a:prstGeom>
        </p:spPr>
        <p:txBody>
          <a:bodyPr lIns="0" tIns="0" rIns="0" bIns="0" rtlCol="0" anchor="t">
            <a:spAutoFit/>
          </a:bodyPr>
          <a:lstStyle/>
          <a:p>
            <a:pPr algn="ctr">
              <a:lnSpc>
                <a:spcPts val="3219"/>
              </a:lnSpc>
              <a:spcBef>
                <a:spcPct val="0"/>
              </a:spcBef>
            </a:pPr>
            <a:r>
              <a:rPr lang="en-US" sz="2299">
                <a:solidFill>
                  <a:srgbClr val="000D80"/>
                </a:solidFill>
                <a:latin typeface="ITC Avant Garde Gothic"/>
                <a:ea typeface="ITC Avant Garde Gothic"/>
                <a:cs typeface="ITC Avant Garde Gothic"/>
                <a:sym typeface="ITC Avant Garde Gothic"/>
              </a:rPr>
              <a:t>Ізольовані гальванічні пари</a:t>
            </a:r>
          </a:p>
          <a:p>
            <a:pPr algn="ctr">
              <a:lnSpc>
                <a:spcPts val="3219"/>
              </a:lnSpc>
              <a:spcBef>
                <a:spcPct val="0"/>
              </a:spcBef>
            </a:pPr>
            <a:r>
              <a:rPr lang="en-US" sz="2299">
                <a:solidFill>
                  <a:srgbClr val="000D80"/>
                </a:solidFill>
                <a:latin typeface="ITC Avant Garde Gothic"/>
                <a:ea typeface="ITC Avant Garde Gothic"/>
                <a:cs typeface="ITC Avant Garde Gothic"/>
                <a:sym typeface="ITC Avant Garde Gothic"/>
              </a:rPr>
              <a:t>*фото автора</a:t>
            </a:r>
          </a:p>
          <a:p>
            <a:pPr algn="ctr">
              <a:lnSpc>
                <a:spcPts val="3219"/>
              </a:lnSpc>
              <a:spcBef>
                <a:spcPct val="0"/>
              </a:spcBef>
            </a:pPr>
            <a:endParaRPr lang="en-US" sz="2299">
              <a:solidFill>
                <a:srgbClr val="000D80"/>
              </a:solidFill>
              <a:latin typeface="ITC Avant Garde Gothic"/>
              <a:ea typeface="ITC Avant Garde Gothic"/>
              <a:cs typeface="ITC Avant Garde Gothic"/>
              <a:sym typeface="ITC Avant Garde Gothic"/>
            </a:endParaRPr>
          </a:p>
        </p:txBody>
      </p:sp>
      <p:sp>
        <p:nvSpPr>
          <p:cNvPr id="16" name="TextBox 16"/>
          <p:cNvSpPr txBox="1"/>
          <p:nvPr/>
        </p:nvSpPr>
        <p:spPr>
          <a:xfrm>
            <a:off x="12126885" y="8848957"/>
            <a:ext cx="3577598" cy="1637030"/>
          </a:xfrm>
          <a:prstGeom prst="rect">
            <a:avLst/>
          </a:prstGeom>
        </p:spPr>
        <p:txBody>
          <a:bodyPr lIns="0" tIns="0" rIns="0" bIns="0" rtlCol="0" anchor="t">
            <a:spAutoFit/>
          </a:bodyPr>
          <a:lstStyle/>
          <a:p>
            <a:pPr algn="ctr">
              <a:lnSpc>
                <a:spcPts val="3219"/>
              </a:lnSpc>
              <a:spcBef>
                <a:spcPct val="0"/>
              </a:spcBef>
            </a:pPr>
            <a:r>
              <a:rPr lang="en-US" sz="2299">
                <a:solidFill>
                  <a:srgbClr val="000D80"/>
                </a:solidFill>
                <a:latin typeface="ITC Avant Garde Gothic"/>
                <a:ea typeface="ITC Avant Garde Gothic"/>
                <a:cs typeface="ITC Avant Garde Gothic"/>
                <a:sym typeface="ITC Avant Garde Gothic"/>
              </a:rPr>
              <a:t>Пристрій з гальванічних пар</a:t>
            </a:r>
          </a:p>
          <a:p>
            <a:pPr algn="ctr">
              <a:lnSpc>
                <a:spcPts val="3219"/>
              </a:lnSpc>
              <a:spcBef>
                <a:spcPct val="0"/>
              </a:spcBef>
            </a:pPr>
            <a:r>
              <a:rPr lang="en-US" sz="2299">
                <a:solidFill>
                  <a:srgbClr val="000D80"/>
                </a:solidFill>
                <a:latin typeface="ITC Avant Garde Gothic"/>
                <a:ea typeface="ITC Avant Garde Gothic"/>
                <a:cs typeface="ITC Avant Garde Gothic"/>
                <a:sym typeface="ITC Avant Garde Gothic"/>
              </a:rPr>
              <a:t>*фото автора</a:t>
            </a:r>
          </a:p>
          <a:p>
            <a:pPr algn="ctr">
              <a:lnSpc>
                <a:spcPts val="3219"/>
              </a:lnSpc>
              <a:spcBef>
                <a:spcPct val="0"/>
              </a:spcBef>
            </a:pPr>
            <a:endParaRPr lang="en-US" sz="2299">
              <a:solidFill>
                <a:srgbClr val="000D80"/>
              </a:solidFill>
              <a:latin typeface="ITC Avant Garde Gothic"/>
              <a:ea typeface="ITC Avant Garde Gothic"/>
              <a:cs typeface="ITC Avant Garde Gothic"/>
              <a:sym typeface="ITC Avant Garde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F1FF"/>
        </a:solidFill>
        <a:effectLst/>
      </p:bgPr>
    </p:bg>
    <p:spTree>
      <p:nvGrpSpPr>
        <p:cNvPr id="1" name=""/>
        <p:cNvGrpSpPr/>
        <p:nvPr/>
      </p:nvGrpSpPr>
      <p:grpSpPr>
        <a:xfrm>
          <a:off x="0" y="0"/>
          <a:ext cx="0" cy="0"/>
          <a:chOff x="0" y="0"/>
          <a:chExt cx="0" cy="0"/>
        </a:xfrm>
      </p:grpSpPr>
      <p:sp>
        <p:nvSpPr>
          <p:cNvPr id="2" name="Freeform 2"/>
          <p:cNvSpPr/>
          <p:nvPr/>
        </p:nvSpPr>
        <p:spPr>
          <a:xfrm rot="-10553976">
            <a:off x="14076456" y="-3469019"/>
            <a:ext cx="4782800" cy="4668076"/>
          </a:xfrm>
          <a:custGeom>
            <a:avLst/>
            <a:gdLst/>
            <a:ahLst/>
            <a:cxnLst/>
            <a:rect l="l" t="t" r="r" b="b"/>
            <a:pathLst>
              <a:path w="4782800" h="4668076">
                <a:moveTo>
                  <a:pt x="0" y="0"/>
                </a:moveTo>
                <a:lnTo>
                  <a:pt x="4782800" y="0"/>
                </a:lnTo>
                <a:lnTo>
                  <a:pt x="4782800" y="4668076"/>
                </a:lnTo>
                <a:lnTo>
                  <a:pt x="0" y="466807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10800000">
            <a:off x="13501028" y="8937498"/>
            <a:ext cx="6346899" cy="3300388"/>
          </a:xfrm>
          <a:custGeom>
            <a:avLst/>
            <a:gdLst/>
            <a:ahLst/>
            <a:cxnLst/>
            <a:rect l="l" t="t" r="r" b="b"/>
            <a:pathLst>
              <a:path w="6346899" h="3300388">
                <a:moveTo>
                  <a:pt x="0" y="0"/>
                </a:moveTo>
                <a:lnTo>
                  <a:pt x="6346899" y="0"/>
                </a:lnTo>
                <a:lnTo>
                  <a:pt x="6346899" y="3300388"/>
                </a:lnTo>
                <a:lnTo>
                  <a:pt x="0" y="330038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Freeform 4"/>
          <p:cNvSpPr/>
          <p:nvPr/>
        </p:nvSpPr>
        <p:spPr>
          <a:xfrm>
            <a:off x="8594939" y="560602"/>
            <a:ext cx="3657600" cy="441526"/>
          </a:xfrm>
          <a:custGeom>
            <a:avLst/>
            <a:gdLst/>
            <a:ahLst/>
            <a:cxnLst/>
            <a:rect l="l" t="t" r="r" b="b"/>
            <a:pathLst>
              <a:path w="3657600" h="441526">
                <a:moveTo>
                  <a:pt x="0" y="0"/>
                </a:moveTo>
                <a:lnTo>
                  <a:pt x="3657600" y="0"/>
                </a:lnTo>
                <a:lnTo>
                  <a:pt x="3657600" y="441526"/>
                </a:lnTo>
                <a:lnTo>
                  <a:pt x="0" y="4415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rot="-84071">
            <a:off x="-2014327" y="-1792653"/>
            <a:ext cx="6346899" cy="3300388"/>
          </a:xfrm>
          <a:custGeom>
            <a:avLst/>
            <a:gdLst/>
            <a:ahLst/>
            <a:cxnLst/>
            <a:rect l="l" t="t" r="r" b="b"/>
            <a:pathLst>
              <a:path w="6346899" h="3300388">
                <a:moveTo>
                  <a:pt x="0" y="0"/>
                </a:moveTo>
                <a:lnTo>
                  <a:pt x="6346899" y="0"/>
                </a:lnTo>
                <a:lnTo>
                  <a:pt x="6346899" y="3300387"/>
                </a:lnTo>
                <a:lnTo>
                  <a:pt x="0" y="330038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a:off x="311726" y="3236087"/>
            <a:ext cx="4829649" cy="6356958"/>
          </a:xfrm>
          <a:custGeom>
            <a:avLst/>
            <a:gdLst/>
            <a:ahLst/>
            <a:cxnLst/>
            <a:rect l="l" t="t" r="r" b="b"/>
            <a:pathLst>
              <a:path w="4829649" h="6356958">
                <a:moveTo>
                  <a:pt x="0" y="0"/>
                </a:moveTo>
                <a:lnTo>
                  <a:pt x="4829649" y="0"/>
                </a:lnTo>
                <a:lnTo>
                  <a:pt x="4829649" y="6356958"/>
                </a:lnTo>
                <a:lnTo>
                  <a:pt x="0" y="6356958"/>
                </a:lnTo>
                <a:lnTo>
                  <a:pt x="0" y="0"/>
                </a:lnTo>
                <a:close/>
              </a:path>
            </a:pathLst>
          </a:custGeom>
          <a:blipFill>
            <a:blip r:embed="rId8"/>
            <a:stretch>
              <a:fillRect t="-17532" b="-17532"/>
            </a:stretch>
          </a:blipFill>
        </p:spPr>
      </p:sp>
      <p:sp>
        <p:nvSpPr>
          <p:cNvPr id="7" name="Freeform 7"/>
          <p:cNvSpPr/>
          <p:nvPr/>
        </p:nvSpPr>
        <p:spPr>
          <a:xfrm rot="398060">
            <a:off x="-707751" y="8781689"/>
            <a:ext cx="4823902" cy="4708192"/>
          </a:xfrm>
          <a:custGeom>
            <a:avLst/>
            <a:gdLst/>
            <a:ahLst/>
            <a:cxnLst/>
            <a:rect l="l" t="t" r="r" b="b"/>
            <a:pathLst>
              <a:path w="4823902" h="4708192">
                <a:moveTo>
                  <a:pt x="0" y="0"/>
                </a:moveTo>
                <a:lnTo>
                  <a:pt x="4823903" y="0"/>
                </a:lnTo>
                <a:lnTo>
                  <a:pt x="4823903" y="4708193"/>
                </a:lnTo>
                <a:lnTo>
                  <a:pt x="0" y="470819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grpSp>
        <p:nvGrpSpPr>
          <p:cNvPr id="8" name="Group 8"/>
          <p:cNvGrpSpPr/>
          <p:nvPr/>
        </p:nvGrpSpPr>
        <p:grpSpPr>
          <a:xfrm>
            <a:off x="5673142" y="1364078"/>
            <a:ext cx="10042905" cy="2509442"/>
            <a:chOff x="0" y="0"/>
            <a:chExt cx="2645045" cy="660923"/>
          </a:xfrm>
        </p:grpSpPr>
        <p:sp>
          <p:nvSpPr>
            <p:cNvPr id="9" name="Freeform 9"/>
            <p:cNvSpPr/>
            <p:nvPr/>
          </p:nvSpPr>
          <p:spPr>
            <a:xfrm>
              <a:off x="0" y="0"/>
              <a:ext cx="2645045" cy="660923"/>
            </a:xfrm>
            <a:custGeom>
              <a:avLst/>
              <a:gdLst/>
              <a:ahLst/>
              <a:cxnLst/>
              <a:rect l="l" t="t" r="r" b="b"/>
              <a:pathLst>
                <a:path w="2645045" h="660923">
                  <a:moveTo>
                    <a:pt x="39315" y="0"/>
                  </a:moveTo>
                  <a:lnTo>
                    <a:pt x="2605730" y="0"/>
                  </a:lnTo>
                  <a:cubicBezTo>
                    <a:pt x="2627443" y="0"/>
                    <a:pt x="2645045" y="17602"/>
                    <a:pt x="2645045" y="39315"/>
                  </a:cubicBezTo>
                  <a:lnTo>
                    <a:pt x="2645045" y="621608"/>
                  </a:lnTo>
                  <a:cubicBezTo>
                    <a:pt x="2645045" y="632035"/>
                    <a:pt x="2640903" y="642035"/>
                    <a:pt x="2633530" y="649408"/>
                  </a:cubicBezTo>
                  <a:cubicBezTo>
                    <a:pt x="2626157" y="656781"/>
                    <a:pt x="2616157" y="660923"/>
                    <a:pt x="2605730" y="660923"/>
                  </a:cubicBezTo>
                  <a:lnTo>
                    <a:pt x="39315" y="660923"/>
                  </a:lnTo>
                  <a:cubicBezTo>
                    <a:pt x="28888" y="660923"/>
                    <a:pt x="18888" y="656781"/>
                    <a:pt x="11515" y="649408"/>
                  </a:cubicBezTo>
                  <a:cubicBezTo>
                    <a:pt x="4142" y="642035"/>
                    <a:pt x="0" y="632035"/>
                    <a:pt x="0" y="621608"/>
                  </a:cubicBezTo>
                  <a:lnTo>
                    <a:pt x="0" y="39315"/>
                  </a:lnTo>
                  <a:cubicBezTo>
                    <a:pt x="0" y="28888"/>
                    <a:pt x="4142" y="18888"/>
                    <a:pt x="11515" y="11515"/>
                  </a:cubicBezTo>
                  <a:cubicBezTo>
                    <a:pt x="18888" y="4142"/>
                    <a:pt x="28888" y="0"/>
                    <a:pt x="39315" y="0"/>
                  </a:cubicBezTo>
                  <a:close/>
                </a:path>
              </a:pathLst>
            </a:custGeom>
            <a:solidFill>
              <a:srgbClr val="FFCC00"/>
            </a:solidFill>
          </p:spPr>
        </p:sp>
        <p:sp>
          <p:nvSpPr>
            <p:cNvPr id="10" name="TextBox 10"/>
            <p:cNvSpPr txBox="1"/>
            <p:nvPr/>
          </p:nvSpPr>
          <p:spPr>
            <a:xfrm>
              <a:off x="0" y="-28575"/>
              <a:ext cx="2645045" cy="689498"/>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5673142" y="4230734"/>
            <a:ext cx="5349541" cy="6356958"/>
          </a:xfrm>
          <a:custGeom>
            <a:avLst/>
            <a:gdLst/>
            <a:ahLst/>
            <a:cxnLst/>
            <a:rect l="l" t="t" r="r" b="b"/>
            <a:pathLst>
              <a:path w="5349541" h="6356958">
                <a:moveTo>
                  <a:pt x="0" y="0"/>
                </a:moveTo>
                <a:lnTo>
                  <a:pt x="5349541" y="0"/>
                </a:lnTo>
                <a:lnTo>
                  <a:pt x="5349541" y="6356958"/>
                </a:lnTo>
                <a:lnTo>
                  <a:pt x="0" y="6356958"/>
                </a:lnTo>
                <a:lnTo>
                  <a:pt x="0" y="0"/>
                </a:lnTo>
                <a:close/>
              </a:path>
            </a:pathLst>
          </a:custGeom>
          <a:blipFill>
            <a:blip r:embed="rId9"/>
            <a:stretch>
              <a:fillRect t="-24802" b="-24802"/>
            </a:stretch>
          </a:blipFill>
        </p:spPr>
      </p:sp>
      <p:sp>
        <p:nvSpPr>
          <p:cNvPr id="12" name="Freeform 12"/>
          <p:cNvSpPr/>
          <p:nvPr/>
        </p:nvSpPr>
        <p:spPr>
          <a:xfrm>
            <a:off x="11240643" y="4230734"/>
            <a:ext cx="5227214" cy="6356958"/>
          </a:xfrm>
          <a:custGeom>
            <a:avLst/>
            <a:gdLst/>
            <a:ahLst/>
            <a:cxnLst/>
            <a:rect l="l" t="t" r="r" b="b"/>
            <a:pathLst>
              <a:path w="5227214" h="6356958">
                <a:moveTo>
                  <a:pt x="0" y="0"/>
                </a:moveTo>
                <a:lnTo>
                  <a:pt x="5227213" y="0"/>
                </a:lnTo>
                <a:lnTo>
                  <a:pt x="5227213" y="6356958"/>
                </a:lnTo>
                <a:lnTo>
                  <a:pt x="0" y="6356958"/>
                </a:lnTo>
                <a:lnTo>
                  <a:pt x="0" y="0"/>
                </a:lnTo>
                <a:close/>
              </a:path>
            </a:pathLst>
          </a:custGeom>
          <a:blipFill>
            <a:blip r:embed="rId10"/>
            <a:stretch>
              <a:fillRect t="-23091" b="-23091"/>
            </a:stretch>
          </a:blipFill>
        </p:spPr>
      </p:sp>
      <p:sp>
        <p:nvSpPr>
          <p:cNvPr id="13" name="TextBox 13"/>
          <p:cNvSpPr txBox="1"/>
          <p:nvPr/>
        </p:nvSpPr>
        <p:spPr>
          <a:xfrm>
            <a:off x="6882469" y="1106903"/>
            <a:ext cx="7624250" cy="3559666"/>
          </a:xfrm>
          <a:prstGeom prst="rect">
            <a:avLst/>
          </a:prstGeom>
        </p:spPr>
        <p:txBody>
          <a:bodyPr lIns="0" tIns="0" rIns="0" bIns="0" rtlCol="0" anchor="t">
            <a:spAutoFit/>
          </a:bodyPr>
          <a:lstStyle/>
          <a:p>
            <a:pPr algn="ctr">
              <a:lnSpc>
                <a:spcPts val="9145"/>
              </a:lnSpc>
            </a:pPr>
            <a:r>
              <a:rPr lang="en-US" sz="6532" b="1">
                <a:solidFill>
                  <a:srgbClr val="000D80"/>
                </a:solidFill>
                <a:latin typeface="ITC Avant Garde Gothic Bold"/>
                <a:ea typeface="ITC Avant Garde Gothic Bold"/>
                <a:cs typeface="ITC Avant Garde Gothic Bold"/>
                <a:sym typeface="ITC Avant Garde Gothic Bold"/>
              </a:rPr>
              <a:t>РЕЗУЛЬТАТИ ДОСЛІДЖЕННЯ</a:t>
            </a:r>
          </a:p>
          <a:p>
            <a:pPr algn="ctr">
              <a:lnSpc>
                <a:spcPts val="9145"/>
              </a:lnSpc>
            </a:pPr>
            <a:endParaRPr lang="en-US" sz="6532" b="1">
              <a:solidFill>
                <a:srgbClr val="000D80"/>
              </a:solidFill>
              <a:latin typeface="ITC Avant Garde Gothic Bold"/>
              <a:ea typeface="ITC Avant Garde Gothic Bold"/>
              <a:cs typeface="ITC Avant Garde Gothic Bold"/>
              <a:sym typeface="ITC Avant Garde Gothic Bold"/>
            </a:endParaRPr>
          </a:p>
        </p:txBody>
      </p:sp>
      <p:sp>
        <p:nvSpPr>
          <p:cNvPr id="14" name="TextBox 14"/>
          <p:cNvSpPr txBox="1"/>
          <p:nvPr/>
        </p:nvSpPr>
        <p:spPr>
          <a:xfrm>
            <a:off x="794377" y="8726905"/>
            <a:ext cx="3577598" cy="2037080"/>
          </a:xfrm>
          <a:prstGeom prst="rect">
            <a:avLst/>
          </a:prstGeom>
        </p:spPr>
        <p:txBody>
          <a:bodyPr lIns="0" tIns="0" rIns="0" bIns="0" rtlCol="0" anchor="t">
            <a:spAutoFit/>
          </a:bodyPr>
          <a:lstStyle/>
          <a:p>
            <a:pPr algn="ctr">
              <a:lnSpc>
                <a:spcPts val="3219"/>
              </a:lnSpc>
              <a:spcBef>
                <a:spcPct val="0"/>
              </a:spcBef>
            </a:pPr>
            <a:r>
              <a:rPr lang="en-US" sz="2299" b="1">
                <a:solidFill>
                  <a:srgbClr val="000000"/>
                </a:solidFill>
                <a:latin typeface="ITC Avant Garde Gothic Bold"/>
                <a:ea typeface="ITC Avant Garde Gothic Bold"/>
                <a:cs typeface="ITC Avant Garde Gothic Bold"/>
                <a:sym typeface="ITC Avant Garde Gothic Bold"/>
              </a:rPr>
              <a:t>Пристрій з гальванічних пар при денному освітленні</a:t>
            </a:r>
          </a:p>
          <a:p>
            <a:pPr algn="ctr">
              <a:lnSpc>
                <a:spcPts val="3219"/>
              </a:lnSpc>
              <a:spcBef>
                <a:spcPct val="0"/>
              </a:spcBef>
            </a:pPr>
            <a:r>
              <a:rPr lang="en-US" sz="2299" b="1">
                <a:solidFill>
                  <a:srgbClr val="000000"/>
                </a:solidFill>
                <a:latin typeface="ITC Avant Garde Gothic Bold"/>
                <a:ea typeface="ITC Avant Garde Gothic Bold"/>
                <a:cs typeface="ITC Avant Garde Gothic Bold"/>
                <a:sym typeface="ITC Avant Garde Gothic Bold"/>
              </a:rPr>
              <a:t>*фото автора</a:t>
            </a:r>
          </a:p>
          <a:p>
            <a:pPr algn="ctr">
              <a:lnSpc>
                <a:spcPts val="3219"/>
              </a:lnSpc>
              <a:spcBef>
                <a:spcPct val="0"/>
              </a:spcBef>
            </a:pPr>
            <a:endParaRPr lang="en-US" sz="2299" b="1">
              <a:solidFill>
                <a:srgbClr val="000000"/>
              </a:solidFill>
              <a:latin typeface="ITC Avant Garde Gothic Bold"/>
              <a:ea typeface="ITC Avant Garde Gothic Bold"/>
              <a:cs typeface="ITC Avant Garde Gothic Bold"/>
              <a:sym typeface="ITC Avant Garde Gothic Bold"/>
            </a:endParaRPr>
          </a:p>
        </p:txBody>
      </p:sp>
      <p:sp>
        <p:nvSpPr>
          <p:cNvPr id="15" name="TextBox 15"/>
          <p:cNvSpPr txBox="1"/>
          <p:nvPr/>
        </p:nvSpPr>
        <p:spPr>
          <a:xfrm>
            <a:off x="5593070" y="9050020"/>
            <a:ext cx="5429614" cy="1637030"/>
          </a:xfrm>
          <a:prstGeom prst="rect">
            <a:avLst/>
          </a:prstGeom>
        </p:spPr>
        <p:txBody>
          <a:bodyPr lIns="0" tIns="0" rIns="0" bIns="0" rtlCol="0" anchor="t">
            <a:spAutoFit/>
          </a:bodyPr>
          <a:lstStyle/>
          <a:p>
            <a:pPr algn="ctr">
              <a:lnSpc>
                <a:spcPts val="3219"/>
              </a:lnSpc>
              <a:spcBef>
                <a:spcPct val="0"/>
              </a:spcBef>
            </a:pPr>
            <a:r>
              <a:rPr lang="en-US" sz="2299">
                <a:solidFill>
                  <a:srgbClr val="FFFFFF"/>
                </a:solidFill>
                <a:latin typeface="ITC Avant Garde Gothic"/>
                <a:ea typeface="ITC Avant Garde Gothic"/>
                <a:cs typeface="ITC Avant Garde Gothic"/>
                <a:sym typeface="ITC Avant Garde Gothic"/>
              </a:rPr>
              <a:t>Пристрій з гальванічних пар в темному приміщенні</a:t>
            </a:r>
          </a:p>
          <a:p>
            <a:pPr algn="ctr">
              <a:lnSpc>
                <a:spcPts val="3219"/>
              </a:lnSpc>
              <a:spcBef>
                <a:spcPct val="0"/>
              </a:spcBef>
            </a:pPr>
            <a:r>
              <a:rPr lang="en-US" sz="2299">
                <a:solidFill>
                  <a:srgbClr val="FFFFFF"/>
                </a:solidFill>
                <a:latin typeface="ITC Avant Garde Gothic"/>
                <a:ea typeface="ITC Avant Garde Gothic"/>
                <a:cs typeface="ITC Avant Garde Gothic"/>
                <a:sym typeface="ITC Avant Garde Gothic"/>
              </a:rPr>
              <a:t>          *фото автора</a:t>
            </a:r>
          </a:p>
          <a:p>
            <a:pPr algn="ctr">
              <a:lnSpc>
                <a:spcPts val="3219"/>
              </a:lnSpc>
              <a:spcBef>
                <a:spcPct val="0"/>
              </a:spcBef>
            </a:pPr>
            <a:endParaRPr lang="en-US" sz="2299">
              <a:solidFill>
                <a:srgbClr val="FFFFFF"/>
              </a:solidFill>
              <a:latin typeface="ITC Avant Garde Gothic"/>
              <a:ea typeface="ITC Avant Garde Gothic"/>
              <a:cs typeface="ITC Avant Garde Gothic"/>
              <a:sym typeface="ITC Avant Garde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F1FF"/>
        </a:solidFill>
        <a:effectLst/>
      </p:bgPr>
    </p:bg>
    <p:spTree>
      <p:nvGrpSpPr>
        <p:cNvPr id="1" name=""/>
        <p:cNvGrpSpPr/>
        <p:nvPr/>
      </p:nvGrpSpPr>
      <p:grpSpPr>
        <a:xfrm>
          <a:off x="0" y="0"/>
          <a:ext cx="0" cy="0"/>
          <a:chOff x="0" y="0"/>
          <a:chExt cx="0" cy="0"/>
        </a:xfrm>
      </p:grpSpPr>
      <p:sp>
        <p:nvSpPr>
          <p:cNvPr id="2" name="Freeform 2"/>
          <p:cNvSpPr/>
          <p:nvPr/>
        </p:nvSpPr>
        <p:spPr>
          <a:xfrm rot="398060">
            <a:off x="-709930" y="8819297"/>
            <a:ext cx="4782800" cy="4668076"/>
          </a:xfrm>
          <a:custGeom>
            <a:avLst/>
            <a:gdLst/>
            <a:ahLst/>
            <a:cxnLst/>
            <a:rect l="l" t="t" r="r" b="b"/>
            <a:pathLst>
              <a:path w="4782800" h="4668076">
                <a:moveTo>
                  <a:pt x="0" y="0"/>
                </a:moveTo>
                <a:lnTo>
                  <a:pt x="4782799" y="0"/>
                </a:lnTo>
                <a:lnTo>
                  <a:pt x="4782799" y="4668076"/>
                </a:lnTo>
                <a:lnTo>
                  <a:pt x="0" y="466807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10553976">
            <a:off x="14076456" y="-3469019"/>
            <a:ext cx="4782800" cy="4668076"/>
          </a:xfrm>
          <a:custGeom>
            <a:avLst/>
            <a:gdLst/>
            <a:ahLst/>
            <a:cxnLst/>
            <a:rect l="l" t="t" r="r" b="b"/>
            <a:pathLst>
              <a:path w="4782800" h="4668076">
                <a:moveTo>
                  <a:pt x="0" y="0"/>
                </a:moveTo>
                <a:lnTo>
                  <a:pt x="4782800" y="0"/>
                </a:lnTo>
                <a:lnTo>
                  <a:pt x="4782800" y="4668076"/>
                </a:lnTo>
                <a:lnTo>
                  <a:pt x="0" y="466807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rot="-10800000">
            <a:off x="13501028" y="8937498"/>
            <a:ext cx="6346899" cy="3300388"/>
          </a:xfrm>
          <a:custGeom>
            <a:avLst/>
            <a:gdLst/>
            <a:ahLst/>
            <a:cxnLst/>
            <a:rect l="l" t="t" r="r" b="b"/>
            <a:pathLst>
              <a:path w="6346899" h="3300388">
                <a:moveTo>
                  <a:pt x="0" y="0"/>
                </a:moveTo>
                <a:lnTo>
                  <a:pt x="6346899" y="0"/>
                </a:lnTo>
                <a:lnTo>
                  <a:pt x="6346899" y="3300388"/>
                </a:lnTo>
                <a:lnTo>
                  <a:pt x="0" y="330038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5" name="Freeform 5"/>
          <p:cNvSpPr/>
          <p:nvPr/>
        </p:nvSpPr>
        <p:spPr>
          <a:xfrm>
            <a:off x="6792248" y="807937"/>
            <a:ext cx="3657600" cy="441526"/>
          </a:xfrm>
          <a:custGeom>
            <a:avLst/>
            <a:gdLst/>
            <a:ahLst/>
            <a:cxnLst/>
            <a:rect l="l" t="t" r="r" b="b"/>
            <a:pathLst>
              <a:path w="3657600" h="441526">
                <a:moveTo>
                  <a:pt x="0" y="0"/>
                </a:moveTo>
                <a:lnTo>
                  <a:pt x="3657600" y="0"/>
                </a:lnTo>
                <a:lnTo>
                  <a:pt x="3657600" y="441526"/>
                </a:lnTo>
                <a:lnTo>
                  <a:pt x="0" y="4415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84071">
            <a:off x="-2014327" y="-1792653"/>
            <a:ext cx="6346899" cy="3300388"/>
          </a:xfrm>
          <a:custGeom>
            <a:avLst/>
            <a:gdLst/>
            <a:ahLst/>
            <a:cxnLst/>
            <a:rect l="l" t="t" r="r" b="b"/>
            <a:pathLst>
              <a:path w="6346899" h="3300388">
                <a:moveTo>
                  <a:pt x="0" y="0"/>
                </a:moveTo>
                <a:lnTo>
                  <a:pt x="6346899" y="0"/>
                </a:lnTo>
                <a:lnTo>
                  <a:pt x="6346899" y="3300387"/>
                </a:lnTo>
                <a:lnTo>
                  <a:pt x="0" y="330038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grpSp>
        <p:nvGrpSpPr>
          <p:cNvPr id="7" name="Group 7"/>
          <p:cNvGrpSpPr/>
          <p:nvPr/>
        </p:nvGrpSpPr>
        <p:grpSpPr>
          <a:xfrm>
            <a:off x="3746852" y="1364078"/>
            <a:ext cx="9754176" cy="1919383"/>
            <a:chOff x="0" y="0"/>
            <a:chExt cx="2569001" cy="505517"/>
          </a:xfrm>
        </p:grpSpPr>
        <p:sp>
          <p:nvSpPr>
            <p:cNvPr id="8" name="Freeform 8"/>
            <p:cNvSpPr/>
            <p:nvPr/>
          </p:nvSpPr>
          <p:spPr>
            <a:xfrm>
              <a:off x="0" y="0"/>
              <a:ext cx="2569001" cy="505516"/>
            </a:xfrm>
            <a:custGeom>
              <a:avLst/>
              <a:gdLst/>
              <a:ahLst/>
              <a:cxnLst/>
              <a:rect l="l" t="t" r="r" b="b"/>
              <a:pathLst>
                <a:path w="2569001" h="505516">
                  <a:moveTo>
                    <a:pt x="40479" y="0"/>
                  </a:moveTo>
                  <a:lnTo>
                    <a:pt x="2528522" y="0"/>
                  </a:lnTo>
                  <a:cubicBezTo>
                    <a:pt x="2539258" y="0"/>
                    <a:pt x="2549554" y="4265"/>
                    <a:pt x="2557145" y="11856"/>
                  </a:cubicBezTo>
                  <a:cubicBezTo>
                    <a:pt x="2564736" y="19447"/>
                    <a:pt x="2569001" y="29743"/>
                    <a:pt x="2569001" y="40479"/>
                  </a:cubicBezTo>
                  <a:lnTo>
                    <a:pt x="2569001" y="465038"/>
                  </a:lnTo>
                  <a:cubicBezTo>
                    <a:pt x="2569001" y="475773"/>
                    <a:pt x="2564736" y="486069"/>
                    <a:pt x="2557145" y="493661"/>
                  </a:cubicBezTo>
                  <a:cubicBezTo>
                    <a:pt x="2549554" y="501252"/>
                    <a:pt x="2539258" y="505516"/>
                    <a:pt x="2528522" y="505516"/>
                  </a:cubicBezTo>
                  <a:lnTo>
                    <a:pt x="40479" y="505516"/>
                  </a:lnTo>
                  <a:cubicBezTo>
                    <a:pt x="29743" y="505516"/>
                    <a:pt x="19447" y="501252"/>
                    <a:pt x="11856" y="493661"/>
                  </a:cubicBezTo>
                  <a:cubicBezTo>
                    <a:pt x="4265" y="486069"/>
                    <a:pt x="0" y="475773"/>
                    <a:pt x="0" y="465038"/>
                  </a:cubicBezTo>
                  <a:lnTo>
                    <a:pt x="0" y="40479"/>
                  </a:lnTo>
                  <a:cubicBezTo>
                    <a:pt x="0" y="29743"/>
                    <a:pt x="4265" y="19447"/>
                    <a:pt x="11856" y="11856"/>
                  </a:cubicBezTo>
                  <a:cubicBezTo>
                    <a:pt x="19447" y="4265"/>
                    <a:pt x="29743" y="0"/>
                    <a:pt x="40479" y="0"/>
                  </a:cubicBezTo>
                  <a:close/>
                </a:path>
              </a:pathLst>
            </a:custGeom>
            <a:solidFill>
              <a:srgbClr val="FFCC00"/>
            </a:solidFill>
          </p:spPr>
        </p:sp>
        <p:sp>
          <p:nvSpPr>
            <p:cNvPr id="9" name="TextBox 9"/>
            <p:cNvSpPr txBox="1"/>
            <p:nvPr/>
          </p:nvSpPr>
          <p:spPr>
            <a:xfrm>
              <a:off x="0" y="-28575"/>
              <a:ext cx="2569001" cy="534092"/>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028700" y="3936817"/>
            <a:ext cx="7858125" cy="3968470"/>
            <a:chOff x="0" y="0"/>
            <a:chExt cx="2069630" cy="1045194"/>
          </a:xfrm>
        </p:grpSpPr>
        <p:sp>
          <p:nvSpPr>
            <p:cNvPr id="11" name="Freeform 11"/>
            <p:cNvSpPr/>
            <p:nvPr/>
          </p:nvSpPr>
          <p:spPr>
            <a:xfrm>
              <a:off x="0" y="0"/>
              <a:ext cx="2069630" cy="1045194"/>
            </a:xfrm>
            <a:custGeom>
              <a:avLst/>
              <a:gdLst/>
              <a:ahLst/>
              <a:cxnLst/>
              <a:rect l="l" t="t" r="r" b="b"/>
              <a:pathLst>
                <a:path w="2069630" h="1045194">
                  <a:moveTo>
                    <a:pt x="50246" y="0"/>
                  </a:moveTo>
                  <a:lnTo>
                    <a:pt x="2019384" y="0"/>
                  </a:lnTo>
                  <a:cubicBezTo>
                    <a:pt x="2047134" y="0"/>
                    <a:pt x="2069630" y="22496"/>
                    <a:pt x="2069630" y="50246"/>
                  </a:cubicBezTo>
                  <a:lnTo>
                    <a:pt x="2069630" y="994948"/>
                  </a:lnTo>
                  <a:cubicBezTo>
                    <a:pt x="2069630" y="1022698"/>
                    <a:pt x="2047134" y="1045194"/>
                    <a:pt x="2019384" y="1045194"/>
                  </a:cubicBezTo>
                  <a:lnTo>
                    <a:pt x="50246" y="1045194"/>
                  </a:lnTo>
                  <a:cubicBezTo>
                    <a:pt x="22496" y="1045194"/>
                    <a:pt x="0" y="1022698"/>
                    <a:pt x="0" y="994948"/>
                  </a:cubicBezTo>
                  <a:lnTo>
                    <a:pt x="0" y="50246"/>
                  </a:lnTo>
                  <a:cubicBezTo>
                    <a:pt x="0" y="22496"/>
                    <a:pt x="22496" y="0"/>
                    <a:pt x="50246" y="0"/>
                  </a:cubicBezTo>
                  <a:close/>
                </a:path>
              </a:pathLst>
            </a:custGeom>
            <a:solidFill>
              <a:srgbClr val="FFF4CA"/>
            </a:solidFill>
            <a:ln w="28575" cap="rnd">
              <a:solidFill>
                <a:srgbClr val="000000"/>
              </a:solidFill>
              <a:prstDash val="solid"/>
              <a:round/>
            </a:ln>
          </p:spPr>
        </p:sp>
        <p:sp>
          <p:nvSpPr>
            <p:cNvPr id="12" name="TextBox 12"/>
            <p:cNvSpPr txBox="1"/>
            <p:nvPr/>
          </p:nvSpPr>
          <p:spPr>
            <a:xfrm>
              <a:off x="0" y="-57150"/>
              <a:ext cx="2069630" cy="1102344"/>
            </a:xfrm>
            <a:prstGeom prst="rect">
              <a:avLst/>
            </a:prstGeom>
          </p:spPr>
          <p:txBody>
            <a:bodyPr lIns="50800" tIns="50800" rIns="50800" bIns="50800" rtlCol="0" anchor="ctr"/>
            <a:lstStyle/>
            <a:p>
              <a:pPr algn="ctr">
                <a:lnSpc>
                  <a:spcPts val="4059"/>
                </a:lnSpc>
              </a:pPr>
              <a:r>
                <a:rPr lang="en-US" sz="2899">
                  <a:solidFill>
                    <a:srgbClr val="000000"/>
                  </a:solidFill>
                  <a:latin typeface="Sniglet"/>
                  <a:ea typeface="Sniglet"/>
                  <a:cs typeface="Sniglet"/>
                  <a:sym typeface="Sniglet"/>
                </a:rPr>
                <a:t>Застосування гальванічних елементів сприяє зниженню кількості металевих відходів, популяризації повторного використання ресурсів та забезпечує підтримку енергоощадності в побуті. </a:t>
              </a:r>
            </a:p>
          </p:txBody>
        </p:sp>
      </p:grpSp>
      <p:sp>
        <p:nvSpPr>
          <p:cNvPr id="13" name="TextBox 13"/>
          <p:cNvSpPr txBox="1"/>
          <p:nvPr/>
        </p:nvSpPr>
        <p:spPr>
          <a:xfrm>
            <a:off x="5360953" y="1641315"/>
            <a:ext cx="7624250" cy="2403526"/>
          </a:xfrm>
          <a:prstGeom prst="rect">
            <a:avLst/>
          </a:prstGeom>
        </p:spPr>
        <p:txBody>
          <a:bodyPr lIns="0" tIns="0" rIns="0" bIns="0" rtlCol="0" anchor="t">
            <a:spAutoFit/>
          </a:bodyPr>
          <a:lstStyle/>
          <a:p>
            <a:pPr algn="ctr">
              <a:lnSpc>
                <a:spcPts val="9145"/>
              </a:lnSpc>
            </a:pPr>
            <a:r>
              <a:rPr lang="en-US" sz="6532" b="1">
                <a:solidFill>
                  <a:srgbClr val="000D80"/>
                </a:solidFill>
                <a:latin typeface="ITC Avant Garde Gothic Bold"/>
                <a:ea typeface="ITC Avant Garde Gothic Bold"/>
                <a:cs typeface="ITC Avant Garde Gothic Bold"/>
                <a:sym typeface="ITC Avant Garde Gothic Bold"/>
              </a:rPr>
              <a:t>ВИСНОВКИ</a:t>
            </a:r>
          </a:p>
          <a:p>
            <a:pPr algn="ctr">
              <a:lnSpc>
                <a:spcPts val="9145"/>
              </a:lnSpc>
            </a:pPr>
            <a:endParaRPr lang="en-US" sz="6532" b="1">
              <a:solidFill>
                <a:srgbClr val="000D80"/>
              </a:solidFill>
              <a:latin typeface="ITC Avant Garde Gothic Bold"/>
              <a:ea typeface="ITC Avant Garde Gothic Bold"/>
              <a:cs typeface="ITC Avant Garde Gothic Bold"/>
              <a:sym typeface="ITC Avant Garde Gothic Bold"/>
            </a:endParaRPr>
          </a:p>
        </p:txBody>
      </p:sp>
      <p:grpSp>
        <p:nvGrpSpPr>
          <p:cNvPr id="14" name="Group 14"/>
          <p:cNvGrpSpPr/>
          <p:nvPr/>
        </p:nvGrpSpPr>
        <p:grpSpPr>
          <a:xfrm>
            <a:off x="9173078" y="3817693"/>
            <a:ext cx="7858125" cy="4206716"/>
            <a:chOff x="0" y="0"/>
            <a:chExt cx="2069630" cy="1107942"/>
          </a:xfrm>
        </p:grpSpPr>
        <p:sp>
          <p:nvSpPr>
            <p:cNvPr id="15" name="Freeform 15"/>
            <p:cNvSpPr/>
            <p:nvPr/>
          </p:nvSpPr>
          <p:spPr>
            <a:xfrm>
              <a:off x="0" y="0"/>
              <a:ext cx="2069630" cy="1107942"/>
            </a:xfrm>
            <a:custGeom>
              <a:avLst/>
              <a:gdLst/>
              <a:ahLst/>
              <a:cxnLst/>
              <a:rect l="l" t="t" r="r" b="b"/>
              <a:pathLst>
                <a:path w="2069630" h="1107942">
                  <a:moveTo>
                    <a:pt x="50246" y="0"/>
                  </a:moveTo>
                  <a:lnTo>
                    <a:pt x="2019384" y="0"/>
                  </a:lnTo>
                  <a:cubicBezTo>
                    <a:pt x="2047134" y="0"/>
                    <a:pt x="2069630" y="22496"/>
                    <a:pt x="2069630" y="50246"/>
                  </a:cubicBezTo>
                  <a:lnTo>
                    <a:pt x="2069630" y="1057696"/>
                  </a:lnTo>
                  <a:cubicBezTo>
                    <a:pt x="2069630" y="1085446"/>
                    <a:pt x="2047134" y="1107942"/>
                    <a:pt x="2019384" y="1107942"/>
                  </a:cubicBezTo>
                  <a:lnTo>
                    <a:pt x="50246" y="1107942"/>
                  </a:lnTo>
                  <a:cubicBezTo>
                    <a:pt x="22496" y="1107942"/>
                    <a:pt x="0" y="1085446"/>
                    <a:pt x="0" y="1057696"/>
                  </a:cubicBezTo>
                  <a:lnTo>
                    <a:pt x="0" y="50246"/>
                  </a:lnTo>
                  <a:cubicBezTo>
                    <a:pt x="0" y="22496"/>
                    <a:pt x="22496" y="0"/>
                    <a:pt x="50246" y="0"/>
                  </a:cubicBezTo>
                  <a:close/>
                </a:path>
              </a:pathLst>
            </a:custGeom>
            <a:solidFill>
              <a:srgbClr val="FFF4CA"/>
            </a:solidFill>
            <a:ln w="28575" cap="rnd">
              <a:solidFill>
                <a:srgbClr val="000000"/>
              </a:solidFill>
              <a:prstDash val="solid"/>
              <a:round/>
            </a:ln>
          </p:spPr>
        </p:sp>
        <p:sp>
          <p:nvSpPr>
            <p:cNvPr id="16" name="TextBox 16"/>
            <p:cNvSpPr txBox="1"/>
            <p:nvPr/>
          </p:nvSpPr>
          <p:spPr>
            <a:xfrm>
              <a:off x="0" y="-57150"/>
              <a:ext cx="2069630" cy="1165092"/>
            </a:xfrm>
            <a:prstGeom prst="rect">
              <a:avLst/>
            </a:prstGeom>
          </p:spPr>
          <p:txBody>
            <a:bodyPr lIns="50800" tIns="50800" rIns="50800" bIns="50800" rtlCol="0" anchor="ctr"/>
            <a:lstStyle/>
            <a:p>
              <a:pPr algn="ctr">
                <a:lnSpc>
                  <a:spcPts val="4059"/>
                </a:lnSpc>
              </a:pPr>
              <a:r>
                <a:rPr lang="en-US" sz="2899">
                  <a:solidFill>
                    <a:srgbClr val="000000"/>
                  </a:solidFill>
                  <a:latin typeface="Sniglet"/>
                  <a:ea typeface="Sniglet"/>
                  <a:cs typeface="Sniglet"/>
                  <a:sym typeface="Sniglet"/>
                </a:rPr>
                <a:t> Розроблений пристрій поєднує екологічність, автономність і функціональність, що відкриває широкі перспективи для його використання не лише на кухні, а й у побуті загалом — у місцях без постійного доступу до електроенергії.</a:t>
              </a:r>
            </a:p>
            <a:p>
              <a:pPr algn="ctr">
                <a:lnSpc>
                  <a:spcPts val="3639"/>
                </a:lnSpc>
              </a:pPr>
              <a:endParaRPr lang="en-US" sz="2899">
                <a:solidFill>
                  <a:srgbClr val="000000"/>
                </a:solidFill>
                <a:latin typeface="Sniglet"/>
                <a:ea typeface="Sniglet"/>
                <a:cs typeface="Sniglet"/>
                <a:sym typeface="Sniglet"/>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FF1FF"/>
        </a:solidFill>
        <a:effectLst/>
      </p:bgPr>
    </p:bg>
    <p:spTree>
      <p:nvGrpSpPr>
        <p:cNvPr id="1" name=""/>
        <p:cNvGrpSpPr/>
        <p:nvPr/>
      </p:nvGrpSpPr>
      <p:grpSpPr>
        <a:xfrm>
          <a:off x="0" y="0"/>
          <a:ext cx="0" cy="0"/>
          <a:chOff x="0" y="0"/>
          <a:chExt cx="0" cy="0"/>
        </a:xfrm>
      </p:grpSpPr>
      <p:sp>
        <p:nvSpPr>
          <p:cNvPr id="2" name="Freeform 2"/>
          <p:cNvSpPr/>
          <p:nvPr/>
        </p:nvSpPr>
        <p:spPr>
          <a:xfrm rot="-5333340" flipH="1" flipV="1">
            <a:off x="-979443" y="695431"/>
            <a:ext cx="5844510" cy="5844510"/>
          </a:xfrm>
          <a:custGeom>
            <a:avLst/>
            <a:gdLst/>
            <a:ahLst/>
            <a:cxnLst/>
            <a:rect l="l" t="t" r="r" b="b"/>
            <a:pathLst>
              <a:path w="5844510" h="5844510">
                <a:moveTo>
                  <a:pt x="5844510" y="5844510"/>
                </a:moveTo>
                <a:lnTo>
                  <a:pt x="0" y="5844510"/>
                </a:lnTo>
                <a:lnTo>
                  <a:pt x="0" y="0"/>
                </a:lnTo>
                <a:lnTo>
                  <a:pt x="5844510" y="0"/>
                </a:lnTo>
                <a:lnTo>
                  <a:pt x="5844510" y="584451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5333340" flipV="1">
            <a:off x="524199" y="6144850"/>
            <a:ext cx="5844510" cy="5844510"/>
          </a:xfrm>
          <a:custGeom>
            <a:avLst/>
            <a:gdLst/>
            <a:ahLst/>
            <a:cxnLst/>
            <a:rect l="l" t="t" r="r" b="b"/>
            <a:pathLst>
              <a:path w="5844510" h="5844510">
                <a:moveTo>
                  <a:pt x="0" y="5844510"/>
                </a:moveTo>
                <a:lnTo>
                  <a:pt x="5844509" y="5844510"/>
                </a:lnTo>
                <a:lnTo>
                  <a:pt x="5844509" y="0"/>
                </a:lnTo>
                <a:lnTo>
                  <a:pt x="0" y="0"/>
                </a:lnTo>
                <a:lnTo>
                  <a:pt x="0" y="584451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rot="-5333340" flipH="1" flipV="1">
            <a:off x="3883411" y="3657979"/>
            <a:ext cx="4196965" cy="4196965"/>
          </a:xfrm>
          <a:custGeom>
            <a:avLst/>
            <a:gdLst/>
            <a:ahLst/>
            <a:cxnLst/>
            <a:rect l="l" t="t" r="r" b="b"/>
            <a:pathLst>
              <a:path w="4196965" h="4196965">
                <a:moveTo>
                  <a:pt x="4196965" y="4196965"/>
                </a:moveTo>
                <a:lnTo>
                  <a:pt x="0" y="4196965"/>
                </a:lnTo>
                <a:lnTo>
                  <a:pt x="0" y="0"/>
                </a:lnTo>
                <a:lnTo>
                  <a:pt x="4196965" y="0"/>
                </a:lnTo>
                <a:lnTo>
                  <a:pt x="4196965" y="4196965"/>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5" name="Freeform 5"/>
          <p:cNvSpPr/>
          <p:nvPr/>
        </p:nvSpPr>
        <p:spPr>
          <a:xfrm rot="-5333340" flipH="1" flipV="1">
            <a:off x="5713978" y="1057266"/>
            <a:ext cx="2975399" cy="2975399"/>
          </a:xfrm>
          <a:custGeom>
            <a:avLst/>
            <a:gdLst/>
            <a:ahLst/>
            <a:cxnLst/>
            <a:rect l="l" t="t" r="r" b="b"/>
            <a:pathLst>
              <a:path w="2975399" h="2975399">
                <a:moveTo>
                  <a:pt x="2975400" y="2975399"/>
                </a:moveTo>
                <a:lnTo>
                  <a:pt x="0" y="2975399"/>
                </a:lnTo>
                <a:lnTo>
                  <a:pt x="0" y="0"/>
                </a:lnTo>
                <a:lnTo>
                  <a:pt x="2975400" y="0"/>
                </a:lnTo>
                <a:lnTo>
                  <a:pt x="2975400" y="2975399"/>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6" name="Freeform 6"/>
          <p:cNvSpPr/>
          <p:nvPr/>
        </p:nvSpPr>
        <p:spPr>
          <a:xfrm flipH="1">
            <a:off x="12448702" y="-2164611"/>
            <a:ext cx="7315200" cy="3803904"/>
          </a:xfrm>
          <a:custGeom>
            <a:avLst/>
            <a:gdLst/>
            <a:ahLst/>
            <a:cxnLst/>
            <a:rect l="l" t="t" r="r" b="b"/>
            <a:pathLst>
              <a:path w="7315200" h="3803904">
                <a:moveTo>
                  <a:pt x="7315200" y="0"/>
                </a:moveTo>
                <a:lnTo>
                  <a:pt x="0" y="0"/>
                </a:lnTo>
                <a:lnTo>
                  <a:pt x="0" y="3803904"/>
                </a:lnTo>
                <a:lnTo>
                  <a:pt x="7315200" y="3803904"/>
                </a:lnTo>
                <a:lnTo>
                  <a:pt x="731520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7" name="Freeform 7"/>
          <p:cNvSpPr/>
          <p:nvPr/>
        </p:nvSpPr>
        <p:spPr>
          <a:xfrm rot="-5333340" flipV="1">
            <a:off x="3142575" y="-1139283"/>
            <a:ext cx="3557206" cy="3557206"/>
          </a:xfrm>
          <a:custGeom>
            <a:avLst/>
            <a:gdLst/>
            <a:ahLst/>
            <a:cxnLst/>
            <a:rect l="l" t="t" r="r" b="b"/>
            <a:pathLst>
              <a:path w="3557206" h="3557206">
                <a:moveTo>
                  <a:pt x="0" y="3557206"/>
                </a:moveTo>
                <a:lnTo>
                  <a:pt x="3557206" y="3557206"/>
                </a:lnTo>
                <a:lnTo>
                  <a:pt x="3557206" y="0"/>
                </a:lnTo>
                <a:lnTo>
                  <a:pt x="0" y="0"/>
                </a:lnTo>
                <a:lnTo>
                  <a:pt x="0" y="3557206"/>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8" name="Freeform 8"/>
          <p:cNvSpPr/>
          <p:nvPr/>
        </p:nvSpPr>
        <p:spPr>
          <a:xfrm rot="516187" flipH="1">
            <a:off x="14850367" y="6596231"/>
            <a:ext cx="2137153" cy="306973"/>
          </a:xfrm>
          <a:custGeom>
            <a:avLst/>
            <a:gdLst/>
            <a:ahLst/>
            <a:cxnLst/>
            <a:rect l="l" t="t" r="r" b="b"/>
            <a:pathLst>
              <a:path w="2137153" h="306973">
                <a:moveTo>
                  <a:pt x="2137153" y="0"/>
                </a:moveTo>
                <a:lnTo>
                  <a:pt x="0" y="0"/>
                </a:lnTo>
                <a:lnTo>
                  <a:pt x="0" y="306973"/>
                </a:lnTo>
                <a:lnTo>
                  <a:pt x="2137153" y="306973"/>
                </a:lnTo>
                <a:lnTo>
                  <a:pt x="2137153"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rot="-5333340" flipH="1" flipV="1">
            <a:off x="-544021" y="6049216"/>
            <a:ext cx="2024217" cy="2024217"/>
          </a:xfrm>
          <a:custGeom>
            <a:avLst/>
            <a:gdLst/>
            <a:ahLst/>
            <a:cxnLst/>
            <a:rect l="l" t="t" r="r" b="b"/>
            <a:pathLst>
              <a:path w="2024217" h="2024217">
                <a:moveTo>
                  <a:pt x="2024217" y="2024217"/>
                </a:moveTo>
                <a:lnTo>
                  <a:pt x="0" y="2024217"/>
                </a:lnTo>
                <a:lnTo>
                  <a:pt x="0" y="0"/>
                </a:lnTo>
                <a:lnTo>
                  <a:pt x="2024217" y="0"/>
                </a:lnTo>
                <a:lnTo>
                  <a:pt x="2024217" y="2024217"/>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10" name="Freeform 10"/>
          <p:cNvSpPr/>
          <p:nvPr/>
        </p:nvSpPr>
        <p:spPr>
          <a:xfrm flipH="1" flipV="1">
            <a:off x="12733038" y="8716581"/>
            <a:ext cx="7315200" cy="3803904"/>
          </a:xfrm>
          <a:custGeom>
            <a:avLst/>
            <a:gdLst/>
            <a:ahLst/>
            <a:cxnLst/>
            <a:rect l="l" t="t" r="r" b="b"/>
            <a:pathLst>
              <a:path w="7315200" h="3803904">
                <a:moveTo>
                  <a:pt x="7315200" y="3803904"/>
                </a:moveTo>
                <a:lnTo>
                  <a:pt x="0" y="3803904"/>
                </a:lnTo>
                <a:lnTo>
                  <a:pt x="0" y="0"/>
                </a:lnTo>
                <a:lnTo>
                  <a:pt x="7315200" y="0"/>
                </a:lnTo>
                <a:lnTo>
                  <a:pt x="7315200" y="3803904"/>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11" name="TextBox 11"/>
          <p:cNvSpPr txBox="1"/>
          <p:nvPr/>
        </p:nvSpPr>
        <p:spPr>
          <a:xfrm>
            <a:off x="8860505" y="1195193"/>
            <a:ext cx="8398795" cy="4561269"/>
          </a:xfrm>
          <a:prstGeom prst="rect">
            <a:avLst/>
          </a:prstGeom>
        </p:spPr>
        <p:txBody>
          <a:bodyPr lIns="0" tIns="0" rIns="0" bIns="0" rtlCol="0" anchor="t">
            <a:spAutoFit/>
          </a:bodyPr>
          <a:lstStyle/>
          <a:p>
            <a:pPr algn="l">
              <a:lnSpc>
                <a:spcPts val="17399"/>
              </a:lnSpc>
            </a:pPr>
            <a:r>
              <a:rPr lang="en-US" sz="12427" b="1">
                <a:solidFill>
                  <a:srgbClr val="000D80"/>
                </a:solidFill>
                <a:latin typeface="ITC Avant Garde Gothic Bold"/>
                <a:ea typeface="ITC Avant Garde Gothic Bold"/>
                <a:cs typeface="ITC Avant Garde Gothic Bold"/>
                <a:sym typeface="ITC Avant Garde Gothic Bold"/>
              </a:rPr>
              <a:t>Дякую за </a:t>
            </a:r>
          </a:p>
          <a:p>
            <a:pPr algn="l">
              <a:lnSpc>
                <a:spcPts val="17399"/>
              </a:lnSpc>
            </a:pPr>
            <a:r>
              <a:rPr lang="en-US" sz="12427" b="1">
                <a:solidFill>
                  <a:srgbClr val="000D80"/>
                </a:solidFill>
                <a:latin typeface="ITC Avant Garde Gothic Bold"/>
                <a:ea typeface="ITC Avant Garde Gothic Bold"/>
                <a:cs typeface="ITC Avant Garde Gothic Bold"/>
                <a:sym typeface="ITC Avant Garde Gothic Bold"/>
              </a:rPr>
              <a:t>увагу!</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407</Words>
  <Application>Microsoft Office PowerPoint</Application>
  <PresentationFormat>Произвольный</PresentationFormat>
  <Paragraphs>55</Paragraphs>
  <Slides>9</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9</vt:i4>
      </vt:variant>
    </vt:vector>
  </HeadingPairs>
  <TitlesOfParts>
    <vt:vector size="17" baseType="lpstr">
      <vt:lpstr>Arial</vt:lpstr>
      <vt:lpstr>ITC Avant Garde Gothic Bold</vt:lpstr>
      <vt:lpstr>Calibri</vt:lpstr>
      <vt:lpstr>ITC Avant Garde Gothic</vt:lpstr>
      <vt:lpstr>Noto Serif Display</vt:lpstr>
      <vt:lpstr>Sniglet</vt:lpstr>
      <vt:lpstr>Noto Serif Display Bold</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Міністерство освіти і науки України Київське обласне територіальне відділення МАН України Всеукраїнський інтерактивний конкурс «МАН-Юніор Дослідник Номінація «Технік-Юніор 2025 р»</dc:title>
  <cp:lastModifiedBy>RePack by Diakov</cp:lastModifiedBy>
  <cp:revision>2</cp:revision>
  <dcterms:created xsi:type="dcterms:W3CDTF">2006-08-16T00:00:00Z</dcterms:created>
  <dcterms:modified xsi:type="dcterms:W3CDTF">2025-04-14T14:39:53Z</dcterms:modified>
  <dc:identifier>DAGkiH-3FzU</dc:identifier>
</cp:coreProperties>
</file>