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0" r:id="rId2"/>
    <p:sldId id="261" r:id="rId3"/>
    <p:sldId id="257" r:id="rId4"/>
    <p:sldId id="262" r:id="rId5"/>
    <p:sldId id="264" r:id="rId6"/>
    <p:sldId id="277" r:id="rId7"/>
    <p:sldId id="273" r:id="rId8"/>
    <p:sldId id="278" r:id="rId9"/>
    <p:sldId id="265" r:id="rId10"/>
    <p:sldId id="279" r:id="rId11"/>
    <p:sldId id="270" r:id="rId12"/>
    <p:sldId id="272" r:id="rId1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514D0C-10F1-4946-BA3F-81762111626E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D06C5-75D0-4B4A-8514-64C559CA886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3212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library.wiley.com/doi/10.1111/j.1365-2621.2009.02050.x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onsensus.app/papers/specific-heat-capacity-of-australian-honeys-from-35-to-165c-sopade-halley/81813bd5967052ba81c14fb8ea583ff2/?utm_source=chatgpt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Доброго дня! Ми </a:t>
            </a:r>
            <a:r>
              <a:rPr lang="ru-RU" dirty="0" err="1"/>
              <a:t>представляємо</a:t>
            </a:r>
            <a:r>
              <a:rPr lang="ru-RU" dirty="0"/>
              <a:t> проєкт </a:t>
            </a:r>
            <a:r>
              <a:rPr lang="ru-RU" i="1" dirty="0"/>
              <a:t>«Солодка фізика: що приховує карамель?»</a:t>
            </a:r>
            <a:r>
              <a:rPr lang="ru-RU" dirty="0"/>
              <a:t>. Це наш </a:t>
            </a:r>
            <a:r>
              <a:rPr lang="ru-RU" dirty="0" err="1"/>
              <a:t>солодкий</a:t>
            </a:r>
            <a:r>
              <a:rPr lang="ru-RU" dirty="0"/>
              <a:t> </a:t>
            </a:r>
            <a:r>
              <a:rPr lang="ru-RU" dirty="0" err="1"/>
              <a:t>експеримент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поєднує</a:t>
            </a:r>
            <a:r>
              <a:rPr lang="ru-RU" dirty="0"/>
              <a:t> фізику, </a:t>
            </a:r>
            <a:r>
              <a:rPr lang="ru-RU" dirty="0" err="1"/>
              <a:t>кулінарію</a:t>
            </a:r>
            <a:r>
              <a:rPr lang="ru-RU" dirty="0"/>
              <a:t> та </a:t>
            </a:r>
            <a:r>
              <a:rPr lang="ru-RU" dirty="0" err="1"/>
              <a:t>креативність</a:t>
            </a:r>
            <a:r>
              <a:rPr lang="ru-RU" dirty="0"/>
              <a:t>."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D06C5-75D0-4B4A-8514-64C559CA886F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8783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"Ми припустили, що при точному </a:t>
            </a:r>
            <a:r>
              <a:rPr lang="ru-RU" dirty="0" err="1"/>
              <a:t>контролі</a:t>
            </a:r>
            <a:r>
              <a:rPr lang="ru-RU" dirty="0"/>
              <a:t> температури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змінювати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 карамелі: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м’якшою</a:t>
            </a:r>
            <a:r>
              <a:rPr lang="ru-RU" dirty="0"/>
              <a:t>, </a:t>
            </a:r>
            <a:r>
              <a:rPr lang="ru-RU" dirty="0" err="1"/>
              <a:t>твердішою</a:t>
            </a:r>
            <a:r>
              <a:rPr lang="ru-RU" dirty="0"/>
              <a:t> або </a:t>
            </a:r>
            <a:r>
              <a:rPr lang="ru-RU" dirty="0" err="1"/>
              <a:t>тягучою</a:t>
            </a:r>
            <a:r>
              <a:rPr lang="ru-RU" dirty="0"/>
              <a:t>."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D06C5-75D0-4B4A-8514-64C559CA886F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0166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"Ми </a:t>
            </a:r>
            <a:r>
              <a:rPr lang="ru-RU" dirty="0" err="1"/>
              <a:t>хотіли</a:t>
            </a:r>
            <a:r>
              <a:rPr lang="ru-RU" dirty="0"/>
              <a:t> </a:t>
            </a:r>
            <a:r>
              <a:rPr lang="ru-RU" dirty="0" err="1"/>
              <a:t>показати</a:t>
            </a:r>
            <a:r>
              <a:rPr lang="ru-RU" dirty="0"/>
              <a:t> фізику в </a:t>
            </a:r>
            <a:r>
              <a:rPr lang="ru-RU" dirty="0" err="1"/>
              <a:t>дії</a:t>
            </a:r>
            <a:r>
              <a:rPr lang="ru-RU" dirty="0"/>
              <a:t> — через процес приготування карамелі. Нас </a:t>
            </a:r>
            <a:r>
              <a:rPr lang="ru-RU" dirty="0" err="1"/>
              <a:t>цікавило</a:t>
            </a:r>
            <a:r>
              <a:rPr lang="ru-RU" dirty="0"/>
              <a:t>, як </a:t>
            </a:r>
            <a:r>
              <a:rPr lang="ru-RU" dirty="0" err="1"/>
              <a:t>саме</a:t>
            </a:r>
            <a:r>
              <a:rPr lang="ru-RU" dirty="0"/>
              <a:t> тепло впливає на структуру цукру і чому карамель </a:t>
            </a:r>
            <a:r>
              <a:rPr lang="ru-RU" dirty="0" err="1"/>
              <a:t>довго</a:t>
            </a:r>
            <a:r>
              <a:rPr lang="ru-RU" dirty="0"/>
              <a:t> </a:t>
            </a:r>
            <a:r>
              <a:rPr lang="ru-RU" dirty="0" err="1"/>
              <a:t>залишається</a:t>
            </a:r>
            <a:r>
              <a:rPr lang="ru-RU" dirty="0"/>
              <a:t> </a:t>
            </a:r>
            <a:r>
              <a:rPr lang="ru-RU" dirty="0" err="1"/>
              <a:t>гарячою</a:t>
            </a:r>
            <a:r>
              <a:rPr lang="ru-RU" dirty="0"/>
              <a:t>."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D06C5-75D0-4B4A-8514-64C559CA886F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9834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A0831-3E18-7779-DE56-ADA1A93D1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05620544-49E1-3EC2-4BA3-C770F08508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6B94666F-DF34-C951-94E4-FFB997C3E5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"Усе, що ми </a:t>
            </a:r>
            <a:r>
              <a:rPr lang="ru-RU" dirty="0" err="1"/>
              <a:t>використали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знайти</a:t>
            </a:r>
            <a:r>
              <a:rPr lang="ru-RU" dirty="0"/>
              <a:t> на кухні: цукор, вода, шпажки, кастрюля, термометр і трохи меду — для </a:t>
            </a:r>
            <a:r>
              <a:rPr lang="ru-RU" dirty="0" err="1"/>
              <a:t>вдосконалення</a:t>
            </a:r>
            <a:r>
              <a:rPr lang="ru-RU" dirty="0"/>
              <a:t> рецепту."</a:t>
            </a:r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0ED553F5-9D0C-E569-5DE9-781FFFA761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D06C5-75D0-4B4A-8514-64C559CA886F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8761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4FB38-E68B-2D36-845E-97AEAC715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8F661B78-1FC8-0513-635D-BEAB557277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07BB2870-A980-AEF6-0D41-C12A4E3E8D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!!!!!!!Ми </a:t>
            </a:r>
            <a:r>
              <a:rPr lang="ru-RU" dirty="0" err="1"/>
              <a:t>поступово</a:t>
            </a:r>
            <a:r>
              <a:rPr lang="ru-RU" dirty="0"/>
              <a:t> </a:t>
            </a:r>
            <a:r>
              <a:rPr lang="ru-RU" dirty="0" err="1"/>
              <a:t>підігрівали</a:t>
            </a:r>
            <a:r>
              <a:rPr lang="ru-RU" dirty="0"/>
              <a:t> сироп,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перевіряючи</a:t>
            </a:r>
            <a:r>
              <a:rPr lang="ru-RU" dirty="0"/>
              <a:t> температуру. Приблизно на 150–160°C </a:t>
            </a:r>
            <a:r>
              <a:rPr lang="ru-RU" dirty="0" err="1"/>
              <a:t>маса</a:t>
            </a:r>
            <a:r>
              <a:rPr lang="ru-RU" dirty="0"/>
              <a:t> стала </a:t>
            </a:r>
            <a:r>
              <a:rPr lang="ru-RU" dirty="0" err="1"/>
              <a:t>бурштиновою</a:t>
            </a:r>
            <a:r>
              <a:rPr lang="ru-RU" dirty="0"/>
              <a:t>. </a:t>
            </a:r>
            <a:r>
              <a:rPr lang="ru-RU" dirty="0" err="1"/>
              <a:t>Тоді</a:t>
            </a:r>
            <a:r>
              <a:rPr lang="ru-RU" dirty="0"/>
              <a:t> ми </a:t>
            </a:r>
            <a:r>
              <a:rPr lang="ru-RU" dirty="0" err="1"/>
              <a:t>сформували</a:t>
            </a:r>
            <a:r>
              <a:rPr lang="ru-RU" dirty="0"/>
              <a:t> карамельки й дали </a:t>
            </a:r>
            <a:r>
              <a:rPr lang="ru-RU" dirty="0" err="1"/>
              <a:t>їм</a:t>
            </a:r>
            <a:r>
              <a:rPr lang="ru-RU" dirty="0"/>
              <a:t> </a:t>
            </a:r>
            <a:r>
              <a:rPr lang="ru-RU" dirty="0" err="1"/>
              <a:t>застигнути</a:t>
            </a:r>
            <a:r>
              <a:rPr lang="ru-RU" dirty="0"/>
              <a:t>."</a:t>
            </a:r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77B0666F-48CA-8900-C31D-99470C54C0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D06C5-75D0-4B4A-8514-64C559CA886F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8465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72DA0-8CE2-B509-950C-978D549DE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D3725A55-D67A-3C89-BDC8-3EEA117E33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7AD94568-5B9A-FDAC-C2C3-525F817C08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Дифузія, концентрація, випаровування (пароутворення) , час кожного етапу, </a:t>
            </a: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A8C68E74-805F-7695-31BC-4A37860163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D06C5-75D0-4B4A-8514-64C559CA886F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157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A6FE2-8621-3D66-40F7-D8FF24CA8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35EAB322-5273-3EE2-CD28-98CE2EA94E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CC9E3898-1807-B6DB-D887-97794A9FF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24917D2E-9526-1DDE-9E4E-63E47D8E5D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D06C5-75D0-4B4A-8514-64C559CA886F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840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роботі</a:t>
            </a:r>
            <a:r>
              <a:rPr lang="ru-RU" dirty="0"/>
              <a:t> ми </a:t>
            </a:r>
            <a:r>
              <a:rPr lang="ru-RU" dirty="0" err="1"/>
              <a:t>використовували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статті</a:t>
            </a:r>
            <a:r>
              <a:rPr lang="ru-RU" dirty="0"/>
              <a:t> </a:t>
            </a:r>
            <a:r>
              <a:rPr lang="ru-RU" dirty="0" err="1"/>
              <a:t>вчених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досліджували</a:t>
            </a:r>
            <a:r>
              <a:rPr lang="ru-RU" dirty="0"/>
              <a:t> </a:t>
            </a:r>
            <a:r>
              <a:rPr lang="ru-RU" dirty="0" err="1"/>
              <a:t>теплоємність</a:t>
            </a:r>
            <a:r>
              <a:rPr lang="ru-RU" dirty="0"/>
              <a:t> харчових продуктів, таких як </a:t>
            </a:r>
            <a:r>
              <a:rPr lang="ru-RU" dirty="0" err="1"/>
              <a:t>фрукти</a:t>
            </a:r>
            <a:r>
              <a:rPr lang="ru-RU" dirty="0"/>
              <a:t> та соки (</a:t>
            </a:r>
            <a:r>
              <a:rPr lang="en-US" dirty="0"/>
              <a:t>Joseph et al., 2024). </a:t>
            </a:r>
            <a:r>
              <a:rPr lang="ru-RU" dirty="0"/>
              <a:t>Це </a:t>
            </a:r>
            <a:r>
              <a:rPr lang="ru-RU" dirty="0" err="1"/>
              <a:t>допомогло</a:t>
            </a:r>
            <a:r>
              <a:rPr lang="ru-RU" dirty="0"/>
              <a:t> нам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розрахунки</a:t>
            </a:r>
            <a:r>
              <a:rPr lang="ru-RU" dirty="0"/>
              <a:t>. Ми також </a:t>
            </a:r>
            <a:r>
              <a:rPr lang="ru-RU" dirty="0" err="1"/>
              <a:t>використали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з наукового дослідження про </a:t>
            </a:r>
            <a:r>
              <a:rPr lang="ru-RU" dirty="0" err="1"/>
              <a:t>теплоємність</a:t>
            </a:r>
            <a:r>
              <a:rPr lang="ru-RU" dirty="0"/>
              <a:t> меду, яке проводили </a:t>
            </a:r>
            <a:r>
              <a:rPr lang="ru-RU" dirty="0" err="1"/>
              <a:t>австралійські</a:t>
            </a:r>
            <a:r>
              <a:rPr lang="ru-RU" dirty="0"/>
              <a:t> </a:t>
            </a:r>
            <a:r>
              <a:rPr lang="ru-RU" dirty="0" err="1"/>
              <a:t>вчені</a:t>
            </a:r>
            <a:r>
              <a:rPr lang="ru-RU" dirty="0"/>
              <a:t> </a:t>
            </a:r>
            <a:r>
              <a:rPr lang="ru-RU" dirty="0">
                <a:hlinkClick r:id="rId3"/>
              </a:rPr>
              <a:t>(</a:t>
            </a:r>
            <a:r>
              <a:rPr lang="ru-RU" dirty="0" err="1">
                <a:hlinkClick r:id="rId3"/>
              </a:rPr>
              <a:t>Wang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et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al</a:t>
            </a:r>
            <a:r>
              <a:rPr lang="ru-RU" dirty="0">
                <a:hlinkClick r:id="rId3"/>
              </a:rPr>
              <a:t>., 2009)</a:t>
            </a:r>
            <a:r>
              <a:rPr lang="ru-RU" dirty="0"/>
              <a:t>. Це </a:t>
            </a:r>
            <a:r>
              <a:rPr lang="ru-RU" dirty="0" err="1"/>
              <a:t>допомогло</a:t>
            </a:r>
            <a:r>
              <a:rPr lang="ru-RU" dirty="0"/>
              <a:t> нам </a:t>
            </a:r>
            <a:r>
              <a:rPr lang="ru-RU" dirty="0" err="1"/>
              <a:t>точніше</a:t>
            </a:r>
            <a:r>
              <a:rPr lang="ru-RU" dirty="0"/>
              <a:t> </a:t>
            </a:r>
            <a:r>
              <a:rPr lang="ru-RU" dirty="0" err="1"/>
              <a:t>врахувати</a:t>
            </a:r>
            <a:r>
              <a:rPr lang="ru-RU" dirty="0"/>
              <a:t> теплові </a:t>
            </a:r>
            <a:r>
              <a:rPr lang="ru-RU" dirty="0" err="1"/>
              <a:t>властивості</a:t>
            </a:r>
            <a:r>
              <a:rPr lang="ru-RU" dirty="0"/>
              <a:t>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суміші.Питома</a:t>
            </a:r>
            <a:r>
              <a:rPr lang="ru-RU" dirty="0"/>
              <a:t> </a:t>
            </a:r>
            <a:r>
              <a:rPr lang="ru-RU" dirty="0" err="1"/>
              <a:t>теплоємність</a:t>
            </a:r>
            <a:r>
              <a:rPr lang="ru-RU" dirty="0"/>
              <a:t> меду </a:t>
            </a:r>
            <a:r>
              <a:rPr lang="ru-RU" dirty="0" err="1"/>
              <a:t>коливається</a:t>
            </a:r>
            <a:r>
              <a:rPr lang="ru-RU" dirty="0"/>
              <a:t> в межах </a:t>
            </a:r>
            <a:r>
              <a:rPr lang="ru-RU" b="1" dirty="0"/>
              <a:t>2.7 – 3.4 кДж/кг·К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температури і складу,</a:t>
            </a:r>
            <a:r>
              <a:rPr lang="ru-RU" b="1" dirty="0"/>
              <a:t> Реальна </a:t>
            </a:r>
            <a:r>
              <a:rPr lang="ru-RU" b="1" dirty="0" err="1"/>
              <a:t>теплоємність</a:t>
            </a:r>
            <a:r>
              <a:rPr lang="ru-RU" b="1" dirty="0"/>
              <a:t> меду</a:t>
            </a:r>
            <a:r>
              <a:rPr lang="ru-RU" dirty="0"/>
              <a:t> — це </a:t>
            </a:r>
            <a:r>
              <a:rPr lang="ru-RU" b="1" dirty="0"/>
              <a:t>не константа</a:t>
            </a:r>
            <a:r>
              <a:rPr lang="ru-RU" dirty="0"/>
              <a:t>, а </a:t>
            </a:r>
            <a:r>
              <a:rPr lang="ru-RU" dirty="0" err="1"/>
              <a:t>функція</a:t>
            </a:r>
            <a:r>
              <a:rPr lang="ru-RU" dirty="0"/>
              <a:t> температури та складу. Для </a:t>
            </a:r>
            <a:r>
              <a:rPr lang="ru-RU" dirty="0" err="1"/>
              <a:t>практичних</a:t>
            </a:r>
            <a:r>
              <a:rPr lang="ru-RU" dirty="0"/>
              <a:t> </a:t>
            </a:r>
            <a:r>
              <a:rPr lang="ru-RU" dirty="0" err="1"/>
              <a:t>розрахунків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b="1" dirty="0" err="1"/>
              <a:t>середнє</a:t>
            </a:r>
            <a:r>
              <a:rPr lang="ru-RU" b="1" dirty="0"/>
              <a:t> </a:t>
            </a:r>
            <a:r>
              <a:rPr lang="ru-RU" b="1" dirty="0" err="1"/>
              <a:t>значення</a:t>
            </a:r>
            <a:r>
              <a:rPr lang="ru-RU" b="1" dirty="0"/>
              <a:t> ≈ 3.0 кДж/</a:t>
            </a:r>
            <a:r>
              <a:rPr lang="ru-RU" b="1" dirty="0" err="1"/>
              <a:t>кг·К</a:t>
            </a:r>
            <a:r>
              <a:rPr lang="ru-RU" dirty="0" err="1"/>
              <a:t>Найточніші</a:t>
            </a:r>
            <a:r>
              <a:rPr lang="ru-RU" dirty="0"/>
              <a:t> </a:t>
            </a:r>
            <a:r>
              <a:rPr lang="ru-RU" dirty="0" err="1"/>
              <a:t>експериментальні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про </a:t>
            </a:r>
            <a:r>
              <a:rPr lang="ru-RU" b="1" dirty="0"/>
              <a:t>питому </a:t>
            </a:r>
            <a:r>
              <a:rPr lang="ru-RU" b="1" dirty="0" err="1"/>
              <a:t>теплоємність</a:t>
            </a:r>
            <a:r>
              <a:rPr lang="ru-RU" b="1" dirty="0"/>
              <a:t> меду</a:t>
            </a:r>
            <a:r>
              <a:rPr lang="ru-RU" dirty="0"/>
              <a:t> наведено у </a:t>
            </a:r>
            <a:r>
              <a:rPr lang="ru-RU" dirty="0" err="1"/>
              <a:t>дослідженні</a:t>
            </a:r>
            <a:r>
              <a:rPr lang="ru-RU" dirty="0"/>
              <a:t> </a:t>
            </a:r>
            <a:r>
              <a:rPr lang="ru-RU" dirty="0">
                <a:hlinkClick r:id="rId4"/>
              </a:rPr>
              <a:t>(</a:t>
            </a:r>
            <a:r>
              <a:rPr lang="ru-RU" dirty="0" err="1">
                <a:hlinkClick r:id="rId4"/>
              </a:rPr>
              <a:t>Sopade</a:t>
            </a:r>
            <a:r>
              <a:rPr lang="ru-RU" dirty="0">
                <a:hlinkClick r:id="rId4"/>
              </a:rPr>
              <a:t> </a:t>
            </a:r>
            <a:r>
              <a:rPr lang="ru-RU" dirty="0" err="1">
                <a:hlinkClick r:id="rId4"/>
              </a:rPr>
              <a:t>et</a:t>
            </a:r>
            <a:r>
              <a:rPr lang="ru-RU" dirty="0">
                <a:hlinkClick r:id="rId4"/>
              </a:rPr>
              <a:t> </a:t>
            </a:r>
            <a:r>
              <a:rPr lang="ru-RU" dirty="0" err="1">
                <a:hlinkClick r:id="rId4"/>
              </a:rPr>
              <a:t>al</a:t>
            </a:r>
            <a:r>
              <a:rPr lang="ru-RU" dirty="0">
                <a:hlinkClick r:id="rId4"/>
              </a:rPr>
              <a:t>., 2006)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D06C5-75D0-4B4A-8514-64C559CA886F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5486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7F420-4A51-9EB7-47AD-FE4E833DF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E1D74092-73EB-2212-7AE2-BE2DF23AF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36D77CE6-53ED-7036-94EE-AA42212049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AFDA3204-7FFA-5BB9-B11A-A88076675F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D06C5-75D0-4B4A-8514-64C559CA886F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6359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BFF51-8974-737B-44C4-E4578E985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47F8A88B-D24E-2903-1EAE-77A1BB17A6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09984995-3F9A-EFCD-2E09-7E0121ABF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C1B12948-3E75-120A-2E88-BA58808CB5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D06C5-75D0-4B4A-8514-64C559CA886F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4477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54B08-817D-7E75-AEB3-643A58579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004BC104-04BA-7A7E-5D94-78C4CA262E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A6149415-A8CE-00EE-DEB5-809B73C41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95E97E04-671D-DE02-C929-A723CB22F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D06C5-75D0-4B4A-8514-64C559CA886F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1125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AC9224-198C-F36F-D702-795FB28C04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95E1354B-20BC-A5FC-9446-32B97C5347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DE8A213-5006-2DAC-3591-40CA06263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1DF9-CC34-46C9-9EA1-69978CC9966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A6D0662-D3E4-0028-AB4F-D7397FB13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BCDF76B-CE53-0601-5B9C-39A51D5AB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E05EF-6511-485D-A985-63B18DD6B3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8268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40FB0-D0BD-AC6C-BE74-BC8974880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DCBDA82-3284-EB71-3502-E89B0E28E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C7B3132-6F45-83E7-500C-02BD60FEB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1DF9-CC34-46C9-9EA1-69978CC9966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A63664A-5B11-375F-D851-0504FFCF2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AF6153D-DEDA-0D2F-1955-54A89DCD7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E05EF-6511-485D-A985-63B18DD6B3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854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ADBB51-DF6A-29F7-69CE-19A3BF47F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74D8E2C-D3A4-3D34-9D78-528205F56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26886E2-E022-4173-8B4A-3BDFC2425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1DF9-CC34-46C9-9EA1-69978CC9966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B5CC76D-64C5-283D-5115-B04961CD2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B9B6C16-26C5-24A0-B99F-4EEA18522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E05EF-6511-485D-A985-63B18DD6B3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211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55BE1F-06BA-6E0E-E99E-3291F33E6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2100F48-2104-92D6-4E0E-2DBDC945FF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0384073-E28D-11F9-21D9-B7768E8AE7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82FD112-3D3E-7C26-5F9F-643A31453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1DF9-CC34-46C9-9EA1-69978CC9966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FBB8827-3770-FF34-B615-37DFB5C9D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6C27533-AB95-1E66-DD96-A3DFF408C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E05EF-6511-485D-A985-63B18DD6B3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0490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A55C86-26EF-FD40-15C1-87C7EEBE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44DFEC8-F07A-2111-E80E-AC0349A16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B8B5323-75CF-D35F-DEFB-0C723B29EC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416EB36E-A339-8166-BA2B-A4685C7215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2E4886F8-016B-66D5-FBE3-66A6ADCE9C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499433E6-707E-F097-1825-24AA2EED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1DF9-CC34-46C9-9EA1-69978CC9966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4A77E67B-BD53-E9E1-76BA-36710FE98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4B67731B-4164-0718-1B09-2B4410939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E05EF-6511-485D-A985-63B18DD6B3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9939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94F194-63B8-ED41-B431-8549909CF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40D17458-FCA0-43B5-5DC8-58C922484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1DF9-CC34-46C9-9EA1-69978CC9966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4E066F76-1062-6673-E70C-8F449957E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32C85054-56A6-9DC3-83E2-AC6AC1782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E05EF-6511-485D-A985-63B18DD6B3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6812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C775B4E0-1C7C-0EF2-B170-BAFC97578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1DF9-CC34-46C9-9EA1-69978CC9966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D3A2C0F3-17FD-1B46-022F-5336DF9F8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281C383-ACC3-239B-7500-3964897DD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E05EF-6511-485D-A985-63B18DD6B3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4473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1820DB-2EF5-B7AC-9A37-870FF4B36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9381BAD-2DF1-4012-EF34-E0C7B79BC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50F56F5E-141E-2F3B-67AD-E51FE50908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EFC153D-6B1B-D287-4618-567ADCB83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1DF9-CC34-46C9-9EA1-69978CC9966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5BED39E-CCCD-D661-4536-F7187D387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3A8B5FDA-57B2-EBB4-CFEF-1206BF121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E05EF-6511-485D-A985-63B18DD6B3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43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3A0179-9310-E52E-E11E-11E06453A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F00A724E-BA98-F14A-2696-077CFF6C2D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3A85562E-1DFF-A734-92E8-90F78933F9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BDD687F0-87C4-4321-0665-956EF1D1E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1DF9-CC34-46C9-9EA1-69978CC9966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8EEAC27-A336-2170-89A4-D1DD6B7AE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AB7E34F5-DBC2-B8DF-76CE-9F8367038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E05EF-6511-485D-A985-63B18DD6B3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3342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629B89-9AFA-BD92-64A1-E3540D316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D53E76B2-DAE5-5C43-EEFA-1675C30B0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A46499F-DA3F-DEEB-D324-810565038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1DF9-CC34-46C9-9EA1-69978CC9966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7E7CCAC-ED1F-BC6E-A129-FEE297F24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3248F72-AED8-A930-C99F-60574F50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E05EF-6511-485D-A985-63B18DD6B3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0932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74765BB2-5A8E-4663-C250-FFDBC314D3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36CC4DB1-3ACC-3035-A228-181E873B2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3E3BEB4-0242-3177-2450-7784B36E4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1DF9-CC34-46C9-9EA1-69978CC9966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9ECEAA6-C8FA-16F0-0697-DDC9770E6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5E55096-4A0C-E380-9837-CD1DFE94F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E05EF-6511-485D-A985-63B18DD6B3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7896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C61AEBA3-FF53-F663-0E4B-813327C67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CE811C64-A1A3-874C-4934-3CFC5D3F2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3EBD0E8-5D12-8148-7D1B-9F6AF64300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B31DF9-CC34-46C9-9EA1-69978CC99663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1995B24-A7B4-EA11-4637-1AA9AD5B6A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B591F0B-50C4-61B6-2894-152526124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4E05EF-6511-485D-A985-63B18DD6B30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4155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1.png"/><Relationship Id="rId10" Type="http://schemas.openxmlformats.org/officeDocument/2006/relationships/image" Target="../media/image15.jp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library.wiley.com/doi/10.1111/j.1745-4549.2006.00051.x" TargetMode="External"/><Relationship Id="rId2" Type="http://schemas.openxmlformats.org/officeDocument/2006/relationships/hyperlink" Target="https://jarmhs.com/MHS/index.php/mhs/article/view/473/47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k.wikipedia.org/wiki/&#1062;&#1091;&#1082;&#1086;&#1088;" TargetMode="External"/><Relationship Id="rId4" Type="http://schemas.openxmlformats.org/officeDocument/2006/relationships/hyperlink" Target="https://uk.wikipedia.org/wiki/&#1050;&#1072;&#1088;&#1072;&#1084;&#1077;&#1083;&#1100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700AFA-5C62-4711-B6B2-C328B38E6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A5D244-0837-EFD6-D333-46D7C06D9A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51" r="16941" b="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6" name="Підзаголовок 2">
            <a:extLst>
              <a:ext uri="{FF2B5EF4-FFF2-40B4-BE49-F238E27FC236}">
                <a16:creationId xmlns:a16="http://schemas.microsoft.com/office/drawing/2014/main" id="{CCD9846E-D959-5A5A-4603-A34F01FBE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45550"/>
            <a:ext cx="6862916" cy="3113395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900" b="1" dirty="0">
                <a:latin typeface="Calibri" panose="020F0502020204030204" pitchFamily="34" charset="0"/>
                <a:cs typeface="Calibri" panose="020F0502020204030204" pitchFamily="34" charset="0"/>
              </a:rPr>
              <a:t>Роботу виконали: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900" b="1" dirty="0">
                <a:latin typeface="Calibri" panose="020F0502020204030204" pitchFamily="34" charset="0"/>
                <a:cs typeface="Calibri" panose="020F0502020204030204" pitchFamily="34" charset="0"/>
              </a:rPr>
              <a:t>Єрошина Єлизавета Андріївна,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900" b="1" dirty="0">
                <a:latin typeface="Calibri" panose="020F0502020204030204" pitchFamily="34" charset="0"/>
                <a:cs typeface="Calibri" panose="020F0502020204030204" pitchFamily="34" charset="0"/>
              </a:rPr>
              <a:t>Воробйова Ярослава Олександрівна, учениці 8 класу,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900" b="1" dirty="0">
                <a:latin typeface="Calibri" panose="020F0502020204030204" pitchFamily="34" charset="0"/>
                <a:cs typeface="Calibri" panose="020F0502020204030204" pitchFamily="34" charset="0"/>
              </a:rPr>
              <a:t>та Подоско Михайло Дмитрович, учень 7 класу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900" b="1" dirty="0">
                <a:latin typeface="Calibri" panose="020F0502020204030204" pitchFamily="34" charset="0"/>
                <a:cs typeface="Calibri" panose="020F0502020204030204" pitchFamily="34" charset="0"/>
              </a:rPr>
              <a:t>Київського міжнародного ліцею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900" b="1" dirty="0">
                <a:latin typeface="Calibri" panose="020F0502020204030204" pitchFamily="34" charset="0"/>
                <a:cs typeface="Calibri" panose="020F0502020204030204" pitchFamily="34" charset="0"/>
              </a:rPr>
              <a:t>«СТАДІ ЕКЕДЕМІ»</a:t>
            </a:r>
          </a:p>
          <a:p>
            <a:pPr>
              <a:lnSpc>
                <a:spcPct val="110000"/>
              </a:lnSpc>
            </a:pPr>
            <a:r>
              <a:rPr lang="uk-UA" sz="1900" b="1" dirty="0">
                <a:latin typeface="Calibri" panose="020F0502020204030204" pitchFamily="34" charset="0"/>
                <a:cs typeface="Calibri" panose="020F0502020204030204" pitchFamily="34" charset="0"/>
              </a:rPr>
              <a:t>Науковий керівник: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900" b="1" dirty="0">
                <a:latin typeface="Calibri" panose="020F0502020204030204" pitchFamily="34" charset="0"/>
                <a:cs typeface="Calibri" panose="020F0502020204030204" pitchFamily="34" charset="0"/>
              </a:rPr>
              <a:t>Солдатенко Наталія Григорівна, вчитель фізики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900" b="1" dirty="0">
                <a:latin typeface="Calibri" panose="020F0502020204030204" pitchFamily="34" charset="0"/>
                <a:cs typeface="Calibri" panose="020F0502020204030204" pitchFamily="34" charset="0"/>
              </a:rPr>
              <a:t>Київського міжнародного ліцею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900" b="1" dirty="0">
                <a:latin typeface="Calibri" panose="020F0502020204030204" pitchFamily="34" charset="0"/>
                <a:cs typeface="Calibri" panose="020F0502020204030204" pitchFamily="34" charset="0"/>
              </a:rPr>
              <a:t>«СТАДІ ЕКЕДЕМІ»</a:t>
            </a:r>
            <a:endParaRPr lang="uk-U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A77644-F1F0-B879-2E28-7AD9542C4D89}"/>
              </a:ext>
            </a:extLst>
          </p:cNvPr>
          <p:cNvSpPr txBox="1"/>
          <p:nvPr/>
        </p:nvSpPr>
        <p:spPr>
          <a:xfrm>
            <a:off x="216310" y="493760"/>
            <a:ext cx="792480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Фізика на кухні</a:t>
            </a:r>
          </a:p>
          <a:p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«Що приховує карамель?»</a:t>
            </a:r>
            <a:endParaRPr lang="uk-UA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 descr="Зображення, що містить текст, логотип, символ, Шрифт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D4A7D28E-8C0B-1099-3D40-7A7BCE60F1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9" t="14138" r="15067" b="23727"/>
          <a:stretch/>
        </p:blipFill>
        <p:spPr>
          <a:xfrm>
            <a:off x="245920" y="0"/>
            <a:ext cx="587830" cy="49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742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3CA54A-6A57-EDAF-3FBE-9F707A04E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072" y="0"/>
            <a:ext cx="3872928" cy="153778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9592AC1-70EB-DDDC-1674-92FB707EEFAE}"/>
              </a:ext>
            </a:extLst>
          </p:cNvPr>
          <p:cNvSpPr txBox="1">
            <a:spLocks/>
          </p:cNvSpPr>
          <p:nvPr/>
        </p:nvSpPr>
        <p:spPr>
          <a:xfrm>
            <a:off x="751186" y="1467975"/>
            <a:ext cx="10515599" cy="2828721"/>
          </a:xfrm>
          <a:custGeom>
            <a:avLst/>
            <a:gdLst>
              <a:gd name="connsiteX0" fmla="*/ 0 w 10515599"/>
              <a:gd name="connsiteY0" fmla="*/ 0 h 2828721"/>
              <a:gd name="connsiteX1" fmla="*/ 584200 w 10515599"/>
              <a:gd name="connsiteY1" fmla="*/ 0 h 2828721"/>
              <a:gd name="connsiteX2" fmla="*/ 1273556 w 10515599"/>
              <a:gd name="connsiteY2" fmla="*/ 0 h 2828721"/>
              <a:gd name="connsiteX3" fmla="*/ 1752600 w 10515599"/>
              <a:gd name="connsiteY3" fmla="*/ 0 h 2828721"/>
              <a:gd name="connsiteX4" fmla="*/ 2021332 w 10515599"/>
              <a:gd name="connsiteY4" fmla="*/ 0 h 2828721"/>
              <a:gd name="connsiteX5" fmla="*/ 2290064 w 10515599"/>
              <a:gd name="connsiteY5" fmla="*/ 0 h 2828721"/>
              <a:gd name="connsiteX6" fmla="*/ 2979420 w 10515599"/>
              <a:gd name="connsiteY6" fmla="*/ 0 h 2828721"/>
              <a:gd name="connsiteX7" fmla="*/ 3458464 w 10515599"/>
              <a:gd name="connsiteY7" fmla="*/ 0 h 2828721"/>
              <a:gd name="connsiteX8" fmla="*/ 3832352 w 10515599"/>
              <a:gd name="connsiteY8" fmla="*/ 0 h 2828721"/>
              <a:gd name="connsiteX9" fmla="*/ 4206240 w 10515599"/>
              <a:gd name="connsiteY9" fmla="*/ 0 h 2828721"/>
              <a:gd name="connsiteX10" fmla="*/ 5000752 w 10515599"/>
              <a:gd name="connsiteY10" fmla="*/ 0 h 2828721"/>
              <a:gd name="connsiteX11" fmla="*/ 5479795 w 10515599"/>
              <a:gd name="connsiteY11" fmla="*/ 0 h 2828721"/>
              <a:gd name="connsiteX12" fmla="*/ 5958839 w 10515599"/>
              <a:gd name="connsiteY12" fmla="*/ 0 h 2828721"/>
              <a:gd name="connsiteX13" fmla="*/ 6437883 w 10515599"/>
              <a:gd name="connsiteY13" fmla="*/ 0 h 2828721"/>
              <a:gd name="connsiteX14" fmla="*/ 6811771 w 10515599"/>
              <a:gd name="connsiteY14" fmla="*/ 0 h 2828721"/>
              <a:gd name="connsiteX15" fmla="*/ 7606283 w 10515599"/>
              <a:gd name="connsiteY15" fmla="*/ 0 h 2828721"/>
              <a:gd name="connsiteX16" fmla="*/ 8190483 w 10515599"/>
              <a:gd name="connsiteY16" fmla="*/ 0 h 2828721"/>
              <a:gd name="connsiteX17" fmla="*/ 8459215 w 10515599"/>
              <a:gd name="connsiteY17" fmla="*/ 0 h 2828721"/>
              <a:gd name="connsiteX18" fmla="*/ 8727947 w 10515599"/>
              <a:gd name="connsiteY18" fmla="*/ 0 h 2828721"/>
              <a:gd name="connsiteX19" fmla="*/ 9101835 w 10515599"/>
              <a:gd name="connsiteY19" fmla="*/ 0 h 2828721"/>
              <a:gd name="connsiteX20" fmla="*/ 9686035 w 10515599"/>
              <a:gd name="connsiteY20" fmla="*/ 0 h 2828721"/>
              <a:gd name="connsiteX21" fmla="*/ 10515599 w 10515599"/>
              <a:gd name="connsiteY21" fmla="*/ 0 h 2828721"/>
              <a:gd name="connsiteX22" fmla="*/ 10515599 w 10515599"/>
              <a:gd name="connsiteY22" fmla="*/ 622319 h 2828721"/>
              <a:gd name="connsiteX23" fmla="*/ 10515599 w 10515599"/>
              <a:gd name="connsiteY23" fmla="*/ 1159776 h 2828721"/>
              <a:gd name="connsiteX24" fmla="*/ 10515599 w 10515599"/>
              <a:gd name="connsiteY24" fmla="*/ 1697233 h 2828721"/>
              <a:gd name="connsiteX25" fmla="*/ 10515599 w 10515599"/>
              <a:gd name="connsiteY25" fmla="*/ 2291264 h 2828721"/>
              <a:gd name="connsiteX26" fmla="*/ 10515599 w 10515599"/>
              <a:gd name="connsiteY26" fmla="*/ 2828721 h 2828721"/>
              <a:gd name="connsiteX27" fmla="*/ 9826243 w 10515599"/>
              <a:gd name="connsiteY27" fmla="*/ 2828721 h 2828721"/>
              <a:gd name="connsiteX28" fmla="*/ 9136887 w 10515599"/>
              <a:gd name="connsiteY28" fmla="*/ 2828721 h 2828721"/>
              <a:gd name="connsiteX29" fmla="*/ 8868155 w 10515599"/>
              <a:gd name="connsiteY29" fmla="*/ 2828721 h 2828721"/>
              <a:gd name="connsiteX30" fmla="*/ 8283955 w 10515599"/>
              <a:gd name="connsiteY30" fmla="*/ 2828721 h 2828721"/>
              <a:gd name="connsiteX31" fmla="*/ 7594599 w 10515599"/>
              <a:gd name="connsiteY31" fmla="*/ 2828721 h 2828721"/>
              <a:gd name="connsiteX32" fmla="*/ 6800087 w 10515599"/>
              <a:gd name="connsiteY32" fmla="*/ 2828721 h 2828721"/>
              <a:gd name="connsiteX33" fmla="*/ 6321043 w 10515599"/>
              <a:gd name="connsiteY33" fmla="*/ 2828721 h 2828721"/>
              <a:gd name="connsiteX34" fmla="*/ 5736843 w 10515599"/>
              <a:gd name="connsiteY34" fmla="*/ 2828721 h 2828721"/>
              <a:gd name="connsiteX35" fmla="*/ 5257800 w 10515599"/>
              <a:gd name="connsiteY35" fmla="*/ 2828721 h 2828721"/>
              <a:gd name="connsiteX36" fmla="*/ 4568444 w 10515599"/>
              <a:gd name="connsiteY36" fmla="*/ 2828721 h 2828721"/>
              <a:gd name="connsiteX37" fmla="*/ 4089400 w 10515599"/>
              <a:gd name="connsiteY37" fmla="*/ 2828721 h 2828721"/>
              <a:gd name="connsiteX38" fmla="*/ 3610356 w 10515599"/>
              <a:gd name="connsiteY38" fmla="*/ 2828721 h 2828721"/>
              <a:gd name="connsiteX39" fmla="*/ 2815844 w 10515599"/>
              <a:gd name="connsiteY39" fmla="*/ 2828721 h 2828721"/>
              <a:gd name="connsiteX40" fmla="*/ 2547112 w 10515599"/>
              <a:gd name="connsiteY40" fmla="*/ 2828721 h 2828721"/>
              <a:gd name="connsiteX41" fmla="*/ 2173224 w 10515599"/>
              <a:gd name="connsiteY41" fmla="*/ 2828721 h 2828721"/>
              <a:gd name="connsiteX42" fmla="*/ 1589024 w 10515599"/>
              <a:gd name="connsiteY42" fmla="*/ 2828721 h 2828721"/>
              <a:gd name="connsiteX43" fmla="*/ 794512 w 10515599"/>
              <a:gd name="connsiteY43" fmla="*/ 2828721 h 2828721"/>
              <a:gd name="connsiteX44" fmla="*/ 0 w 10515599"/>
              <a:gd name="connsiteY44" fmla="*/ 2828721 h 2828721"/>
              <a:gd name="connsiteX45" fmla="*/ 0 w 10515599"/>
              <a:gd name="connsiteY45" fmla="*/ 2206402 h 2828721"/>
              <a:gd name="connsiteX46" fmla="*/ 0 w 10515599"/>
              <a:gd name="connsiteY46" fmla="*/ 1668945 h 2828721"/>
              <a:gd name="connsiteX47" fmla="*/ 0 w 10515599"/>
              <a:gd name="connsiteY47" fmla="*/ 1046627 h 2828721"/>
              <a:gd name="connsiteX48" fmla="*/ 0 w 10515599"/>
              <a:gd name="connsiteY48" fmla="*/ 0 h 2828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0515599" h="2828721" fill="none" extrusionOk="0">
                <a:moveTo>
                  <a:pt x="0" y="0"/>
                </a:moveTo>
                <a:cubicBezTo>
                  <a:pt x="275323" y="-61588"/>
                  <a:pt x="439479" y="54439"/>
                  <a:pt x="584200" y="0"/>
                </a:cubicBezTo>
                <a:cubicBezTo>
                  <a:pt x="728921" y="-54439"/>
                  <a:pt x="1018954" y="34375"/>
                  <a:pt x="1273556" y="0"/>
                </a:cubicBezTo>
                <a:cubicBezTo>
                  <a:pt x="1528158" y="-34375"/>
                  <a:pt x="1543584" y="27142"/>
                  <a:pt x="1752600" y="0"/>
                </a:cubicBezTo>
                <a:cubicBezTo>
                  <a:pt x="1961616" y="-27142"/>
                  <a:pt x="1891024" y="23592"/>
                  <a:pt x="2021332" y="0"/>
                </a:cubicBezTo>
                <a:cubicBezTo>
                  <a:pt x="2151640" y="-23592"/>
                  <a:pt x="2226295" y="4532"/>
                  <a:pt x="2290064" y="0"/>
                </a:cubicBezTo>
                <a:cubicBezTo>
                  <a:pt x="2353833" y="-4532"/>
                  <a:pt x="2677942" y="25830"/>
                  <a:pt x="2979420" y="0"/>
                </a:cubicBezTo>
                <a:cubicBezTo>
                  <a:pt x="3280898" y="-25830"/>
                  <a:pt x="3300520" y="43322"/>
                  <a:pt x="3458464" y="0"/>
                </a:cubicBezTo>
                <a:cubicBezTo>
                  <a:pt x="3616408" y="-43322"/>
                  <a:pt x="3683391" y="41810"/>
                  <a:pt x="3832352" y="0"/>
                </a:cubicBezTo>
                <a:cubicBezTo>
                  <a:pt x="3981313" y="-41810"/>
                  <a:pt x="4121803" y="24352"/>
                  <a:pt x="4206240" y="0"/>
                </a:cubicBezTo>
                <a:cubicBezTo>
                  <a:pt x="4290677" y="-24352"/>
                  <a:pt x="4703158" y="262"/>
                  <a:pt x="5000752" y="0"/>
                </a:cubicBezTo>
                <a:cubicBezTo>
                  <a:pt x="5298346" y="-262"/>
                  <a:pt x="5250386" y="27505"/>
                  <a:pt x="5479795" y="0"/>
                </a:cubicBezTo>
                <a:cubicBezTo>
                  <a:pt x="5709204" y="-27505"/>
                  <a:pt x="5851190" y="15764"/>
                  <a:pt x="5958839" y="0"/>
                </a:cubicBezTo>
                <a:cubicBezTo>
                  <a:pt x="6066488" y="-15764"/>
                  <a:pt x="6265048" y="15038"/>
                  <a:pt x="6437883" y="0"/>
                </a:cubicBezTo>
                <a:cubicBezTo>
                  <a:pt x="6610718" y="-15038"/>
                  <a:pt x="6687046" y="2046"/>
                  <a:pt x="6811771" y="0"/>
                </a:cubicBezTo>
                <a:cubicBezTo>
                  <a:pt x="6936496" y="-2046"/>
                  <a:pt x="7257173" y="47693"/>
                  <a:pt x="7606283" y="0"/>
                </a:cubicBezTo>
                <a:cubicBezTo>
                  <a:pt x="7955393" y="-47693"/>
                  <a:pt x="7903737" y="60537"/>
                  <a:pt x="8190483" y="0"/>
                </a:cubicBezTo>
                <a:cubicBezTo>
                  <a:pt x="8477229" y="-60537"/>
                  <a:pt x="8354451" y="31812"/>
                  <a:pt x="8459215" y="0"/>
                </a:cubicBezTo>
                <a:cubicBezTo>
                  <a:pt x="8563979" y="-31812"/>
                  <a:pt x="8635073" y="2423"/>
                  <a:pt x="8727947" y="0"/>
                </a:cubicBezTo>
                <a:cubicBezTo>
                  <a:pt x="8820821" y="-2423"/>
                  <a:pt x="8936208" y="20001"/>
                  <a:pt x="9101835" y="0"/>
                </a:cubicBezTo>
                <a:cubicBezTo>
                  <a:pt x="9267462" y="-20001"/>
                  <a:pt x="9496042" y="2635"/>
                  <a:pt x="9686035" y="0"/>
                </a:cubicBezTo>
                <a:cubicBezTo>
                  <a:pt x="9876028" y="-2635"/>
                  <a:pt x="10242861" y="79684"/>
                  <a:pt x="10515599" y="0"/>
                </a:cubicBezTo>
                <a:cubicBezTo>
                  <a:pt x="10572950" y="293850"/>
                  <a:pt x="10477806" y="362669"/>
                  <a:pt x="10515599" y="622319"/>
                </a:cubicBezTo>
                <a:cubicBezTo>
                  <a:pt x="10553392" y="881969"/>
                  <a:pt x="10462498" y="961165"/>
                  <a:pt x="10515599" y="1159776"/>
                </a:cubicBezTo>
                <a:cubicBezTo>
                  <a:pt x="10568700" y="1358387"/>
                  <a:pt x="10457312" y="1528627"/>
                  <a:pt x="10515599" y="1697233"/>
                </a:cubicBezTo>
                <a:cubicBezTo>
                  <a:pt x="10573886" y="1865839"/>
                  <a:pt x="10509819" y="2117015"/>
                  <a:pt x="10515599" y="2291264"/>
                </a:cubicBezTo>
                <a:cubicBezTo>
                  <a:pt x="10521379" y="2465513"/>
                  <a:pt x="10469637" y="2578960"/>
                  <a:pt x="10515599" y="2828721"/>
                </a:cubicBezTo>
                <a:cubicBezTo>
                  <a:pt x="10372887" y="2889758"/>
                  <a:pt x="10074394" y="2787668"/>
                  <a:pt x="9826243" y="2828721"/>
                </a:cubicBezTo>
                <a:cubicBezTo>
                  <a:pt x="9578092" y="2869774"/>
                  <a:pt x="9463608" y="2778928"/>
                  <a:pt x="9136887" y="2828721"/>
                </a:cubicBezTo>
                <a:cubicBezTo>
                  <a:pt x="8810166" y="2878514"/>
                  <a:pt x="8953720" y="2824002"/>
                  <a:pt x="8868155" y="2828721"/>
                </a:cubicBezTo>
                <a:cubicBezTo>
                  <a:pt x="8782590" y="2833440"/>
                  <a:pt x="8551718" y="2772148"/>
                  <a:pt x="8283955" y="2828721"/>
                </a:cubicBezTo>
                <a:cubicBezTo>
                  <a:pt x="8016192" y="2885294"/>
                  <a:pt x="7799571" y="2827937"/>
                  <a:pt x="7594599" y="2828721"/>
                </a:cubicBezTo>
                <a:cubicBezTo>
                  <a:pt x="7389627" y="2829505"/>
                  <a:pt x="7189443" y="2819837"/>
                  <a:pt x="6800087" y="2828721"/>
                </a:cubicBezTo>
                <a:cubicBezTo>
                  <a:pt x="6410731" y="2837605"/>
                  <a:pt x="6502155" y="2803532"/>
                  <a:pt x="6321043" y="2828721"/>
                </a:cubicBezTo>
                <a:cubicBezTo>
                  <a:pt x="6139931" y="2853910"/>
                  <a:pt x="5990784" y="2764393"/>
                  <a:pt x="5736843" y="2828721"/>
                </a:cubicBezTo>
                <a:cubicBezTo>
                  <a:pt x="5482902" y="2893049"/>
                  <a:pt x="5391751" y="2796597"/>
                  <a:pt x="5257800" y="2828721"/>
                </a:cubicBezTo>
                <a:cubicBezTo>
                  <a:pt x="5123849" y="2860845"/>
                  <a:pt x="4717317" y="2807766"/>
                  <a:pt x="4568444" y="2828721"/>
                </a:cubicBezTo>
                <a:cubicBezTo>
                  <a:pt x="4419571" y="2849676"/>
                  <a:pt x="4200607" y="2777419"/>
                  <a:pt x="4089400" y="2828721"/>
                </a:cubicBezTo>
                <a:cubicBezTo>
                  <a:pt x="3978193" y="2880023"/>
                  <a:pt x="3814997" y="2819480"/>
                  <a:pt x="3610356" y="2828721"/>
                </a:cubicBezTo>
                <a:cubicBezTo>
                  <a:pt x="3405715" y="2837962"/>
                  <a:pt x="3107020" y="2746738"/>
                  <a:pt x="2815844" y="2828721"/>
                </a:cubicBezTo>
                <a:cubicBezTo>
                  <a:pt x="2524668" y="2910704"/>
                  <a:pt x="2618711" y="2828082"/>
                  <a:pt x="2547112" y="2828721"/>
                </a:cubicBezTo>
                <a:cubicBezTo>
                  <a:pt x="2475513" y="2829360"/>
                  <a:pt x="2257349" y="2804068"/>
                  <a:pt x="2173224" y="2828721"/>
                </a:cubicBezTo>
                <a:cubicBezTo>
                  <a:pt x="2089099" y="2853374"/>
                  <a:pt x="1837936" y="2784937"/>
                  <a:pt x="1589024" y="2828721"/>
                </a:cubicBezTo>
                <a:cubicBezTo>
                  <a:pt x="1340112" y="2872505"/>
                  <a:pt x="1113472" y="2776885"/>
                  <a:pt x="794512" y="2828721"/>
                </a:cubicBezTo>
                <a:cubicBezTo>
                  <a:pt x="475552" y="2880557"/>
                  <a:pt x="280822" y="2776976"/>
                  <a:pt x="0" y="2828721"/>
                </a:cubicBezTo>
                <a:cubicBezTo>
                  <a:pt x="-11790" y="2640447"/>
                  <a:pt x="67959" y="2476566"/>
                  <a:pt x="0" y="2206402"/>
                </a:cubicBezTo>
                <a:cubicBezTo>
                  <a:pt x="-67959" y="1936238"/>
                  <a:pt x="9476" y="1916121"/>
                  <a:pt x="0" y="1668945"/>
                </a:cubicBezTo>
                <a:cubicBezTo>
                  <a:pt x="-9476" y="1421769"/>
                  <a:pt x="46548" y="1188537"/>
                  <a:pt x="0" y="1046627"/>
                </a:cubicBezTo>
                <a:cubicBezTo>
                  <a:pt x="-46548" y="904717"/>
                  <a:pt x="59342" y="392779"/>
                  <a:pt x="0" y="0"/>
                </a:cubicBezTo>
                <a:close/>
              </a:path>
              <a:path w="10515599" h="2828721" stroke="0" extrusionOk="0">
                <a:moveTo>
                  <a:pt x="0" y="0"/>
                </a:moveTo>
                <a:cubicBezTo>
                  <a:pt x="151299" y="-24542"/>
                  <a:pt x="443160" y="25641"/>
                  <a:pt x="584200" y="0"/>
                </a:cubicBezTo>
                <a:cubicBezTo>
                  <a:pt x="725240" y="-25641"/>
                  <a:pt x="803269" y="34931"/>
                  <a:pt x="958088" y="0"/>
                </a:cubicBezTo>
                <a:cubicBezTo>
                  <a:pt x="1112907" y="-34931"/>
                  <a:pt x="1152620" y="12497"/>
                  <a:pt x="1331976" y="0"/>
                </a:cubicBezTo>
                <a:cubicBezTo>
                  <a:pt x="1511332" y="-12497"/>
                  <a:pt x="1853851" y="34656"/>
                  <a:pt x="2021332" y="0"/>
                </a:cubicBezTo>
                <a:cubicBezTo>
                  <a:pt x="2188813" y="-34656"/>
                  <a:pt x="2335672" y="18684"/>
                  <a:pt x="2605532" y="0"/>
                </a:cubicBezTo>
                <a:cubicBezTo>
                  <a:pt x="2875392" y="-18684"/>
                  <a:pt x="2879609" y="35154"/>
                  <a:pt x="3084576" y="0"/>
                </a:cubicBezTo>
                <a:cubicBezTo>
                  <a:pt x="3289543" y="-35154"/>
                  <a:pt x="3382914" y="56439"/>
                  <a:pt x="3563620" y="0"/>
                </a:cubicBezTo>
                <a:cubicBezTo>
                  <a:pt x="3744326" y="-56439"/>
                  <a:pt x="3807906" y="43739"/>
                  <a:pt x="3937508" y="0"/>
                </a:cubicBezTo>
                <a:cubicBezTo>
                  <a:pt x="4067110" y="-43739"/>
                  <a:pt x="4256093" y="35139"/>
                  <a:pt x="4416552" y="0"/>
                </a:cubicBezTo>
                <a:cubicBezTo>
                  <a:pt x="4577011" y="-35139"/>
                  <a:pt x="4661144" y="4305"/>
                  <a:pt x="4895596" y="0"/>
                </a:cubicBezTo>
                <a:cubicBezTo>
                  <a:pt x="5130048" y="-4305"/>
                  <a:pt x="5267853" y="30133"/>
                  <a:pt x="5479795" y="0"/>
                </a:cubicBezTo>
                <a:cubicBezTo>
                  <a:pt x="5691737" y="-30133"/>
                  <a:pt x="5956790" y="54124"/>
                  <a:pt x="6274307" y="0"/>
                </a:cubicBezTo>
                <a:cubicBezTo>
                  <a:pt x="6591824" y="-54124"/>
                  <a:pt x="6449255" y="29600"/>
                  <a:pt x="6543039" y="0"/>
                </a:cubicBezTo>
                <a:cubicBezTo>
                  <a:pt x="6636823" y="-29600"/>
                  <a:pt x="6959773" y="45509"/>
                  <a:pt x="7127239" y="0"/>
                </a:cubicBezTo>
                <a:cubicBezTo>
                  <a:pt x="7294705" y="-45509"/>
                  <a:pt x="7563477" y="23529"/>
                  <a:pt x="7711439" y="0"/>
                </a:cubicBezTo>
                <a:cubicBezTo>
                  <a:pt x="7859401" y="-23529"/>
                  <a:pt x="8190169" y="72001"/>
                  <a:pt x="8400795" y="0"/>
                </a:cubicBezTo>
                <a:cubicBezTo>
                  <a:pt x="8611421" y="-72001"/>
                  <a:pt x="8867860" y="14575"/>
                  <a:pt x="9195307" y="0"/>
                </a:cubicBezTo>
                <a:cubicBezTo>
                  <a:pt x="9522754" y="-14575"/>
                  <a:pt x="9598726" y="10617"/>
                  <a:pt x="9779507" y="0"/>
                </a:cubicBezTo>
                <a:cubicBezTo>
                  <a:pt x="9960288" y="-10617"/>
                  <a:pt x="10248591" y="33064"/>
                  <a:pt x="10515599" y="0"/>
                </a:cubicBezTo>
                <a:cubicBezTo>
                  <a:pt x="10556656" y="279146"/>
                  <a:pt x="10442429" y="341953"/>
                  <a:pt x="10515599" y="622319"/>
                </a:cubicBezTo>
                <a:cubicBezTo>
                  <a:pt x="10588769" y="902685"/>
                  <a:pt x="10447856" y="1038759"/>
                  <a:pt x="10515599" y="1216350"/>
                </a:cubicBezTo>
                <a:cubicBezTo>
                  <a:pt x="10583342" y="1393941"/>
                  <a:pt x="10506546" y="1613904"/>
                  <a:pt x="10515599" y="1810381"/>
                </a:cubicBezTo>
                <a:cubicBezTo>
                  <a:pt x="10524652" y="2006858"/>
                  <a:pt x="10414390" y="2514000"/>
                  <a:pt x="10515599" y="2828721"/>
                </a:cubicBezTo>
                <a:cubicBezTo>
                  <a:pt x="10368369" y="2850597"/>
                  <a:pt x="10287328" y="2795175"/>
                  <a:pt x="10141711" y="2828721"/>
                </a:cubicBezTo>
                <a:cubicBezTo>
                  <a:pt x="9996094" y="2862267"/>
                  <a:pt x="9778591" y="2771391"/>
                  <a:pt x="9662667" y="2828721"/>
                </a:cubicBezTo>
                <a:cubicBezTo>
                  <a:pt x="9546743" y="2886051"/>
                  <a:pt x="9471521" y="2786989"/>
                  <a:pt x="9288779" y="2828721"/>
                </a:cubicBezTo>
                <a:cubicBezTo>
                  <a:pt x="9106037" y="2870453"/>
                  <a:pt x="9081262" y="2821124"/>
                  <a:pt x="9020047" y="2828721"/>
                </a:cubicBezTo>
                <a:cubicBezTo>
                  <a:pt x="8958832" y="2836318"/>
                  <a:pt x="8739312" y="2793891"/>
                  <a:pt x="8646159" y="2828721"/>
                </a:cubicBezTo>
                <a:cubicBezTo>
                  <a:pt x="8553006" y="2863551"/>
                  <a:pt x="8202897" y="2791856"/>
                  <a:pt x="7851647" y="2828721"/>
                </a:cubicBezTo>
                <a:cubicBezTo>
                  <a:pt x="7500397" y="2865586"/>
                  <a:pt x="7495135" y="2803299"/>
                  <a:pt x="7267447" y="2828721"/>
                </a:cubicBezTo>
                <a:cubicBezTo>
                  <a:pt x="7039759" y="2854143"/>
                  <a:pt x="6801527" y="2770680"/>
                  <a:pt x="6683247" y="2828721"/>
                </a:cubicBezTo>
                <a:cubicBezTo>
                  <a:pt x="6564967" y="2886762"/>
                  <a:pt x="6213934" y="2802541"/>
                  <a:pt x="5888735" y="2828721"/>
                </a:cubicBezTo>
                <a:cubicBezTo>
                  <a:pt x="5563536" y="2854901"/>
                  <a:pt x="5542697" y="2789466"/>
                  <a:pt x="5304535" y="2828721"/>
                </a:cubicBezTo>
                <a:cubicBezTo>
                  <a:pt x="5066373" y="2867976"/>
                  <a:pt x="4780033" y="2790316"/>
                  <a:pt x="4510024" y="2828721"/>
                </a:cubicBezTo>
                <a:cubicBezTo>
                  <a:pt x="4240015" y="2867126"/>
                  <a:pt x="4173824" y="2805095"/>
                  <a:pt x="4030980" y="2828721"/>
                </a:cubicBezTo>
                <a:cubicBezTo>
                  <a:pt x="3888136" y="2852347"/>
                  <a:pt x="3755745" y="2782810"/>
                  <a:pt x="3551936" y="2828721"/>
                </a:cubicBezTo>
                <a:cubicBezTo>
                  <a:pt x="3348127" y="2874632"/>
                  <a:pt x="3277328" y="2794677"/>
                  <a:pt x="3178048" y="2828721"/>
                </a:cubicBezTo>
                <a:cubicBezTo>
                  <a:pt x="3078768" y="2862765"/>
                  <a:pt x="2988156" y="2805627"/>
                  <a:pt x="2909316" y="2828721"/>
                </a:cubicBezTo>
                <a:cubicBezTo>
                  <a:pt x="2830476" y="2851815"/>
                  <a:pt x="2382697" y="2790838"/>
                  <a:pt x="2114804" y="2828721"/>
                </a:cubicBezTo>
                <a:cubicBezTo>
                  <a:pt x="1846911" y="2866604"/>
                  <a:pt x="1759266" y="2801267"/>
                  <a:pt x="1530604" y="2828721"/>
                </a:cubicBezTo>
                <a:cubicBezTo>
                  <a:pt x="1301942" y="2856175"/>
                  <a:pt x="1168471" y="2826423"/>
                  <a:pt x="1051560" y="2828721"/>
                </a:cubicBezTo>
                <a:cubicBezTo>
                  <a:pt x="934649" y="2831019"/>
                  <a:pt x="774856" y="2814672"/>
                  <a:pt x="677672" y="2828721"/>
                </a:cubicBezTo>
                <a:cubicBezTo>
                  <a:pt x="580488" y="2842770"/>
                  <a:pt x="280726" y="2789441"/>
                  <a:pt x="0" y="2828721"/>
                </a:cubicBezTo>
                <a:cubicBezTo>
                  <a:pt x="-7965" y="2535881"/>
                  <a:pt x="48579" y="2496016"/>
                  <a:pt x="0" y="2206402"/>
                </a:cubicBezTo>
                <a:cubicBezTo>
                  <a:pt x="-48579" y="1916788"/>
                  <a:pt x="54081" y="1869666"/>
                  <a:pt x="0" y="1584084"/>
                </a:cubicBezTo>
                <a:cubicBezTo>
                  <a:pt x="-54081" y="1298502"/>
                  <a:pt x="3064" y="1225870"/>
                  <a:pt x="0" y="961765"/>
                </a:cubicBezTo>
                <a:cubicBezTo>
                  <a:pt x="-3064" y="697660"/>
                  <a:pt x="4485" y="264187"/>
                  <a:pt x="0" y="0"/>
                </a:cubicBezTo>
                <a:close/>
              </a:path>
            </a:pathLst>
          </a:custGeom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425800175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b="1" dirty="0">
                <a:solidFill>
                  <a:schemeClr val="accent2"/>
                </a:solidFill>
              </a:rPr>
              <a:t>Актуальність</a:t>
            </a:r>
          </a:p>
          <a:p>
            <a:pPr marL="0" indent="0" algn="just">
              <a:buNone/>
            </a:pPr>
            <a:r>
              <a:rPr lang="ru-RU" dirty="0"/>
              <a:t>	Ми щодня стикаємось з процесами нагрівання харчових продуктів — вдома, у школі, на виробництві. Але не завжди розуміємо скільки тепла потрібно і що відбувається всередині суміші. Цей проєкт допомагає краще зрозуміти фізику звичайних речей: варіння сиропу, карамелі тощо.</a:t>
            </a:r>
          </a:p>
          <a:p>
            <a:pPr marL="0" indent="0" algn="just">
              <a:buNone/>
            </a:pP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7282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519ECDD-B998-3191-009A-5BB3C37A71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286" t="36709" r="51786" b="11111"/>
          <a:stretch/>
        </p:blipFill>
        <p:spPr>
          <a:xfrm rot="1110687">
            <a:off x="312011" y="938109"/>
            <a:ext cx="1742529" cy="27020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568" y="623047"/>
            <a:ext cx="10515600" cy="1325563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accent2"/>
                </a:solidFill>
              </a:rPr>
              <a:t>Мета проєкту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0748" y="1663723"/>
            <a:ext cx="8839201" cy="2977104"/>
          </a:xfrm>
          <a:custGeom>
            <a:avLst/>
            <a:gdLst>
              <a:gd name="connsiteX0" fmla="*/ 0 w 8839201"/>
              <a:gd name="connsiteY0" fmla="*/ 0 h 2977104"/>
              <a:gd name="connsiteX1" fmla="*/ 500888 w 8839201"/>
              <a:gd name="connsiteY1" fmla="*/ 0 h 2977104"/>
              <a:gd name="connsiteX2" fmla="*/ 1266952 w 8839201"/>
              <a:gd name="connsiteY2" fmla="*/ 0 h 2977104"/>
              <a:gd name="connsiteX3" fmla="*/ 1944624 w 8839201"/>
              <a:gd name="connsiteY3" fmla="*/ 0 h 2977104"/>
              <a:gd name="connsiteX4" fmla="*/ 2533904 w 8839201"/>
              <a:gd name="connsiteY4" fmla="*/ 0 h 2977104"/>
              <a:gd name="connsiteX5" fmla="*/ 2946400 w 8839201"/>
              <a:gd name="connsiteY5" fmla="*/ 0 h 2977104"/>
              <a:gd name="connsiteX6" fmla="*/ 3358896 w 8839201"/>
              <a:gd name="connsiteY6" fmla="*/ 0 h 2977104"/>
              <a:gd name="connsiteX7" fmla="*/ 3771392 w 8839201"/>
              <a:gd name="connsiteY7" fmla="*/ 0 h 2977104"/>
              <a:gd name="connsiteX8" fmla="*/ 4360672 w 8839201"/>
              <a:gd name="connsiteY8" fmla="*/ 0 h 2977104"/>
              <a:gd name="connsiteX9" fmla="*/ 4684777 w 8839201"/>
              <a:gd name="connsiteY9" fmla="*/ 0 h 2977104"/>
              <a:gd name="connsiteX10" fmla="*/ 5274057 w 8839201"/>
              <a:gd name="connsiteY10" fmla="*/ 0 h 2977104"/>
              <a:gd name="connsiteX11" fmla="*/ 5774945 w 8839201"/>
              <a:gd name="connsiteY11" fmla="*/ 0 h 2977104"/>
              <a:gd name="connsiteX12" fmla="*/ 6099049 w 8839201"/>
              <a:gd name="connsiteY12" fmla="*/ 0 h 2977104"/>
              <a:gd name="connsiteX13" fmla="*/ 6599937 w 8839201"/>
              <a:gd name="connsiteY13" fmla="*/ 0 h 2977104"/>
              <a:gd name="connsiteX14" fmla="*/ 7366001 w 8839201"/>
              <a:gd name="connsiteY14" fmla="*/ 0 h 2977104"/>
              <a:gd name="connsiteX15" fmla="*/ 7866889 w 8839201"/>
              <a:gd name="connsiteY15" fmla="*/ 0 h 2977104"/>
              <a:gd name="connsiteX16" fmla="*/ 8839201 w 8839201"/>
              <a:gd name="connsiteY16" fmla="*/ 0 h 2977104"/>
              <a:gd name="connsiteX17" fmla="*/ 8839201 w 8839201"/>
              <a:gd name="connsiteY17" fmla="*/ 506108 h 2977104"/>
              <a:gd name="connsiteX18" fmla="*/ 8839201 w 8839201"/>
              <a:gd name="connsiteY18" fmla="*/ 1101528 h 2977104"/>
              <a:gd name="connsiteX19" fmla="*/ 8839201 w 8839201"/>
              <a:gd name="connsiteY19" fmla="*/ 1607636 h 2977104"/>
              <a:gd name="connsiteX20" fmla="*/ 8839201 w 8839201"/>
              <a:gd name="connsiteY20" fmla="*/ 2203057 h 2977104"/>
              <a:gd name="connsiteX21" fmla="*/ 8839201 w 8839201"/>
              <a:gd name="connsiteY21" fmla="*/ 2977104 h 2977104"/>
              <a:gd name="connsiteX22" fmla="*/ 8338313 w 8839201"/>
              <a:gd name="connsiteY22" fmla="*/ 2977104 h 2977104"/>
              <a:gd name="connsiteX23" fmla="*/ 7837425 w 8839201"/>
              <a:gd name="connsiteY23" fmla="*/ 2977104 h 2977104"/>
              <a:gd name="connsiteX24" fmla="*/ 7159753 w 8839201"/>
              <a:gd name="connsiteY24" fmla="*/ 2977104 h 2977104"/>
              <a:gd name="connsiteX25" fmla="*/ 6393689 w 8839201"/>
              <a:gd name="connsiteY25" fmla="*/ 2977104 h 2977104"/>
              <a:gd name="connsiteX26" fmla="*/ 5716017 w 8839201"/>
              <a:gd name="connsiteY26" fmla="*/ 2977104 h 2977104"/>
              <a:gd name="connsiteX27" fmla="*/ 5303521 w 8839201"/>
              <a:gd name="connsiteY27" fmla="*/ 2977104 h 2977104"/>
              <a:gd name="connsiteX28" fmla="*/ 4979417 w 8839201"/>
              <a:gd name="connsiteY28" fmla="*/ 2977104 h 2977104"/>
              <a:gd name="connsiteX29" fmla="*/ 4213352 w 8839201"/>
              <a:gd name="connsiteY29" fmla="*/ 2977104 h 2977104"/>
              <a:gd name="connsiteX30" fmla="*/ 3800856 w 8839201"/>
              <a:gd name="connsiteY30" fmla="*/ 2977104 h 2977104"/>
              <a:gd name="connsiteX31" fmla="*/ 3034792 w 8839201"/>
              <a:gd name="connsiteY31" fmla="*/ 2977104 h 2977104"/>
              <a:gd name="connsiteX32" fmla="*/ 2622296 w 8839201"/>
              <a:gd name="connsiteY32" fmla="*/ 2977104 h 2977104"/>
              <a:gd name="connsiteX33" fmla="*/ 1856232 w 8839201"/>
              <a:gd name="connsiteY33" fmla="*/ 2977104 h 2977104"/>
              <a:gd name="connsiteX34" fmla="*/ 1355344 w 8839201"/>
              <a:gd name="connsiteY34" fmla="*/ 2977104 h 2977104"/>
              <a:gd name="connsiteX35" fmla="*/ 766064 w 8839201"/>
              <a:gd name="connsiteY35" fmla="*/ 2977104 h 2977104"/>
              <a:gd name="connsiteX36" fmla="*/ 0 w 8839201"/>
              <a:gd name="connsiteY36" fmla="*/ 2977104 h 2977104"/>
              <a:gd name="connsiteX37" fmla="*/ 0 w 8839201"/>
              <a:gd name="connsiteY37" fmla="*/ 2441225 h 2977104"/>
              <a:gd name="connsiteX38" fmla="*/ 0 w 8839201"/>
              <a:gd name="connsiteY38" fmla="*/ 1935118 h 2977104"/>
              <a:gd name="connsiteX39" fmla="*/ 0 w 8839201"/>
              <a:gd name="connsiteY39" fmla="*/ 1339697 h 2977104"/>
              <a:gd name="connsiteX40" fmla="*/ 0 w 8839201"/>
              <a:gd name="connsiteY40" fmla="*/ 774047 h 2977104"/>
              <a:gd name="connsiteX41" fmla="*/ 0 w 8839201"/>
              <a:gd name="connsiteY41" fmla="*/ 0 h 2977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839201" h="2977104" fill="none" extrusionOk="0">
                <a:moveTo>
                  <a:pt x="0" y="0"/>
                </a:moveTo>
                <a:cubicBezTo>
                  <a:pt x="223829" y="-47009"/>
                  <a:pt x="307888" y="36732"/>
                  <a:pt x="500888" y="0"/>
                </a:cubicBezTo>
                <a:cubicBezTo>
                  <a:pt x="693888" y="-36732"/>
                  <a:pt x="933396" y="18754"/>
                  <a:pt x="1266952" y="0"/>
                </a:cubicBezTo>
                <a:cubicBezTo>
                  <a:pt x="1600508" y="-18754"/>
                  <a:pt x="1740282" y="62356"/>
                  <a:pt x="1944624" y="0"/>
                </a:cubicBezTo>
                <a:cubicBezTo>
                  <a:pt x="2148966" y="-62356"/>
                  <a:pt x="2293150" y="56672"/>
                  <a:pt x="2533904" y="0"/>
                </a:cubicBezTo>
                <a:cubicBezTo>
                  <a:pt x="2774658" y="-56672"/>
                  <a:pt x="2745765" y="40819"/>
                  <a:pt x="2946400" y="0"/>
                </a:cubicBezTo>
                <a:cubicBezTo>
                  <a:pt x="3147035" y="-40819"/>
                  <a:pt x="3202623" y="28343"/>
                  <a:pt x="3358896" y="0"/>
                </a:cubicBezTo>
                <a:cubicBezTo>
                  <a:pt x="3515169" y="-28343"/>
                  <a:pt x="3623155" y="20810"/>
                  <a:pt x="3771392" y="0"/>
                </a:cubicBezTo>
                <a:cubicBezTo>
                  <a:pt x="3919629" y="-20810"/>
                  <a:pt x="4222731" y="23157"/>
                  <a:pt x="4360672" y="0"/>
                </a:cubicBezTo>
                <a:cubicBezTo>
                  <a:pt x="4498613" y="-23157"/>
                  <a:pt x="4538266" y="22683"/>
                  <a:pt x="4684777" y="0"/>
                </a:cubicBezTo>
                <a:cubicBezTo>
                  <a:pt x="4831288" y="-22683"/>
                  <a:pt x="5027352" y="31734"/>
                  <a:pt x="5274057" y="0"/>
                </a:cubicBezTo>
                <a:cubicBezTo>
                  <a:pt x="5520762" y="-31734"/>
                  <a:pt x="5574378" y="53413"/>
                  <a:pt x="5774945" y="0"/>
                </a:cubicBezTo>
                <a:cubicBezTo>
                  <a:pt x="5975512" y="-53413"/>
                  <a:pt x="5999125" y="15646"/>
                  <a:pt x="6099049" y="0"/>
                </a:cubicBezTo>
                <a:cubicBezTo>
                  <a:pt x="6198973" y="-15646"/>
                  <a:pt x="6410071" y="1911"/>
                  <a:pt x="6599937" y="0"/>
                </a:cubicBezTo>
                <a:cubicBezTo>
                  <a:pt x="6789803" y="-1911"/>
                  <a:pt x="6993803" y="30097"/>
                  <a:pt x="7366001" y="0"/>
                </a:cubicBezTo>
                <a:cubicBezTo>
                  <a:pt x="7738199" y="-30097"/>
                  <a:pt x="7696345" y="36326"/>
                  <a:pt x="7866889" y="0"/>
                </a:cubicBezTo>
                <a:cubicBezTo>
                  <a:pt x="8037433" y="-36326"/>
                  <a:pt x="8363475" y="22855"/>
                  <a:pt x="8839201" y="0"/>
                </a:cubicBezTo>
                <a:cubicBezTo>
                  <a:pt x="8855779" y="207815"/>
                  <a:pt x="8813448" y="348040"/>
                  <a:pt x="8839201" y="506108"/>
                </a:cubicBezTo>
                <a:cubicBezTo>
                  <a:pt x="8864954" y="664176"/>
                  <a:pt x="8770379" y="846981"/>
                  <a:pt x="8839201" y="1101528"/>
                </a:cubicBezTo>
                <a:cubicBezTo>
                  <a:pt x="8908023" y="1356075"/>
                  <a:pt x="8788536" y="1447341"/>
                  <a:pt x="8839201" y="1607636"/>
                </a:cubicBezTo>
                <a:cubicBezTo>
                  <a:pt x="8889866" y="1767931"/>
                  <a:pt x="8796219" y="2067362"/>
                  <a:pt x="8839201" y="2203057"/>
                </a:cubicBezTo>
                <a:cubicBezTo>
                  <a:pt x="8882183" y="2338752"/>
                  <a:pt x="8769706" y="2611710"/>
                  <a:pt x="8839201" y="2977104"/>
                </a:cubicBezTo>
                <a:cubicBezTo>
                  <a:pt x="8630513" y="3000515"/>
                  <a:pt x="8461391" y="2955783"/>
                  <a:pt x="8338313" y="2977104"/>
                </a:cubicBezTo>
                <a:cubicBezTo>
                  <a:pt x="8215235" y="2998425"/>
                  <a:pt x="8033293" y="2934766"/>
                  <a:pt x="7837425" y="2977104"/>
                </a:cubicBezTo>
                <a:cubicBezTo>
                  <a:pt x="7641557" y="3019442"/>
                  <a:pt x="7430706" y="2950183"/>
                  <a:pt x="7159753" y="2977104"/>
                </a:cubicBezTo>
                <a:cubicBezTo>
                  <a:pt x="6888800" y="3004025"/>
                  <a:pt x="6722626" y="2907499"/>
                  <a:pt x="6393689" y="2977104"/>
                </a:cubicBezTo>
                <a:cubicBezTo>
                  <a:pt x="6064752" y="3046709"/>
                  <a:pt x="5985012" y="2911810"/>
                  <a:pt x="5716017" y="2977104"/>
                </a:cubicBezTo>
                <a:cubicBezTo>
                  <a:pt x="5447022" y="3042398"/>
                  <a:pt x="5504278" y="2937886"/>
                  <a:pt x="5303521" y="2977104"/>
                </a:cubicBezTo>
                <a:cubicBezTo>
                  <a:pt x="5102764" y="3016322"/>
                  <a:pt x="5127940" y="2972334"/>
                  <a:pt x="4979417" y="2977104"/>
                </a:cubicBezTo>
                <a:cubicBezTo>
                  <a:pt x="4830894" y="2981874"/>
                  <a:pt x="4375995" y="2969286"/>
                  <a:pt x="4213352" y="2977104"/>
                </a:cubicBezTo>
                <a:cubicBezTo>
                  <a:pt x="4050709" y="2984922"/>
                  <a:pt x="3968005" y="2946654"/>
                  <a:pt x="3800856" y="2977104"/>
                </a:cubicBezTo>
                <a:cubicBezTo>
                  <a:pt x="3633707" y="3007554"/>
                  <a:pt x="3357064" y="2894344"/>
                  <a:pt x="3034792" y="2977104"/>
                </a:cubicBezTo>
                <a:cubicBezTo>
                  <a:pt x="2712520" y="3059864"/>
                  <a:pt x="2826451" y="2969332"/>
                  <a:pt x="2622296" y="2977104"/>
                </a:cubicBezTo>
                <a:cubicBezTo>
                  <a:pt x="2418141" y="2984876"/>
                  <a:pt x="2212095" y="2919077"/>
                  <a:pt x="1856232" y="2977104"/>
                </a:cubicBezTo>
                <a:cubicBezTo>
                  <a:pt x="1500369" y="3035131"/>
                  <a:pt x="1509418" y="2922290"/>
                  <a:pt x="1355344" y="2977104"/>
                </a:cubicBezTo>
                <a:cubicBezTo>
                  <a:pt x="1201270" y="3031918"/>
                  <a:pt x="915708" y="2915806"/>
                  <a:pt x="766064" y="2977104"/>
                </a:cubicBezTo>
                <a:cubicBezTo>
                  <a:pt x="616420" y="3038402"/>
                  <a:pt x="237625" y="2915415"/>
                  <a:pt x="0" y="2977104"/>
                </a:cubicBezTo>
                <a:cubicBezTo>
                  <a:pt x="-54053" y="2792297"/>
                  <a:pt x="55714" y="2668308"/>
                  <a:pt x="0" y="2441225"/>
                </a:cubicBezTo>
                <a:cubicBezTo>
                  <a:pt x="-55714" y="2214142"/>
                  <a:pt x="10829" y="2184482"/>
                  <a:pt x="0" y="1935118"/>
                </a:cubicBezTo>
                <a:cubicBezTo>
                  <a:pt x="-10829" y="1685754"/>
                  <a:pt x="42480" y="1528438"/>
                  <a:pt x="0" y="1339697"/>
                </a:cubicBezTo>
                <a:cubicBezTo>
                  <a:pt x="-42480" y="1150956"/>
                  <a:pt x="17752" y="1016872"/>
                  <a:pt x="0" y="774047"/>
                </a:cubicBezTo>
                <a:cubicBezTo>
                  <a:pt x="-17752" y="531222"/>
                  <a:pt x="15992" y="290818"/>
                  <a:pt x="0" y="0"/>
                </a:cubicBezTo>
                <a:close/>
              </a:path>
              <a:path w="8839201" h="2977104" stroke="0" extrusionOk="0">
                <a:moveTo>
                  <a:pt x="0" y="0"/>
                </a:moveTo>
                <a:cubicBezTo>
                  <a:pt x="146811" y="-21869"/>
                  <a:pt x="248212" y="28408"/>
                  <a:pt x="412496" y="0"/>
                </a:cubicBezTo>
                <a:cubicBezTo>
                  <a:pt x="576780" y="-28408"/>
                  <a:pt x="805252" y="64598"/>
                  <a:pt x="1001776" y="0"/>
                </a:cubicBezTo>
                <a:cubicBezTo>
                  <a:pt x="1198300" y="-64598"/>
                  <a:pt x="1320495" y="27406"/>
                  <a:pt x="1414272" y="0"/>
                </a:cubicBezTo>
                <a:cubicBezTo>
                  <a:pt x="1508049" y="-27406"/>
                  <a:pt x="1653590" y="38066"/>
                  <a:pt x="1738376" y="0"/>
                </a:cubicBezTo>
                <a:cubicBezTo>
                  <a:pt x="1823162" y="-38066"/>
                  <a:pt x="2034043" y="25746"/>
                  <a:pt x="2327656" y="0"/>
                </a:cubicBezTo>
                <a:cubicBezTo>
                  <a:pt x="2621269" y="-25746"/>
                  <a:pt x="2763455" y="30845"/>
                  <a:pt x="2916936" y="0"/>
                </a:cubicBezTo>
                <a:cubicBezTo>
                  <a:pt x="3070417" y="-30845"/>
                  <a:pt x="3325559" y="45782"/>
                  <a:pt x="3594608" y="0"/>
                </a:cubicBezTo>
                <a:cubicBezTo>
                  <a:pt x="3863657" y="-45782"/>
                  <a:pt x="3801055" y="46442"/>
                  <a:pt x="4007104" y="0"/>
                </a:cubicBezTo>
                <a:cubicBezTo>
                  <a:pt x="4213153" y="-46442"/>
                  <a:pt x="4558399" y="55320"/>
                  <a:pt x="4773169" y="0"/>
                </a:cubicBezTo>
                <a:cubicBezTo>
                  <a:pt x="4987940" y="-55320"/>
                  <a:pt x="5187407" y="29075"/>
                  <a:pt x="5362449" y="0"/>
                </a:cubicBezTo>
                <a:cubicBezTo>
                  <a:pt x="5537491" y="-29075"/>
                  <a:pt x="5781168" y="17119"/>
                  <a:pt x="6128513" y="0"/>
                </a:cubicBezTo>
                <a:cubicBezTo>
                  <a:pt x="6475858" y="-17119"/>
                  <a:pt x="6296639" y="38010"/>
                  <a:pt x="6452617" y="0"/>
                </a:cubicBezTo>
                <a:cubicBezTo>
                  <a:pt x="6608595" y="-38010"/>
                  <a:pt x="6864283" y="81379"/>
                  <a:pt x="7218681" y="0"/>
                </a:cubicBezTo>
                <a:cubicBezTo>
                  <a:pt x="7573079" y="-81379"/>
                  <a:pt x="7698240" y="73247"/>
                  <a:pt x="7896353" y="0"/>
                </a:cubicBezTo>
                <a:cubicBezTo>
                  <a:pt x="8094466" y="-73247"/>
                  <a:pt x="8196169" y="48056"/>
                  <a:pt x="8308849" y="0"/>
                </a:cubicBezTo>
                <a:cubicBezTo>
                  <a:pt x="8421529" y="-48056"/>
                  <a:pt x="8691462" y="56252"/>
                  <a:pt x="8839201" y="0"/>
                </a:cubicBezTo>
                <a:cubicBezTo>
                  <a:pt x="8854470" y="182163"/>
                  <a:pt x="8802029" y="319637"/>
                  <a:pt x="8839201" y="565650"/>
                </a:cubicBezTo>
                <a:cubicBezTo>
                  <a:pt x="8876373" y="811663"/>
                  <a:pt x="8782937" y="852388"/>
                  <a:pt x="8839201" y="1101528"/>
                </a:cubicBezTo>
                <a:cubicBezTo>
                  <a:pt x="8895465" y="1350668"/>
                  <a:pt x="8803775" y="1509675"/>
                  <a:pt x="8839201" y="1756491"/>
                </a:cubicBezTo>
                <a:cubicBezTo>
                  <a:pt x="8874627" y="2003307"/>
                  <a:pt x="8821336" y="2256288"/>
                  <a:pt x="8839201" y="2411454"/>
                </a:cubicBezTo>
                <a:cubicBezTo>
                  <a:pt x="8857066" y="2566620"/>
                  <a:pt x="8781572" y="2813886"/>
                  <a:pt x="8839201" y="2977104"/>
                </a:cubicBezTo>
                <a:cubicBezTo>
                  <a:pt x="8707612" y="2999867"/>
                  <a:pt x="8654822" y="2970645"/>
                  <a:pt x="8515097" y="2977104"/>
                </a:cubicBezTo>
                <a:cubicBezTo>
                  <a:pt x="8375372" y="2983563"/>
                  <a:pt x="8129820" y="2920117"/>
                  <a:pt x="7837425" y="2977104"/>
                </a:cubicBezTo>
                <a:cubicBezTo>
                  <a:pt x="7545030" y="3034091"/>
                  <a:pt x="7587365" y="2940620"/>
                  <a:pt x="7424929" y="2977104"/>
                </a:cubicBezTo>
                <a:cubicBezTo>
                  <a:pt x="7262493" y="3013588"/>
                  <a:pt x="7085096" y="2925058"/>
                  <a:pt x="6747257" y="2977104"/>
                </a:cubicBezTo>
                <a:cubicBezTo>
                  <a:pt x="6409418" y="3029150"/>
                  <a:pt x="6494510" y="2951530"/>
                  <a:pt x="6246369" y="2977104"/>
                </a:cubicBezTo>
                <a:cubicBezTo>
                  <a:pt x="5998228" y="3002678"/>
                  <a:pt x="5942356" y="2972127"/>
                  <a:pt x="5833873" y="2977104"/>
                </a:cubicBezTo>
                <a:cubicBezTo>
                  <a:pt x="5725390" y="2982081"/>
                  <a:pt x="5439747" y="2919620"/>
                  <a:pt x="5244593" y="2977104"/>
                </a:cubicBezTo>
                <a:cubicBezTo>
                  <a:pt x="5049439" y="3034588"/>
                  <a:pt x="4715013" y="2921729"/>
                  <a:pt x="4566921" y="2977104"/>
                </a:cubicBezTo>
                <a:cubicBezTo>
                  <a:pt x="4418829" y="3032479"/>
                  <a:pt x="4170411" y="2930526"/>
                  <a:pt x="4066032" y="2977104"/>
                </a:cubicBezTo>
                <a:cubicBezTo>
                  <a:pt x="3961653" y="3023682"/>
                  <a:pt x="3721697" y="2930138"/>
                  <a:pt x="3565144" y="2977104"/>
                </a:cubicBezTo>
                <a:cubicBezTo>
                  <a:pt x="3408591" y="3024070"/>
                  <a:pt x="3201691" y="2968754"/>
                  <a:pt x="3064256" y="2977104"/>
                </a:cubicBezTo>
                <a:cubicBezTo>
                  <a:pt x="2926821" y="2985454"/>
                  <a:pt x="2797019" y="2967979"/>
                  <a:pt x="2651760" y="2977104"/>
                </a:cubicBezTo>
                <a:cubicBezTo>
                  <a:pt x="2506501" y="2986229"/>
                  <a:pt x="2161419" y="2965106"/>
                  <a:pt x="1885696" y="2977104"/>
                </a:cubicBezTo>
                <a:cubicBezTo>
                  <a:pt x="1609973" y="2989102"/>
                  <a:pt x="1544317" y="2928653"/>
                  <a:pt x="1296416" y="2977104"/>
                </a:cubicBezTo>
                <a:cubicBezTo>
                  <a:pt x="1048515" y="3025555"/>
                  <a:pt x="1118822" y="2957726"/>
                  <a:pt x="972312" y="2977104"/>
                </a:cubicBezTo>
                <a:cubicBezTo>
                  <a:pt x="825802" y="2996482"/>
                  <a:pt x="710249" y="2967254"/>
                  <a:pt x="559816" y="2977104"/>
                </a:cubicBezTo>
                <a:cubicBezTo>
                  <a:pt x="409383" y="2986954"/>
                  <a:pt x="260412" y="2914638"/>
                  <a:pt x="0" y="2977104"/>
                </a:cubicBezTo>
                <a:cubicBezTo>
                  <a:pt x="-45887" y="2835150"/>
                  <a:pt x="1232" y="2609325"/>
                  <a:pt x="0" y="2470996"/>
                </a:cubicBezTo>
                <a:cubicBezTo>
                  <a:pt x="-1232" y="2332667"/>
                  <a:pt x="9295" y="2150626"/>
                  <a:pt x="0" y="1845804"/>
                </a:cubicBezTo>
                <a:cubicBezTo>
                  <a:pt x="-9295" y="1540982"/>
                  <a:pt x="14152" y="1488595"/>
                  <a:pt x="0" y="1250384"/>
                </a:cubicBezTo>
                <a:cubicBezTo>
                  <a:pt x="-14152" y="1012173"/>
                  <a:pt x="18280" y="861279"/>
                  <a:pt x="0" y="684734"/>
                </a:cubicBezTo>
                <a:cubicBezTo>
                  <a:pt x="-18280" y="508189"/>
                  <a:pt x="81919" y="276399"/>
                  <a:pt x="0" y="0"/>
                </a:cubicBezTo>
                <a:close/>
              </a:path>
            </a:pathLst>
          </a:custGeom>
          <a:ln w="190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3223621313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r>
              <a:rPr lang="ru-RU" sz="2400" dirty="0"/>
              <a:t>Перетворити кухню на наукову лабораторію, створивши власну карамельку.</a:t>
            </a:r>
          </a:p>
          <a:p>
            <a:r>
              <a:rPr lang="ru-RU" sz="2400" dirty="0"/>
              <a:t>Дослідити процес виготовлення карамелі та проаналізувати фізичні зміни, що відбуваються під час нагрівання суміші.</a:t>
            </a:r>
          </a:p>
          <a:p>
            <a:r>
              <a:rPr lang="ru-RU" sz="2400" dirty="0"/>
              <a:t>З’ясувати, як наявність води впливає на зміну температури, а температура — на структуру готового виробу.</a:t>
            </a:r>
          </a:p>
          <a:p>
            <a:r>
              <a:rPr lang="ru-RU" sz="2400" dirty="0"/>
              <a:t>Відчути смак науки — буквально! 🍭✨</a:t>
            </a:r>
          </a:p>
        </p:txBody>
      </p:sp>
      <p:sp>
        <p:nvSpPr>
          <p:cNvPr id="24" name="Місце для вмісту 4">
            <a:extLst>
              <a:ext uri="{FF2B5EF4-FFF2-40B4-BE49-F238E27FC236}">
                <a16:creationId xmlns:a16="http://schemas.microsoft.com/office/drawing/2014/main" id="{CB19B302-8458-7C22-8215-CD628D9D5C0B}"/>
              </a:ext>
            </a:extLst>
          </p:cNvPr>
          <p:cNvSpPr txBox="1">
            <a:spLocks/>
          </p:cNvSpPr>
          <p:nvPr/>
        </p:nvSpPr>
        <p:spPr>
          <a:xfrm>
            <a:off x="422787" y="282533"/>
            <a:ext cx="4031226" cy="681028"/>
          </a:xfrm>
          <a:custGeom>
            <a:avLst/>
            <a:gdLst>
              <a:gd name="connsiteX0" fmla="*/ 0 w 4031226"/>
              <a:gd name="connsiteY0" fmla="*/ 0 h 681028"/>
              <a:gd name="connsiteX1" fmla="*/ 495265 w 4031226"/>
              <a:gd name="connsiteY1" fmla="*/ 0 h 681028"/>
              <a:gd name="connsiteX2" fmla="*/ 990530 w 4031226"/>
              <a:gd name="connsiteY2" fmla="*/ 0 h 681028"/>
              <a:gd name="connsiteX3" fmla="*/ 1526107 w 4031226"/>
              <a:gd name="connsiteY3" fmla="*/ 0 h 681028"/>
              <a:gd name="connsiteX4" fmla="*/ 1981060 w 4031226"/>
              <a:gd name="connsiteY4" fmla="*/ 0 h 681028"/>
              <a:gd name="connsiteX5" fmla="*/ 2436012 w 4031226"/>
              <a:gd name="connsiteY5" fmla="*/ 0 h 681028"/>
              <a:gd name="connsiteX6" fmla="*/ 2890965 w 4031226"/>
              <a:gd name="connsiteY6" fmla="*/ 0 h 681028"/>
              <a:gd name="connsiteX7" fmla="*/ 4031226 w 4031226"/>
              <a:gd name="connsiteY7" fmla="*/ 0 h 681028"/>
              <a:gd name="connsiteX8" fmla="*/ 4031226 w 4031226"/>
              <a:gd name="connsiteY8" fmla="*/ 333704 h 681028"/>
              <a:gd name="connsiteX9" fmla="*/ 4031226 w 4031226"/>
              <a:gd name="connsiteY9" fmla="*/ 681028 h 681028"/>
              <a:gd name="connsiteX10" fmla="*/ 3495649 w 4031226"/>
              <a:gd name="connsiteY10" fmla="*/ 681028 h 681028"/>
              <a:gd name="connsiteX11" fmla="*/ 2879447 w 4031226"/>
              <a:gd name="connsiteY11" fmla="*/ 681028 h 681028"/>
              <a:gd name="connsiteX12" fmla="*/ 2343870 w 4031226"/>
              <a:gd name="connsiteY12" fmla="*/ 681028 h 681028"/>
              <a:gd name="connsiteX13" fmla="*/ 1727668 w 4031226"/>
              <a:gd name="connsiteY13" fmla="*/ 681028 h 681028"/>
              <a:gd name="connsiteX14" fmla="*/ 1111467 w 4031226"/>
              <a:gd name="connsiteY14" fmla="*/ 681028 h 681028"/>
              <a:gd name="connsiteX15" fmla="*/ 616202 w 4031226"/>
              <a:gd name="connsiteY15" fmla="*/ 681028 h 681028"/>
              <a:gd name="connsiteX16" fmla="*/ 0 w 4031226"/>
              <a:gd name="connsiteY16" fmla="*/ 681028 h 681028"/>
              <a:gd name="connsiteX17" fmla="*/ 0 w 4031226"/>
              <a:gd name="connsiteY17" fmla="*/ 333704 h 681028"/>
              <a:gd name="connsiteX18" fmla="*/ 0 w 4031226"/>
              <a:gd name="connsiteY18" fmla="*/ 0 h 68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031226" h="681028" fill="none" extrusionOk="0">
                <a:moveTo>
                  <a:pt x="0" y="0"/>
                </a:moveTo>
                <a:cubicBezTo>
                  <a:pt x="122791" y="-53906"/>
                  <a:pt x="250783" y="19053"/>
                  <a:pt x="495265" y="0"/>
                </a:cubicBezTo>
                <a:cubicBezTo>
                  <a:pt x="739747" y="-19053"/>
                  <a:pt x="863172" y="44616"/>
                  <a:pt x="990530" y="0"/>
                </a:cubicBezTo>
                <a:cubicBezTo>
                  <a:pt x="1117888" y="-44616"/>
                  <a:pt x="1355174" y="54495"/>
                  <a:pt x="1526107" y="0"/>
                </a:cubicBezTo>
                <a:cubicBezTo>
                  <a:pt x="1697040" y="-54495"/>
                  <a:pt x="1884895" y="19126"/>
                  <a:pt x="1981060" y="0"/>
                </a:cubicBezTo>
                <a:cubicBezTo>
                  <a:pt x="2077225" y="-19126"/>
                  <a:pt x="2238802" y="18814"/>
                  <a:pt x="2436012" y="0"/>
                </a:cubicBezTo>
                <a:cubicBezTo>
                  <a:pt x="2633222" y="-18814"/>
                  <a:pt x="2674579" y="47683"/>
                  <a:pt x="2890965" y="0"/>
                </a:cubicBezTo>
                <a:cubicBezTo>
                  <a:pt x="3107351" y="-47683"/>
                  <a:pt x="3584219" y="74183"/>
                  <a:pt x="4031226" y="0"/>
                </a:cubicBezTo>
                <a:cubicBezTo>
                  <a:pt x="4046180" y="128194"/>
                  <a:pt x="4005698" y="243380"/>
                  <a:pt x="4031226" y="333704"/>
                </a:cubicBezTo>
                <a:cubicBezTo>
                  <a:pt x="4056754" y="424028"/>
                  <a:pt x="4028447" y="544555"/>
                  <a:pt x="4031226" y="681028"/>
                </a:cubicBezTo>
                <a:cubicBezTo>
                  <a:pt x="3888840" y="732575"/>
                  <a:pt x="3622979" y="666625"/>
                  <a:pt x="3495649" y="681028"/>
                </a:cubicBezTo>
                <a:cubicBezTo>
                  <a:pt x="3368319" y="695431"/>
                  <a:pt x="3101438" y="670516"/>
                  <a:pt x="2879447" y="681028"/>
                </a:cubicBezTo>
                <a:cubicBezTo>
                  <a:pt x="2657456" y="691540"/>
                  <a:pt x="2547731" y="622476"/>
                  <a:pt x="2343870" y="681028"/>
                </a:cubicBezTo>
                <a:cubicBezTo>
                  <a:pt x="2140009" y="739580"/>
                  <a:pt x="1904130" y="609556"/>
                  <a:pt x="1727668" y="681028"/>
                </a:cubicBezTo>
                <a:cubicBezTo>
                  <a:pt x="1551206" y="752500"/>
                  <a:pt x="1312805" y="634255"/>
                  <a:pt x="1111467" y="681028"/>
                </a:cubicBezTo>
                <a:cubicBezTo>
                  <a:pt x="910129" y="727801"/>
                  <a:pt x="759382" y="638566"/>
                  <a:pt x="616202" y="681028"/>
                </a:cubicBezTo>
                <a:cubicBezTo>
                  <a:pt x="473023" y="723490"/>
                  <a:pt x="173343" y="625648"/>
                  <a:pt x="0" y="681028"/>
                </a:cubicBezTo>
                <a:cubicBezTo>
                  <a:pt x="-38684" y="519772"/>
                  <a:pt x="40432" y="417451"/>
                  <a:pt x="0" y="333704"/>
                </a:cubicBezTo>
                <a:cubicBezTo>
                  <a:pt x="-40432" y="249957"/>
                  <a:pt x="14203" y="129519"/>
                  <a:pt x="0" y="0"/>
                </a:cubicBezTo>
                <a:close/>
              </a:path>
              <a:path w="4031226" h="681028" stroke="0" extrusionOk="0">
                <a:moveTo>
                  <a:pt x="0" y="0"/>
                </a:moveTo>
                <a:cubicBezTo>
                  <a:pt x="242256" y="-33126"/>
                  <a:pt x="366216" y="60394"/>
                  <a:pt x="616202" y="0"/>
                </a:cubicBezTo>
                <a:cubicBezTo>
                  <a:pt x="866188" y="-60394"/>
                  <a:pt x="1002721" y="22363"/>
                  <a:pt x="1111467" y="0"/>
                </a:cubicBezTo>
                <a:cubicBezTo>
                  <a:pt x="1220214" y="-22363"/>
                  <a:pt x="1382451" y="27377"/>
                  <a:pt x="1606732" y="0"/>
                </a:cubicBezTo>
                <a:cubicBezTo>
                  <a:pt x="1831013" y="-27377"/>
                  <a:pt x="1899117" y="10960"/>
                  <a:pt x="2061684" y="0"/>
                </a:cubicBezTo>
                <a:cubicBezTo>
                  <a:pt x="2224251" y="-10960"/>
                  <a:pt x="2441886" y="57449"/>
                  <a:pt x="2597261" y="0"/>
                </a:cubicBezTo>
                <a:cubicBezTo>
                  <a:pt x="2752636" y="-57449"/>
                  <a:pt x="2977336" y="21871"/>
                  <a:pt x="3213463" y="0"/>
                </a:cubicBezTo>
                <a:cubicBezTo>
                  <a:pt x="3449590" y="-21871"/>
                  <a:pt x="3797330" y="18812"/>
                  <a:pt x="4031226" y="0"/>
                </a:cubicBezTo>
                <a:cubicBezTo>
                  <a:pt x="4068950" y="87088"/>
                  <a:pt x="4026689" y="211189"/>
                  <a:pt x="4031226" y="326893"/>
                </a:cubicBezTo>
                <a:cubicBezTo>
                  <a:pt x="4035763" y="442597"/>
                  <a:pt x="4030897" y="566731"/>
                  <a:pt x="4031226" y="681028"/>
                </a:cubicBezTo>
                <a:cubicBezTo>
                  <a:pt x="3928132" y="726119"/>
                  <a:pt x="3800083" y="662664"/>
                  <a:pt x="3576273" y="681028"/>
                </a:cubicBezTo>
                <a:cubicBezTo>
                  <a:pt x="3352463" y="699392"/>
                  <a:pt x="3183011" y="657851"/>
                  <a:pt x="3040696" y="681028"/>
                </a:cubicBezTo>
                <a:cubicBezTo>
                  <a:pt x="2898381" y="704205"/>
                  <a:pt x="2750944" y="657531"/>
                  <a:pt x="2505119" y="681028"/>
                </a:cubicBezTo>
                <a:cubicBezTo>
                  <a:pt x="2259294" y="704525"/>
                  <a:pt x="2210718" y="654335"/>
                  <a:pt x="1969542" y="681028"/>
                </a:cubicBezTo>
                <a:cubicBezTo>
                  <a:pt x="1728366" y="707721"/>
                  <a:pt x="1597158" y="648333"/>
                  <a:pt x="1433965" y="681028"/>
                </a:cubicBezTo>
                <a:cubicBezTo>
                  <a:pt x="1270772" y="713723"/>
                  <a:pt x="1092134" y="673554"/>
                  <a:pt x="898388" y="681028"/>
                </a:cubicBezTo>
                <a:cubicBezTo>
                  <a:pt x="704642" y="688502"/>
                  <a:pt x="269197" y="606024"/>
                  <a:pt x="0" y="681028"/>
                </a:cubicBezTo>
                <a:cubicBezTo>
                  <a:pt x="-18652" y="595753"/>
                  <a:pt x="15314" y="494003"/>
                  <a:pt x="0" y="354135"/>
                </a:cubicBezTo>
                <a:cubicBezTo>
                  <a:pt x="-15314" y="214267"/>
                  <a:pt x="40404" y="155432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6715345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uk-UA" i="1" dirty="0">
                <a:latin typeface="Gill Sans Nova" panose="020B0602020104020203" pitchFamily="34" charset="0"/>
                <a:cs typeface="Dreaming Outloud Script Pro" panose="020F0502020204030204" pitchFamily="66" charset="0"/>
              </a:rPr>
              <a:t>Навіщо ми це робили</a:t>
            </a:r>
            <a:r>
              <a:rPr lang="uk-UA" i="1" dirty="0">
                <a:latin typeface="Gill Sans Nova" panose="020B0602020104020203" pitchFamily="34" charset="0"/>
                <a:cs typeface="Dreaming Outloud Script Pro" panose="020F0502020204030204" pitchFamily="66" charset="0"/>
                <a:sym typeface="Wingdings" panose="05000000000000000000" pitchFamily="2" charset="2"/>
              </a:rPr>
              <a:t></a:t>
            </a:r>
            <a:endParaRPr lang="uk-UA" i="1" dirty="0">
              <a:latin typeface="Gill Sans Nova" panose="020B0602020104020203" pitchFamily="34" charset="0"/>
              <a:cs typeface="Dreaming Outloud Script Pro" panose="020F0502020204030204" pitchFamily="66" charset="0"/>
            </a:endParaRPr>
          </a:p>
        </p:txBody>
      </p:sp>
      <p:sp>
        <p:nvSpPr>
          <p:cNvPr id="4" name="Місце для вмісту 2">
            <a:extLst>
              <a:ext uri="{FF2B5EF4-FFF2-40B4-BE49-F238E27FC236}">
                <a16:creationId xmlns:a16="http://schemas.microsoft.com/office/drawing/2014/main" id="{19F3136A-AF87-0D75-8412-2BCA674FB7DC}"/>
              </a:ext>
            </a:extLst>
          </p:cNvPr>
          <p:cNvSpPr txBox="1">
            <a:spLocks/>
          </p:cNvSpPr>
          <p:nvPr/>
        </p:nvSpPr>
        <p:spPr>
          <a:xfrm>
            <a:off x="2300748" y="4887536"/>
            <a:ext cx="8839201" cy="1687931"/>
          </a:xfrm>
          <a:custGeom>
            <a:avLst/>
            <a:gdLst>
              <a:gd name="connsiteX0" fmla="*/ 0 w 8839201"/>
              <a:gd name="connsiteY0" fmla="*/ 0 h 1687931"/>
              <a:gd name="connsiteX1" fmla="*/ 412496 w 8839201"/>
              <a:gd name="connsiteY1" fmla="*/ 0 h 1687931"/>
              <a:gd name="connsiteX2" fmla="*/ 1178560 w 8839201"/>
              <a:gd name="connsiteY2" fmla="*/ 0 h 1687931"/>
              <a:gd name="connsiteX3" fmla="*/ 1679448 w 8839201"/>
              <a:gd name="connsiteY3" fmla="*/ 0 h 1687931"/>
              <a:gd name="connsiteX4" fmla="*/ 2180336 w 8839201"/>
              <a:gd name="connsiteY4" fmla="*/ 0 h 1687931"/>
              <a:gd name="connsiteX5" fmla="*/ 2592832 w 8839201"/>
              <a:gd name="connsiteY5" fmla="*/ 0 h 1687931"/>
              <a:gd name="connsiteX6" fmla="*/ 3093720 w 8839201"/>
              <a:gd name="connsiteY6" fmla="*/ 0 h 1687931"/>
              <a:gd name="connsiteX7" fmla="*/ 3859784 w 8839201"/>
              <a:gd name="connsiteY7" fmla="*/ 0 h 1687931"/>
              <a:gd name="connsiteX8" fmla="*/ 4183888 w 8839201"/>
              <a:gd name="connsiteY8" fmla="*/ 0 h 1687931"/>
              <a:gd name="connsiteX9" fmla="*/ 4773169 w 8839201"/>
              <a:gd name="connsiteY9" fmla="*/ 0 h 1687931"/>
              <a:gd name="connsiteX10" fmla="*/ 5274057 w 8839201"/>
              <a:gd name="connsiteY10" fmla="*/ 0 h 1687931"/>
              <a:gd name="connsiteX11" fmla="*/ 5863337 w 8839201"/>
              <a:gd name="connsiteY11" fmla="*/ 0 h 1687931"/>
              <a:gd name="connsiteX12" fmla="*/ 6364225 w 8839201"/>
              <a:gd name="connsiteY12" fmla="*/ 0 h 1687931"/>
              <a:gd name="connsiteX13" fmla="*/ 7130289 w 8839201"/>
              <a:gd name="connsiteY13" fmla="*/ 0 h 1687931"/>
              <a:gd name="connsiteX14" fmla="*/ 7542785 w 8839201"/>
              <a:gd name="connsiteY14" fmla="*/ 0 h 1687931"/>
              <a:gd name="connsiteX15" fmla="*/ 8220457 w 8839201"/>
              <a:gd name="connsiteY15" fmla="*/ 0 h 1687931"/>
              <a:gd name="connsiteX16" fmla="*/ 8839201 w 8839201"/>
              <a:gd name="connsiteY16" fmla="*/ 0 h 1687931"/>
              <a:gd name="connsiteX17" fmla="*/ 8839201 w 8839201"/>
              <a:gd name="connsiteY17" fmla="*/ 562644 h 1687931"/>
              <a:gd name="connsiteX18" fmla="*/ 8839201 w 8839201"/>
              <a:gd name="connsiteY18" fmla="*/ 1159046 h 1687931"/>
              <a:gd name="connsiteX19" fmla="*/ 8839201 w 8839201"/>
              <a:gd name="connsiteY19" fmla="*/ 1687931 h 1687931"/>
              <a:gd name="connsiteX20" fmla="*/ 8515097 w 8839201"/>
              <a:gd name="connsiteY20" fmla="*/ 1687931 h 1687931"/>
              <a:gd name="connsiteX21" fmla="*/ 8014209 w 8839201"/>
              <a:gd name="connsiteY21" fmla="*/ 1687931 h 1687931"/>
              <a:gd name="connsiteX22" fmla="*/ 7248145 w 8839201"/>
              <a:gd name="connsiteY22" fmla="*/ 1687931 h 1687931"/>
              <a:gd name="connsiteX23" fmla="*/ 6482081 w 8839201"/>
              <a:gd name="connsiteY23" fmla="*/ 1687931 h 1687931"/>
              <a:gd name="connsiteX24" fmla="*/ 5716017 w 8839201"/>
              <a:gd name="connsiteY24" fmla="*/ 1687931 h 1687931"/>
              <a:gd name="connsiteX25" fmla="*/ 5215129 w 8839201"/>
              <a:gd name="connsiteY25" fmla="*/ 1687931 h 1687931"/>
              <a:gd name="connsiteX26" fmla="*/ 4449065 w 8839201"/>
              <a:gd name="connsiteY26" fmla="*/ 1687931 h 1687931"/>
              <a:gd name="connsiteX27" fmla="*/ 3859784 w 8839201"/>
              <a:gd name="connsiteY27" fmla="*/ 1687931 h 1687931"/>
              <a:gd name="connsiteX28" fmla="*/ 3093720 w 8839201"/>
              <a:gd name="connsiteY28" fmla="*/ 1687931 h 1687931"/>
              <a:gd name="connsiteX29" fmla="*/ 2416048 w 8839201"/>
              <a:gd name="connsiteY29" fmla="*/ 1687931 h 1687931"/>
              <a:gd name="connsiteX30" fmla="*/ 1649984 w 8839201"/>
              <a:gd name="connsiteY30" fmla="*/ 1687931 h 1687931"/>
              <a:gd name="connsiteX31" fmla="*/ 1149096 w 8839201"/>
              <a:gd name="connsiteY31" fmla="*/ 1687931 h 1687931"/>
              <a:gd name="connsiteX32" fmla="*/ 648208 w 8839201"/>
              <a:gd name="connsiteY32" fmla="*/ 1687931 h 1687931"/>
              <a:gd name="connsiteX33" fmla="*/ 0 w 8839201"/>
              <a:gd name="connsiteY33" fmla="*/ 1687931 h 1687931"/>
              <a:gd name="connsiteX34" fmla="*/ 0 w 8839201"/>
              <a:gd name="connsiteY34" fmla="*/ 1125287 h 1687931"/>
              <a:gd name="connsiteX35" fmla="*/ 0 w 8839201"/>
              <a:gd name="connsiteY35" fmla="*/ 528885 h 1687931"/>
              <a:gd name="connsiteX36" fmla="*/ 0 w 8839201"/>
              <a:gd name="connsiteY36" fmla="*/ 0 h 1687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839201" h="1687931" fill="none" extrusionOk="0">
                <a:moveTo>
                  <a:pt x="0" y="0"/>
                </a:moveTo>
                <a:cubicBezTo>
                  <a:pt x="170914" y="-37136"/>
                  <a:pt x="253996" y="30411"/>
                  <a:pt x="412496" y="0"/>
                </a:cubicBezTo>
                <a:cubicBezTo>
                  <a:pt x="570996" y="-30411"/>
                  <a:pt x="996588" y="85349"/>
                  <a:pt x="1178560" y="0"/>
                </a:cubicBezTo>
                <a:cubicBezTo>
                  <a:pt x="1360532" y="-85349"/>
                  <a:pt x="1574372" y="59678"/>
                  <a:pt x="1679448" y="0"/>
                </a:cubicBezTo>
                <a:cubicBezTo>
                  <a:pt x="1784524" y="-59678"/>
                  <a:pt x="2075051" y="6300"/>
                  <a:pt x="2180336" y="0"/>
                </a:cubicBezTo>
                <a:cubicBezTo>
                  <a:pt x="2285621" y="-6300"/>
                  <a:pt x="2413580" y="36737"/>
                  <a:pt x="2592832" y="0"/>
                </a:cubicBezTo>
                <a:cubicBezTo>
                  <a:pt x="2772084" y="-36737"/>
                  <a:pt x="2872096" y="14064"/>
                  <a:pt x="3093720" y="0"/>
                </a:cubicBezTo>
                <a:cubicBezTo>
                  <a:pt x="3315344" y="-14064"/>
                  <a:pt x="3536430" y="83636"/>
                  <a:pt x="3859784" y="0"/>
                </a:cubicBezTo>
                <a:cubicBezTo>
                  <a:pt x="4183138" y="-83636"/>
                  <a:pt x="4051752" y="35601"/>
                  <a:pt x="4183888" y="0"/>
                </a:cubicBezTo>
                <a:cubicBezTo>
                  <a:pt x="4316024" y="-35601"/>
                  <a:pt x="4597917" y="7931"/>
                  <a:pt x="4773169" y="0"/>
                </a:cubicBezTo>
                <a:cubicBezTo>
                  <a:pt x="4948421" y="-7931"/>
                  <a:pt x="5066209" y="4096"/>
                  <a:pt x="5274057" y="0"/>
                </a:cubicBezTo>
                <a:cubicBezTo>
                  <a:pt x="5481905" y="-4096"/>
                  <a:pt x="5628204" y="46421"/>
                  <a:pt x="5863337" y="0"/>
                </a:cubicBezTo>
                <a:cubicBezTo>
                  <a:pt x="6098470" y="-46421"/>
                  <a:pt x="6179763" y="27848"/>
                  <a:pt x="6364225" y="0"/>
                </a:cubicBezTo>
                <a:cubicBezTo>
                  <a:pt x="6548687" y="-27848"/>
                  <a:pt x="6774400" y="88532"/>
                  <a:pt x="7130289" y="0"/>
                </a:cubicBezTo>
                <a:cubicBezTo>
                  <a:pt x="7486178" y="-88532"/>
                  <a:pt x="7403069" y="22732"/>
                  <a:pt x="7542785" y="0"/>
                </a:cubicBezTo>
                <a:cubicBezTo>
                  <a:pt x="7682501" y="-22732"/>
                  <a:pt x="7889902" y="52749"/>
                  <a:pt x="8220457" y="0"/>
                </a:cubicBezTo>
                <a:cubicBezTo>
                  <a:pt x="8551012" y="-52749"/>
                  <a:pt x="8544453" y="48988"/>
                  <a:pt x="8839201" y="0"/>
                </a:cubicBezTo>
                <a:cubicBezTo>
                  <a:pt x="8883174" y="204924"/>
                  <a:pt x="8794583" y="337553"/>
                  <a:pt x="8839201" y="562644"/>
                </a:cubicBezTo>
                <a:cubicBezTo>
                  <a:pt x="8883819" y="787735"/>
                  <a:pt x="8834403" y="999889"/>
                  <a:pt x="8839201" y="1159046"/>
                </a:cubicBezTo>
                <a:cubicBezTo>
                  <a:pt x="8843999" y="1318203"/>
                  <a:pt x="8779009" y="1436707"/>
                  <a:pt x="8839201" y="1687931"/>
                </a:cubicBezTo>
                <a:cubicBezTo>
                  <a:pt x="8741772" y="1704781"/>
                  <a:pt x="8585589" y="1679472"/>
                  <a:pt x="8515097" y="1687931"/>
                </a:cubicBezTo>
                <a:cubicBezTo>
                  <a:pt x="8444605" y="1696390"/>
                  <a:pt x="8161839" y="1643768"/>
                  <a:pt x="8014209" y="1687931"/>
                </a:cubicBezTo>
                <a:cubicBezTo>
                  <a:pt x="7866579" y="1732094"/>
                  <a:pt x="7486246" y="1612280"/>
                  <a:pt x="7248145" y="1687931"/>
                </a:cubicBezTo>
                <a:cubicBezTo>
                  <a:pt x="7010044" y="1763582"/>
                  <a:pt x="6644403" y="1686609"/>
                  <a:pt x="6482081" y="1687931"/>
                </a:cubicBezTo>
                <a:cubicBezTo>
                  <a:pt x="6319759" y="1689253"/>
                  <a:pt x="5942855" y="1667408"/>
                  <a:pt x="5716017" y="1687931"/>
                </a:cubicBezTo>
                <a:cubicBezTo>
                  <a:pt x="5489179" y="1708454"/>
                  <a:pt x="5403225" y="1658072"/>
                  <a:pt x="5215129" y="1687931"/>
                </a:cubicBezTo>
                <a:cubicBezTo>
                  <a:pt x="5027033" y="1717790"/>
                  <a:pt x="4763569" y="1640893"/>
                  <a:pt x="4449065" y="1687931"/>
                </a:cubicBezTo>
                <a:cubicBezTo>
                  <a:pt x="4134561" y="1734969"/>
                  <a:pt x="3981666" y="1657590"/>
                  <a:pt x="3859784" y="1687931"/>
                </a:cubicBezTo>
                <a:cubicBezTo>
                  <a:pt x="3737902" y="1718272"/>
                  <a:pt x="3370057" y="1665728"/>
                  <a:pt x="3093720" y="1687931"/>
                </a:cubicBezTo>
                <a:cubicBezTo>
                  <a:pt x="2817383" y="1710134"/>
                  <a:pt x="2743542" y="1637627"/>
                  <a:pt x="2416048" y="1687931"/>
                </a:cubicBezTo>
                <a:cubicBezTo>
                  <a:pt x="2088554" y="1738235"/>
                  <a:pt x="1974656" y="1616566"/>
                  <a:pt x="1649984" y="1687931"/>
                </a:cubicBezTo>
                <a:cubicBezTo>
                  <a:pt x="1325312" y="1759296"/>
                  <a:pt x="1346810" y="1682480"/>
                  <a:pt x="1149096" y="1687931"/>
                </a:cubicBezTo>
                <a:cubicBezTo>
                  <a:pt x="951382" y="1693382"/>
                  <a:pt x="864044" y="1650419"/>
                  <a:pt x="648208" y="1687931"/>
                </a:cubicBezTo>
                <a:cubicBezTo>
                  <a:pt x="432372" y="1725443"/>
                  <a:pt x="230920" y="1628714"/>
                  <a:pt x="0" y="1687931"/>
                </a:cubicBezTo>
                <a:cubicBezTo>
                  <a:pt x="-16105" y="1572821"/>
                  <a:pt x="52345" y="1394186"/>
                  <a:pt x="0" y="1125287"/>
                </a:cubicBezTo>
                <a:cubicBezTo>
                  <a:pt x="-52345" y="856388"/>
                  <a:pt x="20725" y="672684"/>
                  <a:pt x="0" y="528885"/>
                </a:cubicBezTo>
                <a:cubicBezTo>
                  <a:pt x="-20725" y="385086"/>
                  <a:pt x="5536" y="146046"/>
                  <a:pt x="0" y="0"/>
                </a:cubicBezTo>
                <a:close/>
              </a:path>
              <a:path w="8839201" h="1687931" stroke="0" extrusionOk="0">
                <a:moveTo>
                  <a:pt x="0" y="0"/>
                </a:moveTo>
                <a:cubicBezTo>
                  <a:pt x="222476" y="-58459"/>
                  <a:pt x="511471" y="79040"/>
                  <a:pt x="677672" y="0"/>
                </a:cubicBezTo>
                <a:cubicBezTo>
                  <a:pt x="843873" y="-79040"/>
                  <a:pt x="911192" y="2531"/>
                  <a:pt x="1001776" y="0"/>
                </a:cubicBezTo>
                <a:cubicBezTo>
                  <a:pt x="1092360" y="-2531"/>
                  <a:pt x="1209398" y="10304"/>
                  <a:pt x="1325880" y="0"/>
                </a:cubicBezTo>
                <a:cubicBezTo>
                  <a:pt x="1442362" y="-10304"/>
                  <a:pt x="1494346" y="15482"/>
                  <a:pt x="1649984" y="0"/>
                </a:cubicBezTo>
                <a:cubicBezTo>
                  <a:pt x="1805622" y="-15482"/>
                  <a:pt x="2077876" y="65654"/>
                  <a:pt x="2327656" y="0"/>
                </a:cubicBezTo>
                <a:cubicBezTo>
                  <a:pt x="2577436" y="-65654"/>
                  <a:pt x="2547144" y="21539"/>
                  <a:pt x="2740152" y="0"/>
                </a:cubicBezTo>
                <a:cubicBezTo>
                  <a:pt x="2933160" y="-21539"/>
                  <a:pt x="3083503" y="36541"/>
                  <a:pt x="3417824" y="0"/>
                </a:cubicBezTo>
                <a:cubicBezTo>
                  <a:pt x="3752145" y="-36541"/>
                  <a:pt x="3891039" y="11642"/>
                  <a:pt x="4183888" y="0"/>
                </a:cubicBezTo>
                <a:cubicBezTo>
                  <a:pt x="4476737" y="-11642"/>
                  <a:pt x="4562414" y="25356"/>
                  <a:pt x="4773169" y="0"/>
                </a:cubicBezTo>
                <a:cubicBezTo>
                  <a:pt x="4983924" y="-25356"/>
                  <a:pt x="4972344" y="10317"/>
                  <a:pt x="5097273" y="0"/>
                </a:cubicBezTo>
                <a:cubicBezTo>
                  <a:pt x="5222202" y="-10317"/>
                  <a:pt x="5419800" y="25040"/>
                  <a:pt x="5598161" y="0"/>
                </a:cubicBezTo>
                <a:cubicBezTo>
                  <a:pt x="5776522" y="-25040"/>
                  <a:pt x="5896379" y="11594"/>
                  <a:pt x="6099049" y="0"/>
                </a:cubicBezTo>
                <a:cubicBezTo>
                  <a:pt x="6301719" y="-11594"/>
                  <a:pt x="6271501" y="12503"/>
                  <a:pt x="6423153" y="0"/>
                </a:cubicBezTo>
                <a:cubicBezTo>
                  <a:pt x="6574805" y="-12503"/>
                  <a:pt x="6601108" y="30129"/>
                  <a:pt x="6747257" y="0"/>
                </a:cubicBezTo>
                <a:cubicBezTo>
                  <a:pt x="6893406" y="-30129"/>
                  <a:pt x="7048051" y="46265"/>
                  <a:pt x="7159753" y="0"/>
                </a:cubicBezTo>
                <a:cubicBezTo>
                  <a:pt x="7271455" y="-46265"/>
                  <a:pt x="7449567" y="25722"/>
                  <a:pt x="7660641" y="0"/>
                </a:cubicBezTo>
                <a:cubicBezTo>
                  <a:pt x="7871715" y="-25722"/>
                  <a:pt x="8006371" y="28700"/>
                  <a:pt x="8161529" y="0"/>
                </a:cubicBezTo>
                <a:cubicBezTo>
                  <a:pt x="8316687" y="-28700"/>
                  <a:pt x="8691663" y="8662"/>
                  <a:pt x="8839201" y="0"/>
                </a:cubicBezTo>
                <a:cubicBezTo>
                  <a:pt x="8897672" y="277048"/>
                  <a:pt x="8822476" y="455671"/>
                  <a:pt x="8839201" y="596402"/>
                </a:cubicBezTo>
                <a:cubicBezTo>
                  <a:pt x="8855926" y="737133"/>
                  <a:pt x="8786147" y="1012250"/>
                  <a:pt x="8839201" y="1125287"/>
                </a:cubicBezTo>
                <a:cubicBezTo>
                  <a:pt x="8892255" y="1238324"/>
                  <a:pt x="8824089" y="1530000"/>
                  <a:pt x="8839201" y="1687931"/>
                </a:cubicBezTo>
                <a:cubicBezTo>
                  <a:pt x="8552602" y="1694169"/>
                  <a:pt x="8392915" y="1675984"/>
                  <a:pt x="8249921" y="1687931"/>
                </a:cubicBezTo>
                <a:cubicBezTo>
                  <a:pt x="8106927" y="1699878"/>
                  <a:pt x="7936159" y="1643315"/>
                  <a:pt x="7837425" y="1687931"/>
                </a:cubicBezTo>
                <a:cubicBezTo>
                  <a:pt x="7738691" y="1732547"/>
                  <a:pt x="7466321" y="1651443"/>
                  <a:pt x="7248145" y="1687931"/>
                </a:cubicBezTo>
                <a:cubicBezTo>
                  <a:pt x="7029969" y="1724419"/>
                  <a:pt x="7007888" y="1684220"/>
                  <a:pt x="6924041" y="1687931"/>
                </a:cubicBezTo>
                <a:cubicBezTo>
                  <a:pt x="6840194" y="1691642"/>
                  <a:pt x="6705850" y="1678724"/>
                  <a:pt x="6511545" y="1687931"/>
                </a:cubicBezTo>
                <a:cubicBezTo>
                  <a:pt x="6317240" y="1697138"/>
                  <a:pt x="6252477" y="1663576"/>
                  <a:pt x="6010657" y="1687931"/>
                </a:cubicBezTo>
                <a:cubicBezTo>
                  <a:pt x="5768837" y="1712286"/>
                  <a:pt x="5755366" y="1673438"/>
                  <a:pt x="5686553" y="1687931"/>
                </a:cubicBezTo>
                <a:cubicBezTo>
                  <a:pt x="5617740" y="1702424"/>
                  <a:pt x="5432013" y="1654908"/>
                  <a:pt x="5362449" y="1687931"/>
                </a:cubicBezTo>
                <a:cubicBezTo>
                  <a:pt x="5292885" y="1720954"/>
                  <a:pt x="5142815" y="1682576"/>
                  <a:pt x="5038345" y="1687931"/>
                </a:cubicBezTo>
                <a:cubicBezTo>
                  <a:pt x="4933875" y="1693286"/>
                  <a:pt x="4868185" y="1667248"/>
                  <a:pt x="4714241" y="1687931"/>
                </a:cubicBezTo>
                <a:cubicBezTo>
                  <a:pt x="4560297" y="1708614"/>
                  <a:pt x="4532634" y="1665872"/>
                  <a:pt x="4390136" y="1687931"/>
                </a:cubicBezTo>
                <a:cubicBezTo>
                  <a:pt x="4247638" y="1709990"/>
                  <a:pt x="3914121" y="1680075"/>
                  <a:pt x="3712464" y="1687931"/>
                </a:cubicBezTo>
                <a:cubicBezTo>
                  <a:pt x="3510807" y="1695787"/>
                  <a:pt x="3391762" y="1643285"/>
                  <a:pt x="3123184" y="1687931"/>
                </a:cubicBezTo>
                <a:cubicBezTo>
                  <a:pt x="2854606" y="1732577"/>
                  <a:pt x="2782191" y="1612866"/>
                  <a:pt x="2445512" y="1687931"/>
                </a:cubicBezTo>
                <a:cubicBezTo>
                  <a:pt x="2108833" y="1762996"/>
                  <a:pt x="1951724" y="1638178"/>
                  <a:pt x="1679448" y="1687931"/>
                </a:cubicBezTo>
                <a:cubicBezTo>
                  <a:pt x="1407172" y="1737684"/>
                  <a:pt x="1165786" y="1641426"/>
                  <a:pt x="1001776" y="1687931"/>
                </a:cubicBezTo>
                <a:cubicBezTo>
                  <a:pt x="837766" y="1734436"/>
                  <a:pt x="615046" y="1662207"/>
                  <a:pt x="500888" y="1687931"/>
                </a:cubicBezTo>
                <a:cubicBezTo>
                  <a:pt x="386730" y="1713655"/>
                  <a:pt x="243788" y="1665619"/>
                  <a:pt x="0" y="1687931"/>
                </a:cubicBezTo>
                <a:cubicBezTo>
                  <a:pt x="-24714" y="1528173"/>
                  <a:pt x="39940" y="1242990"/>
                  <a:pt x="0" y="1108408"/>
                </a:cubicBezTo>
                <a:cubicBezTo>
                  <a:pt x="-39940" y="973826"/>
                  <a:pt x="63447" y="692250"/>
                  <a:pt x="0" y="562644"/>
                </a:cubicBezTo>
                <a:cubicBezTo>
                  <a:pt x="-63447" y="433038"/>
                  <a:pt x="14860" y="191909"/>
                  <a:pt x="0" y="0"/>
                </a:cubicBezTo>
                <a:close/>
              </a:path>
            </a:pathLst>
          </a:custGeom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59285071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b="1" dirty="0">
                <a:solidFill>
                  <a:schemeClr val="accent2"/>
                </a:solidFill>
              </a:rPr>
              <a:t>Для досягнення мети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400" dirty="0"/>
              <a:t>використано експериментальний метод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400" dirty="0"/>
              <a:t>та метод наукового пояснення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0630A-3E6E-FAE1-5EE2-BF5FE8F26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68188-AD1E-371C-4DD7-34BDF234B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61707"/>
            <a:ext cx="6172199" cy="63876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accent2"/>
                </a:solidFill>
              </a:rPr>
              <a:t>Матеріали та обладнання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B62519C-3EDB-BAD8-10F7-8E2D585836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072" t="27238" r="46696" b="5324"/>
          <a:stretch/>
        </p:blipFill>
        <p:spPr>
          <a:xfrm>
            <a:off x="8286218" y="1435002"/>
            <a:ext cx="3905782" cy="5222257"/>
          </a:xfrm>
          <a:prstGeom prst="rect">
            <a:avLst/>
          </a:prstGeom>
        </p:spPr>
      </p:pic>
      <p:sp>
        <p:nvSpPr>
          <p:cNvPr id="4" name="Місце для вмісту 4">
            <a:extLst>
              <a:ext uri="{FF2B5EF4-FFF2-40B4-BE49-F238E27FC236}">
                <a16:creationId xmlns:a16="http://schemas.microsoft.com/office/drawing/2014/main" id="{95FE2FD1-03C1-B657-110F-F3817F045FF5}"/>
              </a:ext>
            </a:extLst>
          </p:cNvPr>
          <p:cNvSpPr txBox="1">
            <a:spLocks/>
          </p:cNvSpPr>
          <p:nvPr/>
        </p:nvSpPr>
        <p:spPr>
          <a:xfrm>
            <a:off x="88010" y="91156"/>
            <a:ext cx="5201265" cy="1007557"/>
          </a:xfrm>
          <a:custGeom>
            <a:avLst/>
            <a:gdLst>
              <a:gd name="connsiteX0" fmla="*/ 0 w 5201265"/>
              <a:gd name="connsiteY0" fmla="*/ 0 h 1007557"/>
              <a:gd name="connsiteX1" fmla="*/ 577918 w 5201265"/>
              <a:gd name="connsiteY1" fmla="*/ 0 h 1007557"/>
              <a:gd name="connsiteX2" fmla="*/ 999799 w 5201265"/>
              <a:gd name="connsiteY2" fmla="*/ 0 h 1007557"/>
              <a:gd name="connsiteX3" fmla="*/ 1681742 w 5201265"/>
              <a:gd name="connsiteY3" fmla="*/ 0 h 1007557"/>
              <a:gd name="connsiteX4" fmla="*/ 2207648 w 5201265"/>
              <a:gd name="connsiteY4" fmla="*/ 0 h 1007557"/>
              <a:gd name="connsiteX5" fmla="*/ 2733554 w 5201265"/>
              <a:gd name="connsiteY5" fmla="*/ 0 h 1007557"/>
              <a:gd name="connsiteX6" fmla="*/ 3207447 w 5201265"/>
              <a:gd name="connsiteY6" fmla="*/ 0 h 1007557"/>
              <a:gd name="connsiteX7" fmla="*/ 3785365 w 5201265"/>
              <a:gd name="connsiteY7" fmla="*/ 0 h 1007557"/>
              <a:gd name="connsiteX8" fmla="*/ 4467309 w 5201265"/>
              <a:gd name="connsiteY8" fmla="*/ 0 h 1007557"/>
              <a:gd name="connsiteX9" fmla="*/ 5201265 w 5201265"/>
              <a:gd name="connsiteY9" fmla="*/ 0 h 1007557"/>
              <a:gd name="connsiteX10" fmla="*/ 5201265 w 5201265"/>
              <a:gd name="connsiteY10" fmla="*/ 473552 h 1007557"/>
              <a:gd name="connsiteX11" fmla="*/ 5201265 w 5201265"/>
              <a:gd name="connsiteY11" fmla="*/ 1007557 h 1007557"/>
              <a:gd name="connsiteX12" fmla="*/ 4779385 w 5201265"/>
              <a:gd name="connsiteY12" fmla="*/ 1007557 h 1007557"/>
              <a:gd name="connsiteX13" fmla="*/ 4149454 w 5201265"/>
              <a:gd name="connsiteY13" fmla="*/ 1007557 h 1007557"/>
              <a:gd name="connsiteX14" fmla="*/ 3571535 w 5201265"/>
              <a:gd name="connsiteY14" fmla="*/ 1007557 h 1007557"/>
              <a:gd name="connsiteX15" fmla="*/ 3045630 w 5201265"/>
              <a:gd name="connsiteY15" fmla="*/ 1007557 h 1007557"/>
              <a:gd name="connsiteX16" fmla="*/ 2623749 w 5201265"/>
              <a:gd name="connsiteY16" fmla="*/ 1007557 h 1007557"/>
              <a:gd name="connsiteX17" fmla="*/ 2045831 w 5201265"/>
              <a:gd name="connsiteY17" fmla="*/ 1007557 h 1007557"/>
              <a:gd name="connsiteX18" fmla="*/ 1363887 w 5201265"/>
              <a:gd name="connsiteY18" fmla="*/ 1007557 h 1007557"/>
              <a:gd name="connsiteX19" fmla="*/ 942007 w 5201265"/>
              <a:gd name="connsiteY19" fmla="*/ 1007557 h 1007557"/>
              <a:gd name="connsiteX20" fmla="*/ 0 w 5201265"/>
              <a:gd name="connsiteY20" fmla="*/ 1007557 h 1007557"/>
              <a:gd name="connsiteX21" fmla="*/ 0 w 5201265"/>
              <a:gd name="connsiteY21" fmla="*/ 513854 h 1007557"/>
              <a:gd name="connsiteX22" fmla="*/ 0 w 5201265"/>
              <a:gd name="connsiteY22" fmla="*/ 0 h 1007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201265" h="1007557" fill="none" extrusionOk="0">
                <a:moveTo>
                  <a:pt x="0" y="0"/>
                </a:moveTo>
                <a:cubicBezTo>
                  <a:pt x="233148" y="-28770"/>
                  <a:pt x="338654" y="30370"/>
                  <a:pt x="577918" y="0"/>
                </a:cubicBezTo>
                <a:cubicBezTo>
                  <a:pt x="817182" y="-30370"/>
                  <a:pt x="879922" y="25672"/>
                  <a:pt x="999799" y="0"/>
                </a:cubicBezTo>
                <a:cubicBezTo>
                  <a:pt x="1119676" y="-25672"/>
                  <a:pt x="1503188" y="43341"/>
                  <a:pt x="1681742" y="0"/>
                </a:cubicBezTo>
                <a:cubicBezTo>
                  <a:pt x="1860296" y="-43341"/>
                  <a:pt x="2026572" y="29622"/>
                  <a:pt x="2207648" y="0"/>
                </a:cubicBezTo>
                <a:cubicBezTo>
                  <a:pt x="2388724" y="-29622"/>
                  <a:pt x="2485100" y="10891"/>
                  <a:pt x="2733554" y="0"/>
                </a:cubicBezTo>
                <a:cubicBezTo>
                  <a:pt x="2982008" y="-10891"/>
                  <a:pt x="3015145" y="40067"/>
                  <a:pt x="3207447" y="0"/>
                </a:cubicBezTo>
                <a:cubicBezTo>
                  <a:pt x="3399749" y="-40067"/>
                  <a:pt x="3598713" y="47380"/>
                  <a:pt x="3785365" y="0"/>
                </a:cubicBezTo>
                <a:cubicBezTo>
                  <a:pt x="3972017" y="-47380"/>
                  <a:pt x="4275446" y="20132"/>
                  <a:pt x="4467309" y="0"/>
                </a:cubicBezTo>
                <a:cubicBezTo>
                  <a:pt x="4659172" y="-20132"/>
                  <a:pt x="4943737" y="615"/>
                  <a:pt x="5201265" y="0"/>
                </a:cubicBezTo>
                <a:cubicBezTo>
                  <a:pt x="5238784" y="131189"/>
                  <a:pt x="5185399" y="245193"/>
                  <a:pt x="5201265" y="473552"/>
                </a:cubicBezTo>
                <a:cubicBezTo>
                  <a:pt x="5217131" y="701911"/>
                  <a:pt x="5144739" y="747232"/>
                  <a:pt x="5201265" y="1007557"/>
                </a:cubicBezTo>
                <a:cubicBezTo>
                  <a:pt x="5057106" y="1010133"/>
                  <a:pt x="4949966" y="999280"/>
                  <a:pt x="4779385" y="1007557"/>
                </a:cubicBezTo>
                <a:cubicBezTo>
                  <a:pt x="4608804" y="1015834"/>
                  <a:pt x="4422376" y="991683"/>
                  <a:pt x="4149454" y="1007557"/>
                </a:cubicBezTo>
                <a:cubicBezTo>
                  <a:pt x="3876532" y="1023431"/>
                  <a:pt x="3732907" y="938598"/>
                  <a:pt x="3571535" y="1007557"/>
                </a:cubicBezTo>
                <a:cubicBezTo>
                  <a:pt x="3410163" y="1076516"/>
                  <a:pt x="3261008" y="961754"/>
                  <a:pt x="3045630" y="1007557"/>
                </a:cubicBezTo>
                <a:cubicBezTo>
                  <a:pt x="2830252" y="1053360"/>
                  <a:pt x="2746667" y="993965"/>
                  <a:pt x="2623749" y="1007557"/>
                </a:cubicBezTo>
                <a:cubicBezTo>
                  <a:pt x="2500831" y="1021149"/>
                  <a:pt x="2163698" y="959801"/>
                  <a:pt x="2045831" y="1007557"/>
                </a:cubicBezTo>
                <a:cubicBezTo>
                  <a:pt x="1927964" y="1055313"/>
                  <a:pt x="1553861" y="970195"/>
                  <a:pt x="1363887" y="1007557"/>
                </a:cubicBezTo>
                <a:cubicBezTo>
                  <a:pt x="1173913" y="1044919"/>
                  <a:pt x="1152033" y="1006254"/>
                  <a:pt x="942007" y="1007557"/>
                </a:cubicBezTo>
                <a:cubicBezTo>
                  <a:pt x="731981" y="1008860"/>
                  <a:pt x="459949" y="899628"/>
                  <a:pt x="0" y="1007557"/>
                </a:cubicBezTo>
                <a:cubicBezTo>
                  <a:pt x="-58076" y="880971"/>
                  <a:pt x="21186" y="713869"/>
                  <a:pt x="0" y="513854"/>
                </a:cubicBezTo>
                <a:cubicBezTo>
                  <a:pt x="-21186" y="313839"/>
                  <a:pt x="46432" y="164523"/>
                  <a:pt x="0" y="0"/>
                </a:cubicBezTo>
                <a:close/>
              </a:path>
              <a:path w="5201265" h="1007557" stroke="0" extrusionOk="0">
                <a:moveTo>
                  <a:pt x="0" y="0"/>
                </a:moveTo>
                <a:cubicBezTo>
                  <a:pt x="223106" y="-70765"/>
                  <a:pt x="424050" y="27054"/>
                  <a:pt x="629931" y="0"/>
                </a:cubicBezTo>
                <a:cubicBezTo>
                  <a:pt x="835812" y="-27054"/>
                  <a:pt x="876807" y="28266"/>
                  <a:pt x="1103824" y="0"/>
                </a:cubicBezTo>
                <a:cubicBezTo>
                  <a:pt x="1330841" y="-28266"/>
                  <a:pt x="1369267" y="14500"/>
                  <a:pt x="1577717" y="0"/>
                </a:cubicBezTo>
                <a:cubicBezTo>
                  <a:pt x="1786167" y="-14500"/>
                  <a:pt x="1868202" y="45304"/>
                  <a:pt x="1999597" y="0"/>
                </a:cubicBezTo>
                <a:cubicBezTo>
                  <a:pt x="2130992" y="-45304"/>
                  <a:pt x="2406612" y="9394"/>
                  <a:pt x="2525503" y="0"/>
                </a:cubicBezTo>
                <a:cubicBezTo>
                  <a:pt x="2644394" y="-9394"/>
                  <a:pt x="2961345" y="48787"/>
                  <a:pt x="3155434" y="0"/>
                </a:cubicBezTo>
                <a:cubicBezTo>
                  <a:pt x="3349523" y="-48787"/>
                  <a:pt x="3592024" y="4342"/>
                  <a:pt x="3785365" y="0"/>
                </a:cubicBezTo>
                <a:cubicBezTo>
                  <a:pt x="3978706" y="-4342"/>
                  <a:pt x="4110193" y="54678"/>
                  <a:pt x="4259258" y="0"/>
                </a:cubicBezTo>
                <a:cubicBezTo>
                  <a:pt x="4408323" y="-54678"/>
                  <a:pt x="4850490" y="36705"/>
                  <a:pt x="5201265" y="0"/>
                </a:cubicBezTo>
                <a:cubicBezTo>
                  <a:pt x="5259467" y="195838"/>
                  <a:pt x="5186292" y="359665"/>
                  <a:pt x="5201265" y="493703"/>
                </a:cubicBezTo>
                <a:cubicBezTo>
                  <a:pt x="5216238" y="627741"/>
                  <a:pt x="5175625" y="846538"/>
                  <a:pt x="5201265" y="1007557"/>
                </a:cubicBezTo>
                <a:cubicBezTo>
                  <a:pt x="5088018" y="1038891"/>
                  <a:pt x="4980118" y="976725"/>
                  <a:pt x="4779385" y="1007557"/>
                </a:cubicBezTo>
                <a:cubicBezTo>
                  <a:pt x="4578652" y="1038389"/>
                  <a:pt x="4411897" y="990262"/>
                  <a:pt x="4253479" y="1007557"/>
                </a:cubicBezTo>
                <a:cubicBezTo>
                  <a:pt x="4095061" y="1024852"/>
                  <a:pt x="3848219" y="976808"/>
                  <a:pt x="3727573" y="1007557"/>
                </a:cubicBezTo>
                <a:cubicBezTo>
                  <a:pt x="3606927" y="1038306"/>
                  <a:pt x="3321157" y="948590"/>
                  <a:pt x="3201668" y="1007557"/>
                </a:cubicBezTo>
                <a:cubicBezTo>
                  <a:pt x="3082179" y="1066524"/>
                  <a:pt x="2848544" y="979486"/>
                  <a:pt x="2519724" y="1007557"/>
                </a:cubicBezTo>
                <a:cubicBezTo>
                  <a:pt x="2190904" y="1035628"/>
                  <a:pt x="2229294" y="965120"/>
                  <a:pt x="2045831" y="1007557"/>
                </a:cubicBezTo>
                <a:cubicBezTo>
                  <a:pt x="1862368" y="1049994"/>
                  <a:pt x="1719260" y="964761"/>
                  <a:pt x="1467913" y="1007557"/>
                </a:cubicBezTo>
                <a:cubicBezTo>
                  <a:pt x="1216566" y="1050353"/>
                  <a:pt x="1120174" y="981062"/>
                  <a:pt x="889994" y="1007557"/>
                </a:cubicBezTo>
                <a:cubicBezTo>
                  <a:pt x="659814" y="1034052"/>
                  <a:pt x="229867" y="972037"/>
                  <a:pt x="0" y="1007557"/>
                </a:cubicBezTo>
                <a:cubicBezTo>
                  <a:pt x="-25615" y="801856"/>
                  <a:pt x="48404" y="736874"/>
                  <a:pt x="0" y="523930"/>
                </a:cubicBezTo>
                <a:cubicBezTo>
                  <a:pt x="-48404" y="310986"/>
                  <a:pt x="59347" y="221778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6715345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</a:rPr>
              <a:t>Все під рукою: набір дослідника</a:t>
            </a: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  <a:sym typeface="Wingdings" panose="05000000000000000000" pitchFamily="2" charset="2"/>
              </a:rPr>
              <a:t></a:t>
            </a:r>
            <a:endParaRPr lang="ru-RU" i="1" dirty="0">
              <a:latin typeface="Gill Sans Nova" panose="020B0602020104020203" pitchFamily="34" charset="0"/>
              <a:cs typeface="Dreaming Outloud Script Pro" panose="020F0502020204030204" pitchFamily="66" charset="0"/>
            </a:endParaRPr>
          </a:p>
        </p:txBody>
      </p:sp>
      <p:pic>
        <p:nvPicPr>
          <p:cNvPr id="8" name="Рисунок 7" descr="Зображення, що містить Кухонне начиння, Кухонний посуд, пательня, ложк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0E43F85D-C976-9828-4917-BCFA6DB670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275343"/>
            <a:ext cx="3283519" cy="2462640"/>
          </a:xfrm>
          <a:prstGeom prst="rect">
            <a:avLst/>
          </a:prstGeom>
        </p:spPr>
      </p:pic>
      <p:pic>
        <p:nvPicPr>
          <p:cNvPr id="10" name="Рисунок 9" descr="Зображення, що містить скло, посуд, у приміщенні, стіл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2A4254A6-9753-CC19-95C4-5FDE4EFB71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288694" y="1024563"/>
            <a:ext cx="2462639" cy="3283518"/>
          </a:xfrm>
          <a:prstGeom prst="rect">
            <a:avLst/>
          </a:prstGeom>
        </p:spPr>
      </p:pic>
      <p:sp>
        <p:nvSpPr>
          <p:cNvPr id="12" name="Місце для вмісту 4">
            <a:extLst>
              <a:ext uri="{FF2B5EF4-FFF2-40B4-BE49-F238E27FC236}">
                <a16:creationId xmlns:a16="http://schemas.microsoft.com/office/drawing/2014/main" id="{307CAA5B-5D8A-6314-E99F-7F21797CF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5084" y="1794992"/>
            <a:ext cx="1351214" cy="475123"/>
          </a:xfrm>
          <a:custGeom>
            <a:avLst/>
            <a:gdLst>
              <a:gd name="connsiteX0" fmla="*/ 0 w 1351214"/>
              <a:gd name="connsiteY0" fmla="*/ 0 h 475123"/>
              <a:gd name="connsiteX1" fmla="*/ 477429 w 1351214"/>
              <a:gd name="connsiteY1" fmla="*/ 0 h 475123"/>
              <a:gd name="connsiteX2" fmla="*/ 887297 w 1351214"/>
              <a:gd name="connsiteY2" fmla="*/ 0 h 475123"/>
              <a:gd name="connsiteX3" fmla="*/ 1351214 w 1351214"/>
              <a:gd name="connsiteY3" fmla="*/ 0 h 475123"/>
              <a:gd name="connsiteX4" fmla="*/ 1351214 w 1351214"/>
              <a:gd name="connsiteY4" fmla="*/ 475123 h 475123"/>
              <a:gd name="connsiteX5" fmla="*/ 914321 w 1351214"/>
              <a:gd name="connsiteY5" fmla="*/ 475123 h 475123"/>
              <a:gd name="connsiteX6" fmla="*/ 477429 w 1351214"/>
              <a:gd name="connsiteY6" fmla="*/ 475123 h 475123"/>
              <a:gd name="connsiteX7" fmla="*/ 0 w 1351214"/>
              <a:gd name="connsiteY7" fmla="*/ 475123 h 475123"/>
              <a:gd name="connsiteX8" fmla="*/ 0 w 1351214"/>
              <a:gd name="connsiteY8" fmla="*/ 0 h 47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1214" h="475123" fill="none" extrusionOk="0">
                <a:moveTo>
                  <a:pt x="0" y="0"/>
                </a:moveTo>
                <a:cubicBezTo>
                  <a:pt x="127607" y="-55258"/>
                  <a:pt x="282731" y="36909"/>
                  <a:pt x="477429" y="0"/>
                </a:cubicBezTo>
                <a:cubicBezTo>
                  <a:pt x="672127" y="-36909"/>
                  <a:pt x="707347" y="22779"/>
                  <a:pt x="887297" y="0"/>
                </a:cubicBezTo>
                <a:cubicBezTo>
                  <a:pt x="1067247" y="-22779"/>
                  <a:pt x="1160967" y="53701"/>
                  <a:pt x="1351214" y="0"/>
                </a:cubicBezTo>
                <a:cubicBezTo>
                  <a:pt x="1386293" y="170854"/>
                  <a:pt x="1321706" y="287067"/>
                  <a:pt x="1351214" y="475123"/>
                </a:cubicBezTo>
                <a:cubicBezTo>
                  <a:pt x="1192163" y="505125"/>
                  <a:pt x="1044754" y="437402"/>
                  <a:pt x="914321" y="475123"/>
                </a:cubicBezTo>
                <a:cubicBezTo>
                  <a:pt x="783888" y="512844"/>
                  <a:pt x="607368" y="463648"/>
                  <a:pt x="477429" y="475123"/>
                </a:cubicBezTo>
                <a:cubicBezTo>
                  <a:pt x="347490" y="486598"/>
                  <a:pt x="154838" y="424475"/>
                  <a:pt x="0" y="475123"/>
                </a:cubicBezTo>
                <a:cubicBezTo>
                  <a:pt x="-22633" y="372713"/>
                  <a:pt x="49216" y="152356"/>
                  <a:pt x="0" y="0"/>
                </a:cubicBezTo>
                <a:close/>
              </a:path>
              <a:path w="1351214" h="475123" stroke="0" extrusionOk="0">
                <a:moveTo>
                  <a:pt x="0" y="0"/>
                </a:moveTo>
                <a:cubicBezTo>
                  <a:pt x="126581" y="-19279"/>
                  <a:pt x="314557" y="6614"/>
                  <a:pt x="463917" y="0"/>
                </a:cubicBezTo>
                <a:cubicBezTo>
                  <a:pt x="613277" y="-6614"/>
                  <a:pt x="746090" y="23758"/>
                  <a:pt x="887297" y="0"/>
                </a:cubicBezTo>
                <a:cubicBezTo>
                  <a:pt x="1028504" y="-23758"/>
                  <a:pt x="1167120" y="43474"/>
                  <a:pt x="1351214" y="0"/>
                </a:cubicBezTo>
                <a:cubicBezTo>
                  <a:pt x="1360940" y="217990"/>
                  <a:pt x="1325906" y="282542"/>
                  <a:pt x="1351214" y="475123"/>
                </a:cubicBezTo>
                <a:cubicBezTo>
                  <a:pt x="1209974" y="483606"/>
                  <a:pt x="1062270" y="449882"/>
                  <a:pt x="900809" y="475123"/>
                </a:cubicBezTo>
                <a:cubicBezTo>
                  <a:pt x="739348" y="500364"/>
                  <a:pt x="555195" y="462206"/>
                  <a:pt x="450405" y="475123"/>
                </a:cubicBezTo>
                <a:cubicBezTo>
                  <a:pt x="345615" y="488040"/>
                  <a:pt x="208559" y="462742"/>
                  <a:pt x="0" y="475123"/>
                </a:cubicBezTo>
                <a:cubicBezTo>
                  <a:pt x="-22501" y="314053"/>
                  <a:pt x="22989" y="232719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671534598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i="1" dirty="0">
                <a:latin typeface="Gill Sans Nova" panose="020B0602020104020203" pitchFamily="34" charset="0"/>
                <a:cs typeface="Dreaming Outloud Script Pro" panose="020F0502020204030204" pitchFamily="66" charset="0"/>
              </a:rPr>
              <a:t>Рецепт:</a:t>
            </a:r>
          </a:p>
        </p:txBody>
      </p:sp>
      <p:sp>
        <p:nvSpPr>
          <p:cNvPr id="13" name="Місце для вмісту 4">
            <a:extLst>
              <a:ext uri="{FF2B5EF4-FFF2-40B4-BE49-F238E27FC236}">
                <a16:creationId xmlns:a16="http://schemas.microsoft.com/office/drawing/2014/main" id="{5DF9BA11-5C7A-A351-093A-98CC951018E0}"/>
              </a:ext>
            </a:extLst>
          </p:cNvPr>
          <p:cNvSpPr txBox="1">
            <a:spLocks/>
          </p:cNvSpPr>
          <p:nvPr/>
        </p:nvSpPr>
        <p:spPr>
          <a:xfrm>
            <a:off x="8850114" y="2630105"/>
            <a:ext cx="3007589" cy="3484518"/>
          </a:xfrm>
          <a:custGeom>
            <a:avLst/>
            <a:gdLst>
              <a:gd name="connsiteX0" fmla="*/ 0 w 3007589"/>
              <a:gd name="connsiteY0" fmla="*/ 0 h 3484518"/>
              <a:gd name="connsiteX1" fmla="*/ 471189 w 3007589"/>
              <a:gd name="connsiteY1" fmla="*/ 0 h 3484518"/>
              <a:gd name="connsiteX2" fmla="*/ 942378 w 3007589"/>
              <a:gd name="connsiteY2" fmla="*/ 0 h 3484518"/>
              <a:gd name="connsiteX3" fmla="*/ 1413567 w 3007589"/>
              <a:gd name="connsiteY3" fmla="*/ 0 h 3484518"/>
              <a:gd name="connsiteX4" fmla="*/ 1854680 w 3007589"/>
              <a:gd name="connsiteY4" fmla="*/ 0 h 3484518"/>
              <a:gd name="connsiteX5" fmla="*/ 2355945 w 3007589"/>
              <a:gd name="connsiteY5" fmla="*/ 0 h 3484518"/>
              <a:gd name="connsiteX6" fmla="*/ 3007589 w 3007589"/>
              <a:gd name="connsiteY6" fmla="*/ 0 h 3484518"/>
              <a:gd name="connsiteX7" fmla="*/ 3007589 w 3007589"/>
              <a:gd name="connsiteY7" fmla="*/ 511063 h 3484518"/>
              <a:gd name="connsiteX8" fmla="*/ 3007589 w 3007589"/>
              <a:gd name="connsiteY8" fmla="*/ 1056970 h 3484518"/>
              <a:gd name="connsiteX9" fmla="*/ 3007589 w 3007589"/>
              <a:gd name="connsiteY9" fmla="*/ 1672569 h 3484518"/>
              <a:gd name="connsiteX10" fmla="*/ 3007589 w 3007589"/>
              <a:gd name="connsiteY10" fmla="*/ 2148786 h 3484518"/>
              <a:gd name="connsiteX11" fmla="*/ 3007589 w 3007589"/>
              <a:gd name="connsiteY11" fmla="*/ 2799229 h 3484518"/>
              <a:gd name="connsiteX12" fmla="*/ 3007589 w 3007589"/>
              <a:gd name="connsiteY12" fmla="*/ 3484518 h 3484518"/>
              <a:gd name="connsiteX13" fmla="*/ 2476248 w 3007589"/>
              <a:gd name="connsiteY13" fmla="*/ 3484518 h 3484518"/>
              <a:gd name="connsiteX14" fmla="*/ 2065211 w 3007589"/>
              <a:gd name="connsiteY14" fmla="*/ 3484518 h 3484518"/>
              <a:gd name="connsiteX15" fmla="*/ 1563946 w 3007589"/>
              <a:gd name="connsiteY15" fmla="*/ 3484518 h 3484518"/>
              <a:gd name="connsiteX16" fmla="*/ 1002530 w 3007589"/>
              <a:gd name="connsiteY16" fmla="*/ 3484518 h 3484518"/>
              <a:gd name="connsiteX17" fmla="*/ 591493 w 3007589"/>
              <a:gd name="connsiteY17" fmla="*/ 3484518 h 3484518"/>
              <a:gd name="connsiteX18" fmla="*/ 0 w 3007589"/>
              <a:gd name="connsiteY18" fmla="*/ 3484518 h 3484518"/>
              <a:gd name="connsiteX19" fmla="*/ 0 w 3007589"/>
              <a:gd name="connsiteY19" fmla="*/ 2938610 h 3484518"/>
              <a:gd name="connsiteX20" fmla="*/ 0 w 3007589"/>
              <a:gd name="connsiteY20" fmla="*/ 2323012 h 3484518"/>
              <a:gd name="connsiteX21" fmla="*/ 0 w 3007589"/>
              <a:gd name="connsiteY21" fmla="*/ 1707414 h 3484518"/>
              <a:gd name="connsiteX22" fmla="*/ 0 w 3007589"/>
              <a:gd name="connsiteY22" fmla="*/ 1231196 h 3484518"/>
              <a:gd name="connsiteX23" fmla="*/ 0 w 3007589"/>
              <a:gd name="connsiteY23" fmla="*/ 720134 h 3484518"/>
              <a:gd name="connsiteX24" fmla="*/ 0 w 3007589"/>
              <a:gd name="connsiteY24" fmla="*/ 0 h 348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007589" h="3484518" fill="none" extrusionOk="0">
                <a:moveTo>
                  <a:pt x="0" y="0"/>
                </a:moveTo>
                <a:cubicBezTo>
                  <a:pt x="115947" y="-41481"/>
                  <a:pt x="330971" y="3127"/>
                  <a:pt x="471189" y="0"/>
                </a:cubicBezTo>
                <a:cubicBezTo>
                  <a:pt x="611407" y="-3127"/>
                  <a:pt x="842522" y="16522"/>
                  <a:pt x="942378" y="0"/>
                </a:cubicBezTo>
                <a:cubicBezTo>
                  <a:pt x="1042234" y="-16522"/>
                  <a:pt x="1282637" y="21200"/>
                  <a:pt x="1413567" y="0"/>
                </a:cubicBezTo>
                <a:cubicBezTo>
                  <a:pt x="1544497" y="-21200"/>
                  <a:pt x="1692267" y="51528"/>
                  <a:pt x="1854680" y="0"/>
                </a:cubicBezTo>
                <a:cubicBezTo>
                  <a:pt x="2017093" y="-51528"/>
                  <a:pt x="2192133" y="1574"/>
                  <a:pt x="2355945" y="0"/>
                </a:cubicBezTo>
                <a:cubicBezTo>
                  <a:pt x="2519758" y="-1574"/>
                  <a:pt x="2824362" y="61353"/>
                  <a:pt x="3007589" y="0"/>
                </a:cubicBezTo>
                <a:cubicBezTo>
                  <a:pt x="3056869" y="174690"/>
                  <a:pt x="2961490" y="398393"/>
                  <a:pt x="3007589" y="511063"/>
                </a:cubicBezTo>
                <a:cubicBezTo>
                  <a:pt x="3053688" y="623733"/>
                  <a:pt x="3006852" y="800382"/>
                  <a:pt x="3007589" y="1056970"/>
                </a:cubicBezTo>
                <a:cubicBezTo>
                  <a:pt x="3008326" y="1313558"/>
                  <a:pt x="2943043" y="1517142"/>
                  <a:pt x="3007589" y="1672569"/>
                </a:cubicBezTo>
                <a:cubicBezTo>
                  <a:pt x="3072135" y="1827996"/>
                  <a:pt x="2972849" y="2008262"/>
                  <a:pt x="3007589" y="2148786"/>
                </a:cubicBezTo>
                <a:cubicBezTo>
                  <a:pt x="3042329" y="2289310"/>
                  <a:pt x="2988020" y="2654962"/>
                  <a:pt x="3007589" y="2799229"/>
                </a:cubicBezTo>
                <a:cubicBezTo>
                  <a:pt x="3027158" y="2943496"/>
                  <a:pt x="2979554" y="3315930"/>
                  <a:pt x="3007589" y="3484518"/>
                </a:cubicBezTo>
                <a:cubicBezTo>
                  <a:pt x="2870785" y="3508316"/>
                  <a:pt x="2636611" y="3476145"/>
                  <a:pt x="2476248" y="3484518"/>
                </a:cubicBezTo>
                <a:cubicBezTo>
                  <a:pt x="2315885" y="3492891"/>
                  <a:pt x="2192639" y="3457411"/>
                  <a:pt x="2065211" y="3484518"/>
                </a:cubicBezTo>
                <a:cubicBezTo>
                  <a:pt x="1937783" y="3511625"/>
                  <a:pt x="1761282" y="3484366"/>
                  <a:pt x="1563946" y="3484518"/>
                </a:cubicBezTo>
                <a:cubicBezTo>
                  <a:pt x="1366611" y="3484670"/>
                  <a:pt x="1131444" y="3481406"/>
                  <a:pt x="1002530" y="3484518"/>
                </a:cubicBezTo>
                <a:cubicBezTo>
                  <a:pt x="873616" y="3487630"/>
                  <a:pt x="731616" y="3440700"/>
                  <a:pt x="591493" y="3484518"/>
                </a:cubicBezTo>
                <a:cubicBezTo>
                  <a:pt x="451370" y="3528336"/>
                  <a:pt x="294193" y="3480741"/>
                  <a:pt x="0" y="3484518"/>
                </a:cubicBezTo>
                <a:cubicBezTo>
                  <a:pt x="-19083" y="3211707"/>
                  <a:pt x="50150" y="3064715"/>
                  <a:pt x="0" y="2938610"/>
                </a:cubicBezTo>
                <a:cubicBezTo>
                  <a:pt x="-50150" y="2812505"/>
                  <a:pt x="73614" y="2499914"/>
                  <a:pt x="0" y="2323012"/>
                </a:cubicBezTo>
                <a:cubicBezTo>
                  <a:pt x="-73614" y="2146110"/>
                  <a:pt x="27582" y="2013111"/>
                  <a:pt x="0" y="1707414"/>
                </a:cubicBezTo>
                <a:cubicBezTo>
                  <a:pt x="-27582" y="1401717"/>
                  <a:pt x="13904" y="1402652"/>
                  <a:pt x="0" y="1231196"/>
                </a:cubicBezTo>
                <a:cubicBezTo>
                  <a:pt x="-13904" y="1059740"/>
                  <a:pt x="39176" y="866068"/>
                  <a:pt x="0" y="720134"/>
                </a:cubicBezTo>
                <a:cubicBezTo>
                  <a:pt x="-39176" y="574200"/>
                  <a:pt x="17558" y="268964"/>
                  <a:pt x="0" y="0"/>
                </a:cubicBezTo>
                <a:close/>
              </a:path>
              <a:path w="3007589" h="3484518" stroke="0" extrusionOk="0">
                <a:moveTo>
                  <a:pt x="0" y="0"/>
                </a:moveTo>
                <a:cubicBezTo>
                  <a:pt x="248212" y="-21087"/>
                  <a:pt x="304301" y="5752"/>
                  <a:pt x="531341" y="0"/>
                </a:cubicBezTo>
                <a:cubicBezTo>
                  <a:pt x="758381" y="-5752"/>
                  <a:pt x="777252" y="24825"/>
                  <a:pt x="972454" y="0"/>
                </a:cubicBezTo>
                <a:cubicBezTo>
                  <a:pt x="1167656" y="-24825"/>
                  <a:pt x="1265931" y="14777"/>
                  <a:pt x="1413567" y="0"/>
                </a:cubicBezTo>
                <a:cubicBezTo>
                  <a:pt x="1561203" y="-14777"/>
                  <a:pt x="1661754" y="23451"/>
                  <a:pt x="1824604" y="0"/>
                </a:cubicBezTo>
                <a:cubicBezTo>
                  <a:pt x="1987454" y="-23451"/>
                  <a:pt x="2127515" y="18799"/>
                  <a:pt x="2295793" y="0"/>
                </a:cubicBezTo>
                <a:cubicBezTo>
                  <a:pt x="2464071" y="-18799"/>
                  <a:pt x="2822263" y="46881"/>
                  <a:pt x="3007589" y="0"/>
                </a:cubicBezTo>
                <a:cubicBezTo>
                  <a:pt x="3053287" y="245235"/>
                  <a:pt x="2973684" y="476471"/>
                  <a:pt x="3007589" y="615598"/>
                </a:cubicBezTo>
                <a:cubicBezTo>
                  <a:pt x="3041494" y="754725"/>
                  <a:pt x="2954730" y="1006469"/>
                  <a:pt x="3007589" y="1231196"/>
                </a:cubicBezTo>
                <a:cubicBezTo>
                  <a:pt x="3060448" y="1455923"/>
                  <a:pt x="2969296" y="1660897"/>
                  <a:pt x="3007589" y="1811949"/>
                </a:cubicBezTo>
                <a:cubicBezTo>
                  <a:pt x="3045882" y="1963001"/>
                  <a:pt x="2962374" y="2134446"/>
                  <a:pt x="3007589" y="2288167"/>
                </a:cubicBezTo>
                <a:cubicBezTo>
                  <a:pt x="3052804" y="2441888"/>
                  <a:pt x="2933161" y="2663527"/>
                  <a:pt x="3007589" y="2938610"/>
                </a:cubicBezTo>
                <a:cubicBezTo>
                  <a:pt x="3082017" y="3213693"/>
                  <a:pt x="2982849" y="3329205"/>
                  <a:pt x="3007589" y="3484518"/>
                </a:cubicBezTo>
                <a:cubicBezTo>
                  <a:pt x="2882338" y="3510451"/>
                  <a:pt x="2727360" y="3482186"/>
                  <a:pt x="2596552" y="3484518"/>
                </a:cubicBezTo>
                <a:cubicBezTo>
                  <a:pt x="2465744" y="3486850"/>
                  <a:pt x="2351737" y="3434416"/>
                  <a:pt x="2125363" y="3484518"/>
                </a:cubicBezTo>
                <a:cubicBezTo>
                  <a:pt x="1898989" y="3534620"/>
                  <a:pt x="1880743" y="3441456"/>
                  <a:pt x="1654174" y="3484518"/>
                </a:cubicBezTo>
                <a:cubicBezTo>
                  <a:pt x="1427605" y="3527580"/>
                  <a:pt x="1320301" y="3430018"/>
                  <a:pt x="1092757" y="3484518"/>
                </a:cubicBezTo>
                <a:cubicBezTo>
                  <a:pt x="865213" y="3539018"/>
                  <a:pt x="787926" y="3458440"/>
                  <a:pt x="651644" y="3484518"/>
                </a:cubicBezTo>
                <a:cubicBezTo>
                  <a:pt x="515362" y="3510596"/>
                  <a:pt x="139519" y="3453453"/>
                  <a:pt x="0" y="3484518"/>
                </a:cubicBezTo>
                <a:cubicBezTo>
                  <a:pt x="-18452" y="3339949"/>
                  <a:pt x="56427" y="3170754"/>
                  <a:pt x="0" y="2903765"/>
                </a:cubicBezTo>
                <a:cubicBezTo>
                  <a:pt x="-56427" y="2636776"/>
                  <a:pt x="24541" y="2609758"/>
                  <a:pt x="0" y="2427548"/>
                </a:cubicBezTo>
                <a:cubicBezTo>
                  <a:pt x="-24541" y="2245338"/>
                  <a:pt x="56439" y="2027712"/>
                  <a:pt x="0" y="1916485"/>
                </a:cubicBezTo>
                <a:cubicBezTo>
                  <a:pt x="-56439" y="1805258"/>
                  <a:pt x="50358" y="1611502"/>
                  <a:pt x="0" y="1335732"/>
                </a:cubicBezTo>
                <a:cubicBezTo>
                  <a:pt x="-50358" y="1059962"/>
                  <a:pt x="19755" y="940129"/>
                  <a:pt x="0" y="754979"/>
                </a:cubicBezTo>
                <a:cubicBezTo>
                  <a:pt x="-19755" y="569829"/>
                  <a:pt x="24714" y="318564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6715345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uk-UA" b="1" i="1" dirty="0">
                <a:latin typeface="Gill Sans Nova" panose="020B0602020104020203" pitchFamily="34" charset="0"/>
                <a:cs typeface="Dreaming Outloud Script Pro" panose="020F0502020204030204" pitchFamily="66" charset="0"/>
              </a:rPr>
              <a:t>   Інгредієнти:</a:t>
            </a:r>
            <a:endParaRPr lang="uk-UA" i="1" dirty="0">
              <a:latin typeface="Gill Sans Nova" panose="020B0602020104020203" pitchFamily="34" charset="0"/>
              <a:cs typeface="Dreaming Outloud Script Pro" panose="020F0502020204030204" pitchFamily="66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uk-UA" dirty="0"/>
              <a:t>🍯 </a:t>
            </a:r>
            <a:r>
              <a:rPr lang="uk-UA" i="1" dirty="0">
                <a:latin typeface="Gill Sans Nova" panose="020B0602020104020203" pitchFamily="34" charset="0"/>
                <a:cs typeface="Dreaming Outloud Script Pro" panose="020F0502020204030204" pitchFamily="66" charset="0"/>
              </a:rPr>
              <a:t>мед– 50 г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uk-UA" dirty="0"/>
              <a:t>🍬 </a:t>
            </a:r>
            <a:r>
              <a:rPr lang="uk-UA" i="1" dirty="0">
                <a:latin typeface="Gill Sans Nova" panose="020B0602020104020203" pitchFamily="34" charset="0"/>
                <a:cs typeface="Dreaming Outloud Script Pro" panose="020F0502020204030204" pitchFamily="66" charset="0"/>
              </a:rPr>
              <a:t>цукор – 110 г;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uk-UA" dirty="0"/>
              <a:t>💧 </a:t>
            </a:r>
            <a:r>
              <a:rPr lang="uk-UA" i="1" dirty="0">
                <a:latin typeface="Gill Sans Nova" panose="020B0602020104020203" pitchFamily="34" charset="0"/>
                <a:cs typeface="Dreaming Outloud Script Pro" panose="020F0502020204030204" pitchFamily="66" charset="0"/>
              </a:rPr>
              <a:t>вода – 30–35 г.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uk-UA" sz="2900" i="1" dirty="0">
              <a:latin typeface="Gill Sans Nova" panose="020B0602020104020203" pitchFamily="34" charset="0"/>
              <a:cs typeface="Dreaming Outloud Script Pro" panose="020F0502020204030204" pitchFamily="66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uk-UA" i="1" dirty="0">
              <a:latin typeface="Gill Sans Nova" panose="020B0602020104020203" pitchFamily="34" charset="0"/>
              <a:cs typeface="Dreaming Outloud Script Pro" panose="020F0502020204030204" pitchFamily="66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F04FF39-13CC-F4E4-D570-6340AAC3ED1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7984" t="42724" r="48629" b="19834"/>
          <a:stretch/>
        </p:blipFill>
        <p:spPr>
          <a:xfrm>
            <a:off x="4746521" y="4290092"/>
            <a:ext cx="2851356" cy="2567908"/>
          </a:xfrm>
          <a:prstGeom prst="rect">
            <a:avLst/>
          </a:prstGeom>
        </p:spPr>
      </p:pic>
      <p:sp>
        <p:nvSpPr>
          <p:cNvPr id="20" name="Місце для вмісту 4">
            <a:extLst>
              <a:ext uri="{FF2B5EF4-FFF2-40B4-BE49-F238E27FC236}">
                <a16:creationId xmlns:a16="http://schemas.microsoft.com/office/drawing/2014/main" id="{B22F9901-6F5C-C6B7-053A-58B838B8B23B}"/>
              </a:ext>
            </a:extLst>
          </p:cNvPr>
          <p:cNvSpPr txBox="1">
            <a:spLocks/>
          </p:cNvSpPr>
          <p:nvPr/>
        </p:nvSpPr>
        <p:spPr>
          <a:xfrm>
            <a:off x="166670" y="1502223"/>
            <a:ext cx="5201265" cy="2656822"/>
          </a:xfrm>
          <a:custGeom>
            <a:avLst/>
            <a:gdLst>
              <a:gd name="connsiteX0" fmla="*/ 0 w 5201265"/>
              <a:gd name="connsiteY0" fmla="*/ 0 h 2656822"/>
              <a:gd name="connsiteX1" fmla="*/ 473893 w 5201265"/>
              <a:gd name="connsiteY1" fmla="*/ 0 h 2656822"/>
              <a:gd name="connsiteX2" fmla="*/ 1155837 w 5201265"/>
              <a:gd name="connsiteY2" fmla="*/ 0 h 2656822"/>
              <a:gd name="connsiteX3" fmla="*/ 1629730 w 5201265"/>
              <a:gd name="connsiteY3" fmla="*/ 0 h 2656822"/>
              <a:gd name="connsiteX4" fmla="*/ 2051610 w 5201265"/>
              <a:gd name="connsiteY4" fmla="*/ 0 h 2656822"/>
              <a:gd name="connsiteX5" fmla="*/ 2473490 w 5201265"/>
              <a:gd name="connsiteY5" fmla="*/ 0 h 2656822"/>
              <a:gd name="connsiteX6" fmla="*/ 3155434 w 5201265"/>
              <a:gd name="connsiteY6" fmla="*/ 0 h 2656822"/>
              <a:gd name="connsiteX7" fmla="*/ 3681340 w 5201265"/>
              <a:gd name="connsiteY7" fmla="*/ 0 h 2656822"/>
              <a:gd name="connsiteX8" fmla="*/ 4259258 w 5201265"/>
              <a:gd name="connsiteY8" fmla="*/ 0 h 2656822"/>
              <a:gd name="connsiteX9" fmla="*/ 5201265 w 5201265"/>
              <a:gd name="connsiteY9" fmla="*/ 0 h 2656822"/>
              <a:gd name="connsiteX10" fmla="*/ 5201265 w 5201265"/>
              <a:gd name="connsiteY10" fmla="*/ 451660 h 2656822"/>
              <a:gd name="connsiteX11" fmla="*/ 5201265 w 5201265"/>
              <a:gd name="connsiteY11" fmla="*/ 983024 h 2656822"/>
              <a:gd name="connsiteX12" fmla="*/ 5201265 w 5201265"/>
              <a:gd name="connsiteY12" fmla="*/ 1487820 h 2656822"/>
              <a:gd name="connsiteX13" fmla="*/ 5201265 w 5201265"/>
              <a:gd name="connsiteY13" fmla="*/ 1992617 h 2656822"/>
              <a:gd name="connsiteX14" fmla="*/ 5201265 w 5201265"/>
              <a:gd name="connsiteY14" fmla="*/ 2656822 h 2656822"/>
              <a:gd name="connsiteX15" fmla="*/ 4675359 w 5201265"/>
              <a:gd name="connsiteY15" fmla="*/ 2656822 h 2656822"/>
              <a:gd name="connsiteX16" fmla="*/ 4201466 w 5201265"/>
              <a:gd name="connsiteY16" fmla="*/ 2656822 h 2656822"/>
              <a:gd name="connsiteX17" fmla="*/ 3519523 w 5201265"/>
              <a:gd name="connsiteY17" fmla="*/ 2656822 h 2656822"/>
              <a:gd name="connsiteX18" fmla="*/ 2837579 w 5201265"/>
              <a:gd name="connsiteY18" fmla="*/ 2656822 h 2656822"/>
              <a:gd name="connsiteX19" fmla="*/ 2363686 w 5201265"/>
              <a:gd name="connsiteY19" fmla="*/ 2656822 h 2656822"/>
              <a:gd name="connsiteX20" fmla="*/ 1733755 w 5201265"/>
              <a:gd name="connsiteY20" fmla="*/ 2656822 h 2656822"/>
              <a:gd name="connsiteX21" fmla="*/ 1103824 w 5201265"/>
              <a:gd name="connsiteY21" fmla="*/ 2656822 h 2656822"/>
              <a:gd name="connsiteX22" fmla="*/ 681944 w 5201265"/>
              <a:gd name="connsiteY22" fmla="*/ 2656822 h 2656822"/>
              <a:gd name="connsiteX23" fmla="*/ 0 w 5201265"/>
              <a:gd name="connsiteY23" fmla="*/ 2656822 h 2656822"/>
              <a:gd name="connsiteX24" fmla="*/ 0 w 5201265"/>
              <a:gd name="connsiteY24" fmla="*/ 2152026 h 2656822"/>
              <a:gd name="connsiteX25" fmla="*/ 0 w 5201265"/>
              <a:gd name="connsiteY25" fmla="*/ 1647230 h 2656822"/>
              <a:gd name="connsiteX26" fmla="*/ 0 w 5201265"/>
              <a:gd name="connsiteY26" fmla="*/ 1115865 h 2656822"/>
              <a:gd name="connsiteX27" fmla="*/ 0 w 5201265"/>
              <a:gd name="connsiteY27" fmla="*/ 611069 h 2656822"/>
              <a:gd name="connsiteX28" fmla="*/ 0 w 5201265"/>
              <a:gd name="connsiteY28" fmla="*/ 0 h 2656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01265" h="2656822" fill="none" extrusionOk="0">
                <a:moveTo>
                  <a:pt x="0" y="0"/>
                </a:moveTo>
                <a:cubicBezTo>
                  <a:pt x="212686" y="-46119"/>
                  <a:pt x="270432" y="42625"/>
                  <a:pt x="473893" y="0"/>
                </a:cubicBezTo>
                <a:cubicBezTo>
                  <a:pt x="677354" y="-42625"/>
                  <a:pt x="963974" y="20132"/>
                  <a:pt x="1155837" y="0"/>
                </a:cubicBezTo>
                <a:cubicBezTo>
                  <a:pt x="1347700" y="-20132"/>
                  <a:pt x="1409074" y="32175"/>
                  <a:pt x="1629730" y="0"/>
                </a:cubicBezTo>
                <a:cubicBezTo>
                  <a:pt x="1850386" y="-32175"/>
                  <a:pt x="1887543" y="37718"/>
                  <a:pt x="2051610" y="0"/>
                </a:cubicBezTo>
                <a:cubicBezTo>
                  <a:pt x="2215677" y="-37718"/>
                  <a:pt x="2383222" y="2406"/>
                  <a:pt x="2473490" y="0"/>
                </a:cubicBezTo>
                <a:cubicBezTo>
                  <a:pt x="2563758" y="-2406"/>
                  <a:pt x="2879252" y="17161"/>
                  <a:pt x="3155434" y="0"/>
                </a:cubicBezTo>
                <a:cubicBezTo>
                  <a:pt x="3431616" y="-17161"/>
                  <a:pt x="3477944" y="29368"/>
                  <a:pt x="3681340" y="0"/>
                </a:cubicBezTo>
                <a:cubicBezTo>
                  <a:pt x="3884736" y="-29368"/>
                  <a:pt x="3982836" y="54965"/>
                  <a:pt x="4259258" y="0"/>
                </a:cubicBezTo>
                <a:cubicBezTo>
                  <a:pt x="4535680" y="-54965"/>
                  <a:pt x="4890592" y="111006"/>
                  <a:pt x="5201265" y="0"/>
                </a:cubicBezTo>
                <a:cubicBezTo>
                  <a:pt x="5212688" y="182398"/>
                  <a:pt x="5174207" y="315436"/>
                  <a:pt x="5201265" y="451660"/>
                </a:cubicBezTo>
                <a:cubicBezTo>
                  <a:pt x="5228323" y="587884"/>
                  <a:pt x="5199757" y="836304"/>
                  <a:pt x="5201265" y="983024"/>
                </a:cubicBezTo>
                <a:cubicBezTo>
                  <a:pt x="5202773" y="1129744"/>
                  <a:pt x="5156404" y="1266429"/>
                  <a:pt x="5201265" y="1487820"/>
                </a:cubicBezTo>
                <a:cubicBezTo>
                  <a:pt x="5246126" y="1709211"/>
                  <a:pt x="5194467" y="1792751"/>
                  <a:pt x="5201265" y="1992617"/>
                </a:cubicBezTo>
                <a:cubicBezTo>
                  <a:pt x="5208063" y="2192483"/>
                  <a:pt x="5150090" y="2502954"/>
                  <a:pt x="5201265" y="2656822"/>
                </a:cubicBezTo>
                <a:cubicBezTo>
                  <a:pt x="5040276" y="2689917"/>
                  <a:pt x="4834681" y="2602609"/>
                  <a:pt x="4675359" y="2656822"/>
                </a:cubicBezTo>
                <a:cubicBezTo>
                  <a:pt x="4516037" y="2711035"/>
                  <a:pt x="4424356" y="2607540"/>
                  <a:pt x="4201466" y="2656822"/>
                </a:cubicBezTo>
                <a:cubicBezTo>
                  <a:pt x="3978576" y="2706104"/>
                  <a:pt x="3743754" y="2633082"/>
                  <a:pt x="3519523" y="2656822"/>
                </a:cubicBezTo>
                <a:cubicBezTo>
                  <a:pt x="3295292" y="2680562"/>
                  <a:pt x="3016948" y="2630934"/>
                  <a:pt x="2837579" y="2656822"/>
                </a:cubicBezTo>
                <a:cubicBezTo>
                  <a:pt x="2658210" y="2682710"/>
                  <a:pt x="2578553" y="2641749"/>
                  <a:pt x="2363686" y="2656822"/>
                </a:cubicBezTo>
                <a:cubicBezTo>
                  <a:pt x="2148819" y="2671895"/>
                  <a:pt x="1870851" y="2612280"/>
                  <a:pt x="1733755" y="2656822"/>
                </a:cubicBezTo>
                <a:cubicBezTo>
                  <a:pt x="1596659" y="2701364"/>
                  <a:pt x="1241335" y="2630057"/>
                  <a:pt x="1103824" y="2656822"/>
                </a:cubicBezTo>
                <a:cubicBezTo>
                  <a:pt x="966313" y="2683587"/>
                  <a:pt x="833689" y="2646011"/>
                  <a:pt x="681944" y="2656822"/>
                </a:cubicBezTo>
                <a:cubicBezTo>
                  <a:pt x="530199" y="2667633"/>
                  <a:pt x="209690" y="2634891"/>
                  <a:pt x="0" y="2656822"/>
                </a:cubicBezTo>
                <a:cubicBezTo>
                  <a:pt x="-11910" y="2496607"/>
                  <a:pt x="23934" y="2341894"/>
                  <a:pt x="0" y="2152026"/>
                </a:cubicBezTo>
                <a:cubicBezTo>
                  <a:pt x="-23934" y="1962158"/>
                  <a:pt x="27210" y="1821141"/>
                  <a:pt x="0" y="1647230"/>
                </a:cubicBezTo>
                <a:cubicBezTo>
                  <a:pt x="-27210" y="1473319"/>
                  <a:pt x="16456" y="1379266"/>
                  <a:pt x="0" y="1115865"/>
                </a:cubicBezTo>
                <a:cubicBezTo>
                  <a:pt x="-16456" y="852465"/>
                  <a:pt x="55911" y="803245"/>
                  <a:pt x="0" y="611069"/>
                </a:cubicBezTo>
                <a:cubicBezTo>
                  <a:pt x="-55911" y="418893"/>
                  <a:pt x="57339" y="165187"/>
                  <a:pt x="0" y="0"/>
                </a:cubicBezTo>
                <a:close/>
              </a:path>
              <a:path w="5201265" h="2656822" stroke="0" extrusionOk="0">
                <a:moveTo>
                  <a:pt x="0" y="0"/>
                </a:moveTo>
                <a:cubicBezTo>
                  <a:pt x="223106" y="-70765"/>
                  <a:pt x="424050" y="27054"/>
                  <a:pt x="629931" y="0"/>
                </a:cubicBezTo>
                <a:cubicBezTo>
                  <a:pt x="835812" y="-27054"/>
                  <a:pt x="876807" y="28266"/>
                  <a:pt x="1103824" y="0"/>
                </a:cubicBezTo>
                <a:cubicBezTo>
                  <a:pt x="1330841" y="-28266"/>
                  <a:pt x="1369267" y="14500"/>
                  <a:pt x="1577717" y="0"/>
                </a:cubicBezTo>
                <a:cubicBezTo>
                  <a:pt x="1786167" y="-14500"/>
                  <a:pt x="1868202" y="45304"/>
                  <a:pt x="1999597" y="0"/>
                </a:cubicBezTo>
                <a:cubicBezTo>
                  <a:pt x="2130992" y="-45304"/>
                  <a:pt x="2406612" y="9394"/>
                  <a:pt x="2525503" y="0"/>
                </a:cubicBezTo>
                <a:cubicBezTo>
                  <a:pt x="2644394" y="-9394"/>
                  <a:pt x="2961345" y="48787"/>
                  <a:pt x="3155434" y="0"/>
                </a:cubicBezTo>
                <a:cubicBezTo>
                  <a:pt x="3349523" y="-48787"/>
                  <a:pt x="3592024" y="4342"/>
                  <a:pt x="3785365" y="0"/>
                </a:cubicBezTo>
                <a:cubicBezTo>
                  <a:pt x="3978706" y="-4342"/>
                  <a:pt x="4110193" y="54678"/>
                  <a:pt x="4259258" y="0"/>
                </a:cubicBezTo>
                <a:cubicBezTo>
                  <a:pt x="4408323" y="-54678"/>
                  <a:pt x="4850490" y="36705"/>
                  <a:pt x="5201265" y="0"/>
                </a:cubicBezTo>
                <a:cubicBezTo>
                  <a:pt x="5211452" y="222485"/>
                  <a:pt x="5185834" y="325280"/>
                  <a:pt x="5201265" y="504796"/>
                </a:cubicBezTo>
                <a:cubicBezTo>
                  <a:pt x="5216696" y="684312"/>
                  <a:pt x="5157593" y="833723"/>
                  <a:pt x="5201265" y="1089297"/>
                </a:cubicBezTo>
                <a:cubicBezTo>
                  <a:pt x="5244937" y="1344871"/>
                  <a:pt x="5175860" y="1436316"/>
                  <a:pt x="5201265" y="1540957"/>
                </a:cubicBezTo>
                <a:cubicBezTo>
                  <a:pt x="5226670" y="1645598"/>
                  <a:pt x="5180004" y="1811666"/>
                  <a:pt x="5201265" y="1992617"/>
                </a:cubicBezTo>
                <a:cubicBezTo>
                  <a:pt x="5222526" y="2173568"/>
                  <a:pt x="5144829" y="2348272"/>
                  <a:pt x="5201265" y="2656822"/>
                </a:cubicBezTo>
                <a:cubicBezTo>
                  <a:pt x="5014473" y="2686867"/>
                  <a:pt x="4917023" y="2640813"/>
                  <a:pt x="4727372" y="2656822"/>
                </a:cubicBezTo>
                <a:cubicBezTo>
                  <a:pt x="4537721" y="2672831"/>
                  <a:pt x="4374248" y="2628751"/>
                  <a:pt x="4045428" y="2656822"/>
                </a:cubicBezTo>
                <a:cubicBezTo>
                  <a:pt x="3716608" y="2684893"/>
                  <a:pt x="3754998" y="2614385"/>
                  <a:pt x="3571535" y="2656822"/>
                </a:cubicBezTo>
                <a:cubicBezTo>
                  <a:pt x="3388072" y="2699259"/>
                  <a:pt x="3244964" y="2614026"/>
                  <a:pt x="2993617" y="2656822"/>
                </a:cubicBezTo>
                <a:cubicBezTo>
                  <a:pt x="2742270" y="2699618"/>
                  <a:pt x="2640397" y="2625762"/>
                  <a:pt x="2415699" y="2656822"/>
                </a:cubicBezTo>
                <a:cubicBezTo>
                  <a:pt x="2191001" y="2687882"/>
                  <a:pt x="2048305" y="2608078"/>
                  <a:pt x="1889793" y="2656822"/>
                </a:cubicBezTo>
                <a:cubicBezTo>
                  <a:pt x="1731281" y="2705566"/>
                  <a:pt x="1566490" y="2600763"/>
                  <a:pt x="1415900" y="2656822"/>
                </a:cubicBezTo>
                <a:cubicBezTo>
                  <a:pt x="1265310" y="2712881"/>
                  <a:pt x="1109299" y="2655198"/>
                  <a:pt x="942007" y="2656822"/>
                </a:cubicBezTo>
                <a:cubicBezTo>
                  <a:pt x="774715" y="2658446"/>
                  <a:pt x="466534" y="2634264"/>
                  <a:pt x="0" y="2656822"/>
                </a:cubicBezTo>
                <a:cubicBezTo>
                  <a:pt x="-25704" y="2566063"/>
                  <a:pt x="7255" y="2323270"/>
                  <a:pt x="0" y="2205162"/>
                </a:cubicBezTo>
                <a:cubicBezTo>
                  <a:pt x="-7255" y="2087054"/>
                  <a:pt x="42010" y="1909938"/>
                  <a:pt x="0" y="1700366"/>
                </a:cubicBezTo>
                <a:cubicBezTo>
                  <a:pt x="-42010" y="1490794"/>
                  <a:pt x="17830" y="1416683"/>
                  <a:pt x="0" y="1195570"/>
                </a:cubicBezTo>
                <a:cubicBezTo>
                  <a:pt x="-17830" y="974457"/>
                  <a:pt x="4167" y="824901"/>
                  <a:pt x="0" y="664206"/>
                </a:cubicBezTo>
                <a:cubicBezTo>
                  <a:pt x="-4167" y="503511"/>
                  <a:pt x="37993" y="264549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6715345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</a:rPr>
              <a:t>Кухонні ваги</a:t>
            </a:r>
            <a:endParaRPr lang="ru-RU" i="1" dirty="0">
              <a:latin typeface="Gill Sans Nova" panose="020B0602020104020203" pitchFamily="34" charset="0"/>
              <a:cs typeface="Dreaming Outloud Script Pro" panose="020F0502020204030204" pitchFamily="66" charset="0"/>
              <a:sym typeface="Wingdings" panose="05000000000000000000" pitchFamily="2" charset="2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  <a:sym typeface="Wingdings" panose="05000000000000000000" pitchFamily="2" charset="2"/>
              </a:rPr>
              <a:t>Кухонний термометр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  <a:sym typeface="Wingdings" panose="05000000000000000000" pitchFamily="2" charset="2"/>
              </a:rPr>
              <a:t>Дерев’яна ложка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  <a:sym typeface="Wingdings" panose="05000000000000000000" pitchFamily="2" charset="2"/>
              </a:rPr>
              <a:t>Сотейник з товстим дном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  <a:sym typeface="Wingdings" panose="05000000000000000000" pitchFamily="2" charset="2"/>
              </a:rPr>
              <a:t>Силіконова форма або пергамент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ru-RU" i="1" dirty="0">
              <a:latin typeface="Gill Sans Nova" panose="020B0602020104020203" pitchFamily="34" charset="0"/>
              <a:cs typeface="Dreaming Outloud Script Pro" panose="020F050202020403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36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12CCE-2AB0-BCDA-4B7F-1014DAB90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Зображення, що містить у приміщенні, особа, одежа, сті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3D2A0E51-4A95-FC2B-DE35-9B274B399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37"/>
          <a:stretch/>
        </p:blipFill>
        <p:spPr>
          <a:xfrm>
            <a:off x="6650363" y="1394741"/>
            <a:ext cx="2738045" cy="25115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906811C-57B6-0454-85E8-812764702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51" y="792136"/>
            <a:ext cx="4217804" cy="58782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0E8393-D6D8-AB86-0056-686DBC0DA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741" y="176875"/>
            <a:ext cx="11592233" cy="1325563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accent2"/>
                </a:solidFill>
              </a:rPr>
              <a:t>Хід досліду</a:t>
            </a:r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53166831-E321-A7EF-D07F-EA8380F24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632" y="187658"/>
            <a:ext cx="2723535" cy="475123"/>
          </a:xfrm>
          <a:custGeom>
            <a:avLst/>
            <a:gdLst>
              <a:gd name="connsiteX0" fmla="*/ 0 w 2723535"/>
              <a:gd name="connsiteY0" fmla="*/ 0 h 475123"/>
              <a:gd name="connsiteX1" fmla="*/ 490236 w 2723535"/>
              <a:gd name="connsiteY1" fmla="*/ 0 h 475123"/>
              <a:gd name="connsiteX2" fmla="*/ 953237 w 2723535"/>
              <a:gd name="connsiteY2" fmla="*/ 0 h 475123"/>
              <a:gd name="connsiteX3" fmla="*/ 1497944 w 2723535"/>
              <a:gd name="connsiteY3" fmla="*/ 0 h 475123"/>
              <a:gd name="connsiteX4" fmla="*/ 2097122 w 2723535"/>
              <a:gd name="connsiteY4" fmla="*/ 0 h 475123"/>
              <a:gd name="connsiteX5" fmla="*/ 2723535 w 2723535"/>
              <a:gd name="connsiteY5" fmla="*/ 0 h 475123"/>
              <a:gd name="connsiteX6" fmla="*/ 2723535 w 2723535"/>
              <a:gd name="connsiteY6" fmla="*/ 475123 h 475123"/>
              <a:gd name="connsiteX7" fmla="*/ 2233299 w 2723535"/>
              <a:gd name="connsiteY7" fmla="*/ 475123 h 475123"/>
              <a:gd name="connsiteX8" fmla="*/ 1688592 w 2723535"/>
              <a:gd name="connsiteY8" fmla="*/ 475123 h 475123"/>
              <a:gd name="connsiteX9" fmla="*/ 1143885 w 2723535"/>
              <a:gd name="connsiteY9" fmla="*/ 475123 h 475123"/>
              <a:gd name="connsiteX10" fmla="*/ 626413 w 2723535"/>
              <a:gd name="connsiteY10" fmla="*/ 475123 h 475123"/>
              <a:gd name="connsiteX11" fmla="*/ 0 w 2723535"/>
              <a:gd name="connsiteY11" fmla="*/ 475123 h 475123"/>
              <a:gd name="connsiteX12" fmla="*/ 0 w 2723535"/>
              <a:gd name="connsiteY12" fmla="*/ 0 h 47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23535" h="475123" fill="none" extrusionOk="0">
                <a:moveTo>
                  <a:pt x="0" y="0"/>
                </a:moveTo>
                <a:cubicBezTo>
                  <a:pt x="208926" y="-28343"/>
                  <a:pt x="270127" y="171"/>
                  <a:pt x="490236" y="0"/>
                </a:cubicBezTo>
                <a:cubicBezTo>
                  <a:pt x="710345" y="-171"/>
                  <a:pt x="826885" y="48178"/>
                  <a:pt x="953237" y="0"/>
                </a:cubicBezTo>
                <a:cubicBezTo>
                  <a:pt x="1079589" y="-48178"/>
                  <a:pt x="1236818" y="23011"/>
                  <a:pt x="1497944" y="0"/>
                </a:cubicBezTo>
                <a:cubicBezTo>
                  <a:pt x="1759070" y="-23011"/>
                  <a:pt x="1920101" y="36551"/>
                  <a:pt x="2097122" y="0"/>
                </a:cubicBezTo>
                <a:cubicBezTo>
                  <a:pt x="2274143" y="-36551"/>
                  <a:pt x="2423004" y="31422"/>
                  <a:pt x="2723535" y="0"/>
                </a:cubicBezTo>
                <a:cubicBezTo>
                  <a:pt x="2731334" y="180231"/>
                  <a:pt x="2685236" y="284556"/>
                  <a:pt x="2723535" y="475123"/>
                </a:cubicBezTo>
                <a:cubicBezTo>
                  <a:pt x="2566547" y="506693"/>
                  <a:pt x="2343308" y="431414"/>
                  <a:pt x="2233299" y="475123"/>
                </a:cubicBezTo>
                <a:cubicBezTo>
                  <a:pt x="2123290" y="518832"/>
                  <a:pt x="1911497" y="468673"/>
                  <a:pt x="1688592" y="475123"/>
                </a:cubicBezTo>
                <a:cubicBezTo>
                  <a:pt x="1465687" y="481573"/>
                  <a:pt x="1410005" y="421735"/>
                  <a:pt x="1143885" y="475123"/>
                </a:cubicBezTo>
                <a:cubicBezTo>
                  <a:pt x="877765" y="528511"/>
                  <a:pt x="786510" y="414984"/>
                  <a:pt x="626413" y="475123"/>
                </a:cubicBezTo>
                <a:cubicBezTo>
                  <a:pt x="466316" y="535262"/>
                  <a:pt x="286884" y="440353"/>
                  <a:pt x="0" y="475123"/>
                </a:cubicBezTo>
                <a:cubicBezTo>
                  <a:pt x="-41412" y="280967"/>
                  <a:pt x="45379" y="140576"/>
                  <a:pt x="0" y="0"/>
                </a:cubicBezTo>
                <a:close/>
              </a:path>
              <a:path w="2723535" h="475123" stroke="0" extrusionOk="0">
                <a:moveTo>
                  <a:pt x="0" y="0"/>
                </a:moveTo>
                <a:cubicBezTo>
                  <a:pt x="177308" y="-51080"/>
                  <a:pt x="384701" y="35802"/>
                  <a:pt x="571942" y="0"/>
                </a:cubicBezTo>
                <a:cubicBezTo>
                  <a:pt x="759183" y="-35802"/>
                  <a:pt x="855611" y="9000"/>
                  <a:pt x="1062179" y="0"/>
                </a:cubicBezTo>
                <a:cubicBezTo>
                  <a:pt x="1268747" y="-9000"/>
                  <a:pt x="1376593" y="42183"/>
                  <a:pt x="1552415" y="0"/>
                </a:cubicBezTo>
                <a:cubicBezTo>
                  <a:pt x="1728237" y="-42183"/>
                  <a:pt x="1890104" y="53368"/>
                  <a:pt x="2015416" y="0"/>
                </a:cubicBezTo>
                <a:cubicBezTo>
                  <a:pt x="2140728" y="-53368"/>
                  <a:pt x="2533755" y="82227"/>
                  <a:pt x="2723535" y="0"/>
                </a:cubicBezTo>
                <a:cubicBezTo>
                  <a:pt x="2750601" y="158076"/>
                  <a:pt x="2696311" y="313549"/>
                  <a:pt x="2723535" y="475123"/>
                </a:cubicBezTo>
                <a:cubicBezTo>
                  <a:pt x="2461178" y="525051"/>
                  <a:pt x="2419231" y="473083"/>
                  <a:pt x="2178828" y="475123"/>
                </a:cubicBezTo>
                <a:cubicBezTo>
                  <a:pt x="1938425" y="477163"/>
                  <a:pt x="1774306" y="423858"/>
                  <a:pt x="1661356" y="475123"/>
                </a:cubicBezTo>
                <a:cubicBezTo>
                  <a:pt x="1548406" y="526388"/>
                  <a:pt x="1374421" y="430682"/>
                  <a:pt x="1198355" y="475123"/>
                </a:cubicBezTo>
                <a:cubicBezTo>
                  <a:pt x="1022289" y="519564"/>
                  <a:pt x="889064" y="441270"/>
                  <a:pt x="708119" y="475123"/>
                </a:cubicBezTo>
                <a:cubicBezTo>
                  <a:pt x="527174" y="508976"/>
                  <a:pt x="199516" y="431676"/>
                  <a:pt x="0" y="475123"/>
                </a:cubicBezTo>
                <a:cubicBezTo>
                  <a:pt x="-38292" y="280656"/>
                  <a:pt x="20567" y="223763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671534598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i="1" dirty="0">
                <a:latin typeface="Gill Sans Nova" panose="020B0602020104020203" pitchFamily="34" charset="0"/>
                <a:cs typeface="Dreaming Outloud Script Pro" panose="020F0502020204030204" pitchFamily="66" charset="0"/>
              </a:rPr>
              <a:t>Як ми це робили</a:t>
            </a:r>
            <a:r>
              <a:rPr lang="uk-UA" i="1" dirty="0">
                <a:latin typeface="Gill Sans Nova" panose="020B0602020104020203" pitchFamily="34" charset="0"/>
                <a:cs typeface="Dreaming Outloud Script Pro" panose="020F0502020204030204" pitchFamily="66" charset="0"/>
                <a:sym typeface="Wingdings" panose="05000000000000000000" pitchFamily="2" charset="2"/>
              </a:rPr>
              <a:t></a:t>
            </a:r>
            <a:endParaRPr lang="uk-UA" i="1" dirty="0">
              <a:latin typeface="Gill Sans Nova" panose="020B0602020104020203" pitchFamily="34" charset="0"/>
              <a:cs typeface="Dreaming Outloud Script Pro" panose="020F050202020403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Місце для вмісту 4">
                <a:extLst>
                  <a:ext uri="{FF2B5EF4-FFF2-40B4-BE49-F238E27FC236}">
                    <a16:creationId xmlns:a16="http://schemas.microsoft.com/office/drawing/2014/main" id="{886EAEB2-798F-27DC-D06F-ACDFAF179E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5406" y="1739999"/>
                <a:ext cx="3008671" cy="4390495"/>
              </a:xfrm>
              <a:custGeom>
                <a:avLst/>
                <a:gdLst>
                  <a:gd name="connsiteX0" fmla="*/ 0 w 3008671"/>
                  <a:gd name="connsiteY0" fmla="*/ 0 h 4390495"/>
                  <a:gd name="connsiteX1" fmla="*/ 441272 w 3008671"/>
                  <a:gd name="connsiteY1" fmla="*/ 0 h 4390495"/>
                  <a:gd name="connsiteX2" fmla="*/ 1002890 w 3008671"/>
                  <a:gd name="connsiteY2" fmla="*/ 0 h 4390495"/>
                  <a:gd name="connsiteX3" fmla="*/ 1444162 w 3008671"/>
                  <a:gd name="connsiteY3" fmla="*/ 0 h 4390495"/>
                  <a:gd name="connsiteX4" fmla="*/ 1855347 w 3008671"/>
                  <a:gd name="connsiteY4" fmla="*/ 0 h 4390495"/>
                  <a:gd name="connsiteX5" fmla="*/ 2266532 w 3008671"/>
                  <a:gd name="connsiteY5" fmla="*/ 0 h 4390495"/>
                  <a:gd name="connsiteX6" fmla="*/ 3008671 w 3008671"/>
                  <a:gd name="connsiteY6" fmla="*/ 0 h 4390495"/>
                  <a:gd name="connsiteX7" fmla="*/ 3008671 w 3008671"/>
                  <a:gd name="connsiteY7" fmla="*/ 504907 h 4390495"/>
                  <a:gd name="connsiteX8" fmla="*/ 3008671 w 3008671"/>
                  <a:gd name="connsiteY8" fmla="*/ 1053719 h 4390495"/>
                  <a:gd name="connsiteX9" fmla="*/ 3008671 w 3008671"/>
                  <a:gd name="connsiteY9" fmla="*/ 1646436 h 4390495"/>
                  <a:gd name="connsiteX10" fmla="*/ 3008671 w 3008671"/>
                  <a:gd name="connsiteY10" fmla="*/ 2151343 h 4390495"/>
                  <a:gd name="connsiteX11" fmla="*/ 3008671 w 3008671"/>
                  <a:gd name="connsiteY11" fmla="*/ 2700154 h 4390495"/>
                  <a:gd name="connsiteX12" fmla="*/ 3008671 w 3008671"/>
                  <a:gd name="connsiteY12" fmla="*/ 3205061 h 4390495"/>
                  <a:gd name="connsiteX13" fmla="*/ 3008671 w 3008671"/>
                  <a:gd name="connsiteY13" fmla="*/ 3709968 h 4390495"/>
                  <a:gd name="connsiteX14" fmla="*/ 3008671 w 3008671"/>
                  <a:gd name="connsiteY14" fmla="*/ 4390495 h 4390495"/>
                  <a:gd name="connsiteX15" fmla="*/ 2537313 w 3008671"/>
                  <a:gd name="connsiteY15" fmla="*/ 4390495 h 4390495"/>
                  <a:gd name="connsiteX16" fmla="*/ 2096041 w 3008671"/>
                  <a:gd name="connsiteY16" fmla="*/ 4390495 h 4390495"/>
                  <a:gd name="connsiteX17" fmla="*/ 1534422 w 3008671"/>
                  <a:gd name="connsiteY17" fmla="*/ 4390495 h 4390495"/>
                  <a:gd name="connsiteX18" fmla="*/ 972804 w 3008671"/>
                  <a:gd name="connsiteY18" fmla="*/ 4390495 h 4390495"/>
                  <a:gd name="connsiteX19" fmla="*/ 531532 w 3008671"/>
                  <a:gd name="connsiteY19" fmla="*/ 4390495 h 4390495"/>
                  <a:gd name="connsiteX20" fmla="*/ 0 w 3008671"/>
                  <a:gd name="connsiteY20" fmla="*/ 4390495 h 4390495"/>
                  <a:gd name="connsiteX21" fmla="*/ 0 w 3008671"/>
                  <a:gd name="connsiteY21" fmla="*/ 3797778 h 4390495"/>
                  <a:gd name="connsiteX22" fmla="*/ 0 w 3008671"/>
                  <a:gd name="connsiteY22" fmla="*/ 3380681 h 4390495"/>
                  <a:gd name="connsiteX23" fmla="*/ 0 w 3008671"/>
                  <a:gd name="connsiteY23" fmla="*/ 2919679 h 4390495"/>
                  <a:gd name="connsiteX24" fmla="*/ 0 w 3008671"/>
                  <a:gd name="connsiteY24" fmla="*/ 2370867 h 4390495"/>
                  <a:gd name="connsiteX25" fmla="*/ 0 w 3008671"/>
                  <a:gd name="connsiteY25" fmla="*/ 1865960 h 4390495"/>
                  <a:gd name="connsiteX26" fmla="*/ 0 w 3008671"/>
                  <a:gd name="connsiteY26" fmla="*/ 1317148 h 4390495"/>
                  <a:gd name="connsiteX27" fmla="*/ 0 w 3008671"/>
                  <a:gd name="connsiteY27" fmla="*/ 812242 h 4390495"/>
                  <a:gd name="connsiteX28" fmla="*/ 0 w 3008671"/>
                  <a:gd name="connsiteY28" fmla="*/ 0 h 439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008671" h="4390495" fill="none" extrusionOk="0">
                    <a:moveTo>
                      <a:pt x="0" y="0"/>
                    </a:moveTo>
                    <a:cubicBezTo>
                      <a:pt x="146551" y="-32642"/>
                      <a:pt x="238792" y="5187"/>
                      <a:pt x="441272" y="0"/>
                    </a:cubicBezTo>
                    <a:cubicBezTo>
                      <a:pt x="643752" y="-5187"/>
                      <a:pt x="808590" y="40811"/>
                      <a:pt x="1002890" y="0"/>
                    </a:cubicBezTo>
                    <a:cubicBezTo>
                      <a:pt x="1197190" y="-40811"/>
                      <a:pt x="1312429" y="39887"/>
                      <a:pt x="1444162" y="0"/>
                    </a:cubicBezTo>
                    <a:cubicBezTo>
                      <a:pt x="1575895" y="-39887"/>
                      <a:pt x="1723884" y="27216"/>
                      <a:pt x="1855347" y="0"/>
                    </a:cubicBezTo>
                    <a:cubicBezTo>
                      <a:pt x="1986810" y="-27216"/>
                      <a:pt x="2088089" y="25288"/>
                      <a:pt x="2266532" y="0"/>
                    </a:cubicBezTo>
                    <a:cubicBezTo>
                      <a:pt x="2444976" y="-25288"/>
                      <a:pt x="2763770" y="84284"/>
                      <a:pt x="3008671" y="0"/>
                    </a:cubicBezTo>
                    <a:cubicBezTo>
                      <a:pt x="3034518" y="126089"/>
                      <a:pt x="2991075" y="396543"/>
                      <a:pt x="3008671" y="504907"/>
                    </a:cubicBezTo>
                    <a:cubicBezTo>
                      <a:pt x="3026267" y="613271"/>
                      <a:pt x="2948781" y="904527"/>
                      <a:pt x="3008671" y="1053719"/>
                    </a:cubicBezTo>
                    <a:cubicBezTo>
                      <a:pt x="3068561" y="1202911"/>
                      <a:pt x="2970780" y="1463106"/>
                      <a:pt x="3008671" y="1646436"/>
                    </a:cubicBezTo>
                    <a:cubicBezTo>
                      <a:pt x="3046562" y="1829766"/>
                      <a:pt x="2974395" y="1922001"/>
                      <a:pt x="3008671" y="2151343"/>
                    </a:cubicBezTo>
                    <a:cubicBezTo>
                      <a:pt x="3042947" y="2380685"/>
                      <a:pt x="2965925" y="2533363"/>
                      <a:pt x="3008671" y="2700154"/>
                    </a:cubicBezTo>
                    <a:cubicBezTo>
                      <a:pt x="3051417" y="2866945"/>
                      <a:pt x="2992797" y="3084106"/>
                      <a:pt x="3008671" y="3205061"/>
                    </a:cubicBezTo>
                    <a:cubicBezTo>
                      <a:pt x="3024545" y="3326016"/>
                      <a:pt x="2959976" y="3594545"/>
                      <a:pt x="3008671" y="3709968"/>
                    </a:cubicBezTo>
                    <a:cubicBezTo>
                      <a:pt x="3057366" y="3825391"/>
                      <a:pt x="3006464" y="4209408"/>
                      <a:pt x="3008671" y="4390495"/>
                    </a:cubicBezTo>
                    <a:cubicBezTo>
                      <a:pt x="2866203" y="4443734"/>
                      <a:pt x="2704956" y="4367126"/>
                      <a:pt x="2537313" y="4390495"/>
                    </a:cubicBezTo>
                    <a:cubicBezTo>
                      <a:pt x="2369670" y="4413864"/>
                      <a:pt x="2265062" y="4371588"/>
                      <a:pt x="2096041" y="4390495"/>
                    </a:cubicBezTo>
                    <a:cubicBezTo>
                      <a:pt x="1927020" y="4409402"/>
                      <a:pt x="1810969" y="4336675"/>
                      <a:pt x="1534422" y="4390495"/>
                    </a:cubicBezTo>
                    <a:cubicBezTo>
                      <a:pt x="1257875" y="4444315"/>
                      <a:pt x="1138565" y="4369744"/>
                      <a:pt x="972804" y="4390495"/>
                    </a:cubicBezTo>
                    <a:cubicBezTo>
                      <a:pt x="807043" y="4411246"/>
                      <a:pt x="734013" y="4363446"/>
                      <a:pt x="531532" y="4390495"/>
                    </a:cubicBezTo>
                    <a:cubicBezTo>
                      <a:pt x="329051" y="4417544"/>
                      <a:pt x="262503" y="4369821"/>
                      <a:pt x="0" y="4390495"/>
                    </a:cubicBezTo>
                    <a:cubicBezTo>
                      <a:pt x="-25154" y="4194042"/>
                      <a:pt x="34900" y="4054633"/>
                      <a:pt x="0" y="3797778"/>
                    </a:cubicBezTo>
                    <a:cubicBezTo>
                      <a:pt x="-34900" y="3540923"/>
                      <a:pt x="5495" y="3582743"/>
                      <a:pt x="0" y="3380681"/>
                    </a:cubicBezTo>
                    <a:cubicBezTo>
                      <a:pt x="-5495" y="3178619"/>
                      <a:pt x="30372" y="3023747"/>
                      <a:pt x="0" y="2919679"/>
                    </a:cubicBezTo>
                    <a:cubicBezTo>
                      <a:pt x="-30372" y="2815611"/>
                      <a:pt x="62074" y="2590534"/>
                      <a:pt x="0" y="2370867"/>
                    </a:cubicBezTo>
                    <a:cubicBezTo>
                      <a:pt x="-62074" y="2151200"/>
                      <a:pt x="42771" y="2066676"/>
                      <a:pt x="0" y="1865960"/>
                    </a:cubicBezTo>
                    <a:cubicBezTo>
                      <a:pt x="-42771" y="1665244"/>
                      <a:pt x="25558" y="1445470"/>
                      <a:pt x="0" y="1317148"/>
                    </a:cubicBezTo>
                    <a:cubicBezTo>
                      <a:pt x="-25558" y="1188826"/>
                      <a:pt x="19822" y="935527"/>
                      <a:pt x="0" y="812242"/>
                    </a:cubicBezTo>
                    <a:cubicBezTo>
                      <a:pt x="-19822" y="688957"/>
                      <a:pt x="30021" y="183839"/>
                      <a:pt x="0" y="0"/>
                    </a:cubicBezTo>
                    <a:close/>
                  </a:path>
                  <a:path w="3008671" h="4390495" stroke="0" extrusionOk="0">
                    <a:moveTo>
                      <a:pt x="0" y="0"/>
                    </a:moveTo>
                    <a:cubicBezTo>
                      <a:pt x="154579" y="-8302"/>
                      <a:pt x="408250" y="32502"/>
                      <a:pt x="531532" y="0"/>
                    </a:cubicBezTo>
                    <a:cubicBezTo>
                      <a:pt x="654814" y="-32502"/>
                      <a:pt x="788978" y="15708"/>
                      <a:pt x="972804" y="0"/>
                    </a:cubicBezTo>
                    <a:cubicBezTo>
                      <a:pt x="1156630" y="-15708"/>
                      <a:pt x="1270851" y="38874"/>
                      <a:pt x="1414075" y="0"/>
                    </a:cubicBezTo>
                    <a:cubicBezTo>
                      <a:pt x="1557299" y="-38874"/>
                      <a:pt x="1668832" y="2630"/>
                      <a:pt x="1825260" y="0"/>
                    </a:cubicBezTo>
                    <a:cubicBezTo>
                      <a:pt x="1981689" y="-2630"/>
                      <a:pt x="2121322" y="35421"/>
                      <a:pt x="2296619" y="0"/>
                    </a:cubicBezTo>
                    <a:cubicBezTo>
                      <a:pt x="2471916" y="-35421"/>
                      <a:pt x="2689816" y="5956"/>
                      <a:pt x="3008671" y="0"/>
                    </a:cubicBezTo>
                    <a:cubicBezTo>
                      <a:pt x="3009275" y="190992"/>
                      <a:pt x="2950713" y="367437"/>
                      <a:pt x="3008671" y="592717"/>
                    </a:cubicBezTo>
                    <a:cubicBezTo>
                      <a:pt x="3066629" y="817997"/>
                      <a:pt x="2942497" y="916049"/>
                      <a:pt x="3008671" y="1185434"/>
                    </a:cubicBezTo>
                    <a:cubicBezTo>
                      <a:pt x="3074845" y="1454819"/>
                      <a:pt x="2944383" y="1504952"/>
                      <a:pt x="3008671" y="1734246"/>
                    </a:cubicBezTo>
                    <a:cubicBezTo>
                      <a:pt x="3072959" y="1963540"/>
                      <a:pt x="2989597" y="1998579"/>
                      <a:pt x="3008671" y="2151343"/>
                    </a:cubicBezTo>
                    <a:cubicBezTo>
                      <a:pt x="3027745" y="2304107"/>
                      <a:pt x="2968293" y="2599892"/>
                      <a:pt x="3008671" y="2787964"/>
                    </a:cubicBezTo>
                    <a:cubicBezTo>
                      <a:pt x="3049049" y="2976036"/>
                      <a:pt x="3005752" y="3000733"/>
                      <a:pt x="3008671" y="3205061"/>
                    </a:cubicBezTo>
                    <a:cubicBezTo>
                      <a:pt x="3011590" y="3409389"/>
                      <a:pt x="2973641" y="3456976"/>
                      <a:pt x="3008671" y="3622158"/>
                    </a:cubicBezTo>
                    <a:cubicBezTo>
                      <a:pt x="3043701" y="3787340"/>
                      <a:pt x="2937461" y="4216006"/>
                      <a:pt x="3008671" y="4390495"/>
                    </a:cubicBezTo>
                    <a:cubicBezTo>
                      <a:pt x="2820215" y="4410430"/>
                      <a:pt x="2756438" y="4361778"/>
                      <a:pt x="2567399" y="4390495"/>
                    </a:cubicBezTo>
                    <a:cubicBezTo>
                      <a:pt x="2378360" y="4419212"/>
                      <a:pt x="2183794" y="4365221"/>
                      <a:pt x="2005781" y="4390495"/>
                    </a:cubicBezTo>
                    <a:cubicBezTo>
                      <a:pt x="1827768" y="4415769"/>
                      <a:pt x="1756303" y="4366660"/>
                      <a:pt x="1564509" y="4390495"/>
                    </a:cubicBezTo>
                    <a:cubicBezTo>
                      <a:pt x="1372715" y="4414330"/>
                      <a:pt x="1269953" y="4371775"/>
                      <a:pt x="1063064" y="4390495"/>
                    </a:cubicBezTo>
                    <a:cubicBezTo>
                      <a:pt x="856175" y="4409215"/>
                      <a:pt x="768751" y="4374021"/>
                      <a:pt x="561619" y="4390495"/>
                    </a:cubicBezTo>
                    <a:cubicBezTo>
                      <a:pt x="354487" y="4406969"/>
                      <a:pt x="222476" y="4355238"/>
                      <a:pt x="0" y="4390495"/>
                    </a:cubicBezTo>
                    <a:cubicBezTo>
                      <a:pt x="-8901" y="4296176"/>
                      <a:pt x="35286" y="4064370"/>
                      <a:pt x="0" y="3929493"/>
                    </a:cubicBezTo>
                    <a:cubicBezTo>
                      <a:pt x="-35286" y="3794616"/>
                      <a:pt x="42998" y="3542336"/>
                      <a:pt x="0" y="3380681"/>
                    </a:cubicBezTo>
                    <a:cubicBezTo>
                      <a:pt x="-42998" y="3219026"/>
                      <a:pt x="59926" y="3069581"/>
                      <a:pt x="0" y="2831869"/>
                    </a:cubicBezTo>
                    <a:cubicBezTo>
                      <a:pt x="-59926" y="2594157"/>
                      <a:pt x="1396" y="2450365"/>
                      <a:pt x="0" y="2326962"/>
                    </a:cubicBezTo>
                    <a:cubicBezTo>
                      <a:pt x="-1396" y="2203559"/>
                      <a:pt x="36343" y="1940899"/>
                      <a:pt x="0" y="1822055"/>
                    </a:cubicBezTo>
                    <a:cubicBezTo>
                      <a:pt x="-36343" y="1703211"/>
                      <a:pt x="49957" y="1558474"/>
                      <a:pt x="0" y="1317149"/>
                    </a:cubicBezTo>
                    <a:cubicBezTo>
                      <a:pt x="-49957" y="1075824"/>
                      <a:pt x="9363" y="882626"/>
                      <a:pt x="0" y="768337"/>
                    </a:cubicBezTo>
                    <a:cubicBezTo>
                      <a:pt x="-9363" y="654048"/>
                      <a:pt x="21729" y="177336"/>
                      <a:pt x="0" y="0"/>
                    </a:cubicBezTo>
                    <a:close/>
                  </a:path>
                </a:pathLst>
              </a:custGeom>
              <a:ln>
                <a:noFill/>
                <a:extLst>
                  <a:ext uri="{C807C97D-BFC1-408E-A445-0C87EB9F89A2}">
                    <ask:lineSketchStyleProps xmlns:ask="http://schemas.microsoft.com/office/drawing/2018/sketchyshapes" sd="1671534598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uk-UA" sz="1800" b="1" i="1" dirty="0">
                    <a:latin typeface="Gill Sans Nova" panose="020B0602020104020203" pitchFamily="34" charset="0"/>
                    <a:cs typeface="Dreaming Outloud Script Pro" panose="020F0502020204030204" pitchFamily="66" charset="0"/>
                  </a:rPr>
                  <a:t>1. </a:t>
                </a:r>
                <a:r>
                  <a:rPr lang="uk-UA" sz="1800" i="1" dirty="0">
                    <a:latin typeface="Gill Sans Nova" panose="020B0602020104020203" pitchFamily="34" charset="0"/>
                    <a:cs typeface="Dreaming Outloud Script Pro" panose="020F0502020204030204" pitchFamily="66" charset="0"/>
                  </a:rPr>
                  <a:t>Відважуємо необхідну кількість інгредієнтів.</a:t>
                </a:r>
              </a:p>
              <a:p>
                <a:pPr marL="0" indent="0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uk-UA" sz="1800" b="1" i="1" dirty="0">
                    <a:latin typeface="Gill Sans Nova" panose="020B0602020104020203" pitchFamily="34" charset="0"/>
                    <a:cs typeface="Dreaming Outloud Script Pro" panose="020F0502020204030204" pitchFamily="66" charset="0"/>
                  </a:rPr>
                  <a:t>2. </a:t>
                </a:r>
                <a:r>
                  <a:rPr lang="uk-UA" sz="1800" i="1" dirty="0">
                    <a:latin typeface="Gill Sans Nova" panose="020B0602020104020203" pitchFamily="34" charset="0"/>
                    <a:cs typeface="Dreaming Outloud Script Pro" panose="020F0502020204030204" pitchFamily="66" charset="0"/>
                  </a:rPr>
                  <a:t>Поміщаємо всі інгредієнти в сотейник і ставимо на слабкий вогонь. </a:t>
                </a:r>
              </a:p>
              <a:p>
                <a:pPr marL="0" indent="0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uk-UA" sz="1800" b="1" i="1" dirty="0">
                    <a:latin typeface="Gill Sans Nova" panose="020B0602020104020203" pitchFamily="34" charset="0"/>
                    <a:cs typeface="Dreaming Outloud Script Pro" panose="020F0502020204030204" pitchFamily="66" charset="0"/>
                  </a:rPr>
                  <a:t>3. </a:t>
                </a:r>
                <a:r>
                  <a:rPr lang="uk-UA" sz="1800" i="1" dirty="0">
                    <a:latin typeface="Gill Sans Nova" panose="020B0602020104020203" pitchFamily="34" charset="0"/>
                    <a:cs typeface="Dreaming Outloud Script Pro" panose="020F0502020204030204" pitchFamily="66" charset="0"/>
                  </a:rPr>
                  <a:t>Нагріваємо суміш, постійно помішуючи, до температури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1800" i="1" smtClean="0">
                            <a:latin typeface="Cambria Math" panose="02040503050406030204" pitchFamily="18" charset="0"/>
                            <a:cs typeface="Dreaming Outloud Script Pro" panose="020F0502020204030204" pitchFamily="66" charset="0"/>
                          </a:rPr>
                        </m:ctrlPr>
                      </m:sSupPr>
                      <m:e>
                        <m:r>
                          <a:rPr lang="uk-UA" sz="1800" b="0" i="1" smtClean="0">
                            <a:latin typeface="Cambria Math" panose="02040503050406030204" pitchFamily="18" charset="0"/>
                            <a:cs typeface="Dreaming Outloud Script Pro" panose="020F0502020204030204" pitchFamily="66" charset="0"/>
                          </a:rPr>
                          <m:t>150</m:t>
                        </m:r>
                      </m:e>
                      <m:sup>
                        <m:r>
                          <a:rPr lang="uk-UA" sz="1800" b="0" i="1" smtClean="0">
                            <a:latin typeface="Cambria Math" panose="02040503050406030204" pitchFamily="18" charset="0"/>
                            <a:cs typeface="Dreaming Outloud Script Pro" panose="020F0502020204030204" pitchFamily="66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uk-UA" sz="1800" i="1" dirty="0">
                    <a:latin typeface="Gill Sans Nova" panose="020B0602020104020203" pitchFamily="34" charset="0"/>
                    <a:cs typeface="Dreaming Outloud Script Pro" panose="020F0502020204030204" pitchFamily="66" charset="0"/>
                  </a:rPr>
                  <a:t>С</a:t>
                </a:r>
                <a:r>
                  <a:rPr lang="en-US" sz="1800" i="1" dirty="0">
                    <a:latin typeface="Gill Sans Nova" panose="020B0602020104020203" pitchFamily="34" charset="0"/>
                    <a:cs typeface="Dreaming Outloud Script Pro" panose="020F0502020204030204" pitchFamily="66" charset="0"/>
                  </a:rPr>
                  <a:t>.</a:t>
                </a:r>
              </a:p>
              <a:p>
                <a:pPr marL="0" indent="0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uk-UA" sz="1800" b="1" i="1" dirty="0">
                    <a:latin typeface="Gill Sans Nova" panose="020B0602020104020203" pitchFamily="34" charset="0"/>
                    <a:cs typeface="Dreaming Outloud Script Pro" panose="020F0502020204030204" pitchFamily="66" charset="0"/>
                  </a:rPr>
                  <a:t>4</a:t>
                </a:r>
                <a:r>
                  <a:rPr lang="en-US" sz="1800" b="1" i="1" dirty="0">
                    <a:latin typeface="Gill Sans Nova" panose="020B0602020104020203" pitchFamily="34" charset="0"/>
                    <a:cs typeface="Dreaming Outloud Script Pro" panose="020F0502020204030204" pitchFamily="66" charset="0"/>
                  </a:rPr>
                  <a:t>. </a:t>
                </a:r>
                <a:r>
                  <a:rPr lang="uk-UA" sz="1800" i="1" dirty="0">
                    <a:latin typeface="Gill Sans Nova" panose="020B0602020104020203" pitchFamily="34" charset="0"/>
                    <a:cs typeface="Dreaming Outloud Script Pro" panose="020F0502020204030204" pitchFamily="66" charset="0"/>
                  </a:rPr>
                  <a:t>Виливаємо гарячу карамель в силіконову форму. </a:t>
                </a:r>
              </a:p>
              <a:p>
                <a:pPr marL="0" indent="0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uk-UA" sz="1800" b="1" i="1" dirty="0">
                    <a:latin typeface="Gill Sans Nova" panose="020B0602020104020203" pitchFamily="34" charset="0"/>
                    <a:cs typeface="Dreaming Outloud Script Pro" panose="020F0502020204030204" pitchFamily="66" charset="0"/>
                  </a:rPr>
                  <a:t>5. </a:t>
                </a:r>
                <a:r>
                  <a:rPr lang="uk-UA" sz="1800" i="1" dirty="0">
                    <a:latin typeface="Gill Sans Nova" panose="020B0602020104020203" pitchFamily="34" charset="0"/>
                    <a:cs typeface="Dreaming Outloud Script Pro" panose="020F0502020204030204" pitchFamily="66" charset="0"/>
                  </a:rPr>
                  <a:t>Швидко вставляємо шпажку в карамель і </a:t>
                </a:r>
              </a:p>
              <a:p>
                <a:pPr marL="0" indent="0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uk-UA" sz="1800" i="1" dirty="0">
                    <a:latin typeface="Gill Sans Nova" panose="020B0602020104020203" pitchFamily="34" charset="0"/>
                    <a:cs typeface="Dreaming Outloud Script Pro" panose="020F0502020204030204" pitchFamily="66" charset="0"/>
                  </a:rPr>
                  <a:t>залишаємо до повного охолодження.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uk-UA" sz="1800" b="1" i="1" dirty="0">
                    <a:latin typeface="Gill Sans Nova" panose="020B0602020104020203" pitchFamily="34" charset="0"/>
                    <a:cs typeface="Dreaming Outloud Script Pro" panose="020F0502020204030204" pitchFamily="66" charset="0"/>
                  </a:rPr>
                  <a:t>6. </a:t>
                </a:r>
                <a:r>
                  <a:rPr lang="uk-UA" sz="1800" i="1" dirty="0">
                    <a:latin typeface="Gill Sans Nova" panose="020B0602020104020203" pitchFamily="34" charset="0"/>
                    <a:cs typeface="Dreaming Outloud Script Pro" panose="020F0502020204030204" pitchFamily="66" charset="0"/>
                  </a:rPr>
                  <a:t>Пригощаємо друзів</a:t>
                </a:r>
                <a:r>
                  <a:rPr lang="uk-UA" sz="1800" b="1" dirty="0">
                    <a:latin typeface="Gill Sans Nova" panose="020B0602020104020203" pitchFamily="34" charset="0"/>
                    <a:cs typeface="Dreaming Outloud Script Pro" panose="020F0502020204030204" pitchFamily="66" charset="0"/>
                    <a:sym typeface="Wingdings" panose="05000000000000000000" pitchFamily="2" charset="2"/>
                  </a:rPr>
                  <a:t>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uk-UA" sz="1800" i="1" dirty="0">
                  <a:latin typeface="Gill Sans Nova" panose="020B0602020104020203" pitchFamily="34" charset="0"/>
                  <a:cs typeface="Dreaming Outloud Script Pro" panose="020F0502020204030204" pitchFamily="66" charset="0"/>
                </a:endParaRPr>
              </a:p>
            </p:txBody>
          </p:sp>
        </mc:Choice>
        <mc:Fallback xmlns="">
          <p:sp>
            <p:nvSpPr>
              <p:cNvPr id="9" name="Місце для вмісту 4">
                <a:extLst>
                  <a:ext uri="{FF2B5EF4-FFF2-40B4-BE49-F238E27FC236}">
                    <a16:creationId xmlns:a16="http://schemas.microsoft.com/office/drawing/2014/main" id="{886EAEB2-798F-27DC-D06F-ACDFAF179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406" y="1739999"/>
                <a:ext cx="3008671" cy="4390495"/>
              </a:xfrm>
              <a:prstGeom prst="rect">
                <a:avLst/>
              </a:prstGeom>
              <a:blipFill>
                <a:blip r:embed="rId5"/>
                <a:stretch>
                  <a:fillRect l="-1619" t="-1387" r="-2024"/>
                </a:stretch>
              </a:blipFill>
              <a:ln>
                <a:noFill/>
                <a:extLst>
                  <a:ext uri="{C807C97D-BFC1-408E-A445-0C87EB9F89A2}">
                    <ask:lineSketchStyleProps xmlns:ask="http://schemas.microsoft.com/office/drawing/2018/sketchyshapes" sd="1671534598">
                      <a:custGeom>
                        <a:avLst/>
                        <a:gdLst>
                          <a:gd name="connsiteX0" fmla="*/ 0 w 3008671"/>
                          <a:gd name="connsiteY0" fmla="*/ 0 h 4390495"/>
                          <a:gd name="connsiteX1" fmla="*/ 441272 w 3008671"/>
                          <a:gd name="connsiteY1" fmla="*/ 0 h 4390495"/>
                          <a:gd name="connsiteX2" fmla="*/ 1002890 w 3008671"/>
                          <a:gd name="connsiteY2" fmla="*/ 0 h 4390495"/>
                          <a:gd name="connsiteX3" fmla="*/ 1444162 w 3008671"/>
                          <a:gd name="connsiteY3" fmla="*/ 0 h 4390495"/>
                          <a:gd name="connsiteX4" fmla="*/ 1855347 w 3008671"/>
                          <a:gd name="connsiteY4" fmla="*/ 0 h 4390495"/>
                          <a:gd name="connsiteX5" fmla="*/ 2266532 w 3008671"/>
                          <a:gd name="connsiteY5" fmla="*/ 0 h 4390495"/>
                          <a:gd name="connsiteX6" fmla="*/ 3008671 w 3008671"/>
                          <a:gd name="connsiteY6" fmla="*/ 0 h 4390495"/>
                          <a:gd name="connsiteX7" fmla="*/ 3008671 w 3008671"/>
                          <a:gd name="connsiteY7" fmla="*/ 504907 h 4390495"/>
                          <a:gd name="connsiteX8" fmla="*/ 3008671 w 3008671"/>
                          <a:gd name="connsiteY8" fmla="*/ 1053719 h 4390495"/>
                          <a:gd name="connsiteX9" fmla="*/ 3008671 w 3008671"/>
                          <a:gd name="connsiteY9" fmla="*/ 1646436 h 4390495"/>
                          <a:gd name="connsiteX10" fmla="*/ 3008671 w 3008671"/>
                          <a:gd name="connsiteY10" fmla="*/ 2151343 h 4390495"/>
                          <a:gd name="connsiteX11" fmla="*/ 3008671 w 3008671"/>
                          <a:gd name="connsiteY11" fmla="*/ 2700154 h 4390495"/>
                          <a:gd name="connsiteX12" fmla="*/ 3008671 w 3008671"/>
                          <a:gd name="connsiteY12" fmla="*/ 3205061 h 4390495"/>
                          <a:gd name="connsiteX13" fmla="*/ 3008671 w 3008671"/>
                          <a:gd name="connsiteY13" fmla="*/ 3709968 h 4390495"/>
                          <a:gd name="connsiteX14" fmla="*/ 3008671 w 3008671"/>
                          <a:gd name="connsiteY14" fmla="*/ 4390495 h 4390495"/>
                          <a:gd name="connsiteX15" fmla="*/ 2537313 w 3008671"/>
                          <a:gd name="connsiteY15" fmla="*/ 4390495 h 4390495"/>
                          <a:gd name="connsiteX16" fmla="*/ 2096041 w 3008671"/>
                          <a:gd name="connsiteY16" fmla="*/ 4390495 h 4390495"/>
                          <a:gd name="connsiteX17" fmla="*/ 1534422 w 3008671"/>
                          <a:gd name="connsiteY17" fmla="*/ 4390495 h 4390495"/>
                          <a:gd name="connsiteX18" fmla="*/ 972804 w 3008671"/>
                          <a:gd name="connsiteY18" fmla="*/ 4390495 h 4390495"/>
                          <a:gd name="connsiteX19" fmla="*/ 531532 w 3008671"/>
                          <a:gd name="connsiteY19" fmla="*/ 4390495 h 4390495"/>
                          <a:gd name="connsiteX20" fmla="*/ 0 w 3008671"/>
                          <a:gd name="connsiteY20" fmla="*/ 4390495 h 4390495"/>
                          <a:gd name="connsiteX21" fmla="*/ 0 w 3008671"/>
                          <a:gd name="connsiteY21" fmla="*/ 3797778 h 4390495"/>
                          <a:gd name="connsiteX22" fmla="*/ 0 w 3008671"/>
                          <a:gd name="connsiteY22" fmla="*/ 3380681 h 4390495"/>
                          <a:gd name="connsiteX23" fmla="*/ 0 w 3008671"/>
                          <a:gd name="connsiteY23" fmla="*/ 2919679 h 4390495"/>
                          <a:gd name="connsiteX24" fmla="*/ 0 w 3008671"/>
                          <a:gd name="connsiteY24" fmla="*/ 2370867 h 4390495"/>
                          <a:gd name="connsiteX25" fmla="*/ 0 w 3008671"/>
                          <a:gd name="connsiteY25" fmla="*/ 1865960 h 4390495"/>
                          <a:gd name="connsiteX26" fmla="*/ 0 w 3008671"/>
                          <a:gd name="connsiteY26" fmla="*/ 1317148 h 4390495"/>
                          <a:gd name="connsiteX27" fmla="*/ 0 w 3008671"/>
                          <a:gd name="connsiteY27" fmla="*/ 812242 h 4390495"/>
                          <a:gd name="connsiteX28" fmla="*/ 0 w 3008671"/>
                          <a:gd name="connsiteY28" fmla="*/ 0 h 439049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</a:cxnLst>
                        <a:rect l="l" t="t" r="r" b="b"/>
                        <a:pathLst>
                          <a:path w="3008671" h="4390495" fill="none" extrusionOk="0">
                            <a:moveTo>
                              <a:pt x="0" y="0"/>
                            </a:moveTo>
                            <a:cubicBezTo>
                              <a:pt x="146551" y="-32642"/>
                              <a:pt x="238792" y="5187"/>
                              <a:pt x="441272" y="0"/>
                            </a:cubicBezTo>
                            <a:cubicBezTo>
                              <a:pt x="643752" y="-5187"/>
                              <a:pt x="808590" y="40811"/>
                              <a:pt x="1002890" y="0"/>
                            </a:cubicBezTo>
                            <a:cubicBezTo>
                              <a:pt x="1197190" y="-40811"/>
                              <a:pt x="1312429" y="39887"/>
                              <a:pt x="1444162" y="0"/>
                            </a:cubicBezTo>
                            <a:cubicBezTo>
                              <a:pt x="1575895" y="-39887"/>
                              <a:pt x="1723884" y="27216"/>
                              <a:pt x="1855347" y="0"/>
                            </a:cubicBezTo>
                            <a:cubicBezTo>
                              <a:pt x="1986810" y="-27216"/>
                              <a:pt x="2088089" y="25288"/>
                              <a:pt x="2266532" y="0"/>
                            </a:cubicBezTo>
                            <a:cubicBezTo>
                              <a:pt x="2444976" y="-25288"/>
                              <a:pt x="2763770" y="84284"/>
                              <a:pt x="3008671" y="0"/>
                            </a:cubicBezTo>
                            <a:cubicBezTo>
                              <a:pt x="3034518" y="126089"/>
                              <a:pt x="2991075" y="396543"/>
                              <a:pt x="3008671" y="504907"/>
                            </a:cubicBezTo>
                            <a:cubicBezTo>
                              <a:pt x="3026267" y="613271"/>
                              <a:pt x="2948781" y="904527"/>
                              <a:pt x="3008671" y="1053719"/>
                            </a:cubicBezTo>
                            <a:cubicBezTo>
                              <a:pt x="3068561" y="1202911"/>
                              <a:pt x="2970780" y="1463106"/>
                              <a:pt x="3008671" y="1646436"/>
                            </a:cubicBezTo>
                            <a:cubicBezTo>
                              <a:pt x="3046562" y="1829766"/>
                              <a:pt x="2974395" y="1922001"/>
                              <a:pt x="3008671" y="2151343"/>
                            </a:cubicBezTo>
                            <a:cubicBezTo>
                              <a:pt x="3042947" y="2380685"/>
                              <a:pt x="2965925" y="2533363"/>
                              <a:pt x="3008671" y="2700154"/>
                            </a:cubicBezTo>
                            <a:cubicBezTo>
                              <a:pt x="3051417" y="2866945"/>
                              <a:pt x="2992797" y="3084106"/>
                              <a:pt x="3008671" y="3205061"/>
                            </a:cubicBezTo>
                            <a:cubicBezTo>
                              <a:pt x="3024545" y="3326016"/>
                              <a:pt x="2959976" y="3594545"/>
                              <a:pt x="3008671" y="3709968"/>
                            </a:cubicBezTo>
                            <a:cubicBezTo>
                              <a:pt x="3057366" y="3825391"/>
                              <a:pt x="3006464" y="4209408"/>
                              <a:pt x="3008671" y="4390495"/>
                            </a:cubicBezTo>
                            <a:cubicBezTo>
                              <a:pt x="2866203" y="4443734"/>
                              <a:pt x="2704956" y="4367126"/>
                              <a:pt x="2537313" y="4390495"/>
                            </a:cubicBezTo>
                            <a:cubicBezTo>
                              <a:pt x="2369670" y="4413864"/>
                              <a:pt x="2265062" y="4371588"/>
                              <a:pt x="2096041" y="4390495"/>
                            </a:cubicBezTo>
                            <a:cubicBezTo>
                              <a:pt x="1927020" y="4409402"/>
                              <a:pt x="1810969" y="4336675"/>
                              <a:pt x="1534422" y="4390495"/>
                            </a:cubicBezTo>
                            <a:cubicBezTo>
                              <a:pt x="1257875" y="4444315"/>
                              <a:pt x="1138565" y="4369744"/>
                              <a:pt x="972804" y="4390495"/>
                            </a:cubicBezTo>
                            <a:cubicBezTo>
                              <a:pt x="807043" y="4411246"/>
                              <a:pt x="734013" y="4363446"/>
                              <a:pt x="531532" y="4390495"/>
                            </a:cubicBezTo>
                            <a:cubicBezTo>
                              <a:pt x="329051" y="4417544"/>
                              <a:pt x="262503" y="4369821"/>
                              <a:pt x="0" y="4390495"/>
                            </a:cubicBezTo>
                            <a:cubicBezTo>
                              <a:pt x="-25154" y="4194042"/>
                              <a:pt x="34900" y="4054633"/>
                              <a:pt x="0" y="3797778"/>
                            </a:cubicBezTo>
                            <a:cubicBezTo>
                              <a:pt x="-34900" y="3540923"/>
                              <a:pt x="5495" y="3582743"/>
                              <a:pt x="0" y="3380681"/>
                            </a:cubicBezTo>
                            <a:cubicBezTo>
                              <a:pt x="-5495" y="3178619"/>
                              <a:pt x="30372" y="3023747"/>
                              <a:pt x="0" y="2919679"/>
                            </a:cubicBezTo>
                            <a:cubicBezTo>
                              <a:pt x="-30372" y="2815611"/>
                              <a:pt x="62074" y="2590534"/>
                              <a:pt x="0" y="2370867"/>
                            </a:cubicBezTo>
                            <a:cubicBezTo>
                              <a:pt x="-62074" y="2151200"/>
                              <a:pt x="42771" y="2066676"/>
                              <a:pt x="0" y="1865960"/>
                            </a:cubicBezTo>
                            <a:cubicBezTo>
                              <a:pt x="-42771" y="1665244"/>
                              <a:pt x="25558" y="1445470"/>
                              <a:pt x="0" y="1317148"/>
                            </a:cubicBezTo>
                            <a:cubicBezTo>
                              <a:pt x="-25558" y="1188826"/>
                              <a:pt x="19822" y="935527"/>
                              <a:pt x="0" y="812242"/>
                            </a:cubicBezTo>
                            <a:cubicBezTo>
                              <a:pt x="-19822" y="688957"/>
                              <a:pt x="30021" y="183839"/>
                              <a:pt x="0" y="0"/>
                            </a:cubicBezTo>
                            <a:close/>
                          </a:path>
                          <a:path w="3008671" h="4390495" stroke="0" extrusionOk="0">
                            <a:moveTo>
                              <a:pt x="0" y="0"/>
                            </a:moveTo>
                            <a:cubicBezTo>
                              <a:pt x="154579" y="-8302"/>
                              <a:pt x="408250" y="32502"/>
                              <a:pt x="531532" y="0"/>
                            </a:cubicBezTo>
                            <a:cubicBezTo>
                              <a:pt x="654814" y="-32502"/>
                              <a:pt x="788978" y="15708"/>
                              <a:pt x="972804" y="0"/>
                            </a:cubicBezTo>
                            <a:cubicBezTo>
                              <a:pt x="1156630" y="-15708"/>
                              <a:pt x="1270851" y="38874"/>
                              <a:pt x="1414075" y="0"/>
                            </a:cubicBezTo>
                            <a:cubicBezTo>
                              <a:pt x="1557299" y="-38874"/>
                              <a:pt x="1668832" y="2630"/>
                              <a:pt x="1825260" y="0"/>
                            </a:cubicBezTo>
                            <a:cubicBezTo>
                              <a:pt x="1981689" y="-2630"/>
                              <a:pt x="2121322" y="35421"/>
                              <a:pt x="2296619" y="0"/>
                            </a:cubicBezTo>
                            <a:cubicBezTo>
                              <a:pt x="2471916" y="-35421"/>
                              <a:pt x="2689816" y="5956"/>
                              <a:pt x="3008671" y="0"/>
                            </a:cubicBezTo>
                            <a:cubicBezTo>
                              <a:pt x="3009275" y="190992"/>
                              <a:pt x="2950713" y="367437"/>
                              <a:pt x="3008671" y="592717"/>
                            </a:cubicBezTo>
                            <a:cubicBezTo>
                              <a:pt x="3066629" y="817997"/>
                              <a:pt x="2942497" y="916049"/>
                              <a:pt x="3008671" y="1185434"/>
                            </a:cubicBezTo>
                            <a:cubicBezTo>
                              <a:pt x="3074845" y="1454819"/>
                              <a:pt x="2944383" y="1504952"/>
                              <a:pt x="3008671" y="1734246"/>
                            </a:cubicBezTo>
                            <a:cubicBezTo>
                              <a:pt x="3072959" y="1963540"/>
                              <a:pt x="2989597" y="1998579"/>
                              <a:pt x="3008671" y="2151343"/>
                            </a:cubicBezTo>
                            <a:cubicBezTo>
                              <a:pt x="3027745" y="2304107"/>
                              <a:pt x="2968293" y="2599892"/>
                              <a:pt x="3008671" y="2787964"/>
                            </a:cubicBezTo>
                            <a:cubicBezTo>
                              <a:pt x="3049049" y="2976036"/>
                              <a:pt x="3005752" y="3000733"/>
                              <a:pt x="3008671" y="3205061"/>
                            </a:cubicBezTo>
                            <a:cubicBezTo>
                              <a:pt x="3011590" y="3409389"/>
                              <a:pt x="2973641" y="3456976"/>
                              <a:pt x="3008671" y="3622158"/>
                            </a:cubicBezTo>
                            <a:cubicBezTo>
                              <a:pt x="3043701" y="3787340"/>
                              <a:pt x="2937461" y="4216006"/>
                              <a:pt x="3008671" y="4390495"/>
                            </a:cubicBezTo>
                            <a:cubicBezTo>
                              <a:pt x="2820215" y="4410430"/>
                              <a:pt x="2756438" y="4361778"/>
                              <a:pt x="2567399" y="4390495"/>
                            </a:cubicBezTo>
                            <a:cubicBezTo>
                              <a:pt x="2378360" y="4419212"/>
                              <a:pt x="2183794" y="4365221"/>
                              <a:pt x="2005781" y="4390495"/>
                            </a:cubicBezTo>
                            <a:cubicBezTo>
                              <a:pt x="1827768" y="4415769"/>
                              <a:pt x="1756303" y="4366660"/>
                              <a:pt x="1564509" y="4390495"/>
                            </a:cubicBezTo>
                            <a:cubicBezTo>
                              <a:pt x="1372715" y="4414330"/>
                              <a:pt x="1269953" y="4371775"/>
                              <a:pt x="1063064" y="4390495"/>
                            </a:cubicBezTo>
                            <a:cubicBezTo>
                              <a:pt x="856175" y="4409215"/>
                              <a:pt x="768751" y="4374021"/>
                              <a:pt x="561619" y="4390495"/>
                            </a:cubicBezTo>
                            <a:cubicBezTo>
                              <a:pt x="354487" y="4406969"/>
                              <a:pt x="222476" y="4355238"/>
                              <a:pt x="0" y="4390495"/>
                            </a:cubicBezTo>
                            <a:cubicBezTo>
                              <a:pt x="-8901" y="4296176"/>
                              <a:pt x="35286" y="4064370"/>
                              <a:pt x="0" y="3929493"/>
                            </a:cubicBezTo>
                            <a:cubicBezTo>
                              <a:pt x="-35286" y="3794616"/>
                              <a:pt x="42998" y="3542336"/>
                              <a:pt x="0" y="3380681"/>
                            </a:cubicBezTo>
                            <a:cubicBezTo>
                              <a:pt x="-42998" y="3219026"/>
                              <a:pt x="59926" y="3069581"/>
                              <a:pt x="0" y="2831869"/>
                            </a:cubicBezTo>
                            <a:cubicBezTo>
                              <a:pt x="-59926" y="2594157"/>
                              <a:pt x="1396" y="2450365"/>
                              <a:pt x="0" y="2326962"/>
                            </a:cubicBezTo>
                            <a:cubicBezTo>
                              <a:pt x="-1396" y="2203559"/>
                              <a:pt x="36343" y="1940899"/>
                              <a:pt x="0" y="1822055"/>
                            </a:cubicBezTo>
                            <a:cubicBezTo>
                              <a:pt x="-36343" y="1703211"/>
                              <a:pt x="49957" y="1558474"/>
                              <a:pt x="0" y="1317149"/>
                            </a:cubicBezTo>
                            <a:cubicBezTo>
                              <a:pt x="-49957" y="1075824"/>
                              <a:pt x="9363" y="882626"/>
                              <a:pt x="0" y="768337"/>
                            </a:cubicBezTo>
                            <a:cubicBezTo>
                              <a:pt x="-9363" y="654048"/>
                              <a:pt x="21729" y="17733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Місце для вмісту 4">
            <a:extLst>
              <a:ext uri="{FF2B5EF4-FFF2-40B4-BE49-F238E27FC236}">
                <a16:creationId xmlns:a16="http://schemas.microsoft.com/office/drawing/2014/main" id="{F0F77906-9058-7728-6F67-D2F883171029}"/>
              </a:ext>
            </a:extLst>
          </p:cNvPr>
          <p:cNvSpPr txBox="1">
            <a:spLocks/>
          </p:cNvSpPr>
          <p:nvPr/>
        </p:nvSpPr>
        <p:spPr>
          <a:xfrm>
            <a:off x="1494004" y="1264876"/>
            <a:ext cx="1351214" cy="475123"/>
          </a:xfrm>
          <a:custGeom>
            <a:avLst/>
            <a:gdLst>
              <a:gd name="connsiteX0" fmla="*/ 0 w 1351214"/>
              <a:gd name="connsiteY0" fmla="*/ 0 h 475123"/>
              <a:gd name="connsiteX1" fmla="*/ 477429 w 1351214"/>
              <a:gd name="connsiteY1" fmla="*/ 0 h 475123"/>
              <a:gd name="connsiteX2" fmla="*/ 887297 w 1351214"/>
              <a:gd name="connsiteY2" fmla="*/ 0 h 475123"/>
              <a:gd name="connsiteX3" fmla="*/ 1351214 w 1351214"/>
              <a:gd name="connsiteY3" fmla="*/ 0 h 475123"/>
              <a:gd name="connsiteX4" fmla="*/ 1351214 w 1351214"/>
              <a:gd name="connsiteY4" fmla="*/ 475123 h 475123"/>
              <a:gd name="connsiteX5" fmla="*/ 914321 w 1351214"/>
              <a:gd name="connsiteY5" fmla="*/ 475123 h 475123"/>
              <a:gd name="connsiteX6" fmla="*/ 477429 w 1351214"/>
              <a:gd name="connsiteY6" fmla="*/ 475123 h 475123"/>
              <a:gd name="connsiteX7" fmla="*/ 0 w 1351214"/>
              <a:gd name="connsiteY7" fmla="*/ 475123 h 475123"/>
              <a:gd name="connsiteX8" fmla="*/ 0 w 1351214"/>
              <a:gd name="connsiteY8" fmla="*/ 0 h 47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1214" h="475123" fill="none" extrusionOk="0">
                <a:moveTo>
                  <a:pt x="0" y="0"/>
                </a:moveTo>
                <a:cubicBezTo>
                  <a:pt x="127607" y="-55258"/>
                  <a:pt x="282731" y="36909"/>
                  <a:pt x="477429" y="0"/>
                </a:cubicBezTo>
                <a:cubicBezTo>
                  <a:pt x="672127" y="-36909"/>
                  <a:pt x="707347" y="22779"/>
                  <a:pt x="887297" y="0"/>
                </a:cubicBezTo>
                <a:cubicBezTo>
                  <a:pt x="1067247" y="-22779"/>
                  <a:pt x="1160967" y="53701"/>
                  <a:pt x="1351214" y="0"/>
                </a:cubicBezTo>
                <a:cubicBezTo>
                  <a:pt x="1386293" y="170854"/>
                  <a:pt x="1321706" y="287067"/>
                  <a:pt x="1351214" y="475123"/>
                </a:cubicBezTo>
                <a:cubicBezTo>
                  <a:pt x="1192163" y="505125"/>
                  <a:pt x="1044754" y="437402"/>
                  <a:pt x="914321" y="475123"/>
                </a:cubicBezTo>
                <a:cubicBezTo>
                  <a:pt x="783888" y="512844"/>
                  <a:pt x="607368" y="463648"/>
                  <a:pt x="477429" y="475123"/>
                </a:cubicBezTo>
                <a:cubicBezTo>
                  <a:pt x="347490" y="486598"/>
                  <a:pt x="154838" y="424475"/>
                  <a:pt x="0" y="475123"/>
                </a:cubicBezTo>
                <a:cubicBezTo>
                  <a:pt x="-22633" y="372713"/>
                  <a:pt x="49216" y="152356"/>
                  <a:pt x="0" y="0"/>
                </a:cubicBezTo>
                <a:close/>
              </a:path>
              <a:path w="1351214" h="475123" stroke="0" extrusionOk="0">
                <a:moveTo>
                  <a:pt x="0" y="0"/>
                </a:moveTo>
                <a:cubicBezTo>
                  <a:pt x="126581" y="-19279"/>
                  <a:pt x="314557" y="6614"/>
                  <a:pt x="463917" y="0"/>
                </a:cubicBezTo>
                <a:cubicBezTo>
                  <a:pt x="613277" y="-6614"/>
                  <a:pt x="746090" y="23758"/>
                  <a:pt x="887297" y="0"/>
                </a:cubicBezTo>
                <a:cubicBezTo>
                  <a:pt x="1028504" y="-23758"/>
                  <a:pt x="1167120" y="43474"/>
                  <a:pt x="1351214" y="0"/>
                </a:cubicBezTo>
                <a:cubicBezTo>
                  <a:pt x="1360940" y="217990"/>
                  <a:pt x="1325906" y="282542"/>
                  <a:pt x="1351214" y="475123"/>
                </a:cubicBezTo>
                <a:cubicBezTo>
                  <a:pt x="1209974" y="483606"/>
                  <a:pt x="1062270" y="449882"/>
                  <a:pt x="900809" y="475123"/>
                </a:cubicBezTo>
                <a:cubicBezTo>
                  <a:pt x="739348" y="500364"/>
                  <a:pt x="555195" y="462206"/>
                  <a:pt x="450405" y="475123"/>
                </a:cubicBezTo>
                <a:cubicBezTo>
                  <a:pt x="345615" y="488040"/>
                  <a:pt x="208559" y="462742"/>
                  <a:pt x="0" y="475123"/>
                </a:cubicBezTo>
                <a:cubicBezTo>
                  <a:pt x="-22501" y="314053"/>
                  <a:pt x="22989" y="232719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6715345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uk-UA" i="1" dirty="0">
                <a:latin typeface="Gill Sans Nova" panose="020B0602020104020203" pitchFamily="34" charset="0"/>
                <a:cs typeface="Dreaming Outloud Script Pro" panose="020F0502020204030204" pitchFamily="66" charset="0"/>
              </a:rPr>
              <a:t>Рецепт:</a:t>
            </a:r>
          </a:p>
        </p:txBody>
      </p:sp>
      <p:pic>
        <p:nvPicPr>
          <p:cNvPr id="13" name="Рисунок 12" descr="Зображення, що містить особа, одежа, стіл, посуд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00907FEA-C81F-1CF4-1A54-0A695D75E9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88" b="38351"/>
          <a:stretch/>
        </p:blipFill>
        <p:spPr>
          <a:xfrm>
            <a:off x="4543379" y="1388509"/>
            <a:ext cx="1934247" cy="257231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91C43E2-96BE-C8C6-D86D-4459541C1D2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4274" t="21506" r="34641" b="20246"/>
          <a:stretch/>
        </p:blipFill>
        <p:spPr>
          <a:xfrm>
            <a:off x="9538861" y="1395208"/>
            <a:ext cx="2434103" cy="256561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E178C36-8CB6-D971-7B27-1456078B581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4113" t="11613" r="33951" b="14668"/>
          <a:stretch/>
        </p:blipFill>
        <p:spPr>
          <a:xfrm>
            <a:off x="4543381" y="4099207"/>
            <a:ext cx="1934246" cy="251156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EF9B306-E120-4D0E-50D2-3F1843202E0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4274" t="17634" r="34641" b="16272"/>
          <a:stretch/>
        </p:blipFill>
        <p:spPr>
          <a:xfrm>
            <a:off x="6628290" y="4099206"/>
            <a:ext cx="2099983" cy="25115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1" name="Овал 30">
            <a:extLst>
              <a:ext uri="{FF2B5EF4-FFF2-40B4-BE49-F238E27FC236}">
                <a16:creationId xmlns:a16="http://schemas.microsoft.com/office/drawing/2014/main" id="{D61BEA8B-95E5-1C78-B4DF-CD7B28481E58}"/>
              </a:ext>
            </a:extLst>
          </p:cNvPr>
          <p:cNvSpPr/>
          <p:nvPr/>
        </p:nvSpPr>
        <p:spPr>
          <a:xfrm>
            <a:off x="4434113" y="1239857"/>
            <a:ext cx="430131" cy="4027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1</a:t>
            </a: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16F4CEDA-2877-D456-C0F9-A704136CB6B6}"/>
              </a:ext>
            </a:extLst>
          </p:cNvPr>
          <p:cNvSpPr/>
          <p:nvPr/>
        </p:nvSpPr>
        <p:spPr>
          <a:xfrm>
            <a:off x="6757544" y="1229797"/>
            <a:ext cx="430131" cy="4027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2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DFE2023B-0916-71F9-CFB9-1604FEB9268B}"/>
              </a:ext>
            </a:extLst>
          </p:cNvPr>
          <p:cNvSpPr/>
          <p:nvPr/>
        </p:nvSpPr>
        <p:spPr>
          <a:xfrm>
            <a:off x="9495589" y="1247791"/>
            <a:ext cx="430131" cy="4027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3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EA299B02-6ED9-21E1-5D95-BCDC158DCC3F}"/>
              </a:ext>
            </a:extLst>
          </p:cNvPr>
          <p:cNvSpPr/>
          <p:nvPr/>
        </p:nvSpPr>
        <p:spPr>
          <a:xfrm>
            <a:off x="6650363" y="4011633"/>
            <a:ext cx="430131" cy="4027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5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714E819E-2897-EDFD-4809-54F7C6E7F068}"/>
              </a:ext>
            </a:extLst>
          </p:cNvPr>
          <p:cNvSpPr/>
          <p:nvPr/>
        </p:nvSpPr>
        <p:spPr>
          <a:xfrm>
            <a:off x="4382124" y="4011633"/>
            <a:ext cx="430131" cy="4027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4</a:t>
            </a:r>
          </a:p>
        </p:txBody>
      </p:sp>
      <p:pic>
        <p:nvPicPr>
          <p:cNvPr id="39" name="Рисунок 38" descr="Зображення, що містить Обличчя людини, особа, одежа, сті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5776349D-D033-91FF-9CB9-A3020AF06D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" t="11550" r="36613" b="10608"/>
          <a:stretch/>
        </p:blipFill>
        <p:spPr>
          <a:xfrm>
            <a:off x="8903021" y="4139446"/>
            <a:ext cx="3189028" cy="2296369"/>
          </a:xfrm>
          <a:prstGeom prst="rect">
            <a:avLst/>
          </a:prstGeom>
        </p:spPr>
      </p:pic>
      <p:sp>
        <p:nvSpPr>
          <p:cNvPr id="36" name="Овал 35">
            <a:extLst>
              <a:ext uri="{FF2B5EF4-FFF2-40B4-BE49-F238E27FC236}">
                <a16:creationId xmlns:a16="http://schemas.microsoft.com/office/drawing/2014/main" id="{2DDBB6EA-1E96-336C-1A97-73D49787DE38}"/>
              </a:ext>
            </a:extLst>
          </p:cNvPr>
          <p:cNvSpPr/>
          <p:nvPr/>
        </p:nvSpPr>
        <p:spPr>
          <a:xfrm>
            <a:off x="8841919" y="4054329"/>
            <a:ext cx="430131" cy="4027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94010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D0693-EEBC-C7C3-76EA-03F63A5AA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CC0B4A63-F0DD-5570-27E3-204B51464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3" y="212930"/>
            <a:ext cx="6224872" cy="504825"/>
          </a:xfrm>
          <a:custGeom>
            <a:avLst/>
            <a:gdLst>
              <a:gd name="connsiteX0" fmla="*/ 0 w 6224872"/>
              <a:gd name="connsiteY0" fmla="*/ 0 h 504825"/>
              <a:gd name="connsiteX1" fmla="*/ 503649 w 6224872"/>
              <a:gd name="connsiteY1" fmla="*/ 0 h 504825"/>
              <a:gd name="connsiteX2" fmla="*/ 1007297 w 6224872"/>
              <a:gd name="connsiteY2" fmla="*/ 0 h 504825"/>
              <a:gd name="connsiteX3" fmla="*/ 1448697 w 6224872"/>
              <a:gd name="connsiteY3" fmla="*/ 0 h 504825"/>
              <a:gd name="connsiteX4" fmla="*/ 2014595 w 6224872"/>
              <a:gd name="connsiteY4" fmla="*/ 0 h 504825"/>
              <a:gd name="connsiteX5" fmla="*/ 2704990 w 6224872"/>
              <a:gd name="connsiteY5" fmla="*/ 0 h 504825"/>
              <a:gd name="connsiteX6" fmla="*/ 3146390 w 6224872"/>
              <a:gd name="connsiteY6" fmla="*/ 0 h 504825"/>
              <a:gd name="connsiteX7" fmla="*/ 3525541 w 6224872"/>
              <a:gd name="connsiteY7" fmla="*/ 0 h 504825"/>
              <a:gd name="connsiteX8" fmla="*/ 3904692 w 6224872"/>
              <a:gd name="connsiteY8" fmla="*/ 0 h 504825"/>
              <a:gd name="connsiteX9" fmla="*/ 4595087 w 6224872"/>
              <a:gd name="connsiteY9" fmla="*/ 0 h 504825"/>
              <a:gd name="connsiteX10" fmla="*/ 5098736 w 6224872"/>
              <a:gd name="connsiteY10" fmla="*/ 0 h 504825"/>
              <a:gd name="connsiteX11" fmla="*/ 5664634 w 6224872"/>
              <a:gd name="connsiteY11" fmla="*/ 0 h 504825"/>
              <a:gd name="connsiteX12" fmla="*/ 6224872 w 6224872"/>
              <a:gd name="connsiteY12" fmla="*/ 0 h 504825"/>
              <a:gd name="connsiteX13" fmla="*/ 6224872 w 6224872"/>
              <a:gd name="connsiteY13" fmla="*/ 504825 h 504825"/>
              <a:gd name="connsiteX14" fmla="*/ 5658975 w 6224872"/>
              <a:gd name="connsiteY14" fmla="*/ 504825 h 504825"/>
              <a:gd name="connsiteX15" fmla="*/ 4968580 w 6224872"/>
              <a:gd name="connsiteY15" fmla="*/ 504825 h 504825"/>
              <a:gd name="connsiteX16" fmla="*/ 4589428 w 6224872"/>
              <a:gd name="connsiteY16" fmla="*/ 504825 h 504825"/>
              <a:gd name="connsiteX17" fmla="*/ 4085780 w 6224872"/>
              <a:gd name="connsiteY17" fmla="*/ 504825 h 504825"/>
              <a:gd name="connsiteX18" fmla="*/ 3582131 w 6224872"/>
              <a:gd name="connsiteY18" fmla="*/ 504825 h 504825"/>
              <a:gd name="connsiteX19" fmla="*/ 3140731 w 6224872"/>
              <a:gd name="connsiteY19" fmla="*/ 504825 h 504825"/>
              <a:gd name="connsiteX20" fmla="*/ 2450336 w 6224872"/>
              <a:gd name="connsiteY20" fmla="*/ 504825 h 504825"/>
              <a:gd name="connsiteX21" fmla="*/ 1759941 w 6224872"/>
              <a:gd name="connsiteY21" fmla="*/ 504825 h 504825"/>
              <a:gd name="connsiteX22" fmla="*/ 1318541 w 6224872"/>
              <a:gd name="connsiteY22" fmla="*/ 504825 h 504825"/>
              <a:gd name="connsiteX23" fmla="*/ 690395 w 6224872"/>
              <a:gd name="connsiteY23" fmla="*/ 504825 h 504825"/>
              <a:gd name="connsiteX24" fmla="*/ 0 w 6224872"/>
              <a:gd name="connsiteY24" fmla="*/ 504825 h 504825"/>
              <a:gd name="connsiteX25" fmla="*/ 0 w 6224872"/>
              <a:gd name="connsiteY25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224872" h="504825" fill="none" extrusionOk="0">
                <a:moveTo>
                  <a:pt x="0" y="0"/>
                </a:moveTo>
                <a:cubicBezTo>
                  <a:pt x="176993" y="-27092"/>
                  <a:pt x="344553" y="35670"/>
                  <a:pt x="503649" y="0"/>
                </a:cubicBezTo>
                <a:cubicBezTo>
                  <a:pt x="662745" y="-35670"/>
                  <a:pt x="802476" y="30873"/>
                  <a:pt x="1007297" y="0"/>
                </a:cubicBezTo>
                <a:cubicBezTo>
                  <a:pt x="1212118" y="-30873"/>
                  <a:pt x="1281140" y="49934"/>
                  <a:pt x="1448697" y="0"/>
                </a:cubicBezTo>
                <a:cubicBezTo>
                  <a:pt x="1616254" y="-49934"/>
                  <a:pt x="1843922" y="4552"/>
                  <a:pt x="2014595" y="0"/>
                </a:cubicBezTo>
                <a:cubicBezTo>
                  <a:pt x="2185268" y="-4552"/>
                  <a:pt x="2538038" y="26178"/>
                  <a:pt x="2704990" y="0"/>
                </a:cubicBezTo>
                <a:cubicBezTo>
                  <a:pt x="2871942" y="-26178"/>
                  <a:pt x="3000584" y="42711"/>
                  <a:pt x="3146390" y="0"/>
                </a:cubicBezTo>
                <a:cubicBezTo>
                  <a:pt x="3292196" y="-42711"/>
                  <a:pt x="3364408" y="43193"/>
                  <a:pt x="3525541" y="0"/>
                </a:cubicBezTo>
                <a:cubicBezTo>
                  <a:pt x="3686674" y="-43193"/>
                  <a:pt x="3726545" y="42097"/>
                  <a:pt x="3904692" y="0"/>
                </a:cubicBezTo>
                <a:cubicBezTo>
                  <a:pt x="4082839" y="-42097"/>
                  <a:pt x="4272408" y="14866"/>
                  <a:pt x="4595087" y="0"/>
                </a:cubicBezTo>
                <a:cubicBezTo>
                  <a:pt x="4917766" y="-14866"/>
                  <a:pt x="4879673" y="53538"/>
                  <a:pt x="5098736" y="0"/>
                </a:cubicBezTo>
                <a:cubicBezTo>
                  <a:pt x="5317799" y="-53538"/>
                  <a:pt x="5450633" y="15215"/>
                  <a:pt x="5664634" y="0"/>
                </a:cubicBezTo>
                <a:cubicBezTo>
                  <a:pt x="5878635" y="-15215"/>
                  <a:pt x="6046699" y="36171"/>
                  <a:pt x="6224872" y="0"/>
                </a:cubicBezTo>
                <a:cubicBezTo>
                  <a:pt x="6284186" y="218095"/>
                  <a:pt x="6202270" y="393150"/>
                  <a:pt x="6224872" y="504825"/>
                </a:cubicBezTo>
                <a:cubicBezTo>
                  <a:pt x="6021299" y="549158"/>
                  <a:pt x="5813016" y="456167"/>
                  <a:pt x="5658975" y="504825"/>
                </a:cubicBezTo>
                <a:cubicBezTo>
                  <a:pt x="5504934" y="553483"/>
                  <a:pt x="5232783" y="456574"/>
                  <a:pt x="4968580" y="504825"/>
                </a:cubicBezTo>
                <a:cubicBezTo>
                  <a:pt x="4704377" y="553076"/>
                  <a:pt x="4721278" y="494123"/>
                  <a:pt x="4589428" y="504825"/>
                </a:cubicBezTo>
                <a:cubicBezTo>
                  <a:pt x="4457578" y="515527"/>
                  <a:pt x="4278628" y="479814"/>
                  <a:pt x="4085780" y="504825"/>
                </a:cubicBezTo>
                <a:cubicBezTo>
                  <a:pt x="3892932" y="529836"/>
                  <a:pt x="3770996" y="487538"/>
                  <a:pt x="3582131" y="504825"/>
                </a:cubicBezTo>
                <a:cubicBezTo>
                  <a:pt x="3393266" y="522112"/>
                  <a:pt x="3325361" y="459683"/>
                  <a:pt x="3140731" y="504825"/>
                </a:cubicBezTo>
                <a:cubicBezTo>
                  <a:pt x="2956101" y="549967"/>
                  <a:pt x="2670758" y="440515"/>
                  <a:pt x="2450336" y="504825"/>
                </a:cubicBezTo>
                <a:cubicBezTo>
                  <a:pt x="2229915" y="569135"/>
                  <a:pt x="2042329" y="464178"/>
                  <a:pt x="1759941" y="504825"/>
                </a:cubicBezTo>
                <a:cubicBezTo>
                  <a:pt x="1477554" y="545472"/>
                  <a:pt x="1417447" y="492740"/>
                  <a:pt x="1318541" y="504825"/>
                </a:cubicBezTo>
                <a:cubicBezTo>
                  <a:pt x="1219635" y="516910"/>
                  <a:pt x="958355" y="452505"/>
                  <a:pt x="690395" y="504825"/>
                </a:cubicBezTo>
                <a:cubicBezTo>
                  <a:pt x="422435" y="557145"/>
                  <a:pt x="209091" y="481336"/>
                  <a:pt x="0" y="504825"/>
                </a:cubicBezTo>
                <a:cubicBezTo>
                  <a:pt x="-1305" y="330546"/>
                  <a:pt x="35052" y="220573"/>
                  <a:pt x="0" y="0"/>
                </a:cubicBezTo>
                <a:close/>
              </a:path>
              <a:path w="6224872" h="504825" stroke="0" extrusionOk="0">
                <a:moveTo>
                  <a:pt x="0" y="0"/>
                </a:moveTo>
                <a:cubicBezTo>
                  <a:pt x="276004" y="-65225"/>
                  <a:pt x="362347" y="69653"/>
                  <a:pt x="628146" y="0"/>
                </a:cubicBezTo>
                <a:cubicBezTo>
                  <a:pt x="893945" y="-69653"/>
                  <a:pt x="888909" y="49788"/>
                  <a:pt x="1069546" y="0"/>
                </a:cubicBezTo>
                <a:cubicBezTo>
                  <a:pt x="1250183" y="-49788"/>
                  <a:pt x="1350237" y="51428"/>
                  <a:pt x="1510946" y="0"/>
                </a:cubicBezTo>
                <a:cubicBezTo>
                  <a:pt x="1671655" y="-51428"/>
                  <a:pt x="1723962" y="45472"/>
                  <a:pt x="1890097" y="0"/>
                </a:cubicBezTo>
                <a:cubicBezTo>
                  <a:pt x="2056232" y="-45472"/>
                  <a:pt x="2260610" y="1601"/>
                  <a:pt x="2393746" y="0"/>
                </a:cubicBezTo>
                <a:cubicBezTo>
                  <a:pt x="2526882" y="-1601"/>
                  <a:pt x="2749213" y="48979"/>
                  <a:pt x="3021892" y="0"/>
                </a:cubicBezTo>
                <a:cubicBezTo>
                  <a:pt x="3294571" y="-48979"/>
                  <a:pt x="3389857" y="59956"/>
                  <a:pt x="3650039" y="0"/>
                </a:cubicBezTo>
                <a:cubicBezTo>
                  <a:pt x="3910221" y="-59956"/>
                  <a:pt x="4000713" y="1174"/>
                  <a:pt x="4091439" y="0"/>
                </a:cubicBezTo>
                <a:cubicBezTo>
                  <a:pt x="4182165" y="-1174"/>
                  <a:pt x="4385892" y="9663"/>
                  <a:pt x="4532839" y="0"/>
                </a:cubicBezTo>
                <a:cubicBezTo>
                  <a:pt x="4679786" y="-9663"/>
                  <a:pt x="4833403" y="39770"/>
                  <a:pt x="5036487" y="0"/>
                </a:cubicBezTo>
                <a:cubicBezTo>
                  <a:pt x="5239571" y="-39770"/>
                  <a:pt x="5453840" y="21141"/>
                  <a:pt x="5726882" y="0"/>
                </a:cubicBezTo>
                <a:cubicBezTo>
                  <a:pt x="5999925" y="-21141"/>
                  <a:pt x="6010625" y="44210"/>
                  <a:pt x="6224872" y="0"/>
                </a:cubicBezTo>
                <a:cubicBezTo>
                  <a:pt x="6249160" y="102225"/>
                  <a:pt x="6205745" y="265641"/>
                  <a:pt x="6224872" y="504825"/>
                </a:cubicBezTo>
                <a:cubicBezTo>
                  <a:pt x="6051729" y="534926"/>
                  <a:pt x="5699658" y="451222"/>
                  <a:pt x="5534477" y="504825"/>
                </a:cubicBezTo>
                <a:cubicBezTo>
                  <a:pt x="5369296" y="558428"/>
                  <a:pt x="5202375" y="471011"/>
                  <a:pt x="5030828" y="504825"/>
                </a:cubicBezTo>
                <a:cubicBezTo>
                  <a:pt x="4859281" y="538639"/>
                  <a:pt x="4666740" y="472262"/>
                  <a:pt x="4340433" y="504825"/>
                </a:cubicBezTo>
                <a:cubicBezTo>
                  <a:pt x="4014127" y="537388"/>
                  <a:pt x="4112613" y="486378"/>
                  <a:pt x="3899033" y="504825"/>
                </a:cubicBezTo>
                <a:cubicBezTo>
                  <a:pt x="3685453" y="523272"/>
                  <a:pt x="3591552" y="471636"/>
                  <a:pt x="3333136" y="504825"/>
                </a:cubicBezTo>
                <a:cubicBezTo>
                  <a:pt x="3074720" y="538014"/>
                  <a:pt x="2955199" y="465350"/>
                  <a:pt x="2767239" y="504825"/>
                </a:cubicBezTo>
                <a:cubicBezTo>
                  <a:pt x="2579279" y="544300"/>
                  <a:pt x="2458332" y="477093"/>
                  <a:pt x="2263590" y="504825"/>
                </a:cubicBezTo>
                <a:cubicBezTo>
                  <a:pt x="2068848" y="532557"/>
                  <a:pt x="2031545" y="488252"/>
                  <a:pt x="1822190" y="504825"/>
                </a:cubicBezTo>
                <a:cubicBezTo>
                  <a:pt x="1612835" y="521398"/>
                  <a:pt x="1506829" y="483684"/>
                  <a:pt x="1380790" y="504825"/>
                </a:cubicBezTo>
                <a:cubicBezTo>
                  <a:pt x="1254751" y="525966"/>
                  <a:pt x="922172" y="480204"/>
                  <a:pt x="690395" y="504825"/>
                </a:cubicBezTo>
                <a:cubicBezTo>
                  <a:pt x="458619" y="529446"/>
                  <a:pt x="272090" y="461035"/>
                  <a:pt x="0" y="504825"/>
                </a:cubicBezTo>
                <a:cubicBezTo>
                  <a:pt x="-50416" y="328265"/>
                  <a:pt x="32312" y="153142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671534598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</a:rPr>
              <a:t>Тепло, структура і фізика в ложці</a:t>
            </a: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  <a:sym typeface="Wingdings" panose="05000000000000000000" pitchFamily="2" charset="2"/>
              </a:rPr>
              <a:t></a:t>
            </a:r>
            <a:endParaRPr lang="uk-UA" i="1" dirty="0">
              <a:latin typeface="Gill Sans Nova" panose="020B0602020104020203" pitchFamily="34" charset="0"/>
              <a:cs typeface="Dreaming Outloud Script Pro" panose="020F050202020403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3BC16C-5234-5065-86CC-86800EEC55B5}"/>
              </a:ext>
            </a:extLst>
          </p:cNvPr>
          <p:cNvSpPr txBox="1"/>
          <p:nvPr/>
        </p:nvSpPr>
        <p:spPr>
          <a:xfrm>
            <a:off x="508815" y="1221178"/>
            <a:ext cx="92546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uk-UA" b="1" dirty="0"/>
              <a:t>Змішування інгредієнтів.</a:t>
            </a:r>
          </a:p>
          <a:p>
            <a:r>
              <a:rPr lang="ru-RU" dirty="0"/>
              <a:t>Усі інгредієнти ще в твердому або рідкому стані. Суміш має початкову температуру  кімнатну (~20C).</a:t>
            </a:r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3FC490-6753-E3B1-660C-4D5B7606998C}"/>
              </a:ext>
            </a:extLst>
          </p:cNvPr>
          <p:cNvSpPr txBox="1"/>
          <p:nvPr/>
        </p:nvSpPr>
        <p:spPr>
          <a:xfrm>
            <a:off x="553674" y="2196907"/>
            <a:ext cx="113574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2. Початок нагрівання (до 110 °C)</a:t>
            </a:r>
            <a:br>
              <a:rPr lang="ru-RU" dirty="0"/>
            </a:br>
            <a:r>
              <a:rPr lang="ru-RU" dirty="0"/>
              <a:t>На повільному вогні суміш починає нагріватися. Цукор розчиняється у воді.</a:t>
            </a:r>
          </a:p>
          <a:p>
            <a:r>
              <a:rPr lang="uk-UA" dirty="0"/>
              <a:t>Енергія від плити передається через посудину до розчину. </a:t>
            </a:r>
            <a:r>
              <a:rPr lang="ru-RU" dirty="0"/>
              <a:t>Металевий сотейник добре проводить тепло, забезпечуючи рівномірне нагрівання суміші. Уже </a:t>
            </a:r>
            <a:r>
              <a:rPr lang="uk-UA" dirty="0"/>
              <a:t>всі компоненти в рідкому стані.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CDC1B6-7E43-F5BC-44AD-B96572B3DE52}"/>
              </a:ext>
            </a:extLst>
          </p:cNvPr>
          <p:cNvSpPr txBox="1"/>
          <p:nvPr/>
        </p:nvSpPr>
        <p:spPr>
          <a:xfrm>
            <a:off x="508815" y="3366607"/>
            <a:ext cx="1144720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/>
              <a:t>3. Кипіння (~110 °</a:t>
            </a:r>
            <a:r>
              <a:rPr lang="en-US" b="1" dirty="0"/>
              <a:t>C).</a:t>
            </a:r>
            <a:r>
              <a:rPr lang="ru-RU" b="1" dirty="0"/>
              <a:t> Фаза випаровування (плато на графіку)</a:t>
            </a:r>
          </a:p>
          <a:p>
            <a:r>
              <a:rPr lang="ru-RU" dirty="0"/>
              <a:t>Через цукор/мед </a:t>
            </a:r>
            <a:r>
              <a:rPr lang="ru-RU" b="1" dirty="0"/>
              <a:t>температура кипіння може бути вищою за 100°C</a:t>
            </a:r>
            <a:r>
              <a:rPr lang="ru-RU" dirty="0"/>
              <a:t> (ось чому ми бачили ~110 °C).</a:t>
            </a:r>
            <a:endParaRPr lang="en-US" b="1" dirty="0"/>
          </a:p>
          <a:p>
            <a:r>
              <a:rPr lang="ru-RU" dirty="0"/>
              <a:t>Вся енергія тепер іде на випаровування води. Температура не зростає (≈110 °C), бо вода «з’їдає» тепло, перетворюючись на пару. Це плато тривало приблизно 8 хвилин у нашому експерименті — це час, поки вся вода не випарилась.</a:t>
            </a:r>
            <a:endParaRPr lang="uk-U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DD8D36-FFCB-B72B-B25B-D94DEC4B53EB}"/>
              </a:ext>
            </a:extLst>
          </p:cNvPr>
          <p:cNvSpPr txBox="1"/>
          <p:nvPr/>
        </p:nvSpPr>
        <p:spPr>
          <a:xfrm>
            <a:off x="508815" y="4876389"/>
            <a:ext cx="1144720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4. Нагрівання без води (понад 100 °C) </a:t>
            </a:r>
          </a:p>
          <a:p>
            <a:r>
              <a:rPr lang="ru-RU" dirty="0"/>
              <a:t>Після випаровування у суміші вже немає води (або майже немає).Тепер цукор і мед можуть нагріватися далі. Температура знову починає зростати. Температура плавлення цукру 185 °C. Але суміш цукру, меду має нижчу температуру плавлення, ніж чистий цукор, завдяки ефекту змішування (депресія температури плавлення). Відбувається карамелізація — починаються хімічні перетворення із виділенням газів. Газ виходить у вигляді бульбашок → виглядає як кипіння.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ED7FFB-D615-B2C9-1308-BDF57BE06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581" y="570270"/>
            <a:ext cx="8815673" cy="69452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2"/>
                </a:solidFill>
              </a:rPr>
              <a:t>Фізика процесу приготування карамельок</a:t>
            </a:r>
            <a:endParaRPr lang="uk-UA" sz="32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828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808AB-7983-BFE2-6551-2E3B8585E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F4E55-28AE-EDB7-FDDF-702E3C0D1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9075" y="759564"/>
            <a:ext cx="6224872" cy="69452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/>
                </a:solidFill>
              </a:rPr>
              <a:t>Фізика процесу приготування карамельок</a:t>
            </a:r>
            <a:endParaRPr lang="uk-UA" sz="2400" b="1" dirty="0">
              <a:solidFill>
                <a:schemeClr val="accent2"/>
              </a:solidFill>
            </a:endParaRPr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4573A7EB-EE84-2F10-294C-9CB645F69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3" y="212930"/>
            <a:ext cx="6224872" cy="1242244"/>
          </a:xfrm>
          <a:custGeom>
            <a:avLst/>
            <a:gdLst>
              <a:gd name="connsiteX0" fmla="*/ 0 w 6224872"/>
              <a:gd name="connsiteY0" fmla="*/ 0 h 1242244"/>
              <a:gd name="connsiteX1" fmla="*/ 628146 w 6224872"/>
              <a:gd name="connsiteY1" fmla="*/ 0 h 1242244"/>
              <a:gd name="connsiteX2" fmla="*/ 1007297 w 6224872"/>
              <a:gd name="connsiteY2" fmla="*/ 0 h 1242244"/>
              <a:gd name="connsiteX3" fmla="*/ 1386449 w 6224872"/>
              <a:gd name="connsiteY3" fmla="*/ 0 h 1242244"/>
              <a:gd name="connsiteX4" fmla="*/ 2076844 w 6224872"/>
              <a:gd name="connsiteY4" fmla="*/ 0 h 1242244"/>
              <a:gd name="connsiteX5" fmla="*/ 2580492 w 6224872"/>
              <a:gd name="connsiteY5" fmla="*/ 0 h 1242244"/>
              <a:gd name="connsiteX6" fmla="*/ 3146390 w 6224872"/>
              <a:gd name="connsiteY6" fmla="*/ 0 h 1242244"/>
              <a:gd name="connsiteX7" fmla="*/ 3774536 w 6224872"/>
              <a:gd name="connsiteY7" fmla="*/ 0 h 1242244"/>
              <a:gd name="connsiteX8" fmla="*/ 4153687 w 6224872"/>
              <a:gd name="connsiteY8" fmla="*/ 0 h 1242244"/>
              <a:gd name="connsiteX9" fmla="*/ 4595087 w 6224872"/>
              <a:gd name="connsiteY9" fmla="*/ 0 h 1242244"/>
              <a:gd name="connsiteX10" fmla="*/ 5036487 w 6224872"/>
              <a:gd name="connsiteY10" fmla="*/ 0 h 1242244"/>
              <a:gd name="connsiteX11" fmla="*/ 5726882 w 6224872"/>
              <a:gd name="connsiteY11" fmla="*/ 0 h 1242244"/>
              <a:gd name="connsiteX12" fmla="*/ 6224872 w 6224872"/>
              <a:gd name="connsiteY12" fmla="*/ 0 h 1242244"/>
              <a:gd name="connsiteX13" fmla="*/ 6224872 w 6224872"/>
              <a:gd name="connsiteY13" fmla="*/ 389236 h 1242244"/>
              <a:gd name="connsiteX14" fmla="*/ 6224872 w 6224872"/>
              <a:gd name="connsiteY14" fmla="*/ 778473 h 1242244"/>
              <a:gd name="connsiteX15" fmla="*/ 6224872 w 6224872"/>
              <a:gd name="connsiteY15" fmla="*/ 1242244 h 1242244"/>
              <a:gd name="connsiteX16" fmla="*/ 5845721 w 6224872"/>
              <a:gd name="connsiteY16" fmla="*/ 1242244 h 1242244"/>
              <a:gd name="connsiteX17" fmla="*/ 5404321 w 6224872"/>
              <a:gd name="connsiteY17" fmla="*/ 1242244 h 1242244"/>
              <a:gd name="connsiteX18" fmla="*/ 4776175 w 6224872"/>
              <a:gd name="connsiteY18" fmla="*/ 1242244 h 1242244"/>
              <a:gd name="connsiteX19" fmla="*/ 4148028 w 6224872"/>
              <a:gd name="connsiteY19" fmla="*/ 1242244 h 1242244"/>
              <a:gd name="connsiteX20" fmla="*/ 3768877 w 6224872"/>
              <a:gd name="connsiteY20" fmla="*/ 1242244 h 1242244"/>
              <a:gd name="connsiteX21" fmla="*/ 3327477 w 6224872"/>
              <a:gd name="connsiteY21" fmla="*/ 1242244 h 1242244"/>
              <a:gd name="connsiteX22" fmla="*/ 2823828 w 6224872"/>
              <a:gd name="connsiteY22" fmla="*/ 1242244 h 1242244"/>
              <a:gd name="connsiteX23" fmla="*/ 2195682 w 6224872"/>
              <a:gd name="connsiteY23" fmla="*/ 1242244 h 1242244"/>
              <a:gd name="connsiteX24" fmla="*/ 1692033 w 6224872"/>
              <a:gd name="connsiteY24" fmla="*/ 1242244 h 1242244"/>
              <a:gd name="connsiteX25" fmla="*/ 1188385 w 6224872"/>
              <a:gd name="connsiteY25" fmla="*/ 1242244 h 1242244"/>
              <a:gd name="connsiteX26" fmla="*/ 560238 w 6224872"/>
              <a:gd name="connsiteY26" fmla="*/ 1242244 h 1242244"/>
              <a:gd name="connsiteX27" fmla="*/ 0 w 6224872"/>
              <a:gd name="connsiteY27" fmla="*/ 1242244 h 1242244"/>
              <a:gd name="connsiteX28" fmla="*/ 0 w 6224872"/>
              <a:gd name="connsiteY28" fmla="*/ 865430 h 1242244"/>
              <a:gd name="connsiteX29" fmla="*/ 0 w 6224872"/>
              <a:gd name="connsiteY29" fmla="*/ 476194 h 1242244"/>
              <a:gd name="connsiteX30" fmla="*/ 0 w 6224872"/>
              <a:gd name="connsiteY30" fmla="*/ 0 h 1242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224872" h="1242244" fill="none" extrusionOk="0">
                <a:moveTo>
                  <a:pt x="0" y="0"/>
                </a:moveTo>
                <a:cubicBezTo>
                  <a:pt x="137225" y="-30011"/>
                  <a:pt x="445156" y="59811"/>
                  <a:pt x="628146" y="0"/>
                </a:cubicBezTo>
                <a:cubicBezTo>
                  <a:pt x="811136" y="-59811"/>
                  <a:pt x="846164" y="43193"/>
                  <a:pt x="1007297" y="0"/>
                </a:cubicBezTo>
                <a:cubicBezTo>
                  <a:pt x="1168430" y="-43193"/>
                  <a:pt x="1208105" y="40817"/>
                  <a:pt x="1386449" y="0"/>
                </a:cubicBezTo>
                <a:cubicBezTo>
                  <a:pt x="1564793" y="-40817"/>
                  <a:pt x="1754165" y="14866"/>
                  <a:pt x="2076844" y="0"/>
                </a:cubicBezTo>
                <a:cubicBezTo>
                  <a:pt x="2399523" y="-14866"/>
                  <a:pt x="2361677" y="56587"/>
                  <a:pt x="2580492" y="0"/>
                </a:cubicBezTo>
                <a:cubicBezTo>
                  <a:pt x="2799307" y="-56587"/>
                  <a:pt x="2932389" y="15215"/>
                  <a:pt x="3146390" y="0"/>
                </a:cubicBezTo>
                <a:cubicBezTo>
                  <a:pt x="3360391" y="-15215"/>
                  <a:pt x="3552376" y="52610"/>
                  <a:pt x="3774536" y="0"/>
                </a:cubicBezTo>
                <a:cubicBezTo>
                  <a:pt x="3996696" y="-52610"/>
                  <a:pt x="4039737" y="34723"/>
                  <a:pt x="4153687" y="0"/>
                </a:cubicBezTo>
                <a:cubicBezTo>
                  <a:pt x="4267637" y="-34723"/>
                  <a:pt x="4438153" y="47205"/>
                  <a:pt x="4595087" y="0"/>
                </a:cubicBezTo>
                <a:cubicBezTo>
                  <a:pt x="4752021" y="-47205"/>
                  <a:pt x="4869227" y="33638"/>
                  <a:pt x="5036487" y="0"/>
                </a:cubicBezTo>
                <a:cubicBezTo>
                  <a:pt x="5203747" y="-33638"/>
                  <a:pt x="5480831" y="39760"/>
                  <a:pt x="5726882" y="0"/>
                </a:cubicBezTo>
                <a:cubicBezTo>
                  <a:pt x="5972934" y="-39760"/>
                  <a:pt x="6003329" y="44483"/>
                  <a:pt x="6224872" y="0"/>
                </a:cubicBezTo>
                <a:cubicBezTo>
                  <a:pt x="6226276" y="162570"/>
                  <a:pt x="6183322" y="289223"/>
                  <a:pt x="6224872" y="389236"/>
                </a:cubicBezTo>
                <a:cubicBezTo>
                  <a:pt x="6266422" y="489249"/>
                  <a:pt x="6182365" y="673210"/>
                  <a:pt x="6224872" y="778473"/>
                </a:cubicBezTo>
                <a:cubicBezTo>
                  <a:pt x="6267379" y="883736"/>
                  <a:pt x="6203357" y="1044896"/>
                  <a:pt x="6224872" y="1242244"/>
                </a:cubicBezTo>
                <a:cubicBezTo>
                  <a:pt x="6085345" y="1279303"/>
                  <a:pt x="5938561" y="1197520"/>
                  <a:pt x="5845721" y="1242244"/>
                </a:cubicBezTo>
                <a:cubicBezTo>
                  <a:pt x="5752881" y="1286968"/>
                  <a:pt x="5503227" y="1230159"/>
                  <a:pt x="5404321" y="1242244"/>
                </a:cubicBezTo>
                <a:cubicBezTo>
                  <a:pt x="5305415" y="1254329"/>
                  <a:pt x="5044135" y="1189924"/>
                  <a:pt x="4776175" y="1242244"/>
                </a:cubicBezTo>
                <a:cubicBezTo>
                  <a:pt x="4508215" y="1294564"/>
                  <a:pt x="4290484" y="1200247"/>
                  <a:pt x="4148028" y="1242244"/>
                </a:cubicBezTo>
                <a:cubicBezTo>
                  <a:pt x="4005572" y="1284241"/>
                  <a:pt x="3856245" y="1234373"/>
                  <a:pt x="3768877" y="1242244"/>
                </a:cubicBezTo>
                <a:cubicBezTo>
                  <a:pt x="3681509" y="1250115"/>
                  <a:pt x="3514331" y="1194813"/>
                  <a:pt x="3327477" y="1242244"/>
                </a:cubicBezTo>
                <a:cubicBezTo>
                  <a:pt x="3140623" y="1289675"/>
                  <a:pt x="3001562" y="1181814"/>
                  <a:pt x="2823828" y="1242244"/>
                </a:cubicBezTo>
                <a:cubicBezTo>
                  <a:pt x="2646094" y="1302674"/>
                  <a:pt x="2381613" y="1190723"/>
                  <a:pt x="2195682" y="1242244"/>
                </a:cubicBezTo>
                <a:cubicBezTo>
                  <a:pt x="2009751" y="1293765"/>
                  <a:pt x="1867030" y="1200297"/>
                  <a:pt x="1692033" y="1242244"/>
                </a:cubicBezTo>
                <a:cubicBezTo>
                  <a:pt x="1517036" y="1284191"/>
                  <a:pt x="1297345" y="1198164"/>
                  <a:pt x="1188385" y="1242244"/>
                </a:cubicBezTo>
                <a:cubicBezTo>
                  <a:pt x="1079425" y="1286324"/>
                  <a:pt x="763058" y="1180770"/>
                  <a:pt x="560238" y="1242244"/>
                </a:cubicBezTo>
                <a:cubicBezTo>
                  <a:pt x="357418" y="1303718"/>
                  <a:pt x="242645" y="1222993"/>
                  <a:pt x="0" y="1242244"/>
                </a:cubicBezTo>
                <a:cubicBezTo>
                  <a:pt x="-16564" y="1166820"/>
                  <a:pt x="44270" y="1036859"/>
                  <a:pt x="0" y="865430"/>
                </a:cubicBezTo>
                <a:cubicBezTo>
                  <a:pt x="-44270" y="694001"/>
                  <a:pt x="21665" y="610925"/>
                  <a:pt x="0" y="476194"/>
                </a:cubicBezTo>
                <a:cubicBezTo>
                  <a:pt x="-21665" y="341463"/>
                  <a:pt x="47345" y="111704"/>
                  <a:pt x="0" y="0"/>
                </a:cubicBezTo>
                <a:close/>
              </a:path>
              <a:path w="6224872" h="1242244" stroke="0" extrusionOk="0">
                <a:moveTo>
                  <a:pt x="0" y="0"/>
                </a:moveTo>
                <a:cubicBezTo>
                  <a:pt x="276004" y="-65225"/>
                  <a:pt x="362347" y="69653"/>
                  <a:pt x="628146" y="0"/>
                </a:cubicBezTo>
                <a:cubicBezTo>
                  <a:pt x="893945" y="-69653"/>
                  <a:pt x="888909" y="49788"/>
                  <a:pt x="1069546" y="0"/>
                </a:cubicBezTo>
                <a:cubicBezTo>
                  <a:pt x="1250183" y="-49788"/>
                  <a:pt x="1350237" y="51428"/>
                  <a:pt x="1510946" y="0"/>
                </a:cubicBezTo>
                <a:cubicBezTo>
                  <a:pt x="1671655" y="-51428"/>
                  <a:pt x="1723962" y="45472"/>
                  <a:pt x="1890097" y="0"/>
                </a:cubicBezTo>
                <a:cubicBezTo>
                  <a:pt x="2056232" y="-45472"/>
                  <a:pt x="2260610" y="1601"/>
                  <a:pt x="2393746" y="0"/>
                </a:cubicBezTo>
                <a:cubicBezTo>
                  <a:pt x="2526882" y="-1601"/>
                  <a:pt x="2749213" y="48979"/>
                  <a:pt x="3021892" y="0"/>
                </a:cubicBezTo>
                <a:cubicBezTo>
                  <a:pt x="3294571" y="-48979"/>
                  <a:pt x="3389857" y="59956"/>
                  <a:pt x="3650039" y="0"/>
                </a:cubicBezTo>
                <a:cubicBezTo>
                  <a:pt x="3910221" y="-59956"/>
                  <a:pt x="4000713" y="1174"/>
                  <a:pt x="4091439" y="0"/>
                </a:cubicBezTo>
                <a:cubicBezTo>
                  <a:pt x="4182165" y="-1174"/>
                  <a:pt x="4385892" y="9663"/>
                  <a:pt x="4532839" y="0"/>
                </a:cubicBezTo>
                <a:cubicBezTo>
                  <a:pt x="4679786" y="-9663"/>
                  <a:pt x="4833403" y="39770"/>
                  <a:pt x="5036487" y="0"/>
                </a:cubicBezTo>
                <a:cubicBezTo>
                  <a:pt x="5239571" y="-39770"/>
                  <a:pt x="5453840" y="21141"/>
                  <a:pt x="5726882" y="0"/>
                </a:cubicBezTo>
                <a:cubicBezTo>
                  <a:pt x="5999925" y="-21141"/>
                  <a:pt x="6010625" y="44210"/>
                  <a:pt x="6224872" y="0"/>
                </a:cubicBezTo>
                <a:cubicBezTo>
                  <a:pt x="6259663" y="157803"/>
                  <a:pt x="6210005" y="250155"/>
                  <a:pt x="6224872" y="376814"/>
                </a:cubicBezTo>
                <a:cubicBezTo>
                  <a:pt x="6239739" y="503473"/>
                  <a:pt x="6212966" y="706281"/>
                  <a:pt x="6224872" y="815740"/>
                </a:cubicBezTo>
                <a:cubicBezTo>
                  <a:pt x="6236778" y="925199"/>
                  <a:pt x="6199717" y="1101339"/>
                  <a:pt x="6224872" y="1242244"/>
                </a:cubicBezTo>
                <a:cubicBezTo>
                  <a:pt x="6145096" y="1250580"/>
                  <a:pt x="6000244" y="1205643"/>
                  <a:pt x="5845721" y="1242244"/>
                </a:cubicBezTo>
                <a:cubicBezTo>
                  <a:pt x="5691198" y="1278845"/>
                  <a:pt x="5617901" y="1223797"/>
                  <a:pt x="5404321" y="1242244"/>
                </a:cubicBezTo>
                <a:cubicBezTo>
                  <a:pt x="5190741" y="1260691"/>
                  <a:pt x="5100185" y="1212839"/>
                  <a:pt x="4838423" y="1242244"/>
                </a:cubicBezTo>
                <a:cubicBezTo>
                  <a:pt x="4576661" y="1271649"/>
                  <a:pt x="4460486" y="1202769"/>
                  <a:pt x="4272526" y="1242244"/>
                </a:cubicBezTo>
                <a:cubicBezTo>
                  <a:pt x="4084566" y="1281719"/>
                  <a:pt x="3963619" y="1214512"/>
                  <a:pt x="3768877" y="1242244"/>
                </a:cubicBezTo>
                <a:cubicBezTo>
                  <a:pt x="3574135" y="1269976"/>
                  <a:pt x="3536832" y="1225671"/>
                  <a:pt x="3327477" y="1242244"/>
                </a:cubicBezTo>
                <a:cubicBezTo>
                  <a:pt x="3118122" y="1258817"/>
                  <a:pt x="3012116" y="1221103"/>
                  <a:pt x="2886077" y="1242244"/>
                </a:cubicBezTo>
                <a:cubicBezTo>
                  <a:pt x="2760038" y="1263385"/>
                  <a:pt x="2427459" y="1217623"/>
                  <a:pt x="2195682" y="1242244"/>
                </a:cubicBezTo>
                <a:cubicBezTo>
                  <a:pt x="1963906" y="1266865"/>
                  <a:pt x="1928507" y="1229407"/>
                  <a:pt x="1816531" y="1242244"/>
                </a:cubicBezTo>
                <a:cubicBezTo>
                  <a:pt x="1704555" y="1255081"/>
                  <a:pt x="1498236" y="1234886"/>
                  <a:pt x="1188385" y="1242244"/>
                </a:cubicBezTo>
                <a:cubicBezTo>
                  <a:pt x="878534" y="1249602"/>
                  <a:pt x="847650" y="1174563"/>
                  <a:pt x="560238" y="1242244"/>
                </a:cubicBezTo>
                <a:cubicBezTo>
                  <a:pt x="272826" y="1309925"/>
                  <a:pt x="167016" y="1209135"/>
                  <a:pt x="0" y="1242244"/>
                </a:cubicBezTo>
                <a:cubicBezTo>
                  <a:pt x="-15497" y="1133595"/>
                  <a:pt x="29701" y="965584"/>
                  <a:pt x="0" y="815740"/>
                </a:cubicBezTo>
                <a:cubicBezTo>
                  <a:pt x="-29701" y="665896"/>
                  <a:pt x="4396" y="536083"/>
                  <a:pt x="0" y="426504"/>
                </a:cubicBezTo>
                <a:cubicBezTo>
                  <a:pt x="-4396" y="316925"/>
                  <a:pt x="36465" y="152189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671534598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</a:rPr>
              <a:t>Тепло, структура і фізика в ложці</a:t>
            </a: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  <a:sym typeface="Wingdings" panose="05000000000000000000" pitchFamily="2" charset="2"/>
              </a:rPr>
              <a:t></a:t>
            </a:r>
            <a:endParaRPr lang="uk-UA" i="1" dirty="0">
              <a:latin typeface="Gill Sans Nova" panose="020B0602020104020203" pitchFamily="34" charset="0"/>
              <a:cs typeface="Dreaming Outloud Script Pro" panose="020F050202020403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840C6C-3B74-39E0-DEFC-AB202AA665A4}"/>
              </a:ext>
            </a:extLst>
          </p:cNvPr>
          <p:cNvSpPr txBox="1"/>
          <p:nvPr/>
        </p:nvSpPr>
        <p:spPr>
          <a:xfrm>
            <a:off x="739872" y="1604871"/>
            <a:ext cx="110784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5. Температурний контроль (близько 150–160 °C)</a:t>
            </a:r>
          </a:p>
          <a:p>
            <a:r>
              <a:rPr lang="uk-UA" dirty="0"/>
              <a:t>Температура досягає точки «твердого тріску» (</a:t>
            </a:r>
            <a:r>
              <a:rPr lang="en-US" dirty="0"/>
              <a:t>hard crack), </a:t>
            </a:r>
            <a:r>
              <a:rPr lang="uk-UA" dirty="0"/>
              <a:t>карамель готова. В’язка суміш здатна утворювати тонкі тверді нитки після охолодження. При перевищенні температури 180–190 °</a:t>
            </a:r>
            <a:r>
              <a:rPr lang="en-US" dirty="0"/>
              <a:t>C </a:t>
            </a:r>
            <a:r>
              <a:rPr lang="uk-UA" dirty="0"/>
              <a:t>цукор починає горіти — важливо контролювати.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FF4E4F-2471-BD19-7C2D-04354403EAE8}"/>
              </a:ext>
            </a:extLst>
          </p:cNvPr>
          <p:cNvSpPr txBox="1"/>
          <p:nvPr/>
        </p:nvSpPr>
        <p:spPr>
          <a:xfrm>
            <a:off x="739872" y="2944679"/>
            <a:ext cx="1107849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/>
              <a:t>6. Формування та охолодження</a:t>
            </a:r>
          </a:p>
          <a:p>
            <a:r>
              <a:rPr lang="uk-UA" dirty="0"/>
              <a:t>Карамель ложкою викладається на силіконовий килимок, вставляється шпажка. Силіконовий килимок погано проводить тепло, тому карамель охолоджується повільніше ніж на папері, що дозволяє зручніше працювати з нею. Карамель охолоджується. Молекули втрачають кінетичну енергію, → карамель твердне. Аморфний стан: молекули не впорядковуються в кристали, а залишаються в «хаосі», оскільки охолодження все одно досить швидке. Об’єм трохи зменшується — теплове стиснення.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373FB8-F66D-7360-04E8-91E31EB6F545}"/>
              </a:ext>
            </a:extLst>
          </p:cNvPr>
          <p:cNvSpPr txBox="1"/>
          <p:nvPr/>
        </p:nvSpPr>
        <p:spPr>
          <a:xfrm>
            <a:off x="739872" y="4838484"/>
            <a:ext cx="110784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/>
              <a:t>7. Готовий продукт</a:t>
            </a:r>
          </a:p>
          <a:p>
            <a:r>
              <a:rPr lang="uk-UA" dirty="0"/>
              <a:t>Тверда, гладка, блискуча карамелька — це результат високотемпературного плавлення, швидкого охолодження та відсутності кристалізації. Карамель має високу міцність, але крихка. Добре проводить звук (дзвін при падінні чи лусканні) — властивість твердого тіла.</a:t>
            </a:r>
          </a:p>
        </p:txBody>
      </p:sp>
    </p:spTree>
    <p:extLst>
      <p:ext uri="{BB962C8B-B14F-4D97-AF65-F5344CB8AC3E}">
        <p14:creationId xmlns:p14="http://schemas.microsoft.com/office/powerpoint/2010/main" val="1127898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9711240-42C1-C89E-A603-A05BD2912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82" y="46135"/>
            <a:ext cx="4927189" cy="2458064"/>
          </a:xfrm>
          <a:custGeom>
            <a:avLst/>
            <a:gdLst>
              <a:gd name="connsiteX0" fmla="*/ 0 w 4927189"/>
              <a:gd name="connsiteY0" fmla="*/ 0 h 2458064"/>
              <a:gd name="connsiteX1" fmla="*/ 448922 w 4927189"/>
              <a:gd name="connsiteY1" fmla="*/ 0 h 2458064"/>
              <a:gd name="connsiteX2" fmla="*/ 848571 w 4927189"/>
              <a:gd name="connsiteY2" fmla="*/ 0 h 2458064"/>
              <a:gd name="connsiteX3" fmla="*/ 1494581 w 4927189"/>
              <a:gd name="connsiteY3" fmla="*/ 0 h 2458064"/>
              <a:gd name="connsiteX4" fmla="*/ 2140590 w 4927189"/>
              <a:gd name="connsiteY4" fmla="*/ 0 h 2458064"/>
              <a:gd name="connsiteX5" fmla="*/ 2786599 w 4927189"/>
              <a:gd name="connsiteY5" fmla="*/ 0 h 2458064"/>
              <a:gd name="connsiteX6" fmla="*/ 3284793 w 4927189"/>
              <a:gd name="connsiteY6" fmla="*/ 0 h 2458064"/>
              <a:gd name="connsiteX7" fmla="*/ 3684442 w 4927189"/>
              <a:gd name="connsiteY7" fmla="*/ 0 h 2458064"/>
              <a:gd name="connsiteX8" fmla="*/ 4231908 w 4927189"/>
              <a:gd name="connsiteY8" fmla="*/ 0 h 2458064"/>
              <a:gd name="connsiteX9" fmla="*/ 4927189 w 4927189"/>
              <a:gd name="connsiteY9" fmla="*/ 0 h 2458064"/>
              <a:gd name="connsiteX10" fmla="*/ 4927189 w 4927189"/>
              <a:gd name="connsiteY10" fmla="*/ 491613 h 2458064"/>
              <a:gd name="connsiteX11" fmla="*/ 4927189 w 4927189"/>
              <a:gd name="connsiteY11" fmla="*/ 1032387 h 2458064"/>
              <a:gd name="connsiteX12" fmla="*/ 4927189 w 4927189"/>
              <a:gd name="connsiteY12" fmla="*/ 1450258 h 2458064"/>
              <a:gd name="connsiteX13" fmla="*/ 4927189 w 4927189"/>
              <a:gd name="connsiteY13" fmla="*/ 1991032 h 2458064"/>
              <a:gd name="connsiteX14" fmla="*/ 4927189 w 4927189"/>
              <a:gd name="connsiteY14" fmla="*/ 2458064 h 2458064"/>
              <a:gd name="connsiteX15" fmla="*/ 4527539 w 4927189"/>
              <a:gd name="connsiteY15" fmla="*/ 2458064 h 2458064"/>
              <a:gd name="connsiteX16" fmla="*/ 4078618 w 4927189"/>
              <a:gd name="connsiteY16" fmla="*/ 2458064 h 2458064"/>
              <a:gd name="connsiteX17" fmla="*/ 3432608 w 4927189"/>
              <a:gd name="connsiteY17" fmla="*/ 2458064 h 2458064"/>
              <a:gd name="connsiteX18" fmla="*/ 2934415 w 4927189"/>
              <a:gd name="connsiteY18" fmla="*/ 2458064 h 2458064"/>
              <a:gd name="connsiteX19" fmla="*/ 2436221 w 4927189"/>
              <a:gd name="connsiteY19" fmla="*/ 2458064 h 2458064"/>
              <a:gd name="connsiteX20" fmla="*/ 2036571 w 4927189"/>
              <a:gd name="connsiteY20" fmla="*/ 2458064 h 2458064"/>
              <a:gd name="connsiteX21" fmla="*/ 1587650 w 4927189"/>
              <a:gd name="connsiteY21" fmla="*/ 2458064 h 2458064"/>
              <a:gd name="connsiteX22" fmla="*/ 1188000 w 4927189"/>
              <a:gd name="connsiteY22" fmla="*/ 2458064 h 2458064"/>
              <a:gd name="connsiteX23" fmla="*/ 689806 w 4927189"/>
              <a:gd name="connsiteY23" fmla="*/ 2458064 h 2458064"/>
              <a:gd name="connsiteX24" fmla="*/ 0 w 4927189"/>
              <a:gd name="connsiteY24" fmla="*/ 2458064 h 2458064"/>
              <a:gd name="connsiteX25" fmla="*/ 0 w 4927189"/>
              <a:gd name="connsiteY25" fmla="*/ 2015612 h 2458064"/>
              <a:gd name="connsiteX26" fmla="*/ 0 w 4927189"/>
              <a:gd name="connsiteY26" fmla="*/ 1548580 h 2458064"/>
              <a:gd name="connsiteX27" fmla="*/ 0 w 4927189"/>
              <a:gd name="connsiteY27" fmla="*/ 1081548 h 2458064"/>
              <a:gd name="connsiteX28" fmla="*/ 0 w 4927189"/>
              <a:gd name="connsiteY28" fmla="*/ 639097 h 2458064"/>
              <a:gd name="connsiteX29" fmla="*/ 0 w 4927189"/>
              <a:gd name="connsiteY29" fmla="*/ 0 h 2458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927189" h="2458064" fill="none" extrusionOk="0">
                <a:moveTo>
                  <a:pt x="0" y="0"/>
                </a:moveTo>
                <a:cubicBezTo>
                  <a:pt x="126052" y="-45330"/>
                  <a:pt x="342477" y="3270"/>
                  <a:pt x="448922" y="0"/>
                </a:cubicBezTo>
                <a:cubicBezTo>
                  <a:pt x="555367" y="-3270"/>
                  <a:pt x="729506" y="715"/>
                  <a:pt x="848571" y="0"/>
                </a:cubicBezTo>
                <a:cubicBezTo>
                  <a:pt x="967636" y="-715"/>
                  <a:pt x="1186664" y="64565"/>
                  <a:pt x="1494581" y="0"/>
                </a:cubicBezTo>
                <a:cubicBezTo>
                  <a:pt x="1802498" y="-64565"/>
                  <a:pt x="1897082" y="9369"/>
                  <a:pt x="2140590" y="0"/>
                </a:cubicBezTo>
                <a:cubicBezTo>
                  <a:pt x="2384098" y="-9369"/>
                  <a:pt x="2469778" y="11842"/>
                  <a:pt x="2786599" y="0"/>
                </a:cubicBezTo>
                <a:cubicBezTo>
                  <a:pt x="3103420" y="-11842"/>
                  <a:pt x="3082304" y="57146"/>
                  <a:pt x="3284793" y="0"/>
                </a:cubicBezTo>
                <a:cubicBezTo>
                  <a:pt x="3487282" y="-57146"/>
                  <a:pt x="3583728" y="24103"/>
                  <a:pt x="3684442" y="0"/>
                </a:cubicBezTo>
                <a:cubicBezTo>
                  <a:pt x="3785156" y="-24103"/>
                  <a:pt x="4060972" y="24827"/>
                  <a:pt x="4231908" y="0"/>
                </a:cubicBezTo>
                <a:cubicBezTo>
                  <a:pt x="4402844" y="-24827"/>
                  <a:pt x="4750764" y="44295"/>
                  <a:pt x="4927189" y="0"/>
                </a:cubicBezTo>
                <a:cubicBezTo>
                  <a:pt x="4936667" y="239701"/>
                  <a:pt x="4872991" y="263667"/>
                  <a:pt x="4927189" y="491613"/>
                </a:cubicBezTo>
                <a:cubicBezTo>
                  <a:pt x="4981387" y="719559"/>
                  <a:pt x="4886944" y="811894"/>
                  <a:pt x="4927189" y="1032387"/>
                </a:cubicBezTo>
                <a:cubicBezTo>
                  <a:pt x="4967434" y="1252880"/>
                  <a:pt x="4910097" y="1254786"/>
                  <a:pt x="4927189" y="1450258"/>
                </a:cubicBezTo>
                <a:cubicBezTo>
                  <a:pt x="4944281" y="1645730"/>
                  <a:pt x="4920702" y="1787607"/>
                  <a:pt x="4927189" y="1991032"/>
                </a:cubicBezTo>
                <a:cubicBezTo>
                  <a:pt x="4933676" y="2194457"/>
                  <a:pt x="4877229" y="2237469"/>
                  <a:pt x="4927189" y="2458064"/>
                </a:cubicBezTo>
                <a:cubicBezTo>
                  <a:pt x="4799627" y="2497508"/>
                  <a:pt x="4626049" y="2422996"/>
                  <a:pt x="4527539" y="2458064"/>
                </a:cubicBezTo>
                <a:cubicBezTo>
                  <a:pt x="4429029" y="2493132"/>
                  <a:pt x="4262620" y="2429832"/>
                  <a:pt x="4078618" y="2458064"/>
                </a:cubicBezTo>
                <a:cubicBezTo>
                  <a:pt x="3894616" y="2486296"/>
                  <a:pt x="3631374" y="2423514"/>
                  <a:pt x="3432608" y="2458064"/>
                </a:cubicBezTo>
                <a:cubicBezTo>
                  <a:pt x="3233842" y="2492614"/>
                  <a:pt x="3142943" y="2422701"/>
                  <a:pt x="2934415" y="2458064"/>
                </a:cubicBezTo>
                <a:cubicBezTo>
                  <a:pt x="2725887" y="2493427"/>
                  <a:pt x="2552583" y="2409474"/>
                  <a:pt x="2436221" y="2458064"/>
                </a:cubicBezTo>
                <a:cubicBezTo>
                  <a:pt x="2319859" y="2506654"/>
                  <a:pt x="2235737" y="2421624"/>
                  <a:pt x="2036571" y="2458064"/>
                </a:cubicBezTo>
                <a:cubicBezTo>
                  <a:pt x="1837405" y="2494504"/>
                  <a:pt x="1776046" y="2447972"/>
                  <a:pt x="1587650" y="2458064"/>
                </a:cubicBezTo>
                <a:cubicBezTo>
                  <a:pt x="1399254" y="2468156"/>
                  <a:pt x="1322254" y="2452518"/>
                  <a:pt x="1188000" y="2458064"/>
                </a:cubicBezTo>
                <a:cubicBezTo>
                  <a:pt x="1053746" y="2463610"/>
                  <a:pt x="843552" y="2423617"/>
                  <a:pt x="689806" y="2458064"/>
                </a:cubicBezTo>
                <a:cubicBezTo>
                  <a:pt x="536060" y="2492511"/>
                  <a:pt x="225667" y="2385663"/>
                  <a:pt x="0" y="2458064"/>
                </a:cubicBezTo>
                <a:cubicBezTo>
                  <a:pt x="-50495" y="2324575"/>
                  <a:pt x="37121" y="2213916"/>
                  <a:pt x="0" y="2015612"/>
                </a:cubicBezTo>
                <a:cubicBezTo>
                  <a:pt x="-37121" y="1817308"/>
                  <a:pt x="44827" y="1736612"/>
                  <a:pt x="0" y="1548580"/>
                </a:cubicBezTo>
                <a:cubicBezTo>
                  <a:pt x="-44827" y="1360548"/>
                  <a:pt x="29538" y="1219321"/>
                  <a:pt x="0" y="1081548"/>
                </a:cubicBezTo>
                <a:cubicBezTo>
                  <a:pt x="-29538" y="943775"/>
                  <a:pt x="18791" y="737481"/>
                  <a:pt x="0" y="639097"/>
                </a:cubicBezTo>
                <a:cubicBezTo>
                  <a:pt x="-18791" y="540713"/>
                  <a:pt x="41261" y="282818"/>
                  <a:pt x="0" y="0"/>
                </a:cubicBezTo>
                <a:close/>
              </a:path>
              <a:path w="4927189" h="2458064" stroke="0" extrusionOk="0">
                <a:moveTo>
                  <a:pt x="0" y="0"/>
                </a:moveTo>
                <a:cubicBezTo>
                  <a:pt x="197059" y="-50684"/>
                  <a:pt x="254522" y="29721"/>
                  <a:pt x="498194" y="0"/>
                </a:cubicBezTo>
                <a:cubicBezTo>
                  <a:pt x="741866" y="-29721"/>
                  <a:pt x="721843" y="32955"/>
                  <a:pt x="897843" y="0"/>
                </a:cubicBezTo>
                <a:cubicBezTo>
                  <a:pt x="1073843" y="-32955"/>
                  <a:pt x="1274655" y="33003"/>
                  <a:pt x="1543853" y="0"/>
                </a:cubicBezTo>
                <a:cubicBezTo>
                  <a:pt x="1813051" y="-33003"/>
                  <a:pt x="1825522" y="27870"/>
                  <a:pt x="1943502" y="0"/>
                </a:cubicBezTo>
                <a:cubicBezTo>
                  <a:pt x="2061482" y="-27870"/>
                  <a:pt x="2200334" y="40916"/>
                  <a:pt x="2392424" y="0"/>
                </a:cubicBezTo>
                <a:cubicBezTo>
                  <a:pt x="2584514" y="-40916"/>
                  <a:pt x="2713253" y="4914"/>
                  <a:pt x="2841346" y="0"/>
                </a:cubicBezTo>
                <a:cubicBezTo>
                  <a:pt x="2969439" y="-4914"/>
                  <a:pt x="3091592" y="25734"/>
                  <a:pt x="3290267" y="0"/>
                </a:cubicBezTo>
                <a:cubicBezTo>
                  <a:pt x="3488942" y="-25734"/>
                  <a:pt x="3631923" y="23964"/>
                  <a:pt x="3739189" y="0"/>
                </a:cubicBezTo>
                <a:cubicBezTo>
                  <a:pt x="3846455" y="-23964"/>
                  <a:pt x="4022949" y="20701"/>
                  <a:pt x="4237383" y="0"/>
                </a:cubicBezTo>
                <a:cubicBezTo>
                  <a:pt x="4451817" y="-20701"/>
                  <a:pt x="4663675" y="39103"/>
                  <a:pt x="4927189" y="0"/>
                </a:cubicBezTo>
                <a:cubicBezTo>
                  <a:pt x="4977414" y="184966"/>
                  <a:pt x="4888926" y="332063"/>
                  <a:pt x="4927189" y="491613"/>
                </a:cubicBezTo>
                <a:cubicBezTo>
                  <a:pt x="4965452" y="651163"/>
                  <a:pt x="4871646" y="841670"/>
                  <a:pt x="4927189" y="958645"/>
                </a:cubicBezTo>
                <a:cubicBezTo>
                  <a:pt x="4982732" y="1075620"/>
                  <a:pt x="4884224" y="1184591"/>
                  <a:pt x="4927189" y="1376516"/>
                </a:cubicBezTo>
                <a:cubicBezTo>
                  <a:pt x="4970154" y="1568441"/>
                  <a:pt x="4924084" y="1770016"/>
                  <a:pt x="4927189" y="1892709"/>
                </a:cubicBezTo>
                <a:cubicBezTo>
                  <a:pt x="4930294" y="2015402"/>
                  <a:pt x="4894354" y="2333555"/>
                  <a:pt x="4927189" y="2458064"/>
                </a:cubicBezTo>
                <a:cubicBezTo>
                  <a:pt x="4757910" y="2473824"/>
                  <a:pt x="4630473" y="2453597"/>
                  <a:pt x="4527539" y="2458064"/>
                </a:cubicBezTo>
                <a:cubicBezTo>
                  <a:pt x="4424605" y="2462531"/>
                  <a:pt x="4106827" y="2407835"/>
                  <a:pt x="3881530" y="2458064"/>
                </a:cubicBezTo>
                <a:cubicBezTo>
                  <a:pt x="3656233" y="2508293"/>
                  <a:pt x="3461363" y="2427292"/>
                  <a:pt x="3284793" y="2458064"/>
                </a:cubicBezTo>
                <a:cubicBezTo>
                  <a:pt x="3108223" y="2488836"/>
                  <a:pt x="3026238" y="2413659"/>
                  <a:pt x="2835871" y="2458064"/>
                </a:cubicBezTo>
                <a:cubicBezTo>
                  <a:pt x="2645504" y="2502469"/>
                  <a:pt x="2581936" y="2437798"/>
                  <a:pt x="2337677" y="2458064"/>
                </a:cubicBezTo>
                <a:cubicBezTo>
                  <a:pt x="2093418" y="2478330"/>
                  <a:pt x="2093326" y="2416739"/>
                  <a:pt x="1938028" y="2458064"/>
                </a:cubicBezTo>
                <a:cubicBezTo>
                  <a:pt x="1782730" y="2499389"/>
                  <a:pt x="1543513" y="2403305"/>
                  <a:pt x="1390562" y="2458064"/>
                </a:cubicBezTo>
                <a:cubicBezTo>
                  <a:pt x="1237611" y="2512823"/>
                  <a:pt x="1027485" y="2380772"/>
                  <a:pt x="744553" y="2458064"/>
                </a:cubicBezTo>
                <a:cubicBezTo>
                  <a:pt x="461621" y="2535356"/>
                  <a:pt x="161906" y="2411078"/>
                  <a:pt x="0" y="2458064"/>
                </a:cubicBezTo>
                <a:cubicBezTo>
                  <a:pt x="-51887" y="2362472"/>
                  <a:pt x="52438" y="2196910"/>
                  <a:pt x="0" y="1991032"/>
                </a:cubicBezTo>
                <a:cubicBezTo>
                  <a:pt x="-52438" y="1785154"/>
                  <a:pt x="24313" y="1630384"/>
                  <a:pt x="0" y="1524000"/>
                </a:cubicBezTo>
                <a:cubicBezTo>
                  <a:pt x="-24313" y="1417616"/>
                  <a:pt x="18117" y="1202305"/>
                  <a:pt x="0" y="1056968"/>
                </a:cubicBezTo>
                <a:cubicBezTo>
                  <a:pt x="-18117" y="911631"/>
                  <a:pt x="56409" y="689955"/>
                  <a:pt x="0" y="516193"/>
                </a:cubicBezTo>
                <a:cubicBezTo>
                  <a:pt x="-56409" y="342432"/>
                  <a:pt x="25950" y="168085"/>
                  <a:pt x="0" y="0"/>
                </a:cubicBezTo>
                <a:close/>
              </a:path>
            </a:pathLst>
          </a:custGeom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3914144477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dirty="0"/>
              <a:t>📐 </a:t>
            </a:r>
            <a:r>
              <a:rPr lang="uk-UA" b="1" dirty="0">
                <a:solidFill>
                  <a:srgbClr val="C00000"/>
                </a:solidFill>
              </a:rPr>
              <a:t>Модель процесу:</a:t>
            </a:r>
          </a:p>
          <a:p>
            <a:pPr marL="0" indent="0">
              <a:buNone/>
            </a:pPr>
            <a:r>
              <a:rPr lang="uk-UA" sz="1800" dirty="0"/>
              <a:t>Тепло </a:t>
            </a:r>
            <a:r>
              <a:rPr lang="en-US" sz="1800" dirty="0"/>
              <a:t>Q </a:t>
            </a:r>
            <a:r>
              <a:rPr lang="uk-UA" sz="1800" dirty="0"/>
              <a:t>загальне​  можна поділити на три частини:</a:t>
            </a:r>
          </a:p>
          <a:p>
            <a:pPr marL="0" indent="0">
              <a:buNone/>
            </a:pPr>
            <a:r>
              <a:rPr lang="en-US" sz="1800" dirty="0"/>
              <a:t>Q</a:t>
            </a:r>
            <a:r>
              <a:rPr lang="uk-UA" sz="1400" dirty="0"/>
              <a:t>загальне</a:t>
            </a:r>
            <a:r>
              <a:rPr lang="uk-UA" sz="1800" dirty="0"/>
              <a:t>=</a:t>
            </a:r>
            <a:r>
              <a:rPr lang="en-US" sz="1800" dirty="0"/>
              <a:t>Q</a:t>
            </a:r>
            <a:r>
              <a:rPr lang="uk-UA" sz="1100" dirty="0"/>
              <a:t>1</a:t>
            </a:r>
            <a:r>
              <a:rPr lang="uk-UA" sz="1800" dirty="0"/>
              <a:t>+</a:t>
            </a:r>
            <a:r>
              <a:rPr lang="en-US" sz="1400" dirty="0"/>
              <a:t> </a:t>
            </a:r>
            <a:r>
              <a:rPr lang="en-US" sz="1800" dirty="0"/>
              <a:t>Q</a:t>
            </a:r>
            <a:r>
              <a:rPr lang="en-US" sz="1400" dirty="0"/>
              <a:t> </a:t>
            </a:r>
            <a:r>
              <a:rPr lang="uk-UA" sz="1400" dirty="0"/>
              <a:t>пароутв</a:t>
            </a:r>
            <a:r>
              <a:rPr lang="uk-UA" sz="1800" dirty="0"/>
              <a:t>.+</a:t>
            </a:r>
            <a:r>
              <a:rPr lang="en-US" sz="1800" dirty="0"/>
              <a:t> Q</a:t>
            </a:r>
            <a:r>
              <a:rPr lang="uk-UA" sz="1200" dirty="0"/>
              <a:t>2</a:t>
            </a:r>
            <a:r>
              <a:rPr lang="uk-UA" sz="1800" dirty="0"/>
              <a:t>, де:</a:t>
            </a:r>
          </a:p>
          <a:p>
            <a:pPr marL="0" indent="0">
              <a:buNone/>
            </a:pPr>
            <a:r>
              <a:rPr lang="en-US" sz="1800" dirty="0"/>
              <a:t>Q</a:t>
            </a:r>
            <a:r>
              <a:rPr lang="uk-UA" sz="1200" dirty="0"/>
              <a:t>2</a:t>
            </a:r>
            <a:r>
              <a:rPr lang="en-US" sz="1800" dirty="0"/>
              <a:t> — </a:t>
            </a:r>
            <a:r>
              <a:rPr lang="uk-UA" sz="1800" dirty="0"/>
              <a:t>тепло на нагрівання суміші до ≈110 °</a:t>
            </a:r>
            <a:r>
              <a:rPr lang="en-US" sz="1800" dirty="0"/>
              <a:t>C</a:t>
            </a:r>
            <a:endParaRPr lang="uk-UA" sz="1800" dirty="0"/>
          </a:p>
          <a:p>
            <a:pPr marL="0" indent="0">
              <a:buNone/>
            </a:pPr>
            <a:r>
              <a:rPr lang="en-US" sz="1800" dirty="0"/>
              <a:t>Q</a:t>
            </a:r>
            <a:r>
              <a:rPr lang="uk-UA" sz="1400" dirty="0"/>
              <a:t>пароутв</a:t>
            </a:r>
            <a:r>
              <a:rPr lang="uk-UA" sz="1800" dirty="0"/>
              <a:t>.​  — тепло, потрібне для випаровування води </a:t>
            </a:r>
          </a:p>
          <a:p>
            <a:pPr marL="0" indent="0">
              <a:buNone/>
            </a:pPr>
            <a:r>
              <a:rPr lang="en-US" sz="1800" dirty="0"/>
              <a:t>Q</a:t>
            </a:r>
            <a:r>
              <a:rPr lang="uk-UA" sz="1200" dirty="0"/>
              <a:t>2</a:t>
            </a:r>
            <a:r>
              <a:rPr lang="en-US" sz="1800" dirty="0"/>
              <a:t> — </a:t>
            </a:r>
            <a:r>
              <a:rPr lang="uk-UA" sz="1800" dirty="0"/>
              <a:t>нагрівання «сухої» частини до 150 °</a:t>
            </a:r>
            <a:r>
              <a:rPr lang="en-US" sz="1800" dirty="0"/>
              <a:t>C.</a:t>
            </a:r>
            <a:endParaRPr lang="uk-UA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DD9517-3328-6265-D222-555361A5D74C}"/>
              </a:ext>
            </a:extLst>
          </p:cNvPr>
          <p:cNvSpPr txBox="1"/>
          <p:nvPr/>
        </p:nvSpPr>
        <p:spPr>
          <a:xfrm>
            <a:off x="5438518" y="561771"/>
            <a:ext cx="3095510" cy="2369880"/>
          </a:xfrm>
          <a:custGeom>
            <a:avLst/>
            <a:gdLst>
              <a:gd name="connsiteX0" fmla="*/ 0 w 3095510"/>
              <a:gd name="connsiteY0" fmla="*/ 0 h 2369880"/>
              <a:gd name="connsiteX1" fmla="*/ 546873 w 3095510"/>
              <a:gd name="connsiteY1" fmla="*/ 0 h 2369880"/>
              <a:gd name="connsiteX2" fmla="*/ 1093747 w 3095510"/>
              <a:gd name="connsiteY2" fmla="*/ 0 h 2369880"/>
              <a:gd name="connsiteX3" fmla="*/ 1516800 w 3095510"/>
              <a:gd name="connsiteY3" fmla="*/ 0 h 2369880"/>
              <a:gd name="connsiteX4" fmla="*/ 2094628 w 3095510"/>
              <a:gd name="connsiteY4" fmla="*/ 0 h 2369880"/>
              <a:gd name="connsiteX5" fmla="*/ 2641502 w 3095510"/>
              <a:gd name="connsiteY5" fmla="*/ 0 h 2369880"/>
              <a:gd name="connsiteX6" fmla="*/ 3095510 w 3095510"/>
              <a:gd name="connsiteY6" fmla="*/ 0 h 2369880"/>
              <a:gd name="connsiteX7" fmla="*/ 3095510 w 3095510"/>
              <a:gd name="connsiteY7" fmla="*/ 568771 h 2369880"/>
              <a:gd name="connsiteX8" fmla="*/ 3095510 w 3095510"/>
              <a:gd name="connsiteY8" fmla="*/ 1113844 h 2369880"/>
              <a:gd name="connsiteX9" fmla="*/ 3095510 w 3095510"/>
              <a:gd name="connsiteY9" fmla="*/ 1658916 h 2369880"/>
              <a:gd name="connsiteX10" fmla="*/ 3095510 w 3095510"/>
              <a:gd name="connsiteY10" fmla="*/ 2369880 h 2369880"/>
              <a:gd name="connsiteX11" fmla="*/ 2672457 w 3095510"/>
              <a:gd name="connsiteY11" fmla="*/ 2369880 h 2369880"/>
              <a:gd name="connsiteX12" fmla="*/ 2094628 w 3095510"/>
              <a:gd name="connsiteY12" fmla="*/ 2369880 h 2369880"/>
              <a:gd name="connsiteX13" fmla="*/ 1671575 w 3095510"/>
              <a:gd name="connsiteY13" fmla="*/ 2369880 h 2369880"/>
              <a:gd name="connsiteX14" fmla="*/ 1155657 w 3095510"/>
              <a:gd name="connsiteY14" fmla="*/ 2369880 h 2369880"/>
              <a:gd name="connsiteX15" fmla="*/ 732604 w 3095510"/>
              <a:gd name="connsiteY15" fmla="*/ 2369880 h 2369880"/>
              <a:gd name="connsiteX16" fmla="*/ 0 w 3095510"/>
              <a:gd name="connsiteY16" fmla="*/ 2369880 h 2369880"/>
              <a:gd name="connsiteX17" fmla="*/ 0 w 3095510"/>
              <a:gd name="connsiteY17" fmla="*/ 1730012 h 2369880"/>
              <a:gd name="connsiteX18" fmla="*/ 0 w 3095510"/>
              <a:gd name="connsiteY18" fmla="*/ 1161241 h 2369880"/>
              <a:gd name="connsiteX19" fmla="*/ 0 w 3095510"/>
              <a:gd name="connsiteY19" fmla="*/ 616169 h 2369880"/>
              <a:gd name="connsiteX20" fmla="*/ 0 w 3095510"/>
              <a:gd name="connsiteY20" fmla="*/ 0 h 2369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095510" h="2369880" extrusionOk="0">
                <a:moveTo>
                  <a:pt x="0" y="0"/>
                </a:moveTo>
                <a:cubicBezTo>
                  <a:pt x="187608" y="-61761"/>
                  <a:pt x="326514" y="25474"/>
                  <a:pt x="546873" y="0"/>
                </a:cubicBezTo>
                <a:cubicBezTo>
                  <a:pt x="767232" y="-25474"/>
                  <a:pt x="838228" y="17003"/>
                  <a:pt x="1093747" y="0"/>
                </a:cubicBezTo>
                <a:cubicBezTo>
                  <a:pt x="1349266" y="-17003"/>
                  <a:pt x="1337785" y="21699"/>
                  <a:pt x="1516800" y="0"/>
                </a:cubicBezTo>
                <a:cubicBezTo>
                  <a:pt x="1695815" y="-21699"/>
                  <a:pt x="1970868" y="24019"/>
                  <a:pt x="2094628" y="0"/>
                </a:cubicBezTo>
                <a:cubicBezTo>
                  <a:pt x="2218388" y="-24019"/>
                  <a:pt x="2446668" y="33453"/>
                  <a:pt x="2641502" y="0"/>
                </a:cubicBezTo>
                <a:cubicBezTo>
                  <a:pt x="2836336" y="-33453"/>
                  <a:pt x="2912020" y="29084"/>
                  <a:pt x="3095510" y="0"/>
                </a:cubicBezTo>
                <a:cubicBezTo>
                  <a:pt x="3101577" y="137154"/>
                  <a:pt x="3093445" y="383206"/>
                  <a:pt x="3095510" y="568771"/>
                </a:cubicBezTo>
                <a:cubicBezTo>
                  <a:pt x="3097575" y="754336"/>
                  <a:pt x="3085896" y="879784"/>
                  <a:pt x="3095510" y="1113844"/>
                </a:cubicBezTo>
                <a:cubicBezTo>
                  <a:pt x="3105124" y="1347904"/>
                  <a:pt x="3036981" y="1531631"/>
                  <a:pt x="3095510" y="1658916"/>
                </a:cubicBezTo>
                <a:cubicBezTo>
                  <a:pt x="3154039" y="1786201"/>
                  <a:pt x="3078498" y="2046627"/>
                  <a:pt x="3095510" y="2369880"/>
                </a:cubicBezTo>
                <a:cubicBezTo>
                  <a:pt x="3006995" y="2372228"/>
                  <a:pt x="2773944" y="2354275"/>
                  <a:pt x="2672457" y="2369880"/>
                </a:cubicBezTo>
                <a:cubicBezTo>
                  <a:pt x="2570970" y="2385485"/>
                  <a:pt x="2353718" y="2350375"/>
                  <a:pt x="2094628" y="2369880"/>
                </a:cubicBezTo>
                <a:cubicBezTo>
                  <a:pt x="1835538" y="2389385"/>
                  <a:pt x="1801716" y="2356011"/>
                  <a:pt x="1671575" y="2369880"/>
                </a:cubicBezTo>
                <a:cubicBezTo>
                  <a:pt x="1541434" y="2383749"/>
                  <a:pt x="1265315" y="2333385"/>
                  <a:pt x="1155657" y="2369880"/>
                </a:cubicBezTo>
                <a:cubicBezTo>
                  <a:pt x="1045999" y="2406375"/>
                  <a:pt x="868707" y="2326622"/>
                  <a:pt x="732604" y="2369880"/>
                </a:cubicBezTo>
                <a:cubicBezTo>
                  <a:pt x="596501" y="2413138"/>
                  <a:pt x="263924" y="2300964"/>
                  <a:pt x="0" y="2369880"/>
                </a:cubicBezTo>
                <a:cubicBezTo>
                  <a:pt x="-33870" y="2081001"/>
                  <a:pt x="37584" y="1988500"/>
                  <a:pt x="0" y="1730012"/>
                </a:cubicBezTo>
                <a:cubicBezTo>
                  <a:pt x="-37584" y="1471524"/>
                  <a:pt x="36346" y="1345226"/>
                  <a:pt x="0" y="1161241"/>
                </a:cubicBezTo>
                <a:cubicBezTo>
                  <a:pt x="-36346" y="977256"/>
                  <a:pt x="24457" y="789267"/>
                  <a:pt x="0" y="616169"/>
                </a:cubicBezTo>
                <a:cubicBezTo>
                  <a:pt x="-24457" y="443071"/>
                  <a:pt x="50972" y="240379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003336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uk-UA" dirty="0"/>
              <a:t>📌 </a:t>
            </a:r>
            <a:r>
              <a:rPr lang="en-US" b="1" dirty="0"/>
              <a:t>1)</a:t>
            </a:r>
            <a:r>
              <a:rPr lang="uk-UA" b="1" dirty="0"/>
              <a:t> </a:t>
            </a:r>
            <a:r>
              <a:rPr lang="ru-RU" b="1" dirty="0"/>
              <a:t>Знайдемо </a:t>
            </a:r>
            <a:r>
              <a:rPr lang="en-US" b="1" dirty="0"/>
              <a:t>Q</a:t>
            </a:r>
            <a:r>
              <a:rPr lang="en-US" sz="1100" b="1" dirty="0"/>
              <a:t>1</a:t>
            </a:r>
            <a:r>
              <a:rPr lang="uk-UA" dirty="0"/>
              <a:t>:</a:t>
            </a:r>
            <a:endParaRPr lang="ru-RU" dirty="0"/>
          </a:p>
          <a:p>
            <a:r>
              <a:rPr lang="ru-RU" dirty="0"/>
              <a:t>m</a:t>
            </a:r>
            <a:r>
              <a:rPr lang="ru-RU" sz="1200" dirty="0"/>
              <a:t>суміші</a:t>
            </a:r>
            <a:r>
              <a:rPr lang="ru-RU" dirty="0"/>
              <a:t>=0.190 кг</a:t>
            </a:r>
          </a:p>
          <a:p>
            <a:r>
              <a:rPr lang="ru-RU" dirty="0"/>
              <a:t>c</a:t>
            </a:r>
            <a:r>
              <a:rPr lang="ru-RU" sz="1100" dirty="0"/>
              <a:t>суміші</a:t>
            </a:r>
            <a:r>
              <a:rPr lang="ru-RU" dirty="0"/>
              <a:t>=2230Дж/</a:t>
            </a:r>
            <a:r>
              <a:rPr lang="ru-RU" dirty="0" err="1"/>
              <a:t>кг·К</a:t>
            </a:r>
            <a:r>
              <a:rPr lang="ru-RU" dirty="0"/>
              <a:t> - </a:t>
            </a:r>
            <a:r>
              <a:rPr lang="ru-RU" sz="1200" dirty="0"/>
              <a:t>питома </a:t>
            </a:r>
            <a:r>
              <a:rPr lang="ru-RU" sz="1200" dirty="0" err="1"/>
              <a:t>теплоємність</a:t>
            </a:r>
            <a:endParaRPr lang="ru-RU" dirty="0"/>
          </a:p>
          <a:p>
            <a:r>
              <a:rPr lang="ru-RU" dirty="0"/>
              <a:t>ΔT=110−20=90 °C</a:t>
            </a:r>
            <a:endParaRPr lang="uk-UA" dirty="0"/>
          </a:p>
          <a:p>
            <a:r>
              <a:rPr lang="en-US" dirty="0"/>
              <a:t>Q</a:t>
            </a:r>
            <a:r>
              <a:rPr lang="uk-UA" sz="1100" dirty="0"/>
              <a:t>1</a:t>
            </a:r>
            <a:r>
              <a:rPr lang="en-US" dirty="0"/>
              <a:t>=m⋅c⋅</a:t>
            </a:r>
            <a:r>
              <a:rPr lang="el-GR" dirty="0"/>
              <a:t>Δ</a:t>
            </a:r>
            <a:r>
              <a:rPr lang="en-US" dirty="0"/>
              <a:t>T</a:t>
            </a:r>
            <a:endParaRPr lang="uk-UA" dirty="0"/>
          </a:p>
          <a:p>
            <a:r>
              <a:rPr lang="en-US" dirty="0"/>
              <a:t>Q</a:t>
            </a:r>
            <a:r>
              <a:rPr lang="uk-UA" sz="1200" dirty="0"/>
              <a:t>1</a:t>
            </a:r>
            <a:r>
              <a:rPr lang="en-US" dirty="0"/>
              <a:t>=0.190⋅223</a:t>
            </a:r>
            <a:r>
              <a:rPr lang="uk-UA" dirty="0"/>
              <a:t>0</a:t>
            </a:r>
            <a:r>
              <a:rPr lang="en-US" dirty="0"/>
              <a:t>⋅90=381</a:t>
            </a:r>
            <a:r>
              <a:rPr lang="uk-UA" dirty="0"/>
              <a:t>00Дж</a:t>
            </a:r>
          </a:p>
          <a:p>
            <a:r>
              <a:rPr lang="ru-RU" sz="1200" b="1" dirty="0"/>
              <a:t>(за умови, що немає втрат тепла і</a:t>
            </a:r>
            <a:r>
              <a:rPr lang="en-US" sz="1200" b="1" dirty="0"/>
              <a:t> </a:t>
            </a:r>
            <a:r>
              <a:rPr lang="ru-RU" sz="1200" b="1" dirty="0"/>
              <a:t>випаровування).</a:t>
            </a:r>
            <a:endParaRPr lang="uk-UA" sz="1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FFB6B8-CB73-4688-1124-BE037EBDD215}"/>
              </a:ext>
            </a:extLst>
          </p:cNvPr>
          <p:cNvSpPr txBox="1"/>
          <p:nvPr/>
        </p:nvSpPr>
        <p:spPr>
          <a:xfrm>
            <a:off x="8637026" y="220429"/>
            <a:ext cx="3473858" cy="1661993"/>
          </a:xfrm>
          <a:custGeom>
            <a:avLst/>
            <a:gdLst>
              <a:gd name="connsiteX0" fmla="*/ 0 w 3473858"/>
              <a:gd name="connsiteY0" fmla="*/ 0 h 1661993"/>
              <a:gd name="connsiteX1" fmla="*/ 613715 w 3473858"/>
              <a:gd name="connsiteY1" fmla="*/ 0 h 1661993"/>
              <a:gd name="connsiteX2" fmla="*/ 1227430 w 3473858"/>
              <a:gd name="connsiteY2" fmla="*/ 0 h 1661993"/>
              <a:gd name="connsiteX3" fmla="*/ 1702190 w 3473858"/>
              <a:gd name="connsiteY3" fmla="*/ 0 h 1661993"/>
              <a:gd name="connsiteX4" fmla="*/ 2350644 w 3473858"/>
              <a:gd name="connsiteY4" fmla="*/ 0 h 1661993"/>
              <a:gd name="connsiteX5" fmla="*/ 2964359 w 3473858"/>
              <a:gd name="connsiteY5" fmla="*/ 0 h 1661993"/>
              <a:gd name="connsiteX6" fmla="*/ 3473858 w 3473858"/>
              <a:gd name="connsiteY6" fmla="*/ 0 h 1661993"/>
              <a:gd name="connsiteX7" fmla="*/ 3473858 w 3473858"/>
              <a:gd name="connsiteY7" fmla="*/ 537378 h 1661993"/>
              <a:gd name="connsiteX8" fmla="*/ 3473858 w 3473858"/>
              <a:gd name="connsiteY8" fmla="*/ 1058136 h 1661993"/>
              <a:gd name="connsiteX9" fmla="*/ 3473858 w 3473858"/>
              <a:gd name="connsiteY9" fmla="*/ 1661993 h 1661993"/>
              <a:gd name="connsiteX10" fmla="*/ 2929620 w 3473858"/>
              <a:gd name="connsiteY10" fmla="*/ 1661993 h 1661993"/>
              <a:gd name="connsiteX11" fmla="*/ 2454860 w 3473858"/>
              <a:gd name="connsiteY11" fmla="*/ 1661993 h 1661993"/>
              <a:gd name="connsiteX12" fmla="*/ 1806406 w 3473858"/>
              <a:gd name="connsiteY12" fmla="*/ 1661993 h 1661993"/>
              <a:gd name="connsiteX13" fmla="*/ 1331646 w 3473858"/>
              <a:gd name="connsiteY13" fmla="*/ 1661993 h 1661993"/>
              <a:gd name="connsiteX14" fmla="*/ 752669 w 3473858"/>
              <a:gd name="connsiteY14" fmla="*/ 1661993 h 1661993"/>
              <a:gd name="connsiteX15" fmla="*/ 0 w 3473858"/>
              <a:gd name="connsiteY15" fmla="*/ 1661993 h 1661993"/>
              <a:gd name="connsiteX16" fmla="*/ 0 w 3473858"/>
              <a:gd name="connsiteY16" fmla="*/ 1141235 h 1661993"/>
              <a:gd name="connsiteX17" fmla="*/ 0 w 3473858"/>
              <a:gd name="connsiteY17" fmla="*/ 603857 h 1661993"/>
              <a:gd name="connsiteX18" fmla="*/ 0 w 3473858"/>
              <a:gd name="connsiteY18" fmla="*/ 0 h 166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473858" h="1661993" extrusionOk="0">
                <a:moveTo>
                  <a:pt x="0" y="0"/>
                </a:moveTo>
                <a:cubicBezTo>
                  <a:pt x="154115" y="-3303"/>
                  <a:pt x="466935" y="71863"/>
                  <a:pt x="613715" y="0"/>
                </a:cubicBezTo>
                <a:cubicBezTo>
                  <a:pt x="760495" y="-71863"/>
                  <a:pt x="1048117" y="28761"/>
                  <a:pt x="1227430" y="0"/>
                </a:cubicBezTo>
                <a:cubicBezTo>
                  <a:pt x="1406743" y="-28761"/>
                  <a:pt x="1484214" y="50977"/>
                  <a:pt x="1702190" y="0"/>
                </a:cubicBezTo>
                <a:cubicBezTo>
                  <a:pt x="1920166" y="-50977"/>
                  <a:pt x="2141674" y="26154"/>
                  <a:pt x="2350644" y="0"/>
                </a:cubicBezTo>
                <a:cubicBezTo>
                  <a:pt x="2559614" y="-26154"/>
                  <a:pt x="2803339" y="2287"/>
                  <a:pt x="2964359" y="0"/>
                </a:cubicBezTo>
                <a:cubicBezTo>
                  <a:pt x="3125379" y="-2287"/>
                  <a:pt x="3335320" y="24220"/>
                  <a:pt x="3473858" y="0"/>
                </a:cubicBezTo>
                <a:cubicBezTo>
                  <a:pt x="3509874" y="228451"/>
                  <a:pt x="3423934" y="368829"/>
                  <a:pt x="3473858" y="537378"/>
                </a:cubicBezTo>
                <a:cubicBezTo>
                  <a:pt x="3523782" y="705927"/>
                  <a:pt x="3461024" y="869544"/>
                  <a:pt x="3473858" y="1058136"/>
                </a:cubicBezTo>
                <a:cubicBezTo>
                  <a:pt x="3486692" y="1246728"/>
                  <a:pt x="3411005" y="1443296"/>
                  <a:pt x="3473858" y="1661993"/>
                </a:cubicBezTo>
                <a:cubicBezTo>
                  <a:pt x="3313165" y="1721917"/>
                  <a:pt x="3166785" y="1648964"/>
                  <a:pt x="2929620" y="1661993"/>
                </a:cubicBezTo>
                <a:cubicBezTo>
                  <a:pt x="2692455" y="1675022"/>
                  <a:pt x="2637520" y="1633052"/>
                  <a:pt x="2454860" y="1661993"/>
                </a:cubicBezTo>
                <a:cubicBezTo>
                  <a:pt x="2272200" y="1690934"/>
                  <a:pt x="2016680" y="1616231"/>
                  <a:pt x="1806406" y="1661993"/>
                </a:cubicBezTo>
                <a:cubicBezTo>
                  <a:pt x="1596132" y="1707755"/>
                  <a:pt x="1511923" y="1658832"/>
                  <a:pt x="1331646" y="1661993"/>
                </a:cubicBezTo>
                <a:cubicBezTo>
                  <a:pt x="1151369" y="1665154"/>
                  <a:pt x="1014990" y="1620832"/>
                  <a:pt x="752669" y="1661993"/>
                </a:cubicBezTo>
                <a:cubicBezTo>
                  <a:pt x="490348" y="1703154"/>
                  <a:pt x="211800" y="1648455"/>
                  <a:pt x="0" y="1661993"/>
                </a:cubicBezTo>
                <a:cubicBezTo>
                  <a:pt x="-10034" y="1485319"/>
                  <a:pt x="51306" y="1297011"/>
                  <a:pt x="0" y="1141235"/>
                </a:cubicBezTo>
                <a:cubicBezTo>
                  <a:pt x="-51306" y="985459"/>
                  <a:pt x="21354" y="829302"/>
                  <a:pt x="0" y="603857"/>
                </a:cubicBezTo>
                <a:cubicBezTo>
                  <a:pt x="-21354" y="378412"/>
                  <a:pt x="27545" y="22536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003336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uk-UA" dirty="0"/>
              <a:t>📌 </a:t>
            </a:r>
            <a:r>
              <a:rPr lang="uk-UA" b="1" dirty="0"/>
              <a:t>2) Знайдемо </a:t>
            </a:r>
            <a:r>
              <a:rPr lang="en-US" b="1" dirty="0"/>
              <a:t>Q</a:t>
            </a:r>
            <a:r>
              <a:rPr lang="uk-UA" sz="1200" b="1" dirty="0"/>
              <a:t>пароутв</a:t>
            </a:r>
            <a:r>
              <a:rPr lang="uk-UA" dirty="0"/>
              <a:t>:</a:t>
            </a:r>
          </a:p>
          <a:p>
            <a:r>
              <a:rPr lang="en-US" dirty="0"/>
              <a:t>m</a:t>
            </a:r>
            <a:r>
              <a:rPr lang="uk-UA" sz="1100" dirty="0"/>
              <a:t>води</a:t>
            </a:r>
            <a:r>
              <a:rPr lang="uk-UA" dirty="0"/>
              <a:t>= 30 г = 0.030кг </a:t>
            </a:r>
          </a:p>
          <a:p>
            <a:r>
              <a:rPr lang="en-US" dirty="0"/>
              <a:t>r</a:t>
            </a:r>
            <a:r>
              <a:rPr lang="uk-UA" sz="1100" dirty="0"/>
              <a:t>води</a:t>
            </a:r>
            <a:r>
              <a:rPr lang="en-US" dirty="0"/>
              <a:t>=2260</a:t>
            </a:r>
            <a:r>
              <a:rPr lang="uk-UA" dirty="0"/>
              <a:t>Дж/кг</a:t>
            </a:r>
            <a:r>
              <a:rPr lang="en-US" dirty="0"/>
              <a:t>-</a:t>
            </a:r>
            <a:r>
              <a:rPr lang="uk-UA" sz="1200" dirty="0"/>
              <a:t>питома теплота пароутворення</a:t>
            </a:r>
            <a:endParaRPr lang="uk-UA" dirty="0"/>
          </a:p>
          <a:p>
            <a:r>
              <a:rPr lang="en-US" dirty="0"/>
              <a:t>Q</a:t>
            </a:r>
            <a:r>
              <a:rPr lang="uk-UA" sz="1200" dirty="0"/>
              <a:t>пароутв.</a:t>
            </a:r>
            <a:r>
              <a:rPr lang="uk-UA" dirty="0"/>
              <a:t>=</a:t>
            </a:r>
            <a:r>
              <a:rPr lang="en-US" dirty="0"/>
              <a:t>m⋅r</a:t>
            </a:r>
            <a:endParaRPr lang="uk-UA" dirty="0"/>
          </a:p>
          <a:p>
            <a:r>
              <a:rPr lang="en-US" dirty="0"/>
              <a:t>Q</a:t>
            </a:r>
            <a:r>
              <a:rPr lang="uk-UA" sz="1200" dirty="0"/>
              <a:t>пароутв</a:t>
            </a:r>
            <a:r>
              <a:rPr lang="uk-UA" dirty="0"/>
              <a:t>.​ =0.030⋅2260=67800Дж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C802EC-39B3-5124-F453-DD0ADFCC058D}"/>
              </a:ext>
            </a:extLst>
          </p:cNvPr>
          <p:cNvSpPr txBox="1"/>
          <p:nvPr/>
        </p:nvSpPr>
        <p:spPr>
          <a:xfrm>
            <a:off x="5549020" y="4367718"/>
            <a:ext cx="298500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🔚 </a:t>
            </a:r>
            <a:r>
              <a:rPr lang="uk-UA" sz="2000" b="1" dirty="0">
                <a:solidFill>
                  <a:srgbClr val="C00000"/>
                </a:solidFill>
              </a:rPr>
              <a:t>Підсумок тепла:</a:t>
            </a:r>
          </a:p>
          <a:p>
            <a:endParaRPr lang="uk-U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F5D96A-7AD3-B735-513C-0F66A2156AF4}"/>
              </a:ext>
            </a:extLst>
          </p:cNvPr>
          <p:cNvSpPr txBox="1"/>
          <p:nvPr/>
        </p:nvSpPr>
        <p:spPr>
          <a:xfrm>
            <a:off x="8609701" y="2321004"/>
            <a:ext cx="3576855" cy="2215991"/>
          </a:xfrm>
          <a:custGeom>
            <a:avLst/>
            <a:gdLst>
              <a:gd name="connsiteX0" fmla="*/ 0 w 3576855"/>
              <a:gd name="connsiteY0" fmla="*/ 0 h 2215991"/>
              <a:gd name="connsiteX1" fmla="*/ 631911 w 3576855"/>
              <a:gd name="connsiteY1" fmla="*/ 0 h 2215991"/>
              <a:gd name="connsiteX2" fmla="*/ 1263822 w 3576855"/>
              <a:gd name="connsiteY2" fmla="*/ 0 h 2215991"/>
              <a:gd name="connsiteX3" fmla="*/ 1752659 w 3576855"/>
              <a:gd name="connsiteY3" fmla="*/ 0 h 2215991"/>
              <a:gd name="connsiteX4" fmla="*/ 2420339 w 3576855"/>
              <a:gd name="connsiteY4" fmla="*/ 0 h 2215991"/>
              <a:gd name="connsiteX5" fmla="*/ 3052250 w 3576855"/>
              <a:gd name="connsiteY5" fmla="*/ 0 h 2215991"/>
              <a:gd name="connsiteX6" fmla="*/ 3576855 w 3576855"/>
              <a:gd name="connsiteY6" fmla="*/ 0 h 2215991"/>
              <a:gd name="connsiteX7" fmla="*/ 3576855 w 3576855"/>
              <a:gd name="connsiteY7" fmla="*/ 531838 h 2215991"/>
              <a:gd name="connsiteX8" fmla="*/ 3576855 w 3576855"/>
              <a:gd name="connsiteY8" fmla="*/ 1041516 h 2215991"/>
              <a:gd name="connsiteX9" fmla="*/ 3576855 w 3576855"/>
              <a:gd name="connsiteY9" fmla="*/ 1551194 h 2215991"/>
              <a:gd name="connsiteX10" fmla="*/ 3576855 w 3576855"/>
              <a:gd name="connsiteY10" fmla="*/ 2215991 h 2215991"/>
              <a:gd name="connsiteX11" fmla="*/ 3088018 w 3576855"/>
              <a:gd name="connsiteY11" fmla="*/ 2215991 h 2215991"/>
              <a:gd name="connsiteX12" fmla="*/ 2420339 w 3576855"/>
              <a:gd name="connsiteY12" fmla="*/ 2215991 h 2215991"/>
              <a:gd name="connsiteX13" fmla="*/ 1931502 w 3576855"/>
              <a:gd name="connsiteY13" fmla="*/ 2215991 h 2215991"/>
              <a:gd name="connsiteX14" fmla="*/ 1335359 w 3576855"/>
              <a:gd name="connsiteY14" fmla="*/ 2215991 h 2215991"/>
              <a:gd name="connsiteX15" fmla="*/ 846522 w 3576855"/>
              <a:gd name="connsiteY15" fmla="*/ 2215991 h 2215991"/>
              <a:gd name="connsiteX16" fmla="*/ 0 w 3576855"/>
              <a:gd name="connsiteY16" fmla="*/ 2215991 h 2215991"/>
              <a:gd name="connsiteX17" fmla="*/ 0 w 3576855"/>
              <a:gd name="connsiteY17" fmla="*/ 1617673 h 2215991"/>
              <a:gd name="connsiteX18" fmla="*/ 0 w 3576855"/>
              <a:gd name="connsiteY18" fmla="*/ 1085836 h 2215991"/>
              <a:gd name="connsiteX19" fmla="*/ 0 w 3576855"/>
              <a:gd name="connsiteY19" fmla="*/ 576158 h 2215991"/>
              <a:gd name="connsiteX20" fmla="*/ 0 w 3576855"/>
              <a:gd name="connsiteY20" fmla="*/ 0 h 221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76855" h="2215991" extrusionOk="0">
                <a:moveTo>
                  <a:pt x="0" y="0"/>
                </a:moveTo>
                <a:cubicBezTo>
                  <a:pt x="271169" y="-34148"/>
                  <a:pt x="474716" y="10327"/>
                  <a:pt x="631911" y="0"/>
                </a:cubicBezTo>
                <a:cubicBezTo>
                  <a:pt x="789106" y="-10327"/>
                  <a:pt x="1032991" y="12321"/>
                  <a:pt x="1263822" y="0"/>
                </a:cubicBezTo>
                <a:cubicBezTo>
                  <a:pt x="1494653" y="-12321"/>
                  <a:pt x="1593981" y="726"/>
                  <a:pt x="1752659" y="0"/>
                </a:cubicBezTo>
                <a:cubicBezTo>
                  <a:pt x="1911337" y="-726"/>
                  <a:pt x="2191705" y="56912"/>
                  <a:pt x="2420339" y="0"/>
                </a:cubicBezTo>
                <a:cubicBezTo>
                  <a:pt x="2648973" y="-56912"/>
                  <a:pt x="2877904" y="75364"/>
                  <a:pt x="3052250" y="0"/>
                </a:cubicBezTo>
                <a:cubicBezTo>
                  <a:pt x="3226596" y="-75364"/>
                  <a:pt x="3453357" y="59922"/>
                  <a:pt x="3576855" y="0"/>
                </a:cubicBezTo>
                <a:cubicBezTo>
                  <a:pt x="3589465" y="174082"/>
                  <a:pt x="3542198" y="382608"/>
                  <a:pt x="3576855" y="531838"/>
                </a:cubicBezTo>
                <a:cubicBezTo>
                  <a:pt x="3611512" y="681068"/>
                  <a:pt x="3570492" y="805196"/>
                  <a:pt x="3576855" y="1041516"/>
                </a:cubicBezTo>
                <a:cubicBezTo>
                  <a:pt x="3583218" y="1277836"/>
                  <a:pt x="3520550" y="1446196"/>
                  <a:pt x="3576855" y="1551194"/>
                </a:cubicBezTo>
                <a:cubicBezTo>
                  <a:pt x="3633160" y="1656192"/>
                  <a:pt x="3537441" y="1988870"/>
                  <a:pt x="3576855" y="2215991"/>
                </a:cubicBezTo>
                <a:cubicBezTo>
                  <a:pt x="3473250" y="2271452"/>
                  <a:pt x="3267832" y="2189475"/>
                  <a:pt x="3088018" y="2215991"/>
                </a:cubicBezTo>
                <a:cubicBezTo>
                  <a:pt x="2908204" y="2242507"/>
                  <a:pt x="2752523" y="2150901"/>
                  <a:pt x="2420339" y="2215991"/>
                </a:cubicBezTo>
                <a:cubicBezTo>
                  <a:pt x="2088155" y="2281081"/>
                  <a:pt x="2046692" y="2192712"/>
                  <a:pt x="1931502" y="2215991"/>
                </a:cubicBezTo>
                <a:cubicBezTo>
                  <a:pt x="1816312" y="2239270"/>
                  <a:pt x="1596745" y="2148430"/>
                  <a:pt x="1335359" y="2215991"/>
                </a:cubicBezTo>
                <a:cubicBezTo>
                  <a:pt x="1073973" y="2283552"/>
                  <a:pt x="972613" y="2204554"/>
                  <a:pt x="846522" y="2215991"/>
                </a:cubicBezTo>
                <a:cubicBezTo>
                  <a:pt x="720431" y="2227428"/>
                  <a:pt x="356570" y="2168327"/>
                  <a:pt x="0" y="2215991"/>
                </a:cubicBezTo>
                <a:cubicBezTo>
                  <a:pt x="-47019" y="1997859"/>
                  <a:pt x="17390" y="1783363"/>
                  <a:pt x="0" y="1617673"/>
                </a:cubicBezTo>
                <a:cubicBezTo>
                  <a:pt x="-17390" y="1451983"/>
                  <a:pt x="31435" y="1346933"/>
                  <a:pt x="0" y="1085836"/>
                </a:cubicBezTo>
                <a:cubicBezTo>
                  <a:pt x="-31435" y="824739"/>
                  <a:pt x="56908" y="714267"/>
                  <a:pt x="0" y="576158"/>
                </a:cubicBezTo>
                <a:cubicBezTo>
                  <a:pt x="-56908" y="438049"/>
                  <a:pt x="64531" y="190486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003336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uk-UA" dirty="0"/>
              <a:t>📌 </a:t>
            </a:r>
            <a:r>
              <a:rPr lang="uk-UA" b="1" dirty="0"/>
              <a:t>3) </a:t>
            </a:r>
            <a:r>
              <a:rPr lang="ru-RU" b="1" dirty="0"/>
              <a:t>Знайдемо </a:t>
            </a:r>
            <a:r>
              <a:rPr lang="en-US" b="1" dirty="0"/>
              <a:t>Q</a:t>
            </a:r>
            <a:r>
              <a:rPr lang="uk-UA" sz="1200" b="1" dirty="0"/>
              <a:t>2</a:t>
            </a:r>
            <a:r>
              <a:rPr lang="uk-UA" b="1" dirty="0"/>
              <a:t>:</a:t>
            </a:r>
            <a:endParaRPr lang="ru-RU" b="1" dirty="0"/>
          </a:p>
          <a:p>
            <a:r>
              <a:rPr lang="ru-RU" dirty="0"/>
              <a:t>m</a:t>
            </a:r>
            <a:r>
              <a:rPr lang="ru-RU" sz="1200" dirty="0"/>
              <a:t>суміші</a:t>
            </a:r>
            <a:r>
              <a:rPr lang="ru-RU" dirty="0"/>
              <a:t>=190г-30г=160г=0,160кг</a:t>
            </a:r>
          </a:p>
          <a:p>
            <a:r>
              <a:rPr lang="ru-RU" dirty="0"/>
              <a:t>c</a:t>
            </a:r>
            <a:r>
              <a:rPr lang="ru-RU" sz="1100" dirty="0"/>
              <a:t>суміші</a:t>
            </a:r>
            <a:r>
              <a:rPr lang="ru-RU" dirty="0"/>
              <a:t>=1800Дж/кг·К - </a:t>
            </a:r>
            <a:r>
              <a:rPr lang="ru-RU" sz="1200" dirty="0"/>
              <a:t>питома теплоємність</a:t>
            </a:r>
            <a:endParaRPr lang="ru-RU" dirty="0"/>
          </a:p>
          <a:p>
            <a:r>
              <a:rPr lang="ru-RU" dirty="0"/>
              <a:t>Δ𝑇=150-110=40°C</a:t>
            </a:r>
            <a:endParaRPr lang="uk-UA" dirty="0"/>
          </a:p>
          <a:p>
            <a:r>
              <a:rPr lang="en-US" dirty="0"/>
              <a:t>Q</a:t>
            </a:r>
            <a:r>
              <a:rPr lang="uk-UA" sz="1100" dirty="0"/>
              <a:t>2</a:t>
            </a:r>
            <a:r>
              <a:rPr lang="en-US" dirty="0"/>
              <a:t>=m⋅c⋅</a:t>
            </a:r>
            <a:r>
              <a:rPr lang="el-GR" dirty="0"/>
              <a:t>Δ</a:t>
            </a:r>
            <a:r>
              <a:rPr lang="en-US" dirty="0"/>
              <a:t>T</a:t>
            </a:r>
            <a:endParaRPr lang="uk-UA" dirty="0"/>
          </a:p>
          <a:p>
            <a:r>
              <a:rPr lang="en-US" dirty="0"/>
              <a:t>Q</a:t>
            </a:r>
            <a:r>
              <a:rPr lang="uk-UA" sz="1200" dirty="0"/>
              <a:t>2  </a:t>
            </a:r>
            <a:r>
              <a:rPr lang="uk-UA" sz="2000" dirty="0"/>
              <a:t>=</a:t>
            </a:r>
            <a:r>
              <a:rPr lang="uk-UA" dirty="0"/>
              <a:t>0,16</a:t>
            </a:r>
            <a:r>
              <a:rPr lang="en-US" sz="2000" dirty="0"/>
              <a:t>⋅</a:t>
            </a:r>
            <a:r>
              <a:rPr lang="uk-UA" sz="2000" dirty="0"/>
              <a:t>1860</a:t>
            </a:r>
            <a:r>
              <a:rPr lang="en-US" sz="2000" dirty="0"/>
              <a:t>⋅</a:t>
            </a:r>
            <a:r>
              <a:rPr lang="uk-UA" sz="2000" dirty="0"/>
              <a:t>40</a:t>
            </a:r>
            <a:r>
              <a:rPr lang="en-US" sz="2000" dirty="0"/>
              <a:t> </a:t>
            </a:r>
            <a:r>
              <a:rPr lang="uk-UA" sz="2000" dirty="0"/>
              <a:t>= 11900</a:t>
            </a:r>
            <a:r>
              <a:rPr lang="uk-UA" dirty="0"/>
              <a:t>Дж</a:t>
            </a:r>
          </a:p>
          <a:p>
            <a:r>
              <a:rPr lang="ru-RU" sz="1200" b="1" dirty="0"/>
              <a:t>(за умови, що немає втрат тепла).</a:t>
            </a:r>
            <a:endParaRPr lang="uk-UA" sz="1200" b="1" dirty="0"/>
          </a:p>
        </p:txBody>
      </p:sp>
      <p:graphicFrame>
        <p:nvGraphicFramePr>
          <p:cNvPr id="2" name="Таблиця 1">
            <a:extLst>
              <a:ext uri="{FF2B5EF4-FFF2-40B4-BE49-F238E27FC236}">
                <a16:creationId xmlns:a16="http://schemas.microsoft.com/office/drawing/2014/main" id="{E5C54BFE-3198-D4D4-970D-C832480FD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181825"/>
              </p:ext>
            </p:extLst>
          </p:nvPr>
        </p:nvGraphicFramePr>
        <p:xfrm>
          <a:off x="5470523" y="4690884"/>
          <a:ext cx="6695913" cy="17720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54380936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716502420"/>
                    </a:ext>
                  </a:extLst>
                </a:gridCol>
                <a:gridCol w="1277247">
                  <a:extLst>
                    <a:ext uri="{9D8B030D-6E8A-4147-A177-3AD203B41FA5}">
                      <a16:colId xmlns:a16="http://schemas.microsoft.com/office/drawing/2014/main" val="155154037"/>
                    </a:ext>
                  </a:extLst>
                </a:gridCol>
              </a:tblGrid>
              <a:tr h="390261">
                <a:tc>
                  <a:txBody>
                    <a:bodyPr/>
                    <a:lstStyle/>
                    <a:p>
                      <a:r>
                        <a:rPr lang="uk-UA" dirty="0"/>
                        <a:t>Етап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Розрахунок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Енергія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37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Нагрів до 110 °</a:t>
                      </a:r>
                      <a:r>
                        <a:rPr lang="en-US" dirty="0"/>
                        <a:t>C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Q </a:t>
                      </a:r>
                      <a:r>
                        <a:rPr lang="fr-FR" sz="1050" dirty="0"/>
                        <a:t>1</a:t>
                      </a:r>
                      <a:r>
                        <a:rPr lang="fr-FR" dirty="0"/>
                        <a:t>​ =0.190⋅223</a:t>
                      </a:r>
                      <a:r>
                        <a:rPr lang="uk-UA" dirty="0"/>
                        <a:t>0</a:t>
                      </a:r>
                      <a:r>
                        <a:rPr lang="fr-FR" dirty="0"/>
                        <a:t>⋅90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~38.1 кДж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41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/>
                        <a:t>Випаровування води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 </a:t>
                      </a:r>
                      <a:r>
                        <a:rPr lang="uk-UA" sz="1100" dirty="0"/>
                        <a:t>пароутв.</a:t>
                      </a:r>
                      <a:r>
                        <a:rPr lang="uk-UA" dirty="0"/>
                        <a:t>​ =0.030⋅2260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~67.8 кДж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72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Нагрів до 150 °C (умовно сухої суміші)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Q </a:t>
                      </a:r>
                      <a:r>
                        <a:rPr lang="fr-FR" sz="1100" dirty="0"/>
                        <a:t>2​ </a:t>
                      </a:r>
                      <a:r>
                        <a:rPr lang="fr-FR" dirty="0"/>
                        <a:t>=0.160⋅18</a:t>
                      </a:r>
                      <a:r>
                        <a:rPr lang="uk-UA" dirty="0"/>
                        <a:t>60</a:t>
                      </a:r>
                      <a:r>
                        <a:rPr lang="fr-FR" dirty="0"/>
                        <a:t>⋅40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~11.9 кДж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5775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44A6DDF-CCB4-BF0C-BA97-3E1751B48C6F}"/>
              </a:ext>
            </a:extLst>
          </p:cNvPr>
          <p:cNvSpPr txBox="1"/>
          <p:nvPr/>
        </p:nvSpPr>
        <p:spPr>
          <a:xfrm>
            <a:off x="5965892" y="6418569"/>
            <a:ext cx="36281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C00000"/>
                </a:solidFill>
              </a:rPr>
              <a:t>Загальне тепло: ≈ 117.8 кДж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7A88701-24E8-1BBC-569F-91EEEBE9D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892" y="2938262"/>
            <a:ext cx="1953651" cy="1496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2EDD834-B74D-64DF-AA1B-E815B3D944CB}"/>
              </a:ext>
            </a:extLst>
          </p:cNvPr>
          <p:cNvSpPr txBox="1"/>
          <p:nvPr/>
        </p:nvSpPr>
        <p:spPr>
          <a:xfrm>
            <a:off x="5705605" y="132965"/>
            <a:ext cx="24500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🧮 </a:t>
            </a:r>
            <a:r>
              <a:rPr lang="uk-UA" sz="2000" b="1" dirty="0">
                <a:solidFill>
                  <a:srgbClr val="C00000"/>
                </a:solidFill>
              </a:rPr>
              <a:t>Розрахунки: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74900F-768D-6DCA-D948-CCC2E5D7EAD1}"/>
              </a:ext>
            </a:extLst>
          </p:cNvPr>
          <p:cNvSpPr txBox="1"/>
          <p:nvPr/>
        </p:nvSpPr>
        <p:spPr>
          <a:xfrm>
            <a:off x="81117" y="2518999"/>
            <a:ext cx="49790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🧮 </a:t>
            </a:r>
            <a:r>
              <a:rPr lang="uk-UA" sz="2000" b="1" dirty="0">
                <a:solidFill>
                  <a:srgbClr val="C00000"/>
                </a:solidFill>
              </a:rPr>
              <a:t>Обчислення питомо-середньої теплоємність суміші:</a:t>
            </a:r>
          </a:p>
        </p:txBody>
      </p:sp>
      <p:graphicFrame>
        <p:nvGraphicFramePr>
          <p:cNvPr id="22" name="Таблиця 21">
            <a:extLst>
              <a:ext uri="{FF2B5EF4-FFF2-40B4-BE49-F238E27FC236}">
                <a16:creationId xmlns:a16="http://schemas.microsoft.com/office/drawing/2014/main" id="{38920AC1-89EE-D1A9-5473-A28B37FE07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742888"/>
              </p:ext>
            </p:extLst>
          </p:nvPr>
        </p:nvGraphicFramePr>
        <p:xfrm>
          <a:off x="100419" y="3169770"/>
          <a:ext cx="4908252" cy="1719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529">
                  <a:extLst>
                    <a:ext uri="{9D8B030D-6E8A-4147-A177-3AD203B41FA5}">
                      <a16:colId xmlns:a16="http://schemas.microsoft.com/office/drawing/2014/main" val="1883906898"/>
                    </a:ext>
                  </a:extLst>
                </a:gridCol>
                <a:gridCol w="2291259">
                  <a:extLst>
                    <a:ext uri="{9D8B030D-6E8A-4147-A177-3AD203B41FA5}">
                      <a16:colId xmlns:a16="http://schemas.microsoft.com/office/drawing/2014/main" val="1790210791"/>
                    </a:ext>
                  </a:extLst>
                </a:gridCol>
                <a:gridCol w="1205464">
                  <a:extLst>
                    <a:ext uri="{9D8B030D-6E8A-4147-A177-3AD203B41FA5}">
                      <a16:colId xmlns:a16="http://schemas.microsoft.com/office/drawing/2014/main" val="2628953894"/>
                    </a:ext>
                  </a:extLst>
                </a:gridCol>
              </a:tblGrid>
              <a:tr h="713269">
                <a:tc>
                  <a:txBody>
                    <a:bodyPr/>
                    <a:lstStyle/>
                    <a:p>
                      <a:r>
                        <a:rPr lang="uk-UA" sz="1600" dirty="0"/>
                        <a:t>Компоненти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Питомі теплоємності, Дж/кг⋅К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Масова </a:t>
                      </a:r>
                    </a:p>
                    <a:p>
                      <a:r>
                        <a:rPr lang="uk-UA" sz="1600" dirty="0"/>
                        <a:t>частка, кг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142669"/>
                  </a:ext>
                </a:extLst>
              </a:tr>
              <a:tr h="321412">
                <a:tc>
                  <a:txBody>
                    <a:bodyPr/>
                    <a:lstStyle/>
                    <a:p>
                      <a:r>
                        <a:rPr lang="uk-UA" sz="1600" dirty="0"/>
                        <a:t>вода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4200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0,03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823278"/>
                  </a:ext>
                </a:extLst>
              </a:tr>
              <a:tr h="321412">
                <a:tc>
                  <a:txBody>
                    <a:bodyPr/>
                    <a:lstStyle/>
                    <a:p>
                      <a:r>
                        <a:rPr lang="uk-UA" sz="1600" dirty="0"/>
                        <a:t>цукор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0,11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428782"/>
                  </a:ext>
                </a:extLst>
              </a:tr>
              <a:tr h="321412">
                <a:tc>
                  <a:txBody>
                    <a:bodyPr/>
                    <a:lstStyle/>
                    <a:p>
                      <a:r>
                        <a:rPr lang="uk-UA" sz="1600" dirty="0"/>
                        <a:t>мед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3200(середнє)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0,05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03450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ECBF342-6A33-F33B-F94D-2049656903AA}"/>
                  </a:ext>
                </a:extLst>
              </p:cNvPr>
              <p:cNvSpPr txBox="1"/>
              <p:nvPr/>
            </p:nvSpPr>
            <p:spPr>
              <a:xfrm>
                <a:off x="100420" y="4898806"/>
                <a:ext cx="4908252" cy="1901546"/>
              </a:xfrm>
              <a:custGeom>
                <a:avLst/>
                <a:gdLst>
                  <a:gd name="connsiteX0" fmla="*/ 0 w 4908252"/>
                  <a:gd name="connsiteY0" fmla="*/ 0 h 1901546"/>
                  <a:gd name="connsiteX1" fmla="*/ 545361 w 4908252"/>
                  <a:gd name="connsiteY1" fmla="*/ 0 h 1901546"/>
                  <a:gd name="connsiteX2" fmla="*/ 992558 w 4908252"/>
                  <a:gd name="connsiteY2" fmla="*/ 0 h 1901546"/>
                  <a:gd name="connsiteX3" fmla="*/ 1587001 w 4908252"/>
                  <a:gd name="connsiteY3" fmla="*/ 0 h 1901546"/>
                  <a:gd name="connsiteX4" fmla="*/ 2230528 w 4908252"/>
                  <a:gd name="connsiteY4" fmla="*/ 0 h 1901546"/>
                  <a:gd name="connsiteX5" fmla="*/ 2726807 w 4908252"/>
                  <a:gd name="connsiteY5" fmla="*/ 0 h 1901546"/>
                  <a:gd name="connsiteX6" fmla="*/ 3272168 w 4908252"/>
                  <a:gd name="connsiteY6" fmla="*/ 0 h 1901546"/>
                  <a:gd name="connsiteX7" fmla="*/ 3768447 w 4908252"/>
                  <a:gd name="connsiteY7" fmla="*/ 0 h 1901546"/>
                  <a:gd name="connsiteX8" fmla="*/ 4215643 w 4908252"/>
                  <a:gd name="connsiteY8" fmla="*/ 0 h 1901546"/>
                  <a:gd name="connsiteX9" fmla="*/ 4908252 w 4908252"/>
                  <a:gd name="connsiteY9" fmla="*/ 0 h 1901546"/>
                  <a:gd name="connsiteX10" fmla="*/ 4908252 w 4908252"/>
                  <a:gd name="connsiteY10" fmla="*/ 475387 h 1901546"/>
                  <a:gd name="connsiteX11" fmla="*/ 4908252 w 4908252"/>
                  <a:gd name="connsiteY11" fmla="*/ 931758 h 1901546"/>
                  <a:gd name="connsiteX12" fmla="*/ 4908252 w 4908252"/>
                  <a:gd name="connsiteY12" fmla="*/ 1369113 h 1901546"/>
                  <a:gd name="connsiteX13" fmla="*/ 4908252 w 4908252"/>
                  <a:gd name="connsiteY13" fmla="*/ 1901546 h 1901546"/>
                  <a:gd name="connsiteX14" fmla="*/ 4411973 w 4908252"/>
                  <a:gd name="connsiteY14" fmla="*/ 1901546 h 1901546"/>
                  <a:gd name="connsiteX15" fmla="*/ 3768447 w 4908252"/>
                  <a:gd name="connsiteY15" fmla="*/ 1901546 h 1901546"/>
                  <a:gd name="connsiteX16" fmla="*/ 3174003 w 4908252"/>
                  <a:gd name="connsiteY16" fmla="*/ 1901546 h 1901546"/>
                  <a:gd name="connsiteX17" fmla="*/ 2579559 w 4908252"/>
                  <a:gd name="connsiteY17" fmla="*/ 1901546 h 1901546"/>
                  <a:gd name="connsiteX18" fmla="*/ 2083280 w 4908252"/>
                  <a:gd name="connsiteY18" fmla="*/ 1901546 h 1901546"/>
                  <a:gd name="connsiteX19" fmla="*/ 1537919 w 4908252"/>
                  <a:gd name="connsiteY19" fmla="*/ 1901546 h 1901546"/>
                  <a:gd name="connsiteX20" fmla="*/ 1139805 w 4908252"/>
                  <a:gd name="connsiteY20" fmla="*/ 1901546 h 1901546"/>
                  <a:gd name="connsiteX21" fmla="*/ 496279 w 4908252"/>
                  <a:gd name="connsiteY21" fmla="*/ 1901546 h 1901546"/>
                  <a:gd name="connsiteX22" fmla="*/ 0 w 4908252"/>
                  <a:gd name="connsiteY22" fmla="*/ 1901546 h 1901546"/>
                  <a:gd name="connsiteX23" fmla="*/ 0 w 4908252"/>
                  <a:gd name="connsiteY23" fmla="*/ 1483206 h 1901546"/>
                  <a:gd name="connsiteX24" fmla="*/ 0 w 4908252"/>
                  <a:gd name="connsiteY24" fmla="*/ 969788 h 1901546"/>
                  <a:gd name="connsiteX25" fmla="*/ 0 w 4908252"/>
                  <a:gd name="connsiteY25" fmla="*/ 456371 h 1901546"/>
                  <a:gd name="connsiteX26" fmla="*/ 0 w 4908252"/>
                  <a:gd name="connsiteY26" fmla="*/ 0 h 1901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908252" h="1901546" extrusionOk="0">
                    <a:moveTo>
                      <a:pt x="0" y="0"/>
                    </a:moveTo>
                    <a:cubicBezTo>
                      <a:pt x="157058" y="-20061"/>
                      <a:pt x="369697" y="54469"/>
                      <a:pt x="545361" y="0"/>
                    </a:cubicBezTo>
                    <a:cubicBezTo>
                      <a:pt x="721025" y="-54469"/>
                      <a:pt x="821418" y="2701"/>
                      <a:pt x="992558" y="0"/>
                    </a:cubicBezTo>
                    <a:cubicBezTo>
                      <a:pt x="1163698" y="-2701"/>
                      <a:pt x="1457204" y="67424"/>
                      <a:pt x="1587001" y="0"/>
                    </a:cubicBezTo>
                    <a:cubicBezTo>
                      <a:pt x="1716798" y="-67424"/>
                      <a:pt x="2029178" y="10636"/>
                      <a:pt x="2230528" y="0"/>
                    </a:cubicBezTo>
                    <a:cubicBezTo>
                      <a:pt x="2431878" y="-10636"/>
                      <a:pt x="2532384" y="13224"/>
                      <a:pt x="2726807" y="0"/>
                    </a:cubicBezTo>
                    <a:cubicBezTo>
                      <a:pt x="2921230" y="-13224"/>
                      <a:pt x="3027139" y="55216"/>
                      <a:pt x="3272168" y="0"/>
                    </a:cubicBezTo>
                    <a:cubicBezTo>
                      <a:pt x="3517197" y="-55216"/>
                      <a:pt x="3543062" y="51871"/>
                      <a:pt x="3768447" y="0"/>
                    </a:cubicBezTo>
                    <a:cubicBezTo>
                      <a:pt x="3993832" y="-51871"/>
                      <a:pt x="4026989" y="1306"/>
                      <a:pt x="4215643" y="0"/>
                    </a:cubicBezTo>
                    <a:cubicBezTo>
                      <a:pt x="4404297" y="-1306"/>
                      <a:pt x="4618128" y="64398"/>
                      <a:pt x="4908252" y="0"/>
                    </a:cubicBezTo>
                    <a:cubicBezTo>
                      <a:pt x="4952982" y="128015"/>
                      <a:pt x="4851288" y="260825"/>
                      <a:pt x="4908252" y="475387"/>
                    </a:cubicBezTo>
                    <a:cubicBezTo>
                      <a:pt x="4965216" y="689949"/>
                      <a:pt x="4870871" y="797322"/>
                      <a:pt x="4908252" y="931758"/>
                    </a:cubicBezTo>
                    <a:cubicBezTo>
                      <a:pt x="4945633" y="1066194"/>
                      <a:pt x="4898645" y="1183352"/>
                      <a:pt x="4908252" y="1369113"/>
                    </a:cubicBezTo>
                    <a:cubicBezTo>
                      <a:pt x="4917859" y="1554875"/>
                      <a:pt x="4870830" y="1676326"/>
                      <a:pt x="4908252" y="1901546"/>
                    </a:cubicBezTo>
                    <a:cubicBezTo>
                      <a:pt x="4681896" y="1941451"/>
                      <a:pt x="4531347" y="1897971"/>
                      <a:pt x="4411973" y="1901546"/>
                    </a:cubicBezTo>
                    <a:cubicBezTo>
                      <a:pt x="4292599" y="1905121"/>
                      <a:pt x="3957661" y="1898217"/>
                      <a:pt x="3768447" y="1901546"/>
                    </a:cubicBezTo>
                    <a:cubicBezTo>
                      <a:pt x="3579233" y="1904875"/>
                      <a:pt x="3429798" y="1881578"/>
                      <a:pt x="3174003" y="1901546"/>
                    </a:cubicBezTo>
                    <a:cubicBezTo>
                      <a:pt x="2918208" y="1921514"/>
                      <a:pt x="2718321" y="1844703"/>
                      <a:pt x="2579559" y="1901546"/>
                    </a:cubicBezTo>
                    <a:cubicBezTo>
                      <a:pt x="2440797" y="1958389"/>
                      <a:pt x="2304364" y="1877131"/>
                      <a:pt x="2083280" y="1901546"/>
                    </a:cubicBezTo>
                    <a:cubicBezTo>
                      <a:pt x="1862196" y="1925961"/>
                      <a:pt x="1651192" y="1886108"/>
                      <a:pt x="1537919" y="1901546"/>
                    </a:cubicBezTo>
                    <a:cubicBezTo>
                      <a:pt x="1424646" y="1916984"/>
                      <a:pt x="1333739" y="1877839"/>
                      <a:pt x="1139805" y="1901546"/>
                    </a:cubicBezTo>
                    <a:cubicBezTo>
                      <a:pt x="945871" y="1925253"/>
                      <a:pt x="675249" y="1886709"/>
                      <a:pt x="496279" y="1901546"/>
                    </a:cubicBezTo>
                    <a:cubicBezTo>
                      <a:pt x="317309" y="1916383"/>
                      <a:pt x="241867" y="1843566"/>
                      <a:pt x="0" y="1901546"/>
                    </a:cubicBezTo>
                    <a:cubicBezTo>
                      <a:pt x="-21429" y="1704964"/>
                      <a:pt x="40040" y="1631559"/>
                      <a:pt x="0" y="1483206"/>
                    </a:cubicBezTo>
                    <a:cubicBezTo>
                      <a:pt x="-40040" y="1334853"/>
                      <a:pt x="51900" y="1087668"/>
                      <a:pt x="0" y="969788"/>
                    </a:cubicBezTo>
                    <a:cubicBezTo>
                      <a:pt x="-51900" y="851908"/>
                      <a:pt x="51807" y="663097"/>
                      <a:pt x="0" y="456371"/>
                    </a:cubicBezTo>
                    <a:cubicBezTo>
                      <a:pt x="-51807" y="249645"/>
                      <a:pt x="31854" y="151245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chemeClr val="bg2">
                    <a:lumMod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235572586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C </a:t>
                </a:r>
                <a:r>
                  <a:rPr lang="uk-UA" sz="1200" dirty="0"/>
                  <a:t>см​ </a:t>
                </a:r>
                <a:r>
                  <a:rPr lang="uk-UA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uk-UA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uk-UA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uk-UA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+…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uk-UA" b="1" dirty="0">
                  <a:solidFill>
                    <a:srgbClr val="C00000"/>
                  </a:solidFill>
                </a:endParaRPr>
              </a:p>
              <a:p>
                <a:r>
                  <a:rPr lang="uk-UA" dirty="0"/>
                  <a:t>1) </a:t>
                </a:r>
                <a:r>
                  <a:rPr lang="uk-UA" b="1" dirty="0"/>
                  <a:t>Суміш вода+цукор+мед</a:t>
                </a:r>
              </a:p>
              <a:p>
                <a:r>
                  <a:rPr lang="en-US" dirty="0"/>
                  <a:t>C </a:t>
                </a:r>
                <a:r>
                  <a:rPr lang="uk-UA" sz="1200" dirty="0"/>
                  <a:t>см​ </a:t>
                </a:r>
                <a:r>
                  <a:rPr lang="uk-UA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i="1">
                            <a:latin typeface="Cambria Math" panose="02040503050406030204" pitchFamily="18" charset="0"/>
                          </a:rPr>
                          <m:t>0.03⋅4200+0.11⋅1250+0.05⋅3200</m:t>
                        </m:r>
                      </m:num>
                      <m:den>
                        <m:r>
                          <a:rPr lang="uk-UA" b="0" i="1" smtClean="0">
                            <a:latin typeface="Cambria Math" panose="02040503050406030204" pitchFamily="18" charset="0"/>
                          </a:rPr>
                          <m:t>0,19</m:t>
                        </m:r>
                      </m:den>
                    </m:f>
                    <m:r>
                      <m:rPr>
                        <m:nor/>
                      </m:rPr>
                      <a:rPr lang="uk-UA"/>
                      <m:t>≈2230 Дж/кг</m:t>
                    </m:r>
                  </m:oMath>
                </a14:m>
                <a:endParaRPr lang="uk-UA" dirty="0"/>
              </a:p>
              <a:p>
                <a:r>
                  <a:rPr lang="uk-UA" dirty="0"/>
                  <a:t>2) </a:t>
                </a:r>
                <a:r>
                  <a:rPr lang="uk-UA" b="1" dirty="0"/>
                  <a:t>Суміш цукор+мед</a:t>
                </a:r>
              </a:p>
              <a:p>
                <a:r>
                  <a:rPr lang="en-US" dirty="0"/>
                  <a:t>C </a:t>
                </a:r>
                <a:r>
                  <a:rPr lang="uk-UA" sz="1200" dirty="0"/>
                  <a:t>см​ </a:t>
                </a:r>
                <a:r>
                  <a:rPr lang="uk-UA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i="1">
                            <a:latin typeface="Cambria Math" panose="02040503050406030204" pitchFamily="18" charset="0"/>
                          </a:rPr>
                          <m:t>0.11⋅1250+0.05⋅3200</m:t>
                        </m:r>
                      </m:num>
                      <m:den>
                        <m:r>
                          <a:rPr lang="uk-UA" b="0" i="1" smtClean="0">
                            <a:latin typeface="Cambria Math" panose="02040503050406030204" pitchFamily="18" charset="0"/>
                          </a:rPr>
                          <m:t>0,16</m:t>
                        </m:r>
                      </m:den>
                    </m:f>
                    <m:r>
                      <m:rPr>
                        <m:nor/>
                      </m:rPr>
                      <a:rPr lang="uk-UA"/>
                      <m:t>≈</m:t>
                    </m:r>
                    <m:r>
                      <m:rPr>
                        <m:nor/>
                      </m:rPr>
                      <a:rPr lang="uk-UA" b="0" i="0" smtClean="0"/>
                      <m:t>1860</m:t>
                    </m:r>
                    <m:r>
                      <m:rPr>
                        <m:nor/>
                      </m:rPr>
                      <a:rPr lang="uk-UA"/>
                      <m:t> Дж/кг</m:t>
                    </m:r>
                  </m:oMath>
                </a14:m>
                <a:endParaRPr lang="uk-UA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ECBF342-6A33-F33B-F94D-2049656903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20" y="4898806"/>
                <a:ext cx="4908252" cy="1901546"/>
              </a:xfrm>
              <a:prstGeom prst="rect">
                <a:avLst/>
              </a:prstGeom>
              <a:blipFill>
                <a:blip r:embed="rId4"/>
                <a:stretch>
                  <a:fillRect l="-491"/>
                </a:stretch>
              </a:blipFill>
              <a:ln>
                <a:solidFill>
                  <a:schemeClr val="bg2">
                    <a:lumMod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2355725869">
                      <a:custGeom>
                        <a:avLst/>
                        <a:gdLst>
                          <a:gd name="connsiteX0" fmla="*/ 0 w 4908252"/>
                          <a:gd name="connsiteY0" fmla="*/ 0 h 1901546"/>
                          <a:gd name="connsiteX1" fmla="*/ 545361 w 4908252"/>
                          <a:gd name="connsiteY1" fmla="*/ 0 h 1901546"/>
                          <a:gd name="connsiteX2" fmla="*/ 992558 w 4908252"/>
                          <a:gd name="connsiteY2" fmla="*/ 0 h 1901546"/>
                          <a:gd name="connsiteX3" fmla="*/ 1587001 w 4908252"/>
                          <a:gd name="connsiteY3" fmla="*/ 0 h 1901546"/>
                          <a:gd name="connsiteX4" fmla="*/ 2230528 w 4908252"/>
                          <a:gd name="connsiteY4" fmla="*/ 0 h 1901546"/>
                          <a:gd name="connsiteX5" fmla="*/ 2726807 w 4908252"/>
                          <a:gd name="connsiteY5" fmla="*/ 0 h 1901546"/>
                          <a:gd name="connsiteX6" fmla="*/ 3272168 w 4908252"/>
                          <a:gd name="connsiteY6" fmla="*/ 0 h 1901546"/>
                          <a:gd name="connsiteX7" fmla="*/ 3768447 w 4908252"/>
                          <a:gd name="connsiteY7" fmla="*/ 0 h 1901546"/>
                          <a:gd name="connsiteX8" fmla="*/ 4215643 w 4908252"/>
                          <a:gd name="connsiteY8" fmla="*/ 0 h 1901546"/>
                          <a:gd name="connsiteX9" fmla="*/ 4908252 w 4908252"/>
                          <a:gd name="connsiteY9" fmla="*/ 0 h 1901546"/>
                          <a:gd name="connsiteX10" fmla="*/ 4908252 w 4908252"/>
                          <a:gd name="connsiteY10" fmla="*/ 475387 h 1901546"/>
                          <a:gd name="connsiteX11" fmla="*/ 4908252 w 4908252"/>
                          <a:gd name="connsiteY11" fmla="*/ 931758 h 1901546"/>
                          <a:gd name="connsiteX12" fmla="*/ 4908252 w 4908252"/>
                          <a:gd name="connsiteY12" fmla="*/ 1369113 h 1901546"/>
                          <a:gd name="connsiteX13" fmla="*/ 4908252 w 4908252"/>
                          <a:gd name="connsiteY13" fmla="*/ 1901546 h 1901546"/>
                          <a:gd name="connsiteX14" fmla="*/ 4411973 w 4908252"/>
                          <a:gd name="connsiteY14" fmla="*/ 1901546 h 1901546"/>
                          <a:gd name="connsiteX15" fmla="*/ 3768447 w 4908252"/>
                          <a:gd name="connsiteY15" fmla="*/ 1901546 h 1901546"/>
                          <a:gd name="connsiteX16" fmla="*/ 3174003 w 4908252"/>
                          <a:gd name="connsiteY16" fmla="*/ 1901546 h 1901546"/>
                          <a:gd name="connsiteX17" fmla="*/ 2579559 w 4908252"/>
                          <a:gd name="connsiteY17" fmla="*/ 1901546 h 1901546"/>
                          <a:gd name="connsiteX18" fmla="*/ 2083280 w 4908252"/>
                          <a:gd name="connsiteY18" fmla="*/ 1901546 h 1901546"/>
                          <a:gd name="connsiteX19" fmla="*/ 1537919 w 4908252"/>
                          <a:gd name="connsiteY19" fmla="*/ 1901546 h 1901546"/>
                          <a:gd name="connsiteX20" fmla="*/ 1139805 w 4908252"/>
                          <a:gd name="connsiteY20" fmla="*/ 1901546 h 1901546"/>
                          <a:gd name="connsiteX21" fmla="*/ 496279 w 4908252"/>
                          <a:gd name="connsiteY21" fmla="*/ 1901546 h 1901546"/>
                          <a:gd name="connsiteX22" fmla="*/ 0 w 4908252"/>
                          <a:gd name="connsiteY22" fmla="*/ 1901546 h 1901546"/>
                          <a:gd name="connsiteX23" fmla="*/ 0 w 4908252"/>
                          <a:gd name="connsiteY23" fmla="*/ 1483206 h 1901546"/>
                          <a:gd name="connsiteX24" fmla="*/ 0 w 4908252"/>
                          <a:gd name="connsiteY24" fmla="*/ 969788 h 1901546"/>
                          <a:gd name="connsiteX25" fmla="*/ 0 w 4908252"/>
                          <a:gd name="connsiteY25" fmla="*/ 456371 h 1901546"/>
                          <a:gd name="connsiteX26" fmla="*/ 0 w 4908252"/>
                          <a:gd name="connsiteY26" fmla="*/ 0 h 19015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</a:cxnLst>
                        <a:rect l="l" t="t" r="r" b="b"/>
                        <a:pathLst>
                          <a:path w="4908252" h="1901546" extrusionOk="0">
                            <a:moveTo>
                              <a:pt x="0" y="0"/>
                            </a:moveTo>
                            <a:cubicBezTo>
                              <a:pt x="157058" y="-20061"/>
                              <a:pt x="369697" y="54469"/>
                              <a:pt x="545361" y="0"/>
                            </a:cubicBezTo>
                            <a:cubicBezTo>
                              <a:pt x="721025" y="-54469"/>
                              <a:pt x="821418" y="2701"/>
                              <a:pt x="992558" y="0"/>
                            </a:cubicBezTo>
                            <a:cubicBezTo>
                              <a:pt x="1163698" y="-2701"/>
                              <a:pt x="1457204" y="67424"/>
                              <a:pt x="1587001" y="0"/>
                            </a:cubicBezTo>
                            <a:cubicBezTo>
                              <a:pt x="1716798" y="-67424"/>
                              <a:pt x="2029178" y="10636"/>
                              <a:pt x="2230528" y="0"/>
                            </a:cubicBezTo>
                            <a:cubicBezTo>
                              <a:pt x="2431878" y="-10636"/>
                              <a:pt x="2532384" y="13224"/>
                              <a:pt x="2726807" y="0"/>
                            </a:cubicBezTo>
                            <a:cubicBezTo>
                              <a:pt x="2921230" y="-13224"/>
                              <a:pt x="3027139" y="55216"/>
                              <a:pt x="3272168" y="0"/>
                            </a:cubicBezTo>
                            <a:cubicBezTo>
                              <a:pt x="3517197" y="-55216"/>
                              <a:pt x="3543062" y="51871"/>
                              <a:pt x="3768447" y="0"/>
                            </a:cubicBezTo>
                            <a:cubicBezTo>
                              <a:pt x="3993832" y="-51871"/>
                              <a:pt x="4026989" y="1306"/>
                              <a:pt x="4215643" y="0"/>
                            </a:cubicBezTo>
                            <a:cubicBezTo>
                              <a:pt x="4404297" y="-1306"/>
                              <a:pt x="4618128" y="64398"/>
                              <a:pt x="4908252" y="0"/>
                            </a:cubicBezTo>
                            <a:cubicBezTo>
                              <a:pt x="4952982" y="128015"/>
                              <a:pt x="4851288" y="260825"/>
                              <a:pt x="4908252" y="475387"/>
                            </a:cubicBezTo>
                            <a:cubicBezTo>
                              <a:pt x="4965216" y="689949"/>
                              <a:pt x="4870871" y="797322"/>
                              <a:pt x="4908252" y="931758"/>
                            </a:cubicBezTo>
                            <a:cubicBezTo>
                              <a:pt x="4945633" y="1066194"/>
                              <a:pt x="4898645" y="1183352"/>
                              <a:pt x="4908252" y="1369113"/>
                            </a:cubicBezTo>
                            <a:cubicBezTo>
                              <a:pt x="4917859" y="1554875"/>
                              <a:pt x="4870830" y="1676326"/>
                              <a:pt x="4908252" y="1901546"/>
                            </a:cubicBezTo>
                            <a:cubicBezTo>
                              <a:pt x="4681896" y="1941451"/>
                              <a:pt x="4531347" y="1897971"/>
                              <a:pt x="4411973" y="1901546"/>
                            </a:cubicBezTo>
                            <a:cubicBezTo>
                              <a:pt x="4292599" y="1905121"/>
                              <a:pt x="3957661" y="1898217"/>
                              <a:pt x="3768447" y="1901546"/>
                            </a:cubicBezTo>
                            <a:cubicBezTo>
                              <a:pt x="3579233" y="1904875"/>
                              <a:pt x="3429798" y="1881578"/>
                              <a:pt x="3174003" y="1901546"/>
                            </a:cubicBezTo>
                            <a:cubicBezTo>
                              <a:pt x="2918208" y="1921514"/>
                              <a:pt x="2718321" y="1844703"/>
                              <a:pt x="2579559" y="1901546"/>
                            </a:cubicBezTo>
                            <a:cubicBezTo>
                              <a:pt x="2440797" y="1958389"/>
                              <a:pt x="2304364" y="1877131"/>
                              <a:pt x="2083280" y="1901546"/>
                            </a:cubicBezTo>
                            <a:cubicBezTo>
                              <a:pt x="1862196" y="1925961"/>
                              <a:pt x="1651192" y="1886108"/>
                              <a:pt x="1537919" y="1901546"/>
                            </a:cubicBezTo>
                            <a:cubicBezTo>
                              <a:pt x="1424646" y="1916984"/>
                              <a:pt x="1333739" y="1877839"/>
                              <a:pt x="1139805" y="1901546"/>
                            </a:cubicBezTo>
                            <a:cubicBezTo>
                              <a:pt x="945871" y="1925253"/>
                              <a:pt x="675249" y="1886709"/>
                              <a:pt x="496279" y="1901546"/>
                            </a:cubicBezTo>
                            <a:cubicBezTo>
                              <a:pt x="317309" y="1916383"/>
                              <a:pt x="241867" y="1843566"/>
                              <a:pt x="0" y="1901546"/>
                            </a:cubicBezTo>
                            <a:cubicBezTo>
                              <a:pt x="-21429" y="1704964"/>
                              <a:pt x="40040" y="1631559"/>
                              <a:pt x="0" y="1483206"/>
                            </a:cubicBezTo>
                            <a:cubicBezTo>
                              <a:pt x="-40040" y="1334853"/>
                              <a:pt x="51900" y="1087668"/>
                              <a:pt x="0" y="969788"/>
                            </a:cubicBezTo>
                            <a:cubicBezTo>
                              <a:pt x="-51900" y="851908"/>
                              <a:pt x="51807" y="663097"/>
                              <a:pt x="0" y="456371"/>
                            </a:cubicBezTo>
                            <a:cubicBezTo>
                              <a:pt x="-51807" y="249645"/>
                              <a:pt x="31854" y="151245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2771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339CE-E0E2-7BB7-E946-03D0D7D5A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681F2-B043-02B6-6F3C-DFEE041F3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9553" y="344129"/>
            <a:ext cx="4156589" cy="817418"/>
          </a:xfrm>
        </p:spPr>
        <p:txBody>
          <a:bodyPr>
            <a:normAutofit/>
          </a:bodyPr>
          <a:lstStyle/>
          <a:p>
            <a:r>
              <a:rPr lang="uk-UA" sz="4400" b="1" dirty="0"/>
              <a:t>🔎</a:t>
            </a:r>
            <a:r>
              <a:rPr lang="uk-UA" sz="4400" b="1" dirty="0">
                <a:solidFill>
                  <a:schemeClr val="accent2"/>
                </a:solidFill>
              </a:rPr>
              <a:t>Результати</a:t>
            </a:r>
            <a:r>
              <a:rPr lang="uk-UA" dirty="0"/>
              <a:t> </a:t>
            </a:r>
            <a:endParaRPr lang="uk-UA" b="1" dirty="0">
              <a:solidFill>
                <a:schemeClr val="accent2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6FAE415-98A7-E5CD-990D-5DB77374A6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75"/>
          <a:stretch/>
        </p:blipFill>
        <p:spPr>
          <a:xfrm>
            <a:off x="611343" y="1721351"/>
            <a:ext cx="4542977" cy="252407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9E584B0-A4ED-6109-5338-1843ECC10A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775"/>
          <a:stretch/>
        </p:blipFill>
        <p:spPr>
          <a:xfrm>
            <a:off x="5154320" y="1748800"/>
            <a:ext cx="4542975" cy="2524079"/>
          </a:xfrm>
          <a:prstGeom prst="rect">
            <a:avLst/>
          </a:prstGeom>
        </p:spPr>
      </p:pic>
      <p:cxnSp>
        <p:nvCxnSpPr>
          <p:cNvPr id="13" name="Пряма зі стрілкою 12">
            <a:extLst>
              <a:ext uri="{FF2B5EF4-FFF2-40B4-BE49-F238E27FC236}">
                <a16:creationId xmlns:a16="http://schemas.microsoft.com/office/drawing/2014/main" id="{354EE5F5-451B-1032-568B-81BD9EE8D012}"/>
              </a:ext>
            </a:extLst>
          </p:cNvPr>
          <p:cNvCxnSpPr>
            <a:cxnSpLocks/>
          </p:cNvCxnSpPr>
          <p:nvPr/>
        </p:nvCxnSpPr>
        <p:spPr>
          <a:xfrm>
            <a:off x="9581997" y="4034741"/>
            <a:ext cx="123365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C00AAC1A-66EC-B15E-3358-C7E418D492CE}"/>
              </a:ext>
            </a:extLst>
          </p:cNvPr>
          <p:cNvCxnSpPr>
            <a:cxnSpLocks/>
          </p:cNvCxnSpPr>
          <p:nvPr/>
        </p:nvCxnSpPr>
        <p:spPr>
          <a:xfrm>
            <a:off x="5092637" y="4009456"/>
            <a:ext cx="61683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 зі стрілкою 15">
            <a:extLst>
              <a:ext uri="{FF2B5EF4-FFF2-40B4-BE49-F238E27FC236}">
                <a16:creationId xmlns:a16="http://schemas.microsoft.com/office/drawing/2014/main" id="{EFA75592-7520-1527-E3F6-681C3B390EF8}"/>
              </a:ext>
            </a:extLst>
          </p:cNvPr>
          <p:cNvCxnSpPr>
            <a:cxnSpLocks/>
          </p:cNvCxnSpPr>
          <p:nvPr/>
        </p:nvCxnSpPr>
        <p:spPr>
          <a:xfrm flipV="1">
            <a:off x="5462281" y="1676752"/>
            <a:ext cx="0" cy="7204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 зі стрілкою 16">
            <a:extLst>
              <a:ext uri="{FF2B5EF4-FFF2-40B4-BE49-F238E27FC236}">
                <a16:creationId xmlns:a16="http://schemas.microsoft.com/office/drawing/2014/main" id="{8B5A4EF6-DF02-F6FC-2E9F-CF2638702623}"/>
              </a:ext>
            </a:extLst>
          </p:cNvPr>
          <p:cNvCxnSpPr>
            <a:cxnSpLocks/>
          </p:cNvCxnSpPr>
          <p:nvPr/>
        </p:nvCxnSpPr>
        <p:spPr>
          <a:xfrm flipV="1">
            <a:off x="923957" y="1721351"/>
            <a:ext cx="0" cy="27449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9C7BCB6-5759-8C6F-A916-E1C8550D10AA}"/>
              </a:ext>
            </a:extLst>
          </p:cNvPr>
          <p:cNvSpPr txBox="1"/>
          <p:nvPr/>
        </p:nvSpPr>
        <p:spPr>
          <a:xfrm>
            <a:off x="1423913" y="1324156"/>
            <a:ext cx="3400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/>
              <a:t>Графік залежності температури від часу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907A07-4E68-15C5-E66E-A810751FAF02}"/>
              </a:ext>
            </a:extLst>
          </p:cNvPr>
          <p:cNvSpPr txBox="1"/>
          <p:nvPr/>
        </p:nvSpPr>
        <p:spPr>
          <a:xfrm>
            <a:off x="6394988" y="1301285"/>
            <a:ext cx="19877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/>
              <a:t>Графік залежності </a:t>
            </a:r>
            <a:r>
              <a:rPr lang="en-US" sz="1400" dirty="0"/>
              <a:t>Q(t)</a:t>
            </a:r>
            <a:endParaRPr lang="uk-UA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454A59-A2FD-0DA2-87A3-5F082542BE47}"/>
              </a:ext>
            </a:extLst>
          </p:cNvPr>
          <p:cNvSpPr txBox="1"/>
          <p:nvPr/>
        </p:nvSpPr>
        <p:spPr>
          <a:xfrm>
            <a:off x="2406907" y="4946753"/>
            <a:ext cx="6110748" cy="1754326"/>
          </a:xfrm>
          <a:custGeom>
            <a:avLst/>
            <a:gdLst>
              <a:gd name="connsiteX0" fmla="*/ 0 w 6110748"/>
              <a:gd name="connsiteY0" fmla="*/ 0 h 1754326"/>
              <a:gd name="connsiteX1" fmla="*/ 433308 w 6110748"/>
              <a:gd name="connsiteY1" fmla="*/ 0 h 1754326"/>
              <a:gd name="connsiteX2" fmla="*/ 1111045 w 6110748"/>
              <a:gd name="connsiteY2" fmla="*/ 0 h 1754326"/>
              <a:gd name="connsiteX3" fmla="*/ 1483245 w 6110748"/>
              <a:gd name="connsiteY3" fmla="*/ 0 h 1754326"/>
              <a:gd name="connsiteX4" fmla="*/ 1916553 w 6110748"/>
              <a:gd name="connsiteY4" fmla="*/ 0 h 1754326"/>
              <a:gd name="connsiteX5" fmla="*/ 2533183 w 6110748"/>
              <a:gd name="connsiteY5" fmla="*/ 0 h 1754326"/>
              <a:gd name="connsiteX6" fmla="*/ 3088705 w 6110748"/>
              <a:gd name="connsiteY6" fmla="*/ 0 h 1754326"/>
              <a:gd name="connsiteX7" fmla="*/ 3766443 w 6110748"/>
              <a:gd name="connsiteY7" fmla="*/ 0 h 1754326"/>
              <a:gd name="connsiteX8" fmla="*/ 4383073 w 6110748"/>
              <a:gd name="connsiteY8" fmla="*/ 0 h 1754326"/>
              <a:gd name="connsiteX9" fmla="*/ 4938595 w 6110748"/>
              <a:gd name="connsiteY9" fmla="*/ 0 h 1754326"/>
              <a:gd name="connsiteX10" fmla="*/ 5371903 w 6110748"/>
              <a:gd name="connsiteY10" fmla="*/ 0 h 1754326"/>
              <a:gd name="connsiteX11" fmla="*/ 6110748 w 6110748"/>
              <a:gd name="connsiteY11" fmla="*/ 0 h 1754326"/>
              <a:gd name="connsiteX12" fmla="*/ 6110748 w 6110748"/>
              <a:gd name="connsiteY12" fmla="*/ 619862 h 1754326"/>
              <a:gd name="connsiteX13" fmla="*/ 6110748 w 6110748"/>
              <a:gd name="connsiteY13" fmla="*/ 1169551 h 1754326"/>
              <a:gd name="connsiteX14" fmla="*/ 6110748 w 6110748"/>
              <a:gd name="connsiteY14" fmla="*/ 1754326 h 1754326"/>
              <a:gd name="connsiteX15" fmla="*/ 5555225 w 6110748"/>
              <a:gd name="connsiteY15" fmla="*/ 1754326 h 1754326"/>
              <a:gd name="connsiteX16" fmla="*/ 4877488 w 6110748"/>
              <a:gd name="connsiteY16" fmla="*/ 1754326 h 1754326"/>
              <a:gd name="connsiteX17" fmla="*/ 4321965 w 6110748"/>
              <a:gd name="connsiteY17" fmla="*/ 1754326 h 1754326"/>
              <a:gd name="connsiteX18" fmla="*/ 3949765 w 6110748"/>
              <a:gd name="connsiteY18" fmla="*/ 1754326 h 1754326"/>
              <a:gd name="connsiteX19" fmla="*/ 3333135 w 6110748"/>
              <a:gd name="connsiteY19" fmla="*/ 1754326 h 1754326"/>
              <a:gd name="connsiteX20" fmla="*/ 2838720 w 6110748"/>
              <a:gd name="connsiteY20" fmla="*/ 1754326 h 1754326"/>
              <a:gd name="connsiteX21" fmla="*/ 2466520 w 6110748"/>
              <a:gd name="connsiteY21" fmla="*/ 1754326 h 1754326"/>
              <a:gd name="connsiteX22" fmla="*/ 1849890 w 6110748"/>
              <a:gd name="connsiteY22" fmla="*/ 1754326 h 1754326"/>
              <a:gd name="connsiteX23" fmla="*/ 1355475 w 6110748"/>
              <a:gd name="connsiteY23" fmla="*/ 1754326 h 1754326"/>
              <a:gd name="connsiteX24" fmla="*/ 922167 w 6110748"/>
              <a:gd name="connsiteY24" fmla="*/ 1754326 h 1754326"/>
              <a:gd name="connsiteX25" fmla="*/ 549967 w 6110748"/>
              <a:gd name="connsiteY25" fmla="*/ 1754326 h 1754326"/>
              <a:gd name="connsiteX26" fmla="*/ 0 w 6110748"/>
              <a:gd name="connsiteY26" fmla="*/ 1754326 h 1754326"/>
              <a:gd name="connsiteX27" fmla="*/ 0 w 6110748"/>
              <a:gd name="connsiteY27" fmla="*/ 1169551 h 1754326"/>
              <a:gd name="connsiteX28" fmla="*/ 0 w 6110748"/>
              <a:gd name="connsiteY28" fmla="*/ 584775 h 1754326"/>
              <a:gd name="connsiteX29" fmla="*/ 0 w 6110748"/>
              <a:gd name="connsiteY29" fmla="*/ 0 h 1754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110748" h="1754326" extrusionOk="0">
                <a:moveTo>
                  <a:pt x="0" y="0"/>
                </a:moveTo>
                <a:cubicBezTo>
                  <a:pt x="174550" y="-9201"/>
                  <a:pt x="265616" y="9823"/>
                  <a:pt x="433308" y="0"/>
                </a:cubicBezTo>
                <a:cubicBezTo>
                  <a:pt x="601000" y="-9823"/>
                  <a:pt x="801711" y="49502"/>
                  <a:pt x="1111045" y="0"/>
                </a:cubicBezTo>
                <a:cubicBezTo>
                  <a:pt x="1420379" y="-49502"/>
                  <a:pt x="1341586" y="16401"/>
                  <a:pt x="1483245" y="0"/>
                </a:cubicBezTo>
                <a:cubicBezTo>
                  <a:pt x="1624904" y="-16401"/>
                  <a:pt x="1793620" y="26634"/>
                  <a:pt x="1916553" y="0"/>
                </a:cubicBezTo>
                <a:cubicBezTo>
                  <a:pt x="2039486" y="-26634"/>
                  <a:pt x="2333089" y="47261"/>
                  <a:pt x="2533183" y="0"/>
                </a:cubicBezTo>
                <a:cubicBezTo>
                  <a:pt x="2733277" y="-47261"/>
                  <a:pt x="2895989" y="9742"/>
                  <a:pt x="3088705" y="0"/>
                </a:cubicBezTo>
                <a:cubicBezTo>
                  <a:pt x="3281421" y="-9742"/>
                  <a:pt x="3551939" y="66223"/>
                  <a:pt x="3766443" y="0"/>
                </a:cubicBezTo>
                <a:cubicBezTo>
                  <a:pt x="3980947" y="-66223"/>
                  <a:pt x="4238800" y="4472"/>
                  <a:pt x="4383073" y="0"/>
                </a:cubicBezTo>
                <a:cubicBezTo>
                  <a:pt x="4527346" y="-4472"/>
                  <a:pt x="4770513" y="64305"/>
                  <a:pt x="4938595" y="0"/>
                </a:cubicBezTo>
                <a:cubicBezTo>
                  <a:pt x="5106677" y="-64305"/>
                  <a:pt x="5224601" y="22179"/>
                  <a:pt x="5371903" y="0"/>
                </a:cubicBezTo>
                <a:cubicBezTo>
                  <a:pt x="5519205" y="-22179"/>
                  <a:pt x="5845966" y="7773"/>
                  <a:pt x="6110748" y="0"/>
                </a:cubicBezTo>
                <a:cubicBezTo>
                  <a:pt x="6112819" y="250551"/>
                  <a:pt x="6093404" y="493580"/>
                  <a:pt x="6110748" y="619862"/>
                </a:cubicBezTo>
                <a:cubicBezTo>
                  <a:pt x="6128092" y="746144"/>
                  <a:pt x="6098278" y="1041173"/>
                  <a:pt x="6110748" y="1169551"/>
                </a:cubicBezTo>
                <a:cubicBezTo>
                  <a:pt x="6123218" y="1297929"/>
                  <a:pt x="6101430" y="1625102"/>
                  <a:pt x="6110748" y="1754326"/>
                </a:cubicBezTo>
                <a:cubicBezTo>
                  <a:pt x="5897917" y="1786922"/>
                  <a:pt x="5783616" y="1733885"/>
                  <a:pt x="5555225" y="1754326"/>
                </a:cubicBezTo>
                <a:cubicBezTo>
                  <a:pt x="5326834" y="1774767"/>
                  <a:pt x="5030057" y="1728005"/>
                  <a:pt x="4877488" y="1754326"/>
                </a:cubicBezTo>
                <a:cubicBezTo>
                  <a:pt x="4724919" y="1780647"/>
                  <a:pt x="4510629" y="1708257"/>
                  <a:pt x="4321965" y="1754326"/>
                </a:cubicBezTo>
                <a:cubicBezTo>
                  <a:pt x="4133301" y="1800395"/>
                  <a:pt x="4111619" y="1750996"/>
                  <a:pt x="3949765" y="1754326"/>
                </a:cubicBezTo>
                <a:cubicBezTo>
                  <a:pt x="3787911" y="1757656"/>
                  <a:pt x="3615362" y="1693810"/>
                  <a:pt x="3333135" y="1754326"/>
                </a:cubicBezTo>
                <a:cubicBezTo>
                  <a:pt x="3050908" y="1814842"/>
                  <a:pt x="2984155" y="1748851"/>
                  <a:pt x="2838720" y="1754326"/>
                </a:cubicBezTo>
                <a:cubicBezTo>
                  <a:pt x="2693286" y="1759801"/>
                  <a:pt x="2640723" y="1735691"/>
                  <a:pt x="2466520" y="1754326"/>
                </a:cubicBezTo>
                <a:cubicBezTo>
                  <a:pt x="2292317" y="1772961"/>
                  <a:pt x="2035794" y="1734080"/>
                  <a:pt x="1849890" y="1754326"/>
                </a:cubicBezTo>
                <a:cubicBezTo>
                  <a:pt x="1663986" y="1774572"/>
                  <a:pt x="1493034" y="1707127"/>
                  <a:pt x="1355475" y="1754326"/>
                </a:cubicBezTo>
                <a:cubicBezTo>
                  <a:pt x="1217916" y="1801525"/>
                  <a:pt x="1062782" y="1748039"/>
                  <a:pt x="922167" y="1754326"/>
                </a:cubicBezTo>
                <a:cubicBezTo>
                  <a:pt x="781552" y="1760613"/>
                  <a:pt x="732092" y="1736398"/>
                  <a:pt x="549967" y="1754326"/>
                </a:cubicBezTo>
                <a:cubicBezTo>
                  <a:pt x="367842" y="1772254"/>
                  <a:pt x="211639" y="1706637"/>
                  <a:pt x="0" y="1754326"/>
                </a:cubicBezTo>
                <a:cubicBezTo>
                  <a:pt x="-19156" y="1560882"/>
                  <a:pt x="59913" y="1408641"/>
                  <a:pt x="0" y="1169551"/>
                </a:cubicBezTo>
                <a:cubicBezTo>
                  <a:pt x="-59913" y="930462"/>
                  <a:pt x="36283" y="833658"/>
                  <a:pt x="0" y="584775"/>
                </a:cubicBezTo>
                <a:cubicBezTo>
                  <a:pt x="-36283" y="335892"/>
                  <a:pt x="4897" y="240106"/>
                  <a:pt x="0" y="0"/>
                </a:cubicBezTo>
                <a:close/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63293146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n-US" dirty="0"/>
              <a:t>⏱️ 0–6 </a:t>
            </a:r>
            <a:r>
              <a:rPr lang="uk-UA" dirty="0"/>
              <a:t>хв — температура плавно зростає до ~110 °</a:t>
            </a:r>
            <a:r>
              <a:rPr lang="en-US" dirty="0"/>
              <a:t>C (</a:t>
            </a:r>
            <a:r>
              <a:rPr lang="uk-UA" dirty="0"/>
              <a:t>нагрівання суміші).</a:t>
            </a:r>
          </a:p>
          <a:p>
            <a:r>
              <a:rPr lang="uk-UA" dirty="0"/>
              <a:t>🧊 6–14 хв — утворюється плато (~110 °</a:t>
            </a:r>
            <a:r>
              <a:rPr lang="en-US" dirty="0"/>
              <a:t>C), </a:t>
            </a:r>
            <a:r>
              <a:rPr lang="uk-UA" dirty="0"/>
              <a:t>де температура не змінюється: це етап випаровування води.</a:t>
            </a:r>
          </a:p>
          <a:p>
            <a:r>
              <a:rPr lang="uk-UA" dirty="0"/>
              <a:t>🔥 14–20 хв — після повного випаровування температура знову починає зростати до і досягає 150 °</a:t>
            </a:r>
            <a:r>
              <a:rPr lang="en-US" dirty="0"/>
              <a:t>C.</a:t>
            </a:r>
            <a:endParaRPr lang="uk-UA" dirty="0"/>
          </a:p>
        </p:txBody>
      </p:sp>
      <p:sp>
        <p:nvSpPr>
          <p:cNvPr id="36" name="Місце для вмісту 4">
            <a:extLst>
              <a:ext uri="{FF2B5EF4-FFF2-40B4-BE49-F238E27FC236}">
                <a16:creationId xmlns:a16="http://schemas.microsoft.com/office/drawing/2014/main" id="{AEE99075-67DA-9428-2873-71ED6E90B80F}"/>
              </a:ext>
            </a:extLst>
          </p:cNvPr>
          <p:cNvSpPr txBox="1">
            <a:spLocks/>
          </p:cNvSpPr>
          <p:nvPr/>
        </p:nvSpPr>
        <p:spPr>
          <a:xfrm>
            <a:off x="98323" y="212930"/>
            <a:ext cx="3490451" cy="626870"/>
          </a:xfrm>
          <a:custGeom>
            <a:avLst/>
            <a:gdLst>
              <a:gd name="connsiteX0" fmla="*/ 0 w 3490451"/>
              <a:gd name="connsiteY0" fmla="*/ 0 h 626870"/>
              <a:gd name="connsiteX1" fmla="*/ 581742 w 3490451"/>
              <a:gd name="connsiteY1" fmla="*/ 0 h 626870"/>
              <a:gd name="connsiteX2" fmla="*/ 1163484 w 3490451"/>
              <a:gd name="connsiteY2" fmla="*/ 0 h 626870"/>
              <a:gd name="connsiteX3" fmla="*/ 1815035 w 3490451"/>
              <a:gd name="connsiteY3" fmla="*/ 0 h 626870"/>
              <a:gd name="connsiteX4" fmla="*/ 2326967 w 3490451"/>
              <a:gd name="connsiteY4" fmla="*/ 0 h 626870"/>
              <a:gd name="connsiteX5" fmla="*/ 2873805 w 3490451"/>
              <a:gd name="connsiteY5" fmla="*/ 0 h 626870"/>
              <a:gd name="connsiteX6" fmla="*/ 3490451 w 3490451"/>
              <a:gd name="connsiteY6" fmla="*/ 0 h 626870"/>
              <a:gd name="connsiteX7" fmla="*/ 3490451 w 3490451"/>
              <a:gd name="connsiteY7" fmla="*/ 294629 h 626870"/>
              <a:gd name="connsiteX8" fmla="*/ 3490451 w 3490451"/>
              <a:gd name="connsiteY8" fmla="*/ 626870 h 626870"/>
              <a:gd name="connsiteX9" fmla="*/ 2838900 w 3490451"/>
              <a:gd name="connsiteY9" fmla="*/ 626870 h 626870"/>
              <a:gd name="connsiteX10" fmla="*/ 2361872 w 3490451"/>
              <a:gd name="connsiteY10" fmla="*/ 626870 h 626870"/>
              <a:gd name="connsiteX11" fmla="*/ 1849939 w 3490451"/>
              <a:gd name="connsiteY11" fmla="*/ 626870 h 626870"/>
              <a:gd name="connsiteX12" fmla="*/ 1268197 w 3490451"/>
              <a:gd name="connsiteY12" fmla="*/ 626870 h 626870"/>
              <a:gd name="connsiteX13" fmla="*/ 651551 w 3490451"/>
              <a:gd name="connsiteY13" fmla="*/ 626870 h 626870"/>
              <a:gd name="connsiteX14" fmla="*/ 0 w 3490451"/>
              <a:gd name="connsiteY14" fmla="*/ 626870 h 626870"/>
              <a:gd name="connsiteX15" fmla="*/ 0 w 3490451"/>
              <a:gd name="connsiteY15" fmla="*/ 307166 h 626870"/>
              <a:gd name="connsiteX16" fmla="*/ 0 w 3490451"/>
              <a:gd name="connsiteY16" fmla="*/ 0 h 626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490451" h="626870" fill="none" extrusionOk="0">
                <a:moveTo>
                  <a:pt x="0" y="0"/>
                </a:moveTo>
                <a:cubicBezTo>
                  <a:pt x="239824" y="-50591"/>
                  <a:pt x="464332" y="17682"/>
                  <a:pt x="581742" y="0"/>
                </a:cubicBezTo>
                <a:cubicBezTo>
                  <a:pt x="699152" y="-17682"/>
                  <a:pt x="918549" y="54197"/>
                  <a:pt x="1163484" y="0"/>
                </a:cubicBezTo>
                <a:cubicBezTo>
                  <a:pt x="1408419" y="-54197"/>
                  <a:pt x="1491236" y="48438"/>
                  <a:pt x="1815035" y="0"/>
                </a:cubicBezTo>
                <a:cubicBezTo>
                  <a:pt x="2138834" y="-48438"/>
                  <a:pt x="2162365" y="48544"/>
                  <a:pt x="2326967" y="0"/>
                </a:cubicBezTo>
                <a:cubicBezTo>
                  <a:pt x="2491569" y="-48544"/>
                  <a:pt x="2656697" y="31494"/>
                  <a:pt x="2873805" y="0"/>
                </a:cubicBezTo>
                <a:cubicBezTo>
                  <a:pt x="3090913" y="-31494"/>
                  <a:pt x="3338181" y="28269"/>
                  <a:pt x="3490451" y="0"/>
                </a:cubicBezTo>
                <a:cubicBezTo>
                  <a:pt x="3522440" y="102616"/>
                  <a:pt x="3476011" y="232089"/>
                  <a:pt x="3490451" y="294629"/>
                </a:cubicBezTo>
                <a:cubicBezTo>
                  <a:pt x="3504891" y="357169"/>
                  <a:pt x="3471505" y="484349"/>
                  <a:pt x="3490451" y="626870"/>
                </a:cubicBezTo>
                <a:cubicBezTo>
                  <a:pt x="3185385" y="664997"/>
                  <a:pt x="3097933" y="585399"/>
                  <a:pt x="2838900" y="626870"/>
                </a:cubicBezTo>
                <a:cubicBezTo>
                  <a:pt x="2579867" y="668341"/>
                  <a:pt x="2465827" y="620995"/>
                  <a:pt x="2361872" y="626870"/>
                </a:cubicBezTo>
                <a:cubicBezTo>
                  <a:pt x="2257917" y="632745"/>
                  <a:pt x="2049112" y="565807"/>
                  <a:pt x="1849939" y="626870"/>
                </a:cubicBezTo>
                <a:cubicBezTo>
                  <a:pt x="1650766" y="687933"/>
                  <a:pt x="1498494" y="605371"/>
                  <a:pt x="1268197" y="626870"/>
                </a:cubicBezTo>
                <a:cubicBezTo>
                  <a:pt x="1037900" y="648369"/>
                  <a:pt x="805599" y="553931"/>
                  <a:pt x="651551" y="626870"/>
                </a:cubicBezTo>
                <a:cubicBezTo>
                  <a:pt x="497503" y="699809"/>
                  <a:pt x="145424" y="581791"/>
                  <a:pt x="0" y="626870"/>
                </a:cubicBezTo>
                <a:cubicBezTo>
                  <a:pt x="-27549" y="540581"/>
                  <a:pt x="11677" y="415299"/>
                  <a:pt x="0" y="307166"/>
                </a:cubicBezTo>
                <a:cubicBezTo>
                  <a:pt x="-11677" y="199033"/>
                  <a:pt x="21453" y="107738"/>
                  <a:pt x="0" y="0"/>
                </a:cubicBezTo>
                <a:close/>
              </a:path>
              <a:path w="3490451" h="626870" stroke="0" extrusionOk="0">
                <a:moveTo>
                  <a:pt x="0" y="0"/>
                </a:moveTo>
                <a:cubicBezTo>
                  <a:pt x="272415" y="-48650"/>
                  <a:pt x="321769" y="53199"/>
                  <a:pt x="616646" y="0"/>
                </a:cubicBezTo>
                <a:cubicBezTo>
                  <a:pt x="911523" y="-53199"/>
                  <a:pt x="885674" y="35851"/>
                  <a:pt x="1128579" y="0"/>
                </a:cubicBezTo>
                <a:cubicBezTo>
                  <a:pt x="1371484" y="-35851"/>
                  <a:pt x="1536348" y="31982"/>
                  <a:pt x="1640512" y="0"/>
                </a:cubicBezTo>
                <a:cubicBezTo>
                  <a:pt x="1744676" y="-31982"/>
                  <a:pt x="1991170" y="10692"/>
                  <a:pt x="2117540" y="0"/>
                </a:cubicBezTo>
                <a:cubicBezTo>
                  <a:pt x="2243910" y="-10692"/>
                  <a:pt x="2488054" y="46941"/>
                  <a:pt x="2664378" y="0"/>
                </a:cubicBezTo>
                <a:cubicBezTo>
                  <a:pt x="2840702" y="-46941"/>
                  <a:pt x="3175738" y="6190"/>
                  <a:pt x="3490451" y="0"/>
                </a:cubicBezTo>
                <a:cubicBezTo>
                  <a:pt x="3517370" y="159589"/>
                  <a:pt x="3467865" y="202520"/>
                  <a:pt x="3490451" y="319704"/>
                </a:cubicBezTo>
                <a:cubicBezTo>
                  <a:pt x="3513037" y="436888"/>
                  <a:pt x="3456783" y="538523"/>
                  <a:pt x="3490451" y="626870"/>
                </a:cubicBezTo>
                <a:cubicBezTo>
                  <a:pt x="3295630" y="690856"/>
                  <a:pt x="3082814" y="582247"/>
                  <a:pt x="2908709" y="626870"/>
                </a:cubicBezTo>
                <a:cubicBezTo>
                  <a:pt x="2734604" y="671493"/>
                  <a:pt x="2636197" y="613760"/>
                  <a:pt x="2396776" y="626870"/>
                </a:cubicBezTo>
                <a:cubicBezTo>
                  <a:pt x="2157355" y="639980"/>
                  <a:pt x="2025995" y="587475"/>
                  <a:pt x="1849939" y="626870"/>
                </a:cubicBezTo>
                <a:cubicBezTo>
                  <a:pt x="1673883" y="666265"/>
                  <a:pt x="1523821" y="592555"/>
                  <a:pt x="1303102" y="626870"/>
                </a:cubicBezTo>
                <a:cubicBezTo>
                  <a:pt x="1082383" y="661185"/>
                  <a:pt x="987402" y="618158"/>
                  <a:pt x="756264" y="626870"/>
                </a:cubicBezTo>
                <a:cubicBezTo>
                  <a:pt x="525126" y="635582"/>
                  <a:pt x="325082" y="557560"/>
                  <a:pt x="0" y="626870"/>
                </a:cubicBezTo>
                <a:cubicBezTo>
                  <a:pt x="-24160" y="518969"/>
                  <a:pt x="25027" y="467979"/>
                  <a:pt x="0" y="319704"/>
                </a:cubicBezTo>
                <a:cubicBezTo>
                  <a:pt x="-25027" y="171429"/>
                  <a:pt x="887" y="135086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6715345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</a:rPr>
              <a:t>Що ми отримали?</a:t>
            </a: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  <a:sym typeface="Wingdings" panose="05000000000000000000" pitchFamily="2" charset="2"/>
              </a:rPr>
              <a:t></a:t>
            </a:r>
            <a:endParaRPr lang="uk-UA" i="1" dirty="0">
              <a:latin typeface="Gill Sans Nova" panose="020B0602020104020203" pitchFamily="34" charset="0"/>
              <a:cs typeface="Dreaming Outloud Script Pro" panose="020F0502020204030204" pitchFamily="66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72F2956-5633-1EC8-0C08-7ABC611E08E2}"/>
              </a:ext>
            </a:extLst>
          </p:cNvPr>
          <p:cNvSpPr txBox="1"/>
          <p:nvPr/>
        </p:nvSpPr>
        <p:spPr>
          <a:xfrm>
            <a:off x="2382322" y="4213801"/>
            <a:ext cx="61107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🧪 При нагріванні суміші (вода, цукор, мед) до 150 °C було виявлено три чіткі теплові етапи:</a:t>
            </a:r>
          </a:p>
        </p:txBody>
      </p:sp>
    </p:spTree>
    <p:extLst>
      <p:ext uri="{BB962C8B-B14F-4D97-AF65-F5344CB8AC3E}">
        <p14:creationId xmlns:p14="http://schemas.microsoft.com/office/powerpoint/2010/main" val="1481944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7A868-C251-7014-6A94-6AB434907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6E15D-6B7C-47A9-56A4-0E7567A9E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851" y="540488"/>
            <a:ext cx="3473244" cy="865239"/>
          </a:xfrm>
        </p:spPr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chemeClr val="accent2"/>
                </a:solidFill>
              </a:rPr>
              <a:t> Висновок</a:t>
            </a:r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06F9C8F4-A5BA-62DD-15BA-662E1FFF0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631" y="212930"/>
            <a:ext cx="4187313" cy="593315"/>
          </a:xfrm>
          <a:custGeom>
            <a:avLst/>
            <a:gdLst>
              <a:gd name="connsiteX0" fmla="*/ 0 w 4187313"/>
              <a:gd name="connsiteY0" fmla="*/ 0 h 593315"/>
              <a:gd name="connsiteX1" fmla="*/ 598188 w 4187313"/>
              <a:gd name="connsiteY1" fmla="*/ 0 h 593315"/>
              <a:gd name="connsiteX2" fmla="*/ 1196375 w 4187313"/>
              <a:gd name="connsiteY2" fmla="*/ 0 h 593315"/>
              <a:gd name="connsiteX3" fmla="*/ 1878309 w 4187313"/>
              <a:gd name="connsiteY3" fmla="*/ 0 h 593315"/>
              <a:gd name="connsiteX4" fmla="*/ 2392750 w 4187313"/>
              <a:gd name="connsiteY4" fmla="*/ 0 h 593315"/>
              <a:gd name="connsiteX5" fmla="*/ 2949065 w 4187313"/>
              <a:gd name="connsiteY5" fmla="*/ 0 h 593315"/>
              <a:gd name="connsiteX6" fmla="*/ 3421633 w 4187313"/>
              <a:gd name="connsiteY6" fmla="*/ 0 h 593315"/>
              <a:gd name="connsiteX7" fmla="*/ 4187313 w 4187313"/>
              <a:gd name="connsiteY7" fmla="*/ 0 h 593315"/>
              <a:gd name="connsiteX8" fmla="*/ 4187313 w 4187313"/>
              <a:gd name="connsiteY8" fmla="*/ 593315 h 593315"/>
              <a:gd name="connsiteX9" fmla="*/ 3505379 w 4187313"/>
              <a:gd name="connsiteY9" fmla="*/ 593315 h 593315"/>
              <a:gd name="connsiteX10" fmla="*/ 3032811 w 4187313"/>
              <a:gd name="connsiteY10" fmla="*/ 593315 h 593315"/>
              <a:gd name="connsiteX11" fmla="*/ 2518370 w 4187313"/>
              <a:gd name="connsiteY11" fmla="*/ 593315 h 593315"/>
              <a:gd name="connsiteX12" fmla="*/ 1920182 w 4187313"/>
              <a:gd name="connsiteY12" fmla="*/ 593315 h 593315"/>
              <a:gd name="connsiteX13" fmla="*/ 1280121 w 4187313"/>
              <a:gd name="connsiteY13" fmla="*/ 593315 h 593315"/>
              <a:gd name="connsiteX14" fmla="*/ 723807 w 4187313"/>
              <a:gd name="connsiteY14" fmla="*/ 593315 h 593315"/>
              <a:gd name="connsiteX15" fmla="*/ 0 w 4187313"/>
              <a:gd name="connsiteY15" fmla="*/ 593315 h 593315"/>
              <a:gd name="connsiteX16" fmla="*/ 0 w 4187313"/>
              <a:gd name="connsiteY16" fmla="*/ 0 h 59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87313" h="593315" fill="none" extrusionOk="0">
                <a:moveTo>
                  <a:pt x="0" y="0"/>
                </a:moveTo>
                <a:cubicBezTo>
                  <a:pt x="296646" y="-16743"/>
                  <a:pt x="421841" y="24518"/>
                  <a:pt x="598188" y="0"/>
                </a:cubicBezTo>
                <a:cubicBezTo>
                  <a:pt x="774535" y="-24518"/>
                  <a:pt x="1017651" y="44589"/>
                  <a:pt x="1196375" y="0"/>
                </a:cubicBezTo>
                <a:cubicBezTo>
                  <a:pt x="1375099" y="-44589"/>
                  <a:pt x="1661676" y="47909"/>
                  <a:pt x="1878309" y="0"/>
                </a:cubicBezTo>
                <a:cubicBezTo>
                  <a:pt x="2094942" y="-47909"/>
                  <a:pt x="2251769" y="51928"/>
                  <a:pt x="2392750" y="0"/>
                </a:cubicBezTo>
                <a:cubicBezTo>
                  <a:pt x="2533731" y="-51928"/>
                  <a:pt x="2683118" y="57007"/>
                  <a:pt x="2949065" y="0"/>
                </a:cubicBezTo>
                <a:cubicBezTo>
                  <a:pt x="3215013" y="-57007"/>
                  <a:pt x="3209597" y="20605"/>
                  <a:pt x="3421633" y="0"/>
                </a:cubicBezTo>
                <a:cubicBezTo>
                  <a:pt x="3633669" y="-20605"/>
                  <a:pt x="3957173" y="42366"/>
                  <a:pt x="4187313" y="0"/>
                </a:cubicBezTo>
                <a:cubicBezTo>
                  <a:pt x="4204369" y="125407"/>
                  <a:pt x="4166719" y="344267"/>
                  <a:pt x="4187313" y="593315"/>
                </a:cubicBezTo>
                <a:cubicBezTo>
                  <a:pt x="3878082" y="649381"/>
                  <a:pt x="3762214" y="547805"/>
                  <a:pt x="3505379" y="593315"/>
                </a:cubicBezTo>
                <a:cubicBezTo>
                  <a:pt x="3248544" y="638825"/>
                  <a:pt x="3256522" y="582715"/>
                  <a:pt x="3032811" y="593315"/>
                </a:cubicBezTo>
                <a:cubicBezTo>
                  <a:pt x="2809100" y="603915"/>
                  <a:pt x="2668291" y="540316"/>
                  <a:pt x="2518370" y="593315"/>
                </a:cubicBezTo>
                <a:cubicBezTo>
                  <a:pt x="2368449" y="646314"/>
                  <a:pt x="2129020" y="559468"/>
                  <a:pt x="1920182" y="593315"/>
                </a:cubicBezTo>
                <a:cubicBezTo>
                  <a:pt x="1711344" y="627162"/>
                  <a:pt x="1415033" y="572471"/>
                  <a:pt x="1280121" y="593315"/>
                </a:cubicBezTo>
                <a:cubicBezTo>
                  <a:pt x="1145209" y="614159"/>
                  <a:pt x="983240" y="585383"/>
                  <a:pt x="723807" y="593315"/>
                </a:cubicBezTo>
                <a:cubicBezTo>
                  <a:pt x="464374" y="601247"/>
                  <a:pt x="146888" y="511108"/>
                  <a:pt x="0" y="593315"/>
                </a:cubicBezTo>
                <a:cubicBezTo>
                  <a:pt x="-61830" y="315845"/>
                  <a:pt x="54103" y="199633"/>
                  <a:pt x="0" y="0"/>
                </a:cubicBezTo>
                <a:close/>
              </a:path>
              <a:path w="4187313" h="593315" stroke="0" extrusionOk="0">
                <a:moveTo>
                  <a:pt x="0" y="0"/>
                </a:moveTo>
                <a:cubicBezTo>
                  <a:pt x="219127" y="-38019"/>
                  <a:pt x="486311" y="56332"/>
                  <a:pt x="640061" y="0"/>
                </a:cubicBezTo>
                <a:cubicBezTo>
                  <a:pt x="793811" y="-56332"/>
                  <a:pt x="975859" y="58086"/>
                  <a:pt x="1154502" y="0"/>
                </a:cubicBezTo>
                <a:cubicBezTo>
                  <a:pt x="1333145" y="-58086"/>
                  <a:pt x="1421378" y="29852"/>
                  <a:pt x="1668943" y="0"/>
                </a:cubicBezTo>
                <a:cubicBezTo>
                  <a:pt x="1916508" y="-29852"/>
                  <a:pt x="1915094" y="14312"/>
                  <a:pt x="2141512" y="0"/>
                </a:cubicBezTo>
                <a:cubicBezTo>
                  <a:pt x="2367930" y="-14312"/>
                  <a:pt x="2540091" y="59290"/>
                  <a:pt x="2697826" y="0"/>
                </a:cubicBezTo>
                <a:cubicBezTo>
                  <a:pt x="2855561" y="-59290"/>
                  <a:pt x="3125774" y="64818"/>
                  <a:pt x="3337887" y="0"/>
                </a:cubicBezTo>
                <a:cubicBezTo>
                  <a:pt x="3550000" y="-64818"/>
                  <a:pt x="3908808" y="91760"/>
                  <a:pt x="4187313" y="0"/>
                </a:cubicBezTo>
                <a:cubicBezTo>
                  <a:pt x="4244115" y="253089"/>
                  <a:pt x="4155885" y="356716"/>
                  <a:pt x="4187313" y="593315"/>
                </a:cubicBezTo>
                <a:cubicBezTo>
                  <a:pt x="4034905" y="629844"/>
                  <a:pt x="3775078" y="576474"/>
                  <a:pt x="3589125" y="593315"/>
                </a:cubicBezTo>
                <a:cubicBezTo>
                  <a:pt x="3403172" y="610156"/>
                  <a:pt x="3329893" y="579770"/>
                  <a:pt x="3074684" y="593315"/>
                </a:cubicBezTo>
                <a:cubicBezTo>
                  <a:pt x="2819475" y="606860"/>
                  <a:pt x="2673368" y="532451"/>
                  <a:pt x="2518370" y="593315"/>
                </a:cubicBezTo>
                <a:cubicBezTo>
                  <a:pt x="2363372" y="654179"/>
                  <a:pt x="2136751" y="572309"/>
                  <a:pt x="1962055" y="593315"/>
                </a:cubicBezTo>
                <a:cubicBezTo>
                  <a:pt x="1787360" y="614321"/>
                  <a:pt x="1562889" y="579907"/>
                  <a:pt x="1405741" y="593315"/>
                </a:cubicBezTo>
                <a:cubicBezTo>
                  <a:pt x="1248593" y="606723"/>
                  <a:pt x="996512" y="589332"/>
                  <a:pt x="849426" y="593315"/>
                </a:cubicBezTo>
                <a:cubicBezTo>
                  <a:pt x="702341" y="597298"/>
                  <a:pt x="296119" y="583910"/>
                  <a:pt x="0" y="593315"/>
                </a:cubicBezTo>
                <a:cubicBezTo>
                  <a:pt x="-55524" y="331881"/>
                  <a:pt x="67827" y="139022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671534598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</a:rPr>
              <a:t>Наука — смачна справа!</a:t>
            </a: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  <a:sym typeface="Wingdings" panose="05000000000000000000" pitchFamily="2" charset="2"/>
              </a:rPr>
              <a:t></a:t>
            </a:r>
            <a:endParaRPr lang="uk-UA" i="1" dirty="0">
              <a:latin typeface="Gill Sans Nova" panose="020B0602020104020203" pitchFamily="34" charset="0"/>
              <a:cs typeface="Dreaming Outloud Script Pro" panose="020F0502020204030204" pitchFamily="66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42349D0-B6E2-8A1B-D72C-E2B340FD5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6794" y="212930"/>
            <a:ext cx="1981372" cy="257883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1901275-65D4-ACBE-5469-FD20FD0D8C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7909" y="2421615"/>
            <a:ext cx="2334970" cy="24020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ACCD18A-CD4E-6C27-F1F6-BEAC1C88AA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8874" y="4212108"/>
            <a:ext cx="2139881" cy="278611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81CF77-04D9-916B-D4F3-6D05D3897B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90945" y="0"/>
            <a:ext cx="2591025" cy="26458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3069C6-D4C6-8766-CB55-0B0AC297EE6B}"/>
              </a:ext>
            </a:extLst>
          </p:cNvPr>
          <p:cNvSpPr txBox="1"/>
          <p:nvPr/>
        </p:nvSpPr>
        <p:spPr>
          <a:xfrm>
            <a:off x="354315" y="3559146"/>
            <a:ext cx="664247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/>
              <a:t>🧪 Випаровування води потребує більше енергії, ніж саме нагрівання. Витрати енергії на випаровування води (~67.8 кДж) були майже вдвічі більші, ніж на нагрів суміші до 110 °</a:t>
            </a:r>
            <a:r>
              <a:rPr lang="en-US" sz="2000" dirty="0"/>
              <a:t>C (~38.1 </a:t>
            </a:r>
            <a:r>
              <a:rPr lang="uk-UA" sz="2000" dirty="0"/>
              <a:t>кДж).Це демонструє, що фазові переходи споживають величезну кількість енергії, навіть без зміни температури.</a:t>
            </a:r>
          </a:p>
          <a:p>
            <a:endParaRPr lang="uk-UA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97D404-B801-8A67-BB60-07D58D962C04}"/>
              </a:ext>
            </a:extLst>
          </p:cNvPr>
          <p:cNvSpPr txBox="1"/>
          <p:nvPr/>
        </p:nvSpPr>
        <p:spPr>
          <a:xfrm>
            <a:off x="405451" y="2533651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/>
              <a:t>🧪 Ці етапи мають різну енергетичну вартість і термохімічні наслідки, і їх можна точно змоделювати та контролювати.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72FC1A-0BD4-EC9F-D9F8-0B905243C45F}"/>
              </a:ext>
            </a:extLst>
          </p:cNvPr>
          <p:cNvSpPr txBox="1"/>
          <p:nvPr/>
        </p:nvSpPr>
        <p:spPr>
          <a:xfrm>
            <a:off x="405451" y="1713729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🧪В ході експерименту було виявлено три чіткі теплові етапи.</a:t>
            </a:r>
          </a:p>
        </p:txBody>
      </p:sp>
    </p:spTree>
    <p:extLst>
      <p:ext uri="{BB962C8B-B14F-4D97-AF65-F5344CB8AC3E}">
        <p14:creationId xmlns:p14="http://schemas.microsoft.com/office/powerpoint/2010/main" val="4058610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E2D5C-8FEA-246D-AADA-ABA7F58A1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B7CB8-DC52-5B3E-3B3E-B51355F20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595" y="627574"/>
            <a:ext cx="4052120" cy="865239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accent2"/>
                </a:solidFill>
              </a:rPr>
              <a:t>Солодка фізика</a:t>
            </a:r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9C64CAE2-3E21-155B-883C-3AFC7A9A5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631" y="212930"/>
            <a:ext cx="5781369" cy="593315"/>
          </a:xfrm>
          <a:custGeom>
            <a:avLst/>
            <a:gdLst>
              <a:gd name="connsiteX0" fmla="*/ 0 w 5781369"/>
              <a:gd name="connsiteY0" fmla="*/ 0 h 593315"/>
              <a:gd name="connsiteX1" fmla="*/ 520323 w 5781369"/>
              <a:gd name="connsiteY1" fmla="*/ 0 h 593315"/>
              <a:gd name="connsiteX2" fmla="*/ 1040646 w 5781369"/>
              <a:gd name="connsiteY2" fmla="*/ 0 h 593315"/>
              <a:gd name="connsiteX3" fmla="*/ 1560970 w 5781369"/>
              <a:gd name="connsiteY3" fmla="*/ 0 h 593315"/>
              <a:gd name="connsiteX4" fmla="*/ 2023479 w 5781369"/>
              <a:gd name="connsiteY4" fmla="*/ 0 h 593315"/>
              <a:gd name="connsiteX5" fmla="*/ 2601616 w 5781369"/>
              <a:gd name="connsiteY5" fmla="*/ 0 h 593315"/>
              <a:gd name="connsiteX6" fmla="*/ 3295380 w 5781369"/>
              <a:gd name="connsiteY6" fmla="*/ 0 h 593315"/>
              <a:gd name="connsiteX7" fmla="*/ 3757890 w 5781369"/>
              <a:gd name="connsiteY7" fmla="*/ 0 h 593315"/>
              <a:gd name="connsiteX8" fmla="*/ 4162586 w 5781369"/>
              <a:gd name="connsiteY8" fmla="*/ 0 h 593315"/>
              <a:gd name="connsiteX9" fmla="*/ 4567282 w 5781369"/>
              <a:gd name="connsiteY9" fmla="*/ 0 h 593315"/>
              <a:gd name="connsiteX10" fmla="*/ 5261046 w 5781369"/>
              <a:gd name="connsiteY10" fmla="*/ 0 h 593315"/>
              <a:gd name="connsiteX11" fmla="*/ 5781369 w 5781369"/>
              <a:gd name="connsiteY11" fmla="*/ 0 h 593315"/>
              <a:gd name="connsiteX12" fmla="*/ 5781369 w 5781369"/>
              <a:gd name="connsiteY12" fmla="*/ 593315 h 593315"/>
              <a:gd name="connsiteX13" fmla="*/ 5145418 w 5781369"/>
              <a:gd name="connsiteY13" fmla="*/ 593315 h 593315"/>
              <a:gd name="connsiteX14" fmla="*/ 4740723 w 5781369"/>
              <a:gd name="connsiteY14" fmla="*/ 593315 h 593315"/>
              <a:gd name="connsiteX15" fmla="*/ 4162586 w 5781369"/>
              <a:gd name="connsiteY15" fmla="*/ 593315 h 593315"/>
              <a:gd name="connsiteX16" fmla="*/ 3468821 w 5781369"/>
              <a:gd name="connsiteY16" fmla="*/ 593315 h 593315"/>
              <a:gd name="connsiteX17" fmla="*/ 3064126 w 5781369"/>
              <a:gd name="connsiteY17" fmla="*/ 593315 h 593315"/>
              <a:gd name="connsiteX18" fmla="*/ 2543802 w 5781369"/>
              <a:gd name="connsiteY18" fmla="*/ 593315 h 593315"/>
              <a:gd name="connsiteX19" fmla="*/ 2023479 w 5781369"/>
              <a:gd name="connsiteY19" fmla="*/ 593315 h 593315"/>
              <a:gd name="connsiteX20" fmla="*/ 1560970 w 5781369"/>
              <a:gd name="connsiteY20" fmla="*/ 593315 h 593315"/>
              <a:gd name="connsiteX21" fmla="*/ 867205 w 5781369"/>
              <a:gd name="connsiteY21" fmla="*/ 593315 h 593315"/>
              <a:gd name="connsiteX22" fmla="*/ 0 w 5781369"/>
              <a:gd name="connsiteY22" fmla="*/ 593315 h 593315"/>
              <a:gd name="connsiteX23" fmla="*/ 0 w 5781369"/>
              <a:gd name="connsiteY23" fmla="*/ 0 h 59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781369" h="593315" fill="none" extrusionOk="0">
                <a:moveTo>
                  <a:pt x="0" y="0"/>
                </a:moveTo>
                <a:cubicBezTo>
                  <a:pt x="168354" y="-55256"/>
                  <a:pt x="343536" y="45133"/>
                  <a:pt x="520323" y="0"/>
                </a:cubicBezTo>
                <a:cubicBezTo>
                  <a:pt x="697110" y="-45133"/>
                  <a:pt x="934731" y="38415"/>
                  <a:pt x="1040646" y="0"/>
                </a:cubicBezTo>
                <a:cubicBezTo>
                  <a:pt x="1146561" y="-38415"/>
                  <a:pt x="1455038" y="53758"/>
                  <a:pt x="1560970" y="0"/>
                </a:cubicBezTo>
                <a:cubicBezTo>
                  <a:pt x="1666902" y="-53758"/>
                  <a:pt x="1868278" y="47928"/>
                  <a:pt x="2023479" y="0"/>
                </a:cubicBezTo>
                <a:cubicBezTo>
                  <a:pt x="2178680" y="-47928"/>
                  <a:pt x="2480531" y="19007"/>
                  <a:pt x="2601616" y="0"/>
                </a:cubicBezTo>
                <a:cubicBezTo>
                  <a:pt x="2722701" y="-19007"/>
                  <a:pt x="2996359" y="9876"/>
                  <a:pt x="3295380" y="0"/>
                </a:cubicBezTo>
                <a:cubicBezTo>
                  <a:pt x="3594401" y="-9876"/>
                  <a:pt x="3630475" y="49016"/>
                  <a:pt x="3757890" y="0"/>
                </a:cubicBezTo>
                <a:cubicBezTo>
                  <a:pt x="3885305" y="-49016"/>
                  <a:pt x="4004629" y="923"/>
                  <a:pt x="4162586" y="0"/>
                </a:cubicBezTo>
                <a:cubicBezTo>
                  <a:pt x="4320543" y="-923"/>
                  <a:pt x="4471308" y="14463"/>
                  <a:pt x="4567282" y="0"/>
                </a:cubicBezTo>
                <a:cubicBezTo>
                  <a:pt x="4663256" y="-14463"/>
                  <a:pt x="5059047" y="64733"/>
                  <a:pt x="5261046" y="0"/>
                </a:cubicBezTo>
                <a:cubicBezTo>
                  <a:pt x="5463045" y="-64733"/>
                  <a:pt x="5651802" y="36328"/>
                  <a:pt x="5781369" y="0"/>
                </a:cubicBezTo>
                <a:cubicBezTo>
                  <a:pt x="5819306" y="231008"/>
                  <a:pt x="5740442" y="357408"/>
                  <a:pt x="5781369" y="593315"/>
                </a:cubicBezTo>
                <a:cubicBezTo>
                  <a:pt x="5642932" y="664896"/>
                  <a:pt x="5374223" y="536981"/>
                  <a:pt x="5145418" y="593315"/>
                </a:cubicBezTo>
                <a:cubicBezTo>
                  <a:pt x="4916613" y="649649"/>
                  <a:pt x="4861123" y="592183"/>
                  <a:pt x="4740723" y="593315"/>
                </a:cubicBezTo>
                <a:cubicBezTo>
                  <a:pt x="4620324" y="594447"/>
                  <a:pt x="4386124" y="564036"/>
                  <a:pt x="4162586" y="593315"/>
                </a:cubicBezTo>
                <a:cubicBezTo>
                  <a:pt x="3939048" y="622594"/>
                  <a:pt x="3717658" y="528877"/>
                  <a:pt x="3468821" y="593315"/>
                </a:cubicBezTo>
                <a:cubicBezTo>
                  <a:pt x="3219985" y="657753"/>
                  <a:pt x="3174606" y="587031"/>
                  <a:pt x="3064126" y="593315"/>
                </a:cubicBezTo>
                <a:cubicBezTo>
                  <a:pt x="2953647" y="599599"/>
                  <a:pt x="2672239" y="534054"/>
                  <a:pt x="2543802" y="593315"/>
                </a:cubicBezTo>
                <a:cubicBezTo>
                  <a:pt x="2415365" y="652576"/>
                  <a:pt x="2195787" y="592197"/>
                  <a:pt x="2023479" y="593315"/>
                </a:cubicBezTo>
                <a:cubicBezTo>
                  <a:pt x="1851171" y="594433"/>
                  <a:pt x="1694021" y="576698"/>
                  <a:pt x="1560970" y="593315"/>
                </a:cubicBezTo>
                <a:cubicBezTo>
                  <a:pt x="1427919" y="609932"/>
                  <a:pt x="1080692" y="587195"/>
                  <a:pt x="867205" y="593315"/>
                </a:cubicBezTo>
                <a:cubicBezTo>
                  <a:pt x="653718" y="599435"/>
                  <a:pt x="253816" y="492412"/>
                  <a:pt x="0" y="593315"/>
                </a:cubicBezTo>
                <a:cubicBezTo>
                  <a:pt x="-66523" y="416293"/>
                  <a:pt x="1509" y="232785"/>
                  <a:pt x="0" y="0"/>
                </a:cubicBezTo>
                <a:close/>
              </a:path>
              <a:path w="5781369" h="593315" stroke="0" extrusionOk="0">
                <a:moveTo>
                  <a:pt x="0" y="0"/>
                </a:moveTo>
                <a:cubicBezTo>
                  <a:pt x="259145" y="-67537"/>
                  <a:pt x="456300" y="69755"/>
                  <a:pt x="635951" y="0"/>
                </a:cubicBezTo>
                <a:cubicBezTo>
                  <a:pt x="815602" y="-69755"/>
                  <a:pt x="925575" y="44090"/>
                  <a:pt x="1098460" y="0"/>
                </a:cubicBezTo>
                <a:cubicBezTo>
                  <a:pt x="1271345" y="-44090"/>
                  <a:pt x="1448558" y="41847"/>
                  <a:pt x="1560970" y="0"/>
                </a:cubicBezTo>
                <a:cubicBezTo>
                  <a:pt x="1673382" y="-41847"/>
                  <a:pt x="1882643" y="4174"/>
                  <a:pt x="1965665" y="0"/>
                </a:cubicBezTo>
                <a:cubicBezTo>
                  <a:pt x="2048687" y="-4174"/>
                  <a:pt x="2347348" y="57601"/>
                  <a:pt x="2485989" y="0"/>
                </a:cubicBezTo>
                <a:cubicBezTo>
                  <a:pt x="2624630" y="-57601"/>
                  <a:pt x="2814399" y="31013"/>
                  <a:pt x="3121939" y="0"/>
                </a:cubicBezTo>
                <a:cubicBezTo>
                  <a:pt x="3429479" y="-31013"/>
                  <a:pt x="3537159" y="72491"/>
                  <a:pt x="3757890" y="0"/>
                </a:cubicBezTo>
                <a:cubicBezTo>
                  <a:pt x="3978621" y="-72491"/>
                  <a:pt x="4076220" y="33776"/>
                  <a:pt x="4220399" y="0"/>
                </a:cubicBezTo>
                <a:cubicBezTo>
                  <a:pt x="4364578" y="-33776"/>
                  <a:pt x="4483780" y="10067"/>
                  <a:pt x="4682909" y="0"/>
                </a:cubicBezTo>
                <a:cubicBezTo>
                  <a:pt x="4882038" y="-10067"/>
                  <a:pt x="4980358" y="23428"/>
                  <a:pt x="5203232" y="0"/>
                </a:cubicBezTo>
                <a:cubicBezTo>
                  <a:pt x="5426106" y="-23428"/>
                  <a:pt x="5511976" y="10215"/>
                  <a:pt x="5781369" y="0"/>
                </a:cubicBezTo>
                <a:cubicBezTo>
                  <a:pt x="5793485" y="242780"/>
                  <a:pt x="5731217" y="387008"/>
                  <a:pt x="5781369" y="593315"/>
                </a:cubicBezTo>
                <a:cubicBezTo>
                  <a:pt x="5636265" y="623977"/>
                  <a:pt x="5457772" y="549614"/>
                  <a:pt x="5376673" y="593315"/>
                </a:cubicBezTo>
                <a:cubicBezTo>
                  <a:pt x="5295574" y="637016"/>
                  <a:pt x="4997569" y="568188"/>
                  <a:pt x="4856350" y="593315"/>
                </a:cubicBezTo>
                <a:cubicBezTo>
                  <a:pt x="4715131" y="618442"/>
                  <a:pt x="4586166" y="586223"/>
                  <a:pt x="4336027" y="593315"/>
                </a:cubicBezTo>
                <a:cubicBezTo>
                  <a:pt x="4085888" y="600407"/>
                  <a:pt x="3979749" y="576932"/>
                  <a:pt x="3642262" y="593315"/>
                </a:cubicBezTo>
                <a:cubicBezTo>
                  <a:pt x="3304775" y="609698"/>
                  <a:pt x="3338188" y="580909"/>
                  <a:pt x="3179753" y="593315"/>
                </a:cubicBezTo>
                <a:cubicBezTo>
                  <a:pt x="3021318" y="605721"/>
                  <a:pt x="2876617" y="529397"/>
                  <a:pt x="2601616" y="593315"/>
                </a:cubicBezTo>
                <a:cubicBezTo>
                  <a:pt x="2326615" y="657233"/>
                  <a:pt x="2234793" y="590755"/>
                  <a:pt x="2023479" y="593315"/>
                </a:cubicBezTo>
                <a:cubicBezTo>
                  <a:pt x="1812165" y="595875"/>
                  <a:pt x="1737857" y="569497"/>
                  <a:pt x="1503156" y="593315"/>
                </a:cubicBezTo>
                <a:cubicBezTo>
                  <a:pt x="1268455" y="617133"/>
                  <a:pt x="1140826" y="580916"/>
                  <a:pt x="1040646" y="593315"/>
                </a:cubicBezTo>
                <a:cubicBezTo>
                  <a:pt x="940466" y="605714"/>
                  <a:pt x="790487" y="554682"/>
                  <a:pt x="578137" y="593315"/>
                </a:cubicBezTo>
                <a:cubicBezTo>
                  <a:pt x="365787" y="631948"/>
                  <a:pt x="119560" y="533753"/>
                  <a:pt x="0" y="593315"/>
                </a:cubicBezTo>
                <a:cubicBezTo>
                  <a:pt x="-69755" y="390072"/>
                  <a:pt x="57379" y="176980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671534598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</a:rPr>
              <a:t>Наші враження — солодкі, як карамель</a:t>
            </a:r>
            <a:r>
              <a:rPr lang="ru-RU" i="1" dirty="0">
                <a:latin typeface="Gill Sans Nova" panose="020B0602020104020203" pitchFamily="34" charset="0"/>
                <a:cs typeface="Dreaming Outloud Script Pro" panose="020F0502020204030204" pitchFamily="66" charset="0"/>
                <a:sym typeface="Wingdings" panose="05000000000000000000" pitchFamily="2" charset="2"/>
              </a:rPr>
              <a:t></a:t>
            </a:r>
            <a:endParaRPr lang="uk-UA" i="1" dirty="0">
              <a:latin typeface="Gill Sans Nova" panose="020B0602020104020203" pitchFamily="34" charset="0"/>
              <a:cs typeface="Dreaming Outloud Script Pro" panose="020F050202020403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B0630F-287E-6DA0-0903-D0E12C80FB59}"/>
              </a:ext>
            </a:extLst>
          </p:cNvPr>
          <p:cNvSpPr txBox="1"/>
          <p:nvPr/>
        </p:nvSpPr>
        <p:spPr>
          <a:xfrm>
            <a:off x="117987" y="1492813"/>
            <a:ext cx="6980904" cy="2246769"/>
          </a:xfrm>
          <a:custGeom>
            <a:avLst/>
            <a:gdLst>
              <a:gd name="connsiteX0" fmla="*/ 0 w 6980904"/>
              <a:gd name="connsiteY0" fmla="*/ 0 h 2246769"/>
              <a:gd name="connsiteX1" fmla="*/ 721360 w 6980904"/>
              <a:gd name="connsiteY1" fmla="*/ 0 h 2246769"/>
              <a:gd name="connsiteX2" fmla="*/ 1093675 w 6980904"/>
              <a:gd name="connsiteY2" fmla="*/ 0 h 2246769"/>
              <a:gd name="connsiteX3" fmla="*/ 1815035 w 6980904"/>
              <a:gd name="connsiteY3" fmla="*/ 0 h 2246769"/>
              <a:gd name="connsiteX4" fmla="*/ 2536395 w 6980904"/>
              <a:gd name="connsiteY4" fmla="*/ 0 h 2246769"/>
              <a:gd name="connsiteX5" fmla="*/ 3048328 w 6980904"/>
              <a:gd name="connsiteY5" fmla="*/ 0 h 2246769"/>
              <a:gd name="connsiteX6" fmla="*/ 3630070 w 6980904"/>
              <a:gd name="connsiteY6" fmla="*/ 0 h 2246769"/>
              <a:gd name="connsiteX7" fmla="*/ 4072194 w 6980904"/>
              <a:gd name="connsiteY7" fmla="*/ 0 h 2246769"/>
              <a:gd name="connsiteX8" fmla="*/ 4793554 w 6980904"/>
              <a:gd name="connsiteY8" fmla="*/ 0 h 2246769"/>
              <a:gd name="connsiteX9" fmla="*/ 5375296 w 6980904"/>
              <a:gd name="connsiteY9" fmla="*/ 0 h 2246769"/>
              <a:gd name="connsiteX10" fmla="*/ 5887229 w 6980904"/>
              <a:gd name="connsiteY10" fmla="*/ 0 h 2246769"/>
              <a:gd name="connsiteX11" fmla="*/ 6329353 w 6980904"/>
              <a:gd name="connsiteY11" fmla="*/ 0 h 2246769"/>
              <a:gd name="connsiteX12" fmla="*/ 6980904 w 6980904"/>
              <a:gd name="connsiteY12" fmla="*/ 0 h 2246769"/>
              <a:gd name="connsiteX13" fmla="*/ 6980904 w 6980904"/>
              <a:gd name="connsiteY13" fmla="*/ 539225 h 2246769"/>
              <a:gd name="connsiteX14" fmla="*/ 6980904 w 6980904"/>
              <a:gd name="connsiteY14" fmla="*/ 1123385 h 2246769"/>
              <a:gd name="connsiteX15" fmla="*/ 6980904 w 6980904"/>
              <a:gd name="connsiteY15" fmla="*/ 1662609 h 2246769"/>
              <a:gd name="connsiteX16" fmla="*/ 6980904 w 6980904"/>
              <a:gd name="connsiteY16" fmla="*/ 2246769 h 2246769"/>
              <a:gd name="connsiteX17" fmla="*/ 6329353 w 6980904"/>
              <a:gd name="connsiteY17" fmla="*/ 2246769 h 2246769"/>
              <a:gd name="connsiteX18" fmla="*/ 5957038 w 6980904"/>
              <a:gd name="connsiteY18" fmla="*/ 2246769 h 2246769"/>
              <a:gd name="connsiteX19" fmla="*/ 5235678 w 6980904"/>
              <a:gd name="connsiteY19" fmla="*/ 2246769 h 2246769"/>
              <a:gd name="connsiteX20" fmla="*/ 4793554 w 6980904"/>
              <a:gd name="connsiteY20" fmla="*/ 2246769 h 2246769"/>
              <a:gd name="connsiteX21" fmla="*/ 4142003 w 6980904"/>
              <a:gd name="connsiteY21" fmla="*/ 2246769 h 2246769"/>
              <a:gd name="connsiteX22" fmla="*/ 3769688 w 6980904"/>
              <a:gd name="connsiteY22" fmla="*/ 2246769 h 2246769"/>
              <a:gd name="connsiteX23" fmla="*/ 3327564 w 6980904"/>
              <a:gd name="connsiteY23" fmla="*/ 2246769 h 2246769"/>
              <a:gd name="connsiteX24" fmla="*/ 2815631 w 6980904"/>
              <a:gd name="connsiteY24" fmla="*/ 2246769 h 2246769"/>
              <a:gd name="connsiteX25" fmla="*/ 2303698 w 6980904"/>
              <a:gd name="connsiteY25" fmla="*/ 2246769 h 2246769"/>
              <a:gd name="connsiteX26" fmla="*/ 1791765 w 6980904"/>
              <a:gd name="connsiteY26" fmla="*/ 2246769 h 2246769"/>
              <a:gd name="connsiteX27" fmla="*/ 1070405 w 6980904"/>
              <a:gd name="connsiteY27" fmla="*/ 2246769 h 2246769"/>
              <a:gd name="connsiteX28" fmla="*/ 0 w 6980904"/>
              <a:gd name="connsiteY28" fmla="*/ 2246769 h 2246769"/>
              <a:gd name="connsiteX29" fmla="*/ 0 w 6980904"/>
              <a:gd name="connsiteY29" fmla="*/ 1662609 h 2246769"/>
              <a:gd name="connsiteX30" fmla="*/ 0 w 6980904"/>
              <a:gd name="connsiteY30" fmla="*/ 1055981 h 2246769"/>
              <a:gd name="connsiteX31" fmla="*/ 0 w 6980904"/>
              <a:gd name="connsiteY31" fmla="*/ 0 h 2246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980904" h="2246769" extrusionOk="0">
                <a:moveTo>
                  <a:pt x="0" y="0"/>
                </a:moveTo>
                <a:cubicBezTo>
                  <a:pt x="204566" y="-37521"/>
                  <a:pt x="375107" y="56616"/>
                  <a:pt x="721360" y="0"/>
                </a:cubicBezTo>
                <a:cubicBezTo>
                  <a:pt x="1067613" y="-56616"/>
                  <a:pt x="969186" y="44253"/>
                  <a:pt x="1093675" y="0"/>
                </a:cubicBezTo>
                <a:cubicBezTo>
                  <a:pt x="1218164" y="-44253"/>
                  <a:pt x="1628732" y="47431"/>
                  <a:pt x="1815035" y="0"/>
                </a:cubicBezTo>
                <a:cubicBezTo>
                  <a:pt x="2001338" y="-47431"/>
                  <a:pt x="2358078" y="68237"/>
                  <a:pt x="2536395" y="0"/>
                </a:cubicBezTo>
                <a:cubicBezTo>
                  <a:pt x="2714712" y="-68237"/>
                  <a:pt x="2888214" y="12190"/>
                  <a:pt x="3048328" y="0"/>
                </a:cubicBezTo>
                <a:cubicBezTo>
                  <a:pt x="3208442" y="-12190"/>
                  <a:pt x="3351321" y="16062"/>
                  <a:pt x="3630070" y="0"/>
                </a:cubicBezTo>
                <a:cubicBezTo>
                  <a:pt x="3908819" y="-16062"/>
                  <a:pt x="3957623" y="7014"/>
                  <a:pt x="4072194" y="0"/>
                </a:cubicBezTo>
                <a:cubicBezTo>
                  <a:pt x="4186765" y="-7014"/>
                  <a:pt x="4604755" y="5469"/>
                  <a:pt x="4793554" y="0"/>
                </a:cubicBezTo>
                <a:cubicBezTo>
                  <a:pt x="4982353" y="-5469"/>
                  <a:pt x="5227211" y="8888"/>
                  <a:pt x="5375296" y="0"/>
                </a:cubicBezTo>
                <a:cubicBezTo>
                  <a:pt x="5523381" y="-8888"/>
                  <a:pt x="5706526" y="51117"/>
                  <a:pt x="5887229" y="0"/>
                </a:cubicBezTo>
                <a:cubicBezTo>
                  <a:pt x="6067932" y="-51117"/>
                  <a:pt x="6205509" y="43561"/>
                  <a:pt x="6329353" y="0"/>
                </a:cubicBezTo>
                <a:cubicBezTo>
                  <a:pt x="6453197" y="-43561"/>
                  <a:pt x="6837566" y="16995"/>
                  <a:pt x="6980904" y="0"/>
                </a:cubicBezTo>
                <a:cubicBezTo>
                  <a:pt x="7035706" y="250630"/>
                  <a:pt x="6940366" y="302366"/>
                  <a:pt x="6980904" y="539225"/>
                </a:cubicBezTo>
                <a:cubicBezTo>
                  <a:pt x="7021442" y="776084"/>
                  <a:pt x="6958857" y="977044"/>
                  <a:pt x="6980904" y="1123385"/>
                </a:cubicBezTo>
                <a:cubicBezTo>
                  <a:pt x="7002951" y="1269726"/>
                  <a:pt x="6949559" y="1489243"/>
                  <a:pt x="6980904" y="1662609"/>
                </a:cubicBezTo>
                <a:cubicBezTo>
                  <a:pt x="7012249" y="1835975"/>
                  <a:pt x="6954726" y="2006363"/>
                  <a:pt x="6980904" y="2246769"/>
                </a:cubicBezTo>
                <a:cubicBezTo>
                  <a:pt x="6832650" y="2288192"/>
                  <a:pt x="6480050" y="2186012"/>
                  <a:pt x="6329353" y="2246769"/>
                </a:cubicBezTo>
                <a:cubicBezTo>
                  <a:pt x="6178656" y="2307526"/>
                  <a:pt x="6092547" y="2204051"/>
                  <a:pt x="5957038" y="2246769"/>
                </a:cubicBezTo>
                <a:cubicBezTo>
                  <a:pt x="5821530" y="2289487"/>
                  <a:pt x="5420620" y="2223683"/>
                  <a:pt x="5235678" y="2246769"/>
                </a:cubicBezTo>
                <a:cubicBezTo>
                  <a:pt x="5050736" y="2269855"/>
                  <a:pt x="4935031" y="2209805"/>
                  <a:pt x="4793554" y="2246769"/>
                </a:cubicBezTo>
                <a:cubicBezTo>
                  <a:pt x="4652077" y="2283733"/>
                  <a:pt x="4393596" y="2226371"/>
                  <a:pt x="4142003" y="2246769"/>
                </a:cubicBezTo>
                <a:cubicBezTo>
                  <a:pt x="3890410" y="2267167"/>
                  <a:pt x="3913611" y="2231716"/>
                  <a:pt x="3769688" y="2246769"/>
                </a:cubicBezTo>
                <a:cubicBezTo>
                  <a:pt x="3625765" y="2261822"/>
                  <a:pt x="3462573" y="2199604"/>
                  <a:pt x="3327564" y="2246769"/>
                </a:cubicBezTo>
                <a:cubicBezTo>
                  <a:pt x="3192555" y="2293934"/>
                  <a:pt x="2937137" y="2188428"/>
                  <a:pt x="2815631" y="2246769"/>
                </a:cubicBezTo>
                <a:cubicBezTo>
                  <a:pt x="2694125" y="2305110"/>
                  <a:pt x="2519833" y="2196112"/>
                  <a:pt x="2303698" y="2246769"/>
                </a:cubicBezTo>
                <a:cubicBezTo>
                  <a:pt x="2087563" y="2297426"/>
                  <a:pt x="2015119" y="2217703"/>
                  <a:pt x="1791765" y="2246769"/>
                </a:cubicBezTo>
                <a:cubicBezTo>
                  <a:pt x="1568411" y="2275835"/>
                  <a:pt x="1361877" y="2224721"/>
                  <a:pt x="1070405" y="2246769"/>
                </a:cubicBezTo>
                <a:cubicBezTo>
                  <a:pt x="778933" y="2268817"/>
                  <a:pt x="235594" y="2244260"/>
                  <a:pt x="0" y="2246769"/>
                </a:cubicBezTo>
                <a:cubicBezTo>
                  <a:pt x="-26807" y="1959564"/>
                  <a:pt x="39104" y="1881041"/>
                  <a:pt x="0" y="1662609"/>
                </a:cubicBezTo>
                <a:cubicBezTo>
                  <a:pt x="-39104" y="1444177"/>
                  <a:pt x="7782" y="1224089"/>
                  <a:pt x="0" y="1055981"/>
                </a:cubicBezTo>
                <a:cubicBezTo>
                  <a:pt x="-7782" y="887873"/>
                  <a:pt x="4548" y="403826"/>
                  <a:pt x="0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22704875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chemeClr val="accent2"/>
                </a:solidFill>
              </a:rPr>
              <a:t>Новизна</a:t>
            </a:r>
            <a:r>
              <a:rPr lang="uk-UA" sz="2000" dirty="0"/>
              <a:t> нашої роботи полягає в тому, що ми поєднали знання з фізики та кулінарії. Ми не просто приготували страву, а провели дослідження, щоб з'ясувати, як тепло передається між різними інгредієнтами під час приготування. Таке дослідження допомагає краще зрозуміти фізику в реальному житті та робить приготування їжі більш усвідомленим і цікавим.</a:t>
            </a:r>
            <a:r>
              <a:rPr lang="ru-RU" sz="2000" b="1" dirty="0">
                <a:solidFill>
                  <a:schemeClr val="accent2"/>
                </a:solidFill>
                <a:sym typeface="Wingdings" panose="05000000000000000000" pitchFamily="2" charset="2"/>
              </a:rPr>
              <a:t></a:t>
            </a:r>
            <a:endParaRPr lang="uk-UA" sz="2000" b="1" dirty="0">
              <a:solidFill>
                <a:schemeClr val="accent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490E01-37E6-4336-CB5A-F26E81B089A0}"/>
              </a:ext>
            </a:extLst>
          </p:cNvPr>
          <p:cNvSpPr txBox="1"/>
          <p:nvPr/>
        </p:nvSpPr>
        <p:spPr>
          <a:xfrm>
            <a:off x="117987" y="4033238"/>
            <a:ext cx="698090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chemeClr val="accent2"/>
                </a:solidFill>
              </a:rPr>
              <a:t>Карамель</a:t>
            </a:r>
            <a:r>
              <a:rPr lang="uk-UA" sz="2800" dirty="0"/>
              <a:t> — не просто смаколик, а приклад серйозних фізичних явищ.</a:t>
            </a:r>
          </a:p>
          <a:p>
            <a:r>
              <a:rPr lang="uk-UA" sz="2800" dirty="0"/>
              <a:t>Це чудовий приклад того, як фізика оживає на кухні! 🍬</a:t>
            </a:r>
          </a:p>
          <a:p>
            <a:r>
              <a:rPr lang="uk-UA" sz="3200" dirty="0">
                <a:highlight>
                  <a:srgbClr val="FFFF00"/>
                </a:highlight>
              </a:rPr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3F5906B-CA34-E5E9-7BF7-038D077BA0A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28" t="5633" r="6459" b="20229"/>
          <a:stretch/>
        </p:blipFill>
        <p:spPr>
          <a:xfrm>
            <a:off x="6569449" y="4296330"/>
            <a:ext cx="1671484" cy="1782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0-02-05-4c4f25dfaa00b659b8638f8c3ee8f36271e63908faf9aeb30e99ff09dee597f5_3651525972c266b4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8BD6FCD7-2F1F-DBC5-37C7-8BA8879BCE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04550" y="509587"/>
            <a:ext cx="2906105" cy="5166408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7059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8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2FC7A41-BEEC-163C-81F4-84DB16340054}"/>
              </a:ext>
            </a:extLst>
          </p:cNvPr>
          <p:cNvSpPr txBox="1"/>
          <p:nvPr/>
        </p:nvSpPr>
        <p:spPr>
          <a:xfrm>
            <a:off x="838200" y="1232394"/>
            <a:ext cx="1074419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uk-UA" b="1" dirty="0"/>
              <a:t> </a:t>
            </a:r>
            <a:r>
              <a:rPr lang="en-US" dirty="0"/>
              <a:t>Joseph G. A., Umoren E. B., Ekpo S. S., Umoette U. A. (2024). </a:t>
            </a:r>
            <a:r>
              <a:rPr lang="en-US" i="1" dirty="0"/>
              <a:t>Determination of Specific Heat Capacities of Liquids from Some Consumable Items</a:t>
            </a:r>
            <a:r>
              <a:rPr lang="en-US" dirty="0"/>
              <a:t>. Journal of Advanced Research in Medical and Health Science.</a:t>
            </a:r>
            <a:br>
              <a:rPr lang="en-US" dirty="0"/>
            </a:br>
            <a:r>
              <a:rPr lang="uk-UA" b="1" dirty="0">
                <a:hlinkClick r:id="rId2"/>
              </a:rPr>
              <a:t>Джерело онлайн</a:t>
            </a:r>
            <a:endParaRPr lang="uk-UA" b="1" dirty="0"/>
          </a:p>
          <a:p>
            <a:pPr>
              <a:buFont typeface="+mj-lt"/>
              <a:buAutoNum type="arabicPeriod"/>
            </a:pPr>
            <a:r>
              <a:rPr lang="uk-UA" b="1" dirty="0"/>
              <a:t> </a:t>
            </a:r>
            <a:r>
              <a:rPr lang="en-US" dirty="0"/>
              <a:t>Sopade, P. A., Halley, P. J., &amp; Bhandari, B. R. (2006). Specific heat capacity of Australian honeys from 35 to 165 °C as a function of composition using differential scanning calorimetry. International Journal of Food Properties, 9(1), 1–13.</a:t>
            </a:r>
            <a:endParaRPr lang="uk-UA" dirty="0"/>
          </a:p>
          <a:p>
            <a:r>
              <a:rPr lang="en-US" dirty="0"/>
              <a:t> </a:t>
            </a:r>
            <a:r>
              <a:rPr lang="en-US" b="1" dirty="0">
                <a:hlinkClick r:id="rId3"/>
              </a:rPr>
              <a:t>Джерело онлайн</a:t>
            </a:r>
            <a:endParaRPr lang="uk-UA" b="1" dirty="0"/>
          </a:p>
          <a:p>
            <a:r>
              <a:rPr lang="uk-UA" b="1" dirty="0"/>
              <a:t>3. </a:t>
            </a:r>
            <a:r>
              <a:rPr lang="uk-UA" dirty="0"/>
              <a:t>Вікіпедія. (2024). </a:t>
            </a:r>
            <a:r>
              <a:rPr lang="uk-UA" i="1" dirty="0"/>
              <a:t>Карамель</a:t>
            </a:r>
            <a:r>
              <a:rPr lang="uk-UA" dirty="0"/>
              <a:t>. Вільна енциклопедія.</a:t>
            </a:r>
            <a:br>
              <a:rPr lang="uk-UA" dirty="0"/>
            </a:br>
            <a:r>
              <a:rPr lang="uk-UA" dirty="0"/>
              <a:t> </a:t>
            </a:r>
            <a:r>
              <a:rPr lang="en-US" b="1" dirty="0">
                <a:hlinkClick r:id="rId4"/>
              </a:rPr>
              <a:t>https://uk.wikipedia.org/wiki/</a:t>
            </a:r>
            <a:r>
              <a:rPr lang="uk-UA" b="1" dirty="0">
                <a:hlinkClick r:id="rId4"/>
              </a:rPr>
              <a:t>Карамель</a:t>
            </a:r>
            <a:endParaRPr lang="uk-UA" b="1" dirty="0"/>
          </a:p>
          <a:p>
            <a:r>
              <a:rPr lang="uk-UA" b="1" dirty="0"/>
              <a:t>4. </a:t>
            </a:r>
            <a:r>
              <a:rPr lang="uk-UA" dirty="0"/>
              <a:t>Вікіпедія. (2024). </a:t>
            </a:r>
            <a:r>
              <a:rPr lang="uk-UA" i="1" dirty="0"/>
              <a:t>Цукор</a:t>
            </a:r>
            <a:r>
              <a:rPr lang="uk-UA" dirty="0"/>
              <a:t>. Вільна енциклопедія.</a:t>
            </a:r>
            <a:br>
              <a:rPr lang="uk-UA" dirty="0"/>
            </a:br>
            <a:r>
              <a:rPr lang="en-US" b="1" dirty="0">
                <a:hlinkClick r:id="rId5"/>
              </a:rPr>
              <a:t>https://uk.wikipedia.org/wiki/</a:t>
            </a:r>
            <a:r>
              <a:rPr lang="uk-UA" b="1" dirty="0">
                <a:hlinkClick r:id="rId5"/>
              </a:rPr>
              <a:t>Цукор</a:t>
            </a:r>
            <a:endParaRPr lang="uk-UA" b="1" dirty="0"/>
          </a:p>
          <a:p>
            <a:r>
              <a:rPr lang="uk-UA" b="1" dirty="0"/>
              <a:t>5. </a:t>
            </a:r>
            <a:r>
              <a:rPr lang="uk-UA" dirty="0"/>
              <a:t>Бар’яхтар, В. Г., Довгий, С. О., Божинова, Ф. Я., &amp; Кірюхіна, О. О. (2021). </a:t>
            </a:r>
            <a:r>
              <a:rPr lang="uk-UA" i="1" dirty="0"/>
              <a:t>Фізика: підручник для 8 класу закладів загальної середньої освіти</a:t>
            </a:r>
            <a:r>
              <a:rPr lang="uk-UA" dirty="0"/>
              <a:t>. Київ: Ранок.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EF91525-4AA6-E68A-E544-B4ED5936D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884" y="253948"/>
            <a:ext cx="9458631" cy="865239"/>
          </a:xfrm>
        </p:spPr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chemeClr val="accent2"/>
                </a:solidFill>
              </a:rPr>
              <a:t>📚 Список використаних джерел</a:t>
            </a:r>
          </a:p>
        </p:txBody>
      </p:sp>
    </p:spTree>
    <p:extLst>
      <p:ext uri="{BB962C8B-B14F-4D97-AF65-F5344CB8AC3E}">
        <p14:creationId xmlns:p14="http://schemas.microsoft.com/office/powerpoint/2010/main" val="5935931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4503</TotalTime>
  <Words>1856</Words>
  <Application>Microsoft Office PowerPoint</Application>
  <PresentationFormat>Широкий екран</PresentationFormat>
  <Paragraphs>174</Paragraphs>
  <Slides>12</Slides>
  <Notes>11</Notes>
  <HiddenSlides>0</HiddenSlides>
  <MMClips>1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Cambria Math</vt:lpstr>
      <vt:lpstr>Gill Sans Nova</vt:lpstr>
      <vt:lpstr>Wingdings</vt:lpstr>
      <vt:lpstr>Тема Office</vt:lpstr>
      <vt:lpstr>Презентація PowerPoint</vt:lpstr>
      <vt:lpstr>Презентація PowerPoint</vt:lpstr>
      <vt:lpstr>Мета проєкту</vt:lpstr>
      <vt:lpstr>Матеріали та обладнання</vt:lpstr>
      <vt:lpstr>Хід досліду</vt:lpstr>
      <vt:lpstr>Фізика процесу приготування карамельок</vt:lpstr>
      <vt:lpstr>Фізика процесу приготування карамельок</vt:lpstr>
      <vt:lpstr>Презентація PowerPoint</vt:lpstr>
      <vt:lpstr>🔎Результати </vt:lpstr>
      <vt:lpstr> Висновок</vt:lpstr>
      <vt:lpstr>Солодка фізика</vt:lpstr>
      <vt:lpstr>📚 Список використаних джерел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Наталія Солдатенко</dc:creator>
  <cp:lastModifiedBy>Наталія Солдатенко</cp:lastModifiedBy>
  <cp:revision>21</cp:revision>
  <dcterms:created xsi:type="dcterms:W3CDTF">2025-04-05T08:48:59Z</dcterms:created>
  <dcterms:modified xsi:type="dcterms:W3CDTF">2025-04-14T19:23:04Z</dcterms:modified>
</cp:coreProperties>
</file>