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60" r:id="rId4"/>
    <p:sldId id="264" r:id="rId5"/>
    <p:sldId id="259" r:id="rId6"/>
    <p:sldId id="261" r:id="rId7"/>
    <p:sldId id="262" r:id="rId8"/>
    <p:sldId id="263" r:id="rId9"/>
    <p:sldId id="265" r:id="rId10"/>
    <p:sldId id="266" r:id="rId11"/>
    <p:sldId id="267" r:id="rId12"/>
    <p:sldId id="269" r:id="rId13"/>
    <p:sldId id="268" r:id="rId1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A02B29-6A77-4DF1-9E64-028C16095ADA}"/>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7B4E44D7-3F34-460D-A05E-E7D57A5719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4C92C338-000E-45E2-AD6B-853523A15949}"/>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5" name="Місце для нижнього колонтитула 4">
            <a:extLst>
              <a:ext uri="{FF2B5EF4-FFF2-40B4-BE49-F238E27FC236}">
                <a16:creationId xmlns:a16="http://schemas.microsoft.com/office/drawing/2014/main" id="{2B6CB2B6-F192-4D26-8449-03BEE49191E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2BB03D3-02E4-449D-AA29-C518F2805D2C}"/>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4197373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B3ED47-12F9-4D10-AFAF-06F90BF871E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4D3E73B-4BD1-4A80-97C0-DDD4BCC207FE}"/>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9D73A7B-92B9-40C4-9C54-AA06EB9DCF5E}"/>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5" name="Місце для нижнього колонтитула 4">
            <a:extLst>
              <a:ext uri="{FF2B5EF4-FFF2-40B4-BE49-F238E27FC236}">
                <a16:creationId xmlns:a16="http://schemas.microsoft.com/office/drawing/2014/main" id="{3E2D897E-2445-411C-87B8-1031D8E3514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E3812394-0E47-4873-8F35-E8AA2CDDBEE0}"/>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6130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D30288-5274-49ED-AEED-42DE3561B7A3}"/>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F274D30A-2B67-494E-920C-752344DCE9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28B5435B-7434-4302-A465-22E3AB36D3CC}"/>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5" name="Місце для нижнього колонтитула 4">
            <a:extLst>
              <a:ext uri="{FF2B5EF4-FFF2-40B4-BE49-F238E27FC236}">
                <a16:creationId xmlns:a16="http://schemas.microsoft.com/office/drawing/2014/main" id="{FBE08710-C478-4C66-BAC1-BA0FCBD855F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202B7A5-2CED-40B1-9388-BA2D509AFFB1}"/>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1740482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43F2BB-61DA-4D7D-9ACC-A7ACF49A5844}"/>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0AA420A-C82A-43E9-BE8A-4F5236353C2D}"/>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27FBC67C-4C54-4142-A273-2C478E0DB0D6}"/>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4C9DA409-E341-4E44-A5C9-A754D2805210}"/>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6" name="Місце для нижнього колонтитула 5">
            <a:extLst>
              <a:ext uri="{FF2B5EF4-FFF2-40B4-BE49-F238E27FC236}">
                <a16:creationId xmlns:a16="http://schemas.microsoft.com/office/drawing/2014/main" id="{50E7F253-1EC1-4DFF-95EB-1624B9D0DA3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073DD6F-80D0-483E-A0C5-DFEE5350A858}"/>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3989890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BF6F43-B0DE-40C1-9093-7C262B781653}"/>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5271ED8-D82C-4F9B-B585-2F98904376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F087F79F-B14C-4800-B82E-459B7251ECA3}"/>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0A66FE32-E850-47FF-9B83-FED8574127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8E4A1393-446E-47A5-A0E7-30C5F1CC2659}"/>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ECF1B01D-AA97-4DE0-A5C5-A0742A7F3A33}"/>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8" name="Місце для нижнього колонтитула 7">
            <a:extLst>
              <a:ext uri="{FF2B5EF4-FFF2-40B4-BE49-F238E27FC236}">
                <a16:creationId xmlns:a16="http://schemas.microsoft.com/office/drawing/2014/main" id="{BB5CC22D-4487-497E-9299-9EA257877E52}"/>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8149FD99-2285-4638-81D8-AD5508838218}"/>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1012821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6A4423-7F5A-492E-B054-0094A52ED2C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F7CFBAD0-DAAB-46F5-8B90-35AC8A43AA30}"/>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4" name="Місце для нижнього колонтитула 3">
            <a:extLst>
              <a:ext uri="{FF2B5EF4-FFF2-40B4-BE49-F238E27FC236}">
                <a16:creationId xmlns:a16="http://schemas.microsoft.com/office/drawing/2014/main" id="{30A4BA03-B959-4FE6-8D1B-F6A8E10E24E0}"/>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DAC83308-36E5-4310-97E8-86B3D22EC964}"/>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1377922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543991C7-D9E9-4A0A-BD73-2821ABD4F864}"/>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3" name="Місце для нижнього колонтитула 2">
            <a:extLst>
              <a:ext uri="{FF2B5EF4-FFF2-40B4-BE49-F238E27FC236}">
                <a16:creationId xmlns:a16="http://schemas.microsoft.com/office/drawing/2014/main" id="{6393D45C-75EB-4403-9EDC-1909F0140E81}"/>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95BF11C6-8337-478B-B1FC-BF99818452F4}"/>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176321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C52640-A232-438C-BC02-BD20835C374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136F5E0-0F9F-462B-B8B5-DE76389FA8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C421378A-84A1-417D-B9EB-149FBE8497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A5CF8C9A-64D2-4C83-BCB8-D6469478ACFA}"/>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6" name="Місце для нижнього колонтитула 5">
            <a:extLst>
              <a:ext uri="{FF2B5EF4-FFF2-40B4-BE49-F238E27FC236}">
                <a16:creationId xmlns:a16="http://schemas.microsoft.com/office/drawing/2014/main" id="{03F0F069-973E-4E6B-A3C4-9FC7FC6C568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8D2EDF7-AE72-4C29-BACE-2FB022DE294C}"/>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179366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B972DF-8C1E-47DA-BA3D-8CA0D8474DA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DB301E3-F0F1-45BB-9073-07C86E1F9A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09A784D1-7970-4F86-A142-677FC33D1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B83C21A8-EE82-4505-B794-12485C26523F}"/>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6" name="Місце для нижнього колонтитула 5">
            <a:extLst>
              <a:ext uri="{FF2B5EF4-FFF2-40B4-BE49-F238E27FC236}">
                <a16:creationId xmlns:a16="http://schemas.microsoft.com/office/drawing/2014/main" id="{9E0CE82E-5D40-47E1-B13D-5CF33899287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78730EC-D374-4FFF-A367-E798AC226C16}"/>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211316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863D98-7C66-4C23-8258-7E2E935F0695}"/>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E728D06-3B34-4A42-9305-81200EE5A8D2}"/>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71841BC-CFB6-49EF-A334-6F85058BC402}"/>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5" name="Місце для нижнього колонтитула 4">
            <a:extLst>
              <a:ext uri="{FF2B5EF4-FFF2-40B4-BE49-F238E27FC236}">
                <a16:creationId xmlns:a16="http://schemas.microsoft.com/office/drawing/2014/main" id="{B5DD39E9-BBCF-4138-A023-65A6D146F9D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331E20C-AEB3-44DD-84AF-54F932AC9BFE}"/>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2146067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D6BDA27-DC07-4947-8AF9-B266B8338F25}"/>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326FAE46-0D36-4686-A3F2-D9E4FBD765C8}"/>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DB33466-5F07-4266-805F-10C5745BF3D0}"/>
              </a:ext>
            </a:extLst>
          </p:cNvPr>
          <p:cNvSpPr>
            <a:spLocks noGrp="1"/>
          </p:cNvSpPr>
          <p:nvPr>
            <p:ph type="dt" sz="half" idx="10"/>
          </p:nvPr>
        </p:nvSpPr>
        <p:spPr/>
        <p:txBody>
          <a:bodyPr/>
          <a:lstStyle/>
          <a:p>
            <a:fld id="{8F8C7526-9948-4EEB-850D-AB3DDA757305}" type="datetimeFigureOut">
              <a:rPr lang="uk-UA" smtClean="0"/>
              <a:t>15.03.2025</a:t>
            </a:fld>
            <a:endParaRPr lang="uk-UA"/>
          </a:p>
        </p:txBody>
      </p:sp>
      <p:sp>
        <p:nvSpPr>
          <p:cNvPr id="5" name="Місце для нижнього колонтитула 4">
            <a:extLst>
              <a:ext uri="{FF2B5EF4-FFF2-40B4-BE49-F238E27FC236}">
                <a16:creationId xmlns:a16="http://schemas.microsoft.com/office/drawing/2014/main" id="{1AA6E5D7-3D7A-45A9-ACB1-DF17324842C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26BC488-80D3-40D8-951B-5FEB1DAA780E}"/>
              </a:ext>
            </a:extLst>
          </p:cNvPr>
          <p:cNvSpPr>
            <a:spLocks noGrp="1"/>
          </p:cNvSpPr>
          <p:nvPr>
            <p:ph type="sldNum" sz="quarter" idx="12"/>
          </p:nvPr>
        </p:nvSpPr>
        <p:spPr/>
        <p:txBody>
          <a:bodyPr/>
          <a:lstStyle/>
          <a:p>
            <a:fld id="{805B437D-5BC7-4A68-8AB9-6F9159E818B7}" type="slidenum">
              <a:rPr lang="uk-UA" smtClean="0"/>
              <a:t>‹№›</a:t>
            </a:fld>
            <a:endParaRPr lang="uk-UA"/>
          </a:p>
        </p:txBody>
      </p:sp>
    </p:spTree>
    <p:extLst>
      <p:ext uri="{BB962C8B-B14F-4D97-AF65-F5344CB8AC3E}">
        <p14:creationId xmlns:p14="http://schemas.microsoft.com/office/powerpoint/2010/main" val="305705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D11A0DAB-0BC6-43AA-B09C-235C177922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C0F01795-110F-46E7-958B-9F187D457D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439ADC0-9C05-4315-9A13-53B3E27865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8C7526-9948-4EEB-850D-AB3DDA757305}" type="datetimeFigureOut">
              <a:rPr lang="uk-UA" smtClean="0"/>
              <a:t>15.03.2025</a:t>
            </a:fld>
            <a:endParaRPr lang="uk-UA"/>
          </a:p>
        </p:txBody>
      </p:sp>
      <p:sp>
        <p:nvSpPr>
          <p:cNvPr id="5" name="Місце для нижнього колонтитула 4">
            <a:extLst>
              <a:ext uri="{FF2B5EF4-FFF2-40B4-BE49-F238E27FC236}">
                <a16:creationId xmlns:a16="http://schemas.microsoft.com/office/drawing/2014/main" id="{6D9F04DF-CD59-4A4F-9BF4-91130B414E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2D0FDAAB-F926-4769-B440-0DBE839675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B437D-5BC7-4A68-8AB9-6F9159E818B7}" type="slidenum">
              <a:rPr lang="uk-UA" smtClean="0"/>
              <a:t>‹№›</a:t>
            </a:fld>
            <a:endParaRPr lang="uk-UA"/>
          </a:p>
        </p:txBody>
      </p:sp>
    </p:spTree>
    <p:extLst>
      <p:ext uri="{BB962C8B-B14F-4D97-AF65-F5344CB8AC3E}">
        <p14:creationId xmlns:p14="http://schemas.microsoft.com/office/powerpoint/2010/main" val="233168621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85DD71-3FBB-4C55-8E9F-4AFCF14F9C6B}"/>
              </a:ext>
            </a:extLst>
          </p:cNvPr>
          <p:cNvSpPr>
            <a:spLocks noGrp="1"/>
          </p:cNvSpPr>
          <p:nvPr>
            <p:ph type="ctrTitle"/>
          </p:nvPr>
        </p:nvSpPr>
        <p:spPr>
          <a:xfrm>
            <a:off x="1524000" y="261257"/>
            <a:ext cx="9144000" cy="2682240"/>
          </a:xfrm>
        </p:spPr>
        <p:txBody>
          <a:bodyPr>
            <a:normAutofit fontScale="90000"/>
          </a:bodyPr>
          <a:lstStyle/>
          <a:p>
            <a:r>
              <a:rPr lang="uk-UA" sz="2000" dirty="0">
                <a:effectLst/>
                <a:latin typeface="Times New Roman" panose="02020603050405020304" pitchFamily="18" charset="0"/>
                <a:ea typeface="Calibri" panose="020F0502020204030204" pitchFamily="34" charset="0"/>
                <a:cs typeface="Arial" panose="020B0604020202020204" pitchFamily="34" charset="0"/>
              </a:rPr>
              <a:t>Всеукраїнський інтерактивний конкурс «МАН-Юніор Дослідник»</a:t>
            </a:r>
            <a:br>
              <a:rPr lang="uk-UA" sz="2000" dirty="0">
                <a:effectLst/>
                <a:latin typeface="Times New Roman" panose="02020603050405020304" pitchFamily="18" charset="0"/>
                <a:ea typeface="Calibri" panose="020F0502020204030204" pitchFamily="34" charset="0"/>
                <a:cs typeface="Arial" panose="020B0604020202020204" pitchFamily="34" charset="0"/>
              </a:rPr>
            </a:br>
            <a:r>
              <a:rPr lang="uk-UA" sz="2000" dirty="0">
                <a:effectLst/>
                <a:latin typeface="Times New Roman" panose="02020603050405020304" pitchFamily="18" charset="0"/>
                <a:ea typeface="Calibri" panose="020F0502020204030204" pitchFamily="34" charset="0"/>
                <a:cs typeface="Arial" panose="020B0604020202020204" pitchFamily="34" charset="0"/>
              </a:rPr>
              <a:t>«МАН-Юніор Дослідник»</a:t>
            </a:r>
            <a:br>
              <a:rPr lang="uk-UA" sz="2000" dirty="0">
                <a:effectLst/>
                <a:latin typeface="Times New Roman" panose="02020603050405020304" pitchFamily="18" charset="0"/>
                <a:ea typeface="Calibri" panose="020F0502020204030204" pitchFamily="34" charset="0"/>
                <a:cs typeface="Arial" panose="020B0604020202020204" pitchFamily="34" charset="0"/>
              </a:rPr>
            </a:br>
            <a:r>
              <a:rPr lang="uk-UA" sz="2000" dirty="0">
                <a:effectLst/>
                <a:latin typeface="Times New Roman" panose="02020603050405020304" pitchFamily="18" charset="0"/>
                <a:ea typeface="Calibri" panose="020F0502020204030204" pitchFamily="34" charset="0"/>
                <a:cs typeface="Arial" panose="020B0604020202020204" pitchFamily="34" charset="0"/>
              </a:rPr>
              <a:t>Номінація: «Історик-Юніор»</a:t>
            </a:r>
            <a:br>
              <a:rPr lang="uk-UA" sz="2000" dirty="0">
                <a:effectLst/>
                <a:latin typeface="Times New Roman" panose="02020603050405020304" pitchFamily="18" charset="0"/>
                <a:ea typeface="Calibri" panose="020F0502020204030204" pitchFamily="34" charset="0"/>
                <a:cs typeface="Arial" panose="020B0604020202020204" pitchFamily="34" charset="0"/>
              </a:rPr>
            </a:br>
            <a:r>
              <a:rPr lang="uk-UA" sz="2000" dirty="0">
                <a:effectLst/>
                <a:latin typeface="Times New Roman" panose="02020603050405020304" pitchFamily="18" charset="0"/>
                <a:ea typeface="Calibri" panose="020F0502020204030204" pitchFamily="34" charset="0"/>
                <a:cs typeface="Arial" panose="020B0604020202020204" pitchFamily="34" charset="0"/>
              </a:rPr>
              <a:t>Загальна тема: «Короткий екскурсійний маршрут</a:t>
            </a:r>
            <a:br>
              <a:rPr lang="uk-UA" sz="2000" dirty="0">
                <a:effectLst/>
                <a:latin typeface="Times New Roman" panose="02020603050405020304" pitchFamily="18" charset="0"/>
                <a:ea typeface="Calibri" panose="020F0502020204030204" pitchFamily="34" charset="0"/>
                <a:cs typeface="Arial" panose="020B0604020202020204" pitchFamily="34" charset="0"/>
              </a:rPr>
            </a:br>
            <a:r>
              <a:rPr lang="uk-UA" sz="2000" dirty="0">
                <a:effectLst/>
                <a:latin typeface="Times New Roman" panose="02020603050405020304" pitchFamily="18" charset="0"/>
                <a:ea typeface="Calibri" panose="020F0502020204030204" pitchFamily="34" charset="0"/>
                <a:cs typeface="Arial" panose="020B0604020202020204" pitchFamily="34" charset="0"/>
              </a:rPr>
              <a:t>із елементами власного дослідження»</a:t>
            </a:r>
            <a:br>
              <a:rPr lang="ru-RU" sz="2000" dirty="0">
                <a:effectLst/>
                <a:latin typeface="Times New Roman" panose="02020603050405020304" pitchFamily="18" charset="0"/>
                <a:ea typeface="Calibri" panose="020F0502020204030204" pitchFamily="34" charset="0"/>
                <a:cs typeface="Arial" panose="020B0604020202020204" pitchFamily="34" charset="0"/>
              </a:rPr>
            </a:br>
            <a:br>
              <a:rPr lang="ru-RU" sz="2000" dirty="0">
                <a:effectLst/>
                <a:latin typeface="Times New Roman" panose="02020603050405020304" pitchFamily="18" charset="0"/>
                <a:ea typeface="Calibri" panose="020F0502020204030204" pitchFamily="34" charset="0"/>
                <a:cs typeface="Arial" panose="020B0604020202020204" pitchFamily="34" charset="0"/>
              </a:rPr>
            </a:br>
            <a:r>
              <a:rPr lang="uk-UA" sz="3600" dirty="0">
                <a:effectLst/>
                <a:latin typeface="Times New Roman" panose="02020603050405020304" pitchFamily="18" charset="0"/>
                <a:ea typeface="Calibri" panose="020F0502020204030204" pitchFamily="34" charset="0"/>
                <a:cs typeface="Arial" panose="020B0604020202020204" pitchFamily="34" charset="0"/>
              </a:rPr>
              <a:t>Екскурсійний маршрут історичними пам’ятками козацької доби міста Дніпра</a:t>
            </a:r>
            <a:endParaRPr lang="uk-UA" sz="3600" dirty="0"/>
          </a:p>
        </p:txBody>
      </p:sp>
      <p:sp>
        <p:nvSpPr>
          <p:cNvPr id="3" name="Підзаголовок 2">
            <a:extLst>
              <a:ext uri="{FF2B5EF4-FFF2-40B4-BE49-F238E27FC236}">
                <a16:creationId xmlns:a16="http://schemas.microsoft.com/office/drawing/2014/main" id="{7C2169FB-CD6B-41AE-B7C3-F6E233DF6A1C}"/>
              </a:ext>
            </a:extLst>
          </p:cNvPr>
          <p:cNvSpPr>
            <a:spLocks noGrp="1"/>
          </p:cNvSpPr>
          <p:nvPr>
            <p:ph type="subTitle" idx="1"/>
          </p:nvPr>
        </p:nvSpPr>
        <p:spPr>
          <a:xfrm>
            <a:off x="1524000" y="3230879"/>
            <a:ext cx="9144000" cy="2751909"/>
          </a:xfrm>
        </p:spPr>
        <p:txBody>
          <a:bodyPr/>
          <a:lstStyle/>
          <a:p>
            <a:endParaRPr lang="uk-UA" sz="1800" b="1" i="1" u="sng" dirty="0">
              <a:effectLst/>
              <a:latin typeface="Times New Roman" panose="02020603050405020304" pitchFamily="18" charset="0"/>
              <a:ea typeface="Calibri" panose="020F0502020204030204" pitchFamily="34" charset="0"/>
              <a:cs typeface="Arial" panose="020B0604020202020204" pitchFamily="34" charset="0"/>
            </a:endParaRPr>
          </a:p>
          <a:p>
            <a:r>
              <a:rPr lang="uk-UA" sz="1800" dirty="0">
                <a:effectLst/>
                <a:latin typeface="Times New Roman" panose="02020603050405020304" pitchFamily="18" charset="0"/>
                <a:ea typeface="Calibri" panose="020F0502020204030204" pitchFamily="34" charset="0"/>
                <a:cs typeface="Arial" panose="020B0604020202020204" pitchFamily="34" charset="0"/>
              </a:rPr>
              <a:t>Автор: Шепотиник Михайл</a:t>
            </a:r>
            <a:r>
              <a:rPr lang="uk-UA" sz="1800" dirty="0">
                <a:latin typeface="Times New Roman" panose="02020603050405020304" pitchFamily="18" charset="0"/>
                <a:ea typeface="Calibri" panose="020F0502020204030204" pitchFamily="34" charset="0"/>
                <a:cs typeface="Arial" panose="020B0604020202020204" pitchFamily="34" charset="0"/>
              </a:rPr>
              <a:t>о </a:t>
            </a:r>
            <a:r>
              <a:rPr lang="uk-UA" sz="1800" dirty="0">
                <a:effectLst/>
                <a:latin typeface="Times New Roman" panose="02020603050405020304" pitchFamily="18" charset="0"/>
                <a:ea typeface="Calibri" panose="020F0502020204030204" pitchFamily="34" charset="0"/>
                <a:cs typeface="Arial" panose="020B0604020202020204" pitchFamily="34" charset="0"/>
              </a:rPr>
              <a:t>Олександрович, здобувач освіти 9-Б класу Дніпровського ліцею №31 «Пріоритет» ДМР</a:t>
            </a:r>
            <a:endParaRPr lang="uk-UA" sz="1800" dirty="0">
              <a:effectLst/>
              <a:latin typeface="Calibri" panose="020F0502020204030204" pitchFamily="34" charset="0"/>
              <a:ea typeface="Calibri" panose="020F0502020204030204" pitchFamily="34" charset="0"/>
              <a:cs typeface="Arial" panose="020B0604020202020204" pitchFamily="34" charset="0"/>
            </a:endParaRPr>
          </a:p>
          <a:p>
            <a:r>
              <a:rPr lang="uk-UA" sz="1800" dirty="0">
                <a:latin typeface="Times New Roman" panose="02020603050405020304" pitchFamily="18" charset="0"/>
                <a:cs typeface="Arial" panose="020B0604020202020204" pitchFamily="34" charset="0"/>
              </a:rPr>
              <a:t>Науковий керівник- Летяго Вікторія Віталіївна, вчитель історії Дніпровського ліцею №31 «Пріоритет» ДМР</a:t>
            </a:r>
          </a:p>
          <a:p>
            <a:endParaRPr lang="uk-UA" dirty="0"/>
          </a:p>
        </p:txBody>
      </p:sp>
    </p:spTree>
    <p:extLst>
      <p:ext uri="{BB962C8B-B14F-4D97-AF65-F5344CB8AC3E}">
        <p14:creationId xmlns:p14="http://schemas.microsoft.com/office/powerpoint/2010/main" val="3530483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E527F3BD-7F7C-4201-B1CF-531B265D5B13}"/>
              </a:ext>
            </a:extLst>
          </p:cNvPr>
          <p:cNvSpPr>
            <a:spLocks noGrp="1"/>
          </p:cNvSpPr>
          <p:nvPr>
            <p:ph idx="1"/>
          </p:nvPr>
        </p:nvSpPr>
        <p:spPr>
          <a:xfrm>
            <a:off x="953728" y="695282"/>
            <a:ext cx="4968382" cy="6032090"/>
          </a:xfrm>
        </p:spPr>
        <p:txBody>
          <a:bodyPr>
            <a:normAutofit lnSpcReduction="10000"/>
          </a:bodyPr>
          <a:lstStyle/>
          <a:p>
            <a:pPr marL="0" indent="0">
              <a:buNone/>
            </a:pPr>
            <a:r>
              <a:rPr lang="uk-UA" sz="1600" u="sng" dirty="0">
                <a:latin typeface="Times New Roman" panose="02020603050405020304" pitchFamily="18" charset="0"/>
                <a:cs typeface="Times New Roman" panose="02020603050405020304" pitchFamily="18" charset="0"/>
              </a:rPr>
              <a:t>Тема: </a:t>
            </a:r>
            <a:r>
              <a:rPr lang="uk-UA" sz="1600" dirty="0">
                <a:latin typeface="Times New Roman" panose="02020603050405020304" pitchFamily="18" charset="0"/>
                <a:cs typeface="Times New Roman" panose="02020603050405020304" pitchFamily="18" charset="0"/>
              </a:rPr>
              <a:t>Подорож до фортеці Кодак. </a:t>
            </a:r>
          </a:p>
          <a:p>
            <a:pPr marL="0" indent="0">
              <a:buNone/>
            </a:pPr>
            <a:r>
              <a:rPr lang="ru-RU" sz="1600" u="sng" dirty="0">
                <a:latin typeface="Times New Roman" panose="02020603050405020304" pitchFamily="18" charset="0"/>
                <a:cs typeface="Times New Roman" panose="02020603050405020304" pitchFamily="18" charset="0"/>
              </a:rPr>
              <a:t>Мета</a:t>
            </a:r>
            <a:r>
              <a:rPr lang="ru-RU" sz="1600" dirty="0">
                <a:latin typeface="Times New Roman" panose="02020603050405020304" pitchFamily="18" charset="0"/>
                <a:cs typeface="Times New Roman" panose="02020603050405020304" pitchFamily="18" charset="0"/>
              </a:rPr>
              <a:t>: </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подорож до історичної пам’ятки, яка включатиме знайомство з історичними подіями козацької доби, що сприятиме підвищенню та поглибленню знань про культурно-історичну спадщину Батьківщини</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uk-UA" sz="1600" u="sng" dirty="0">
                <a:effectLst/>
                <a:latin typeface="Times New Roman" panose="02020603050405020304" pitchFamily="18" charset="0"/>
                <a:ea typeface="Times New Roman" panose="02020603050405020304" pitchFamily="18" charset="0"/>
                <a:cs typeface="Times New Roman" panose="02020603050405020304" pitchFamily="18" charset="0"/>
              </a:rPr>
              <a:t>Завдання дослідження:</a:t>
            </a:r>
          </a:p>
          <a:p>
            <a:pPr>
              <a:lnSpc>
                <a:spcPct val="107000"/>
              </a:lnSpc>
              <a:spcAft>
                <a:spcPts val="800"/>
              </a:spcAft>
            </a:pP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Дослідити історичні події, пов'язані з населеним пунктом</a:t>
            </a:r>
            <a:endParaRPr lang="uk-UA" sz="1600" b="1" i="1" u="sng"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Зібрати інформацію про основні історичні пам'ятки. </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t>Розробити маршрут екскурсії з описом зупинок.</a:t>
            </a:r>
          </a:p>
          <a:p>
            <a:pPr marL="0" indent="0">
              <a:lnSpc>
                <a:spcPct val="107000"/>
              </a:lnSpc>
              <a:spcAft>
                <a:spcPts val="800"/>
              </a:spcAft>
              <a:buNone/>
            </a:pPr>
            <a:r>
              <a:rPr lang="uk-UA" sz="1600" u="sng"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Об’єкти та предмети дослідження</a:t>
            </a:r>
            <a:r>
              <a:rPr lang="uk-UA" sz="1600" b="1" i="1"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1600"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600" spc="15" dirty="0" err="1">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Кодацька</a:t>
            </a:r>
            <a:r>
              <a:rPr lang="uk-UA" sz="1600"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 фортеця та всі історичні постаті пов’язані з нею</a:t>
            </a:r>
          </a:p>
          <a:p>
            <a:pPr marL="0" indent="0">
              <a:lnSpc>
                <a:spcPct val="107000"/>
              </a:lnSpc>
              <a:spcAft>
                <a:spcPts val="800"/>
              </a:spcAft>
              <a:buNone/>
            </a:pPr>
            <a:r>
              <a:rPr lang="uk-UA" sz="1600" u="sng" spc="15" dirty="0">
                <a:solidFill>
                  <a:srgbClr val="3C4043"/>
                </a:solidFill>
                <a:latin typeface="Times New Roman" panose="02020603050405020304" pitchFamily="18" charset="0"/>
                <a:ea typeface="Calibri" panose="020F0502020204030204" pitchFamily="34" charset="0"/>
                <a:cs typeface="Times New Roman" panose="02020603050405020304" pitchFamily="18" charset="0"/>
              </a:rPr>
              <a:t>Загальна тривалість екскурсії- </a:t>
            </a:r>
            <a:r>
              <a:rPr lang="uk-UA" sz="1600" spc="15" dirty="0">
                <a:solidFill>
                  <a:srgbClr val="3C4043"/>
                </a:solidFill>
                <a:latin typeface="Times New Roman" panose="02020603050405020304" pitchFamily="18" charset="0"/>
                <a:ea typeface="Calibri" panose="020F0502020204030204" pitchFamily="34" charset="0"/>
                <a:cs typeface="Times New Roman" panose="02020603050405020304" pitchFamily="18" charset="0"/>
              </a:rPr>
              <a:t>4-5 годин. </a:t>
            </a:r>
          </a:p>
          <a:p>
            <a:pPr marL="0" indent="0">
              <a:lnSpc>
                <a:spcPct val="107000"/>
              </a:lnSpc>
              <a:spcAft>
                <a:spcPts val="800"/>
              </a:spcAft>
              <a:buNone/>
            </a:pPr>
            <a:r>
              <a:rPr lang="uk-UA" sz="1600" u="sng"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Тип екскурсії-</a:t>
            </a:r>
            <a:r>
              <a:rPr lang="ru-RU" sz="1600" u="sng"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700" spc="15" dirty="0" err="1">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одноденний</a:t>
            </a:r>
            <a:r>
              <a:rPr lang="ru-RU" sz="1700"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 маршрут </a:t>
            </a:r>
            <a:r>
              <a:rPr lang="ru-RU" sz="1700" spc="15" dirty="0" err="1">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вихідного</a:t>
            </a:r>
            <a:r>
              <a:rPr lang="ru-RU" sz="1700"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 дня </a:t>
            </a:r>
            <a:r>
              <a:rPr lang="ru-RU" sz="1700" spc="15" dirty="0" err="1">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історико-краєзнавчої</a:t>
            </a:r>
            <a:r>
              <a:rPr lang="ru-RU" sz="1700"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 тематики</a:t>
            </a:r>
            <a:r>
              <a:rPr lang="ru-RU" sz="1600" spc="15" dirty="0">
                <a:solidFill>
                  <a:srgbClr val="3C4043"/>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uk-UA" sz="1600" dirty="0">
                <a:latin typeface="Times New Roman" panose="02020603050405020304" pitchFamily="18" charset="0"/>
                <a:ea typeface="Times New Roman" panose="02020603050405020304" pitchFamily="18" charset="0"/>
              </a:rPr>
              <a:t>Е</a:t>
            </a:r>
            <a:r>
              <a:rPr lang="uk-UA" sz="1600" b="0" dirty="0">
                <a:effectLst/>
                <a:latin typeface="Times New Roman" panose="02020603050405020304" pitchFamily="18" charset="0"/>
                <a:ea typeface="Times New Roman" panose="02020603050405020304" pitchFamily="18" charset="0"/>
              </a:rPr>
              <a:t>кскурсійний маршрут має таку протяжність  16,2 км</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uk-UA" sz="16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63468111-7F84-4EC4-9F32-33C9A07598E8}"/>
              </a:ext>
            </a:extLst>
          </p:cNvPr>
          <p:cNvPicPr>
            <a:picLocks noChangeAspect="1"/>
          </p:cNvPicPr>
          <p:nvPr/>
        </p:nvPicPr>
        <p:blipFill rotWithShape="1">
          <a:blip r:embed="rId3"/>
          <a:srcRect l="41357" t="26619" r="15857" b="22922"/>
          <a:stretch/>
        </p:blipFill>
        <p:spPr>
          <a:xfrm>
            <a:off x="6269892" y="1680495"/>
            <a:ext cx="5669559" cy="3761071"/>
          </a:xfrm>
          <a:prstGeom prst="rect">
            <a:avLst/>
          </a:prstGeom>
        </p:spPr>
      </p:pic>
      <p:sp>
        <p:nvSpPr>
          <p:cNvPr id="7" name="TextBox 6">
            <a:extLst>
              <a:ext uri="{FF2B5EF4-FFF2-40B4-BE49-F238E27FC236}">
                <a16:creationId xmlns:a16="http://schemas.microsoft.com/office/drawing/2014/main" id="{AFB2E8C4-5BCC-44BB-A46C-E3E522231939}"/>
              </a:ext>
            </a:extLst>
          </p:cNvPr>
          <p:cNvSpPr txBox="1"/>
          <p:nvPr/>
        </p:nvSpPr>
        <p:spPr>
          <a:xfrm>
            <a:off x="7154090" y="967019"/>
            <a:ext cx="4720046" cy="830997"/>
          </a:xfrm>
          <a:prstGeom prst="rect">
            <a:avLst/>
          </a:prstGeom>
          <a:noFill/>
        </p:spPr>
        <p:txBody>
          <a:bodyPr wrap="square" rtlCol="0">
            <a:spAutoFit/>
          </a:bodyPr>
          <a:lstStyle/>
          <a:p>
            <a:r>
              <a:rPr lang="uk-UA" sz="1600" dirty="0">
                <a:latin typeface="Times New Roman" panose="02020603050405020304" pitchFamily="18" charset="0"/>
                <a:cs typeface="Times New Roman" panose="02020603050405020304" pitchFamily="18" charset="0"/>
              </a:rPr>
              <a:t>Маршрут екскурсії- </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Дніпровський ліцей №31(вулиця Фабрично-заводська, 22, Дніпро)- фортеця Кодак</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2817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ED99FC-8091-47E7-9358-FFBAD5D52FBF}"/>
              </a:ext>
            </a:extLst>
          </p:cNvPr>
          <p:cNvSpPr>
            <a:spLocks noGrp="1"/>
          </p:cNvSpPr>
          <p:nvPr>
            <p:ph type="title"/>
          </p:nvPr>
        </p:nvSpPr>
        <p:spPr/>
        <p:txBody>
          <a:bodyPr/>
          <a:lstStyle/>
          <a:p>
            <a:r>
              <a:rPr lang="uk-UA" dirty="0">
                <a:latin typeface="Times New Roman" panose="02020603050405020304" pitchFamily="18" charset="0"/>
                <a:ea typeface="Times New Roman" panose="02020603050405020304" pitchFamily="18" charset="0"/>
              </a:rPr>
              <a:t>Е</a:t>
            </a:r>
            <a:r>
              <a:rPr lang="uk-UA" sz="4400" b="0" dirty="0">
                <a:effectLst/>
                <a:latin typeface="Times New Roman" panose="02020603050405020304" pitchFamily="18" charset="0"/>
                <a:ea typeface="Times New Roman" panose="02020603050405020304" pitchFamily="18" charset="0"/>
              </a:rPr>
              <a:t>кскурсійний маршрут має такі зупинки:</a:t>
            </a:r>
            <a:endParaRPr lang="uk-UA" dirty="0"/>
          </a:p>
        </p:txBody>
      </p:sp>
      <p:sp>
        <p:nvSpPr>
          <p:cNvPr id="3" name="Місце для вмісту 2">
            <a:extLst>
              <a:ext uri="{FF2B5EF4-FFF2-40B4-BE49-F238E27FC236}">
                <a16:creationId xmlns:a16="http://schemas.microsoft.com/office/drawing/2014/main" id="{8F88BDD7-208D-415F-8FFF-39EA4505FF4E}"/>
              </a:ext>
            </a:extLst>
          </p:cNvPr>
          <p:cNvSpPr>
            <a:spLocks noGrp="1"/>
          </p:cNvSpPr>
          <p:nvPr>
            <p:ph idx="1"/>
          </p:nvPr>
        </p:nvSpPr>
        <p:spPr/>
        <p:txBody>
          <a:bodyPr/>
          <a:lstStyle/>
          <a:p>
            <a:r>
              <a:rPr lang="uk-UA" sz="1800" b="0" dirty="0">
                <a:effectLst/>
                <a:latin typeface="Times New Roman" panose="02020603050405020304" pitchFamily="18" charset="0"/>
                <a:ea typeface="Times New Roman" panose="02020603050405020304" pitchFamily="18" charset="0"/>
              </a:rPr>
              <a:t>Початкова точка Дніпровський ліцей №31</a:t>
            </a:r>
            <a:endParaRPr lang="uk-UA" sz="1800" b="1" dirty="0">
              <a:effectLst/>
              <a:latin typeface="Times New Roman" panose="02020603050405020304" pitchFamily="18" charset="0"/>
              <a:ea typeface="Times New Roman" panose="02020603050405020304" pitchFamily="18" charset="0"/>
            </a:endParaRPr>
          </a:p>
          <a:p>
            <a:r>
              <a:rPr lang="uk-UA" sz="1800" b="0" dirty="0">
                <a:effectLst/>
                <a:latin typeface="Times New Roman" panose="02020603050405020304" pitchFamily="18" charset="0"/>
                <a:ea typeface="Times New Roman" panose="02020603050405020304" pitchFamily="18" charset="0"/>
              </a:rPr>
              <a:t>Старі </a:t>
            </a:r>
            <a:r>
              <a:rPr lang="uk-UA" sz="1800" b="0" dirty="0" err="1">
                <a:effectLst/>
                <a:latin typeface="Times New Roman" panose="02020603050405020304" pitchFamily="18" charset="0"/>
                <a:ea typeface="Times New Roman" panose="02020603050405020304" pitchFamily="18" charset="0"/>
              </a:rPr>
              <a:t>Кодаки</a:t>
            </a:r>
            <a:r>
              <a:rPr lang="uk-UA" sz="1800" dirty="0">
                <a:effectLst/>
                <a:latin typeface="Times New Roman" panose="02020603050405020304" pitchFamily="18" charset="0"/>
                <a:ea typeface="Times New Roman" panose="02020603050405020304" pitchFamily="18" charset="0"/>
              </a:rPr>
              <a:t> – місце старовинного поселення, де козаки заснували перші оборонні споруди</a:t>
            </a:r>
          </a:p>
          <a:p>
            <a:r>
              <a:rPr lang="uk-UA" sz="1800" b="0" dirty="0">
                <a:effectLst/>
                <a:latin typeface="Times New Roman" panose="02020603050405020304" pitchFamily="18" charset="0"/>
                <a:ea typeface="Times New Roman" panose="02020603050405020304" pitchFamily="18" charset="0"/>
              </a:rPr>
              <a:t>Оборонний вал </a:t>
            </a:r>
            <a:r>
              <a:rPr lang="uk-UA" sz="1800" b="0" dirty="0" err="1">
                <a:effectLst/>
                <a:latin typeface="Times New Roman" panose="02020603050405020304" pitchFamily="18" charset="0"/>
                <a:ea typeface="Times New Roman" panose="02020603050405020304" pitchFamily="18" charset="0"/>
              </a:rPr>
              <a:t>Кодацької</a:t>
            </a:r>
            <a:r>
              <a:rPr lang="uk-UA" sz="1800" b="0" dirty="0">
                <a:effectLst/>
                <a:latin typeface="Times New Roman" panose="02020603050405020304" pitchFamily="18" charset="0"/>
                <a:ea typeface="Times New Roman" panose="02020603050405020304" pitchFamily="18" charset="0"/>
              </a:rPr>
              <a:t> фортеці</a:t>
            </a:r>
            <a:r>
              <a:rPr lang="uk-UA" sz="1800" dirty="0">
                <a:effectLst/>
                <a:latin typeface="Times New Roman" panose="02020603050405020304" pitchFamily="18" charset="0"/>
                <a:ea typeface="Times New Roman" panose="02020603050405020304" pitchFamily="18" charset="0"/>
              </a:rPr>
              <a:t> – залишки укріплень, що дають уявлення про оборонну систему XVII століття.</a:t>
            </a:r>
          </a:p>
          <a:p>
            <a:r>
              <a:rPr lang="uk-UA" sz="1800" b="0" dirty="0">
                <a:effectLst/>
                <a:latin typeface="Times New Roman" panose="02020603050405020304" pitchFamily="18" charset="0"/>
                <a:ea typeface="Times New Roman" panose="02020603050405020304" pitchFamily="18" charset="0"/>
              </a:rPr>
              <a:t>Місце штурму 1635 року</a:t>
            </a:r>
            <a:r>
              <a:rPr lang="uk-UA" sz="1800" dirty="0">
                <a:effectLst/>
                <a:latin typeface="Times New Roman" panose="02020603050405020304" pitchFamily="18" charset="0"/>
                <a:ea typeface="Times New Roman" panose="02020603050405020304" pitchFamily="18" charset="0"/>
              </a:rPr>
              <a:t> – локація, де відбулася битва між козаками та польськими військами під проводом Івана Сулими.</a:t>
            </a:r>
          </a:p>
          <a:p>
            <a:r>
              <a:rPr lang="uk-UA" sz="1800" dirty="0">
                <a:latin typeface="Times New Roman" panose="02020603050405020304" pitchFamily="18" charset="0"/>
              </a:rPr>
              <a:t>Оглядовий майданчик на Дніпрі – місце завершення екскурсії з панорамним видом на територію фортеці та підсумком історичних подій</a:t>
            </a:r>
          </a:p>
        </p:txBody>
      </p:sp>
    </p:spTree>
    <p:extLst>
      <p:ext uri="{BB962C8B-B14F-4D97-AF65-F5344CB8AC3E}">
        <p14:creationId xmlns:p14="http://schemas.microsoft.com/office/powerpoint/2010/main" val="65175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AC330C-E48A-493E-9E93-3FEAD999A111}"/>
              </a:ext>
            </a:extLst>
          </p:cNvPr>
          <p:cNvSpPr>
            <a:spLocks noGrp="1"/>
          </p:cNvSpPr>
          <p:nvPr>
            <p:ph type="title"/>
          </p:nvPr>
        </p:nvSpPr>
        <p:spPr>
          <a:xfrm>
            <a:off x="2888156" y="213360"/>
            <a:ext cx="7101419" cy="923951"/>
          </a:xfrm>
        </p:spPr>
        <p:txBody>
          <a:bodyPr/>
          <a:lstStyle/>
          <a:p>
            <a:r>
              <a:rPr lang="uk-UA" dirty="0">
                <a:latin typeface="Times New Roman" panose="02020603050405020304" pitchFamily="18" charset="0"/>
                <a:cs typeface="Times New Roman" panose="02020603050405020304" pitchFamily="18" charset="0"/>
              </a:rPr>
              <a:t>Фортеця Кодак </a:t>
            </a:r>
          </a:p>
        </p:txBody>
      </p:sp>
      <p:sp>
        <p:nvSpPr>
          <p:cNvPr id="3" name="Місце для вмісту 2">
            <a:extLst>
              <a:ext uri="{FF2B5EF4-FFF2-40B4-BE49-F238E27FC236}">
                <a16:creationId xmlns:a16="http://schemas.microsoft.com/office/drawing/2014/main" id="{B03AA566-1067-4C7C-8AFE-A9773458161F}"/>
              </a:ext>
            </a:extLst>
          </p:cNvPr>
          <p:cNvSpPr>
            <a:spLocks noGrp="1"/>
          </p:cNvSpPr>
          <p:nvPr>
            <p:ph idx="1"/>
          </p:nvPr>
        </p:nvSpPr>
        <p:spPr>
          <a:xfrm>
            <a:off x="570271" y="845575"/>
            <a:ext cx="7492181" cy="6204154"/>
          </a:xfrm>
        </p:spPr>
        <p:txBody>
          <a:bodyPr>
            <a:normAutofit/>
          </a:bodyPr>
          <a:lstStyle/>
          <a:p>
            <a:r>
              <a:rPr lang="uk-UA" sz="1500" b="0" i="0" dirty="0">
                <a:solidFill>
                  <a:srgbClr val="202122"/>
                </a:solidFill>
                <a:effectLst/>
                <a:latin typeface="Times New Roman" panose="02020603050405020304" pitchFamily="18" charset="0"/>
                <a:cs typeface="Times New Roman" panose="02020603050405020304" pitchFamily="18" charset="0"/>
              </a:rPr>
              <a:t>Після підписання польсько-московського мирного договору 1634 року першим укріпленим пунктом, що мав обмежити діяльність запорізького козацтва, мала стати фортеця Кодак, збудована на високому кам'янистому правому березі Дніпра. Її будівництво мало на меті встановлення контролю над запорізьким козацтвом та ізоляцію </a:t>
            </a:r>
            <a:r>
              <a:rPr lang="uk-UA" sz="1500" dirty="0">
                <a:latin typeface="Times New Roman" panose="02020603050405020304" pitchFamily="18" charset="0"/>
                <a:cs typeface="Times New Roman" panose="02020603050405020304" pitchFamily="18" charset="0"/>
              </a:rPr>
              <a:t>Запорозької січі</a:t>
            </a:r>
            <a:r>
              <a:rPr lang="uk-UA" sz="1500" b="0" i="0" dirty="0">
                <a:solidFill>
                  <a:srgbClr val="202122"/>
                </a:solidFill>
                <a:effectLst/>
                <a:latin typeface="Times New Roman" panose="02020603050405020304" pitchFamily="18" charset="0"/>
                <a:cs typeface="Times New Roman" panose="02020603050405020304" pitchFamily="18" charset="0"/>
              </a:rPr>
              <a:t>. Ініціатором будівництва Кодака був </a:t>
            </a:r>
            <a:r>
              <a:rPr lang="uk-UA" sz="1500" dirty="0">
                <a:latin typeface="Times New Roman" panose="02020603050405020304" pitchFamily="18" charset="0"/>
                <a:cs typeface="Times New Roman" panose="02020603050405020304" pitchFamily="18" charset="0"/>
              </a:rPr>
              <a:t>гетьман великий коронний Станіслав </a:t>
            </a:r>
            <a:r>
              <a:rPr lang="uk-UA" sz="1500" dirty="0" err="1">
                <a:latin typeface="Times New Roman" panose="02020603050405020304" pitchFamily="18" charset="0"/>
                <a:cs typeface="Times New Roman" panose="02020603050405020304" pitchFamily="18" charset="0"/>
              </a:rPr>
              <a:t>Конецпольський</a:t>
            </a:r>
            <a:r>
              <a:rPr lang="uk-UA" sz="1500" b="0" i="0" dirty="0">
                <a:solidFill>
                  <a:srgbClr val="202122"/>
                </a:solidFill>
                <a:effectLst/>
                <a:latin typeface="Times New Roman" panose="02020603050405020304" pitchFamily="18" charset="0"/>
                <a:cs typeface="Times New Roman" panose="02020603050405020304" pitchFamily="18" charset="0"/>
              </a:rPr>
              <a:t>, відповідне рішення ухвалив сейм </a:t>
            </a:r>
            <a:r>
              <a:rPr lang="uk-UA" sz="1500" dirty="0">
                <a:latin typeface="Times New Roman" panose="02020603050405020304" pitchFamily="18" charset="0"/>
                <a:cs typeface="Times New Roman" panose="02020603050405020304" pitchFamily="18" charset="0"/>
              </a:rPr>
              <a:t>Речі Посполитої</a:t>
            </a:r>
            <a:r>
              <a:rPr lang="uk-UA" sz="1500" b="0" i="0" dirty="0">
                <a:solidFill>
                  <a:srgbClr val="202122"/>
                </a:solidFill>
                <a:effectLst/>
                <a:latin typeface="Times New Roman" panose="02020603050405020304" pitchFamily="18" charset="0"/>
                <a:cs typeface="Times New Roman" panose="02020603050405020304" pitchFamily="18" charset="0"/>
              </a:rPr>
              <a:t> у лютому 1635 року. Того ж року почалося будівництво фортеці над першим дніпровським порогом навпроти гирла р. Самари. </a:t>
            </a:r>
            <a:r>
              <a:rPr lang="ru-RU" sz="1500" b="0" i="0" dirty="0">
                <a:solidFill>
                  <a:srgbClr val="202122"/>
                </a:solidFill>
                <a:effectLst/>
                <a:latin typeface="Times New Roman" panose="02020603050405020304" pitchFamily="18" charset="0"/>
                <a:cs typeface="Times New Roman" panose="02020603050405020304" pitchFamily="18" charset="0"/>
              </a:rPr>
              <a:t>У </a:t>
            </a:r>
            <a:r>
              <a:rPr lang="ru-RU" sz="1500" b="0" i="0" dirty="0" err="1">
                <a:solidFill>
                  <a:srgbClr val="202122"/>
                </a:solidFill>
                <a:effectLst/>
                <a:latin typeface="Times New Roman" panose="02020603050405020304" pitchFamily="18" charset="0"/>
                <a:cs typeface="Times New Roman" panose="02020603050405020304" pitchFamily="18" charset="0"/>
              </a:rPr>
              <a:t>ніч</a:t>
            </a:r>
            <a:r>
              <a:rPr lang="ru-RU" sz="1500" b="0" i="0" dirty="0">
                <a:solidFill>
                  <a:srgbClr val="202122"/>
                </a:solidFill>
                <a:effectLst/>
                <a:latin typeface="Times New Roman" panose="02020603050405020304" pitchFamily="18" charset="0"/>
                <a:cs typeface="Times New Roman" panose="02020603050405020304" pitchFamily="18" charset="0"/>
              </a:rPr>
              <a:t> з 17 на 18 </a:t>
            </a:r>
            <a:r>
              <a:rPr lang="ru-RU" sz="1500" b="0" i="0" dirty="0" err="1">
                <a:solidFill>
                  <a:srgbClr val="202122"/>
                </a:solidFill>
                <a:effectLst/>
                <a:latin typeface="Times New Roman" panose="02020603050405020304" pitchFamily="18" charset="0"/>
                <a:cs typeface="Times New Roman" panose="02020603050405020304" pitchFamily="18" charset="0"/>
              </a:rPr>
              <a:t>серпня</a:t>
            </a:r>
            <a:r>
              <a:rPr lang="ru-RU" sz="1500" b="0" i="0" dirty="0">
                <a:solidFill>
                  <a:srgbClr val="202122"/>
                </a:solidFill>
                <a:effectLst/>
                <a:latin typeface="Times New Roman" panose="02020603050405020304" pitchFamily="18" charset="0"/>
                <a:cs typeface="Times New Roman" panose="02020603050405020304" pitchFamily="18" charset="0"/>
              </a:rPr>
              <a:t> 1635 року </a:t>
            </a:r>
            <a:r>
              <a:rPr lang="ru-RU" sz="1500" b="0" i="0" dirty="0" err="1">
                <a:solidFill>
                  <a:srgbClr val="202122"/>
                </a:solidFill>
                <a:effectLst/>
                <a:latin typeface="Times New Roman" panose="02020603050405020304" pitchFamily="18" charset="0"/>
                <a:cs typeface="Times New Roman" panose="02020603050405020304" pitchFamily="18" charset="0"/>
              </a:rPr>
              <a:t>запорізькі</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козаки</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під</a:t>
            </a:r>
            <a:r>
              <a:rPr lang="ru-RU" sz="1500" b="0" i="0" dirty="0">
                <a:solidFill>
                  <a:srgbClr val="202122"/>
                </a:solidFill>
                <a:effectLst/>
                <a:latin typeface="Times New Roman" panose="02020603050405020304" pitchFamily="18" charset="0"/>
                <a:cs typeface="Times New Roman" panose="02020603050405020304" pitchFamily="18" charset="0"/>
              </a:rPr>
              <a:t> проводом </a:t>
            </a:r>
            <a:r>
              <a:rPr lang="ru-RU" sz="1500" b="0" i="0" dirty="0" err="1">
                <a:solidFill>
                  <a:srgbClr val="202122"/>
                </a:solidFill>
                <a:effectLst/>
                <a:latin typeface="Times New Roman" panose="02020603050405020304" pitchFamily="18" charset="0"/>
                <a:cs typeface="Times New Roman" panose="02020603050405020304" pitchFamily="18" charset="0"/>
              </a:rPr>
              <a:t>гетьмана</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Івана</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Сулими</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оволоділи</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Кодацькою</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фортецею</a:t>
            </a:r>
            <a:r>
              <a:rPr lang="ru-RU" sz="1500" dirty="0">
                <a:solidFill>
                  <a:srgbClr val="202122"/>
                </a:solidFill>
                <a:latin typeface="Times New Roman" panose="02020603050405020304" pitchFamily="18" charset="0"/>
                <a:cs typeface="Times New Roman" panose="02020603050405020304" pitchFamily="18" charset="0"/>
              </a:rPr>
              <a:t> та</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частково</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зруйнували</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її</a:t>
            </a:r>
            <a:r>
              <a:rPr lang="ru-RU" sz="1500" b="0" i="0" dirty="0">
                <a:solidFill>
                  <a:srgbClr val="202122"/>
                </a:solidFill>
                <a:effectLst/>
                <a:latin typeface="Times New Roman" panose="02020603050405020304" pitchFamily="18" charset="0"/>
                <a:cs typeface="Times New Roman" panose="02020603050405020304" pitchFamily="18" charset="0"/>
              </a:rPr>
              <a:t>. 1636 року </a:t>
            </a:r>
            <a:r>
              <a:rPr lang="ru-RU" sz="1500" b="0" i="0" dirty="0" err="1">
                <a:solidFill>
                  <a:srgbClr val="202122"/>
                </a:solidFill>
                <a:effectLst/>
                <a:latin typeface="Times New Roman" panose="02020603050405020304" pitchFamily="18" charset="0"/>
                <a:cs typeface="Times New Roman" panose="02020603050405020304" pitchFamily="18" charset="0"/>
              </a:rPr>
              <a:t>польський</a:t>
            </a:r>
            <a:r>
              <a:rPr lang="ru-RU" sz="1500" b="0" i="0" dirty="0">
                <a:solidFill>
                  <a:srgbClr val="202122"/>
                </a:solidFill>
                <a:effectLst/>
                <a:latin typeface="Times New Roman" panose="02020603050405020304" pitchFamily="18" charset="0"/>
                <a:cs typeface="Times New Roman" panose="02020603050405020304" pitchFamily="18" charset="0"/>
              </a:rPr>
              <a:t> сейм </a:t>
            </a:r>
            <a:r>
              <a:rPr lang="ru-RU" sz="1500" b="0" i="0" dirty="0" err="1">
                <a:solidFill>
                  <a:srgbClr val="202122"/>
                </a:solidFill>
                <a:effectLst/>
                <a:latin typeface="Times New Roman" panose="02020603050405020304" pitchFamily="18" charset="0"/>
                <a:cs typeface="Times New Roman" panose="02020603050405020304" pitchFamily="18" charset="0"/>
              </a:rPr>
              <a:t>ухвалив</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рішення</a:t>
            </a:r>
            <a:r>
              <a:rPr lang="ru-RU" sz="1500" b="0" i="0" dirty="0">
                <a:solidFill>
                  <a:srgbClr val="202122"/>
                </a:solidFill>
                <a:effectLst/>
                <a:latin typeface="Times New Roman" panose="02020603050405020304" pitchFamily="18" charset="0"/>
                <a:cs typeface="Times New Roman" panose="02020603050405020304" pitchFamily="18" charset="0"/>
              </a:rPr>
              <a:t> про </a:t>
            </a:r>
            <a:r>
              <a:rPr lang="ru-RU" sz="1500" b="0" i="0" dirty="0" err="1">
                <a:solidFill>
                  <a:srgbClr val="202122"/>
                </a:solidFill>
                <a:effectLst/>
                <a:latin typeface="Times New Roman" panose="02020603050405020304" pitchFamily="18" charset="0"/>
                <a:cs typeface="Times New Roman" panose="02020603050405020304" pitchFamily="18" charset="0"/>
              </a:rPr>
              <a:t>відбудову</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Кодацької</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фортеці</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однак</a:t>
            </a:r>
            <a:r>
              <a:rPr lang="ru-RU" sz="1500" b="0" i="0" dirty="0">
                <a:solidFill>
                  <a:srgbClr val="202122"/>
                </a:solidFill>
                <a:effectLst/>
                <a:latin typeface="Times New Roman" panose="02020603050405020304" pitchFamily="18" charset="0"/>
                <a:cs typeface="Times New Roman" panose="02020603050405020304" pitchFamily="18" charset="0"/>
              </a:rPr>
              <a:t> через брак </a:t>
            </a:r>
            <a:r>
              <a:rPr lang="ru-RU" sz="1500" b="0" i="0" dirty="0" err="1">
                <a:solidFill>
                  <a:srgbClr val="202122"/>
                </a:solidFill>
                <a:effectLst/>
                <a:latin typeface="Times New Roman" panose="02020603050405020304" pitchFamily="18" charset="0"/>
                <a:cs typeface="Times New Roman" panose="02020603050405020304" pitchFamily="18" charset="0"/>
              </a:rPr>
              <a:t>коштів</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будівництво</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завершилося</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лише</a:t>
            </a:r>
            <a:r>
              <a:rPr lang="ru-RU" sz="1500" b="0" i="0" dirty="0">
                <a:solidFill>
                  <a:srgbClr val="202122"/>
                </a:solidFill>
                <a:effectLst/>
                <a:latin typeface="Times New Roman" panose="02020603050405020304" pitchFamily="18" charset="0"/>
                <a:cs typeface="Times New Roman" panose="02020603050405020304" pitchFamily="18" charset="0"/>
              </a:rPr>
              <a:t> у </a:t>
            </a:r>
            <a:r>
              <a:rPr lang="ru-RU" sz="1500" b="0" i="0" dirty="0" err="1">
                <a:solidFill>
                  <a:srgbClr val="202122"/>
                </a:solidFill>
                <a:effectLst/>
                <a:latin typeface="Times New Roman" panose="02020603050405020304" pitchFamily="18" charset="0"/>
                <a:cs typeface="Times New Roman" panose="02020603050405020304" pitchFamily="18" charset="0"/>
              </a:rPr>
              <a:t>серпні</a:t>
            </a:r>
            <a:r>
              <a:rPr lang="ru-RU" sz="1500" b="0" i="0" dirty="0">
                <a:solidFill>
                  <a:srgbClr val="202122"/>
                </a:solidFill>
                <a:effectLst/>
                <a:latin typeface="Times New Roman" panose="02020603050405020304" pitchFamily="18" charset="0"/>
                <a:cs typeface="Times New Roman" panose="02020603050405020304" pitchFamily="18" charset="0"/>
              </a:rPr>
              <a:t> 1639 року. </a:t>
            </a:r>
            <a:r>
              <a:rPr lang="ru-RU" sz="1500" b="0" i="0" dirty="0" err="1">
                <a:solidFill>
                  <a:srgbClr val="202122"/>
                </a:solidFill>
                <a:effectLst/>
                <a:latin typeface="Times New Roman" panose="02020603050405020304" pitchFamily="18" charset="0"/>
                <a:cs typeface="Times New Roman" panose="02020603050405020304" pitchFamily="18" charset="0"/>
              </a:rPr>
              <a:t>Поблизу</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фортеці</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осів</a:t>
            </a:r>
            <a:r>
              <a:rPr lang="ru-RU" sz="1500" b="0" i="0" dirty="0">
                <a:solidFill>
                  <a:srgbClr val="202122"/>
                </a:solidFill>
                <a:effectLst/>
                <a:latin typeface="Times New Roman" panose="02020603050405020304" pitchFamily="18" charset="0"/>
                <a:cs typeface="Times New Roman" panose="02020603050405020304" pitchFamily="18" charset="0"/>
              </a:rPr>
              <a:t> невеликий посад, </a:t>
            </a:r>
            <a:r>
              <a:rPr lang="ru-RU" sz="1500" b="0" i="0" dirty="0" err="1">
                <a:solidFill>
                  <a:srgbClr val="202122"/>
                </a:solidFill>
                <a:effectLst/>
                <a:latin typeface="Times New Roman" panose="02020603050405020304" pitchFamily="18" charset="0"/>
                <a:cs typeface="Times New Roman" panose="02020603050405020304" pitchFamily="18" charset="0"/>
              </a:rPr>
              <a:t>що</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нараховував</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близько</a:t>
            </a:r>
            <a:r>
              <a:rPr lang="ru-RU" sz="1500" b="0" i="0" dirty="0">
                <a:solidFill>
                  <a:srgbClr val="202122"/>
                </a:solidFill>
                <a:effectLst/>
                <a:latin typeface="Times New Roman" panose="02020603050405020304" pitchFamily="18" charset="0"/>
                <a:cs typeface="Times New Roman" panose="02020603050405020304" pitchFamily="18" charset="0"/>
              </a:rPr>
              <a:t> 60 </a:t>
            </a:r>
            <a:r>
              <a:rPr lang="ru-RU" sz="1500" b="0" i="0" dirty="0" err="1">
                <a:solidFill>
                  <a:srgbClr val="202122"/>
                </a:solidFill>
                <a:effectLst/>
                <a:latin typeface="Times New Roman" panose="02020603050405020304" pitchFamily="18" charset="0"/>
                <a:cs typeface="Times New Roman" panose="02020603050405020304" pitchFamily="18" charset="0"/>
              </a:rPr>
              <a:t>будинків</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із</a:t>
            </a:r>
            <a:r>
              <a:rPr lang="ru-RU" sz="1500" b="0" i="0" dirty="0">
                <a:solidFill>
                  <a:srgbClr val="202122"/>
                </a:solidFill>
                <a:effectLst/>
                <a:latin typeface="Times New Roman" panose="02020603050405020304" pitchFamily="18" charset="0"/>
                <a:cs typeface="Times New Roman" panose="02020603050405020304" pitchFamily="18" charset="0"/>
              </a:rPr>
              <a:t> базаром, </a:t>
            </a:r>
            <a:r>
              <a:rPr lang="ru-RU" sz="1500" b="0" i="0" dirty="0" err="1">
                <a:solidFill>
                  <a:srgbClr val="202122"/>
                </a:solidFill>
                <a:effectLst/>
                <a:latin typeface="Times New Roman" panose="02020603050405020304" pitchFamily="18" charset="0"/>
                <a:cs typeface="Times New Roman" panose="02020603050405020304" pitchFamily="18" charset="0"/>
              </a:rPr>
              <a:t>також</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були</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побудовані</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католицький</a:t>
            </a:r>
            <a:r>
              <a:rPr lang="ru-RU" sz="1500" b="0" i="0" dirty="0">
                <a:solidFill>
                  <a:srgbClr val="202122"/>
                </a:solidFill>
                <a:effectLst/>
                <a:latin typeface="Times New Roman" panose="02020603050405020304" pitchFamily="18" charset="0"/>
                <a:cs typeface="Times New Roman" panose="02020603050405020304" pitchFamily="18" charset="0"/>
              </a:rPr>
              <a:t> костел і </a:t>
            </a:r>
            <a:r>
              <a:rPr lang="ru-RU" sz="1500" b="0" i="0" dirty="0" err="1">
                <a:solidFill>
                  <a:srgbClr val="202122"/>
                </a:solidFill>
                <a:effectLst/>
                <a:latin typeface="Times New Roman" panose="02020603050405020304" pitchFamily="18" charset="0"/>
                <a:cs typeface="Times New Roman" panose="02020603050405020304" pitchFamily="18" charset="0"/>
              </a:rPr>
              <a:t>монастир</a:t>
            </a:r>
            <a:r>
              <a:rPr lang="ru-RU" sz="1500" b="0" i="0" dirty="0">
                <a:solidFill>
                  <a:srgbClr val="202122"/>
                </a:solidFill>
                <a:effectLst/>
                <a:latin typeface="Times New Roman" panose="02020603050405020304" pitchFamily="18" charset="0"/>
                <a:cs typeface="Times New Roman" panose="02020603050405020304" pitchFamily="18" charset="0"/>
              </a:rPr>
              <a:t>, православна </a:t>
            </a:r>
            <a:r>
              <a:rPr lang="ru-RU" sz="1500" b="0" i="0" dirty="0" err="1">
                <a:solidFill>
                  <a:srgbClr val="202122"/>
                </a:solidFill>
                <a:effectLst/>
                <a:latin typeface="Times New Roman" panose="02020603050405020304" pitchFamily="18" charset="0"/>
                <a:cs typeface="Times New Roman" panose="02020603050405020304" pitchFamily="18" charset="0"/>
              </a:rPr>
              <a:t>церква</a:t>
            </a:r>
            <a:r>
              <a:rPr lang="ru-RU" sz="1500" b="0" i="0" dirty="0">
                <a:solidFill>
                  <a:srgbClr val="202122"/>
                </a:solidFill>
                <a:effectLst/>
                <a:latin typeface="Times New Roman" panose="02020603050405020304" pitchFamily="18" charset="0"/>
                <a:cs typeface="Times New Roman" panose="02020603050405020304" pitchFamily="18" charset="0"/>
              </a:rPr>
              <a:t>.</a:t>
            </a:r>
          </a:p>
          <a:p>
            <a:r>
              <a:rPr lang="ru-RU" sz="1500" b="0" i="0" dirty="0">
                <a:solidFill>
                  <a:srgbClr val="202122"/>
                </a:solidFill>
                <a:effectLst/>
                <a:latin typeface="Times New Roman" panose="02020603050405020304" pitchFamily="18" charset="0"/>
                <a:cs typeface="Times New Roman" panose="02020603050405020304" pitchFamily="18" charset="0"/>
              </a:rPr>
              <a:t> </a:t>
            </a:r>
            <a:r>
              <a:rPr lang="uk-UA" sz="1500" b="0" i="0" dirty="0">
                <a:solidFill>
                  <a:srgbClr val="202122"/>
                </a:solidFill>
                <a:effectLst/>
                <a:latin typeface="Times New Roman" panose="02020603050405020304" pitchFamily="18" charset="0"/>
                <a:cs typeface="Times New Roman" panose="02020603050405020304" pitchFamily="18" charset="0"/>
              </a:rPr>
              <a:t>У період </a:t>
            </a:r>
            <a:r>
              <a:rPr lang="uk-UA" sz="1500" dirty="0">
                <a:solidFill>
                  <a:srgbClr val="202122"/>
                </a:solidFill>
                <a:latin typeface="Times New Roman" panose="02020603050405020304" pitchFamily="18" charset="0"/>
                <a:cs typeface="Times New Roman" panose="02020603050405020304" pitchFamily="18" charset="0"/>
              </a:rPr>
              <a:t>Хмельниччини</a:t>
            </a:r>
            <a:r>
              <a:rPr lang="uk-UA" sz="1500" b="0" i="0" dirty="0">
                <a:solidFill>
                  <a:srgbClr val="202122"/>
                </a:solidFill>
                <a:effectLst/>
                <a:latin typeface="Times New Roman" panose="02020603050405020304" pitchFamily="18" charset="0"/>
                <a:cs typeface="Times New Roman" panose="02020603050405020304" pitchFamily="18" charset="0"/>
              </a:rPr>
              <a:t>, </a:t>
            </a:r>
            <a:r>
              <a:rPr lang="uk-UA" sz="1500" dirty="0">
                <a:solidFill>
                  <a:srgbClr val="202122"/>
                </a:solidFill>
                <a:latin typeface="Times New Roman" panose="02020603050405020304" pitchFamily="18" charset="0"/>
                <a:cs typeface="Times New Roman" panose="02020603050405020304" pitchFamily="18" charset="0"/>
              </a:rPr>
              <a:t>1 жовтня</a:t>
            </a:r>
            <a:r>
              <a:rPr lang="uk-UA" sz="1500" b="0" i="0" dirty="0">
                <a:solidFill>
                  <a:srgbClr val="202122"/>
                </a:solidFill>
                <a:effectLst/>
                <a:latin typeface="Times New Roman" panose="02020603050405020304" pitchFamily="18" charset="0"/>
                <a:cs typeface="Times New Roman" panose="02020603050405020304" pitchFamily="18" charset="0"/>
              </a:rPr>
              <a:t> </a:t>
            </a:r>
            <a:r>
              <a:rPr lang="uk-UA" sz="1500" dirty="0">
                <a:solidFill>
                  <a:srgbClr val="202122"/>
                </a:solidFill>
                <a:latin typeface="Times New Roman" panose="02020603050405020304" pitchFamily="18" charset="0"/>
                <a:cs typeface="Times New Roman" panose="02020603050405020304" pitchFamily="18" charset="0"/>
              </a:rPr>
              <a:t>1648 </a:t>
            </a:r>
            <a:r>
              <a:rPr lang="uk-UA" sz="1500" b="0" i="0" dirty="0">
                <a:solidFill>
                  <a:srgbClr val="202122"/>
                </a:solidFill>
                <a:effectLst/>
                <a:latin typeface="Times New Roman" panose="02020603050405020304" pitchFamily="18" charset="0"/>
                <a:cs typeface="Times New Roman" panose="02020603050405020304" pitchFamily="18" charset="0"/>
              </a:rPr>
              <a:t>р., після </a:t>
            </a:r>
            <a:r>
              <a:rPr lang="uk-UA" sz="1500" dirty="0">
                <a:solidFill>
                  <a:srgbClr val="202122"/>
                </a:solidFill>
                <a:latin typeface="Times New Roman" panose="02020603050405020304" pitchFamily="18" charset="0"/>
                <a:cs typeface="Times New Roman" panose="02020603050405020304" pitchFamily="18" charset="0"/>
              </a:rPr>
              <a:t>4-х місячної облоги</a:t>
            </a:r>
            <a:r>
              <a:rPr lang="uk-UA" sz="1500" b="0" i="0" dirty="0">
                <a:solidFill>
                  <a:srgbClr val="202122"/>
                </a:solidFill>
                <a:effectLst/>
                <a:latin typeface="Times New Roman" panose="02020603050405020304" pitchFamily="18" charset="0"/>
                <a:cs typeface="Times New Roman" panose="02020603050405020304" pitchFamily="18" charset="0"/>
              </a:rPr>
              <a:t>, Кодак був взятий за наказом </a:t>
            </a:r>
            <a:r>
              <a:rPr lang="uk-UA" sz="1500" dirty="0">
                <a:solidFill>
                  <a:srgbClr val="202122"/>
                </a:solidFill>
                <a:latin typeface="Times New Roman" panose="02020603050405020304" pitchFamily="18" charset="0"/>
                <a:cs typeface="Times New Roman" panose="02020603050405020304" pitchFamily="18" charset="0"/>
              </a:rPr>
              <a:t>Богдана Хмельницького</a:t>
            </a:r>
            <a:r>
              <a:rPr lang="uk-UA" sz="1500" b="0" i="0" dirty="0">
                <a:solidFill>
                  <a:srgbClr val="202122"/>
                </a:solidFill>
                <a:effectLst/>
                <a:latin typeface="Times New Roman" panose="02020603050405020304" pitchFamily="18" charset="0"/>
                <a:cs typeface="Times New Roman" panose="02020603050405020304" pitchFamily="18" charset="0"/>
              </a:rPr>
              <a:t> козацьким загоном під командуванням </a:t>
            </a:r>
            <a:r>
              <a:rPr lang="uk-UA" sz="1500" dirty="0">
                <a:solidFill>
                  <a:srgbClr val="202122"/>
                </a:solidFill>
                <a:latin typeface="Times New Roman" panose="02020603050405020304" pitchFamily="18" charset="0"/>
                <a:cs typeface="Times New Roman" panose="02020603050405020304" pitchFamily="18" charset="0"/>
              </a:rPr>
              <a:t>полковника</a:t>
            </a:r>
            <a:r>
              <a:rPr lang="uk-UA" sz="1500" b="0" i="0" dirty="0">
                <a:solidFill>
                  <a:srgbClr val="202122"/>
                </a:solidFill>
                <a:effectLst/>
                <a:latin typeface="Times New Roman" panose="02020603050405020304" pitchFamily="18" charset="0"/>
                <a:cs typeface="Times New Roman" panose="02020603050405020304" pitchFamily="18" charset="0"/>
              </a:rPr>
              <a:t> </a:t>
            </a:r>
            <a:r>
              <a:rPr lang="uk-UA" sz="1500" dirty="0">
                <a:solidFill>
                  <a:srgbClr val="202122"/>
                </a:solidFill>
                <a:latin typeface="Times New Roman" panose="02020603050405020304" pitchFamily="18" charset="0"/>
                <a:cs typeface="Times New Roman" panose="02020603050405020304" pitchFamily="18" charset="0"/>
              </a:rPr>
              <a:t>Максима Нестеренка </a:t>
            </a:r>
            <a:r>
              <a:rPr lang="uk-UA" sz="1500" b="0" i="0" dirty="0">
                <a:solidFill>
                  <a:srgbClr val="202122"/>
                </a:solidFill>
                <a:effectLst/>
                <a:latin typeface="Times New Roman" panose="02020603050405020304" pitchFamily="18" charset="0"/>
                <a:cs typeface="Times New Roman" panose="02020603050405020304" pitchFamily="18" charset="0"/>
              </a:rPr>
              <a:t>і перетворений на опорний пункт українського козацького війська. Надалі Кодак перейшов під особисте гетьманське управління та використовувався як тилова база козацького війська із залогою у 400 чоловік. Близько 1656 року Кодак перейшов до володінь Запорозької Січі. </a:t>
            </a:r>
          </a:p>
          <a:p>
            <a:r>
              <a:rPr lang="ru-RU" sz="1500" b="0" i="0" dirty="0" err="1">
                <a:solidFill>
                  <a:srgbClr val="202122"/>
                </a:solidFill>
                <a:effectLst/>
                <a:latin typeface="Times New Roman" panose="02020603050405020304" pitchFamily="18" charset="0"/>
                <a:cs typeface="Times New Roman" panose="02020603050405020304" pitchFamily="18" charset="0"/>
              </a:rPr>
              <a:t>Згодом</a:t>
            </a:r>
            <a:r>
              <a:rPr lang="ru-RU" sz="1500" b="0" i="0" dirty="0">
                <a:solidFill>
                  <a:srgbClr val="202122"/>
                </a:solidFill>
                <a:effectLst/>
                <a:latin typeface="Times New Roman" panose="02020603050405020304" pitchFamily="18" charset="0"/>
                <a:cs typeface="Times New Roman" panose="02020603050405020304" pitchFamily="18" charset="0"/>
              </a:rPr>
              <a:t> Кодак став </a:t>
            </a:r>
            <a:r>
              <a:rPr lang="ru-RU" sz="1500" b="0" i="0" dirty="0" err="1">
                <a:solidFill>
                  <a:srgbClr val="202122"/>
                </a:solidFill>
                <a:effectLst/>
                <a:latin typeface="Times New Roman" panose="02020603050405020304" pitchFamily="18" charset="0"/>
                <a:cs typeface="Times New Roman" panose="02020603050405020304" pitchFamily="18" charset="0"/>
              </a:rPr>
              <a:t>місцем</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збору</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російських</a:t>
            </a:r>
            <a:r>
              <a:rPr lang="ru-RU" sz="1500" b="0" i="0" dirty="0">
                <a:solidFill>
                  <a:srgbClr val="202122"/>
                </a:solidFill>
                <a:effectLst/>
                <a:latin typeface="Times New Roman" panose="02020603050405020304" pitchFamily="18" charset="0"/>
                <a:cs typeface="Times New Roman" panose="02020603050405020304" pitchFamily="18" charset="0"/>
              </a:rPr>
              <a:t> та </a:t>
            </a:r>
            <a:r>
              <a:rPr lang="ru-RU" sz="1500" b="0" i="0" dirty="0" err="1">
                <a:solidFill>
                  <a:srgbClr val="202122"/>
                </a:solidFill>
                <a:effectLst/>
                <a:latin typeface="Times New Roman" panose="02020603050405020304" pitchFamily="18" charset="0"/>
                <a:cs typeface="Times New Roman" panose="02020603050405020304" pitchFamily="18" charset="0"/>
              </a:rPr>
              <a:t>козацьких</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військ</a:t>
            </a:r>
            <a:r>
              <a:rPr lang="ru-RU" sz="1500" b="0" i="0" dirty="0">
                <a:solidFill>
                  <a:srgbClr val="202122"/>
                </a:solidFill>
                <a:effectLst/>
                <a:latin typeface="Times New Roman" panose="02020603050405020304" pitchFamily="18" charset="0"/>
                <a:cs typeface="Times New Roman" panose="02020603050405020304" pitchFamily="18" charset="0"/>
              </a:rPr>
              <a:t>, а </a:t>
            </a:r>
            <a:r>
              <a:rPr lang="ru-RU" sz="1500" b="0" i="0" dirty="0" err="1">
                <a:solidFill>
                  <a:srgbClr val="202122"/>
                </a:solidFill>
                <a:effectLst/>
                <a:latin typeface="Times New Roman" panose="02020603050405020304" pitchFamily="18" charset="0"/>
                <a:cs typeface="Times New Roman" panose="02020603050405020304" pitchFamily="18" charset="0"/>
              </a:rPr>
              <a:t>також</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тиловою</a:t>
            </a:r>
            <a:r>
              <a:rPr lang="ru-RU" sz="1500" b="0" i="0" dirty="0">
                <a:solidFill>
                  <a:srgbClr val="202122"/>
                </a:solidFill>
                <a:effectLst/>
                <a:latin typeface="Times New Roman" panose="02020603050405020304" pitchFamily="18" charset="0"/>
                <a:cs typeface="Times New Roman" panose="02020603050405020304" pitchFamily="18" charset="0"/>
              </a:rPr>
              <a:t> базою </a:t>
            </a:r>
            <a:r>
              <a:rPr lang="ru-RU" sz="1500" b="0" i="0" dirty="0" err="1">
                <a:solidFill>
                  <a:srgbClr val="202122"/>
                </a:solidFill>
                <a:effectLst/>
                <a:latin typeface="Times New Roman" panose="02020603050405020304" pitchFamily="18" charset="0"/>
                <a:cs typeface="Times New Roman" panose="02020603050405020304" pitchFamily="18" charset="0"/>
              </a:rPr>
              <a:t>під</a:t>
            </a:r>
            <a:r>
              <a:rPr lang="ru-RU" sz="1500" b="0" i="0" dirty="0">
                <a:solidFill>
                  <a:srgbClr val="202122"/>
                </a:solidFill>
                <a:effectLst/>
                <a:latin typeface="Times New Roman" panose="02020603050405020304" pitchFamily="18" charset="0"/>
                <a:cs typeface="Times New Roman" panose="02020603050405020304" pitchFamily="18" charset="0"/>
              </a:rPr>
              <a:t> час </a:t>
            </a:r>
            <a:r>
              <a:rPr lang="ru-RU" sz="1500" b="0" i="0" dirty="0" err="1">
                <a:solidFill>
                  <a:srgbClr val="202122"/>
                </a:solidFill>
                <a:effectLst/>
                <a:latin typeface="Times New Roman" panose="02020603050405020304" pitchFamily="18" charset="0"/>
                <a:cs typeface="Times New Roman" panose="02020603050405020304" pitchFamily="18" charset="0"/>
              </a:rPr>
              <a:t>російсько-турецьких</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воєн</a:t>
            </a:r>
            <a:r>
              <a:rPr lang="ru-RU" sz="1500" b="0" i="0" dirty="0">
                <a:solidFill>
                  <a:srgbClr val="202122"/>
                </a:solidFill>
                <a:effectLst/>
                <a:latin typeface="Times New Roman" panose="02020603050405020304" pitchFamily="18" charset="0"/>
                <a:cs typeface="Times New Roman" panose="02020603050405020304" pitchFamily="18" charset="0"/>
              </a:rPr>
              <a:t>.</a:t>
            </a:r>
          </a:p>
          <a:p>
            <a:r>
              <a:rPr lang="ru-RU" sz="1500" b="0" i="0" dirty="0">
                <a:solidFill>
                  <a:srgbClr val="202122"/>
                </a:solidFill>
                <a:effectLst/>
                <a:latin typeface="Times New Roman" panose="02020603050405020304" pitchFamily="18" charset="0"/>
                <a:cs typeface="Times New Roman" panose="02020603050405020304" pitchFamily="18" charset="0"/>
              </a:rPr>
              <a:t>У </a:t>
            </a:r>
            <a:r>
              <a:rPr lang="ru-RU" sz="1500" b="0" i="0" dirty="0" err="1">
                <a:solidFill>
                  <a:srgbClr val="202122"/>
                </a:solidFill>
                <a:effectLst/>
                <a:latin typeface="Times New Roman" panose="02020603050405020304" pitchFamily="18" charset="0"/>
                <a:cs typeface="Times New Roman" panose="02020603050405020304" pitchFamily="18" charset="0"/>
              </a:rPr>
              <a:t>кінці</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dirty="0">
                <a:latin typeface="Times New Roman" panose="02020603050405020304" pitchFamily="18" charset="0"/>
                <a:cs typeface="Times New Roman" panose="02020603050405020304" pitchFamily="18" charset="0"/>
              </a:rPr>
              <a:t>XVIII</a:t>
            </a:r>
            <a:r>
              <a:rPr lang="ru-RU" sz="1500" b="0" i="0" dirty="0">
                <a:solidFill>
                  <a:srgbClr val="202122"/>
                </a:solidFill>
                <a:effectLst/>
                <a:latin typeface="Times New Roman" panose="02020603050405020304" pitchFamily="18" charset="0"/>
                <a:cs typeface="Times New Roman" panose="02020603050405020304" pitchFamily="18" charset="0"/>
              </a:rPr>
              <a:t> ст. Кодак </a:t>
            </a:r>
            <a:r>
              <a:rPr lang="ru-RU" sz="1500" b="0" i="0" dirty="0" err="1">
                <a:solidFill>
                  <a:srgbClr val="202122"/>
                </a:solidFill>
                <a:effectLst/>
                <a:latin typeface="Times New Roman" panose="02020603050405020304" pitchFamily="18" charset="0"/>
                <a:cs typeface="Times New Roman" panose="02020603050405020304" pitchFamily="18" charset="0"/>
              </a:rPr>
              <a:t>перейменовано</a:t>
            </a:r>
            <a:r>
              <a:rPr lang="ru-RU" sz="1500" b="0" i="0" dirty="0">
                <a:solidFill>
                  <a:srgbClr val="202122"/>
                </a:solidFill>
                <a:effectLst/>
                <a:latin typeface="Times New Roman" panose="02020603050405020304" pitchFamily="18" charset="0"/>
                <a:cs typeface="Times New Roman" panose="02020603050405020304" pitchFamily="18" charset="0"/>
              </a:rPr>
              <a:t> на село </a:t>
            </a:r>
            <a:r>
              <a:rPr lang="ru-RU" sz="1500" dirty="0" err="1">
                <a:latin typeface="Times New Roman" panose="02020603050405020304" pitchFamily="18" charset="0"/>
                <a:cs typeface="Times New Roman" panose="02020603050405020304" pitchFamily="18" charset="0"/>
              </a:rPr>
              <a:t>Старі</a:t>
            </a:r>
            <a:r>
              <a:rPr lang="ru-RU" sz="1500" dirty="0">
                <a:latin typeface="Times New Roman" panose="02020603050405020304" pitchFamily="18" charset="0"/>
                <a:cs typeface="Times New Roman" panose="02020603050405020304" pitchFamily="18" charset="0"/>
              </a:rPr>
              <a:t> Кодаки, </a:t>
            </a:r>
            <a:r>
              <a:rPr lang="ru-RU" sz="1500" b="0" i="0" dirty="0">
                <a:solidFill>
                  <a:srgbClr val="202122"/>
                </a:solidFill>
                <a:effectLst/>
                <a:latin typeface="Times New Roman" panose="02020603050405020304" pitchFamily="18" charset="0"/>
                <a:cs typeface="Times New Roman" panose="02020603050405020304" pitchFamily="18" charset="0"/>
              </a:rPr>
              <a:t>тут </a:t>
            </a:r>
            <a:r>
              <a:rPr lang="ru-RU" sz="1500" b="0" i="0" dirty="0" err="1">
                <a:solidFill>
                  <a:srgbClr val="202122"/>
                </a:solidFill>
                <a:effectLst/>
                <a:latin typeface="Times New Roman" panose="02020603050405020304" pitchFamily="18" charset="0"/>
                <a:cs typeface="Times New Roman" panose="02020603050405020304" pitchFamily="18" charset="0"/>
              </a:rPr>
              <a:t>оселилося</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багато</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запорожців</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b="0" i="0" dirty="0" err="1">
                <a:solidFill>
                  <a:srgbClr val="202122"/>
                </a:solidFill>
                <a:effectLst/>
                <a:latin typeface="Times New Roman" panose="02020603050405020304" pitchFamily="18" charset="0"/>
                <a:cs typeface="Times New Roman" panose="02020603050405020304" pitchFamily="18" charset="0"/>
              </a:rPr>
              <a:t>після</a:t>
            </a:r>
            <a:r>
              <a:rPr lang="ru-RU" sz="1500" b="0" i="0" dirty="0">
                <a:solidFill>
                  <a:srgbClr val="202122"/>
                </a:solidFill>
                <a:effectLst/>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зруйнування</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Нової</a:t>
            </a:r>
            <a:r>
              <a:rPr lang="ru-RU" sz="1500" dirty="0">
                <a:latin typeface="Times New Roman" panose="02020603050405020304" pitchFamily="18" charset="0"/>
                <a:cs typeface="Times New Roman" panose="02020603050405020304" pitchFamily="18" charset="0"/>
              </a:rPr>
              <a:t> </a:t>
            </a:r>
            <a:r>
              <a:rPr lang="ru-RU" sz="1500" dirty="0" err="1">
                <a:latin typeface="Times New Roman" panose="02020603050405020304" pitchFamily="18" charset="0"/>
                <a:cs typeface="Times New Roman" panose="02020603050405020304" pitchFamily="18" charset="0"/>
              </a:rPr>
              <a:t>Січі</a:t>
            </a:r>
            <a:r>
              <a:rPr lang="ru-RU" sz="1500" dirty="0">
                <a:latin typeface="Times New Roman" panose="02020603050405020304" pitchFamily="18" charset="0"/>
                <a:cs typeface="Times New Roman" panose="02020603050405020304" pitchFamily="18" charset="0"/>
              </a:rPr>
              <a:t> 1775 р</a:t>
            </a:r>
            <a:r>
              <a:rPr lang="ru-RU" sz="1500" b="0" i="0" dirty="0">
                <a:solidFill>
                  <a:srgbClr val="202122"/>
                </a:solidFill>
                <a:effectLst/>
                <a:latin typeface="Times New Roman" panose="02020603050405020304" pitchFamily="18" charset="0"/>
                <a:cs typeface="Times New Roman" panose="02020603050405020304" pitchFamily="18" charset="0"/>
              </a:rPr>
              <a:t>.</a:t>
            </a:r>
            <a:endParaRPr lang="uk-UA" sz="1500" dirty="0">
              <a:latin typeface="Times New Roman" panose="02020603050405020304" pitchFamily="18" charset="0"/>
              <a:cs typeface="Times New Roman" panose="02020603050405020304" pitchFamily="18" charset="0"/>
            </a:endParaRPr>
          </a:p>
        </p:txBody>
      </p:sp>
      <p:pic>
        <p:nvPicPr>
          <p:cNvPr id="5122" name="Picture 2" descr="Український Трикутник - Фортеця Кодак На правому високому березі Дніпра,  якраз напроти Кодацького порогу, збереглися земляні вали фортеці &quot;Кодак&quot;  Прагнучи приборкати Запорозьку Січ, сейм Речі Посполитої у лютому 1635 р.  ухвалив постанову «">
            <a:extLst>
              <a:ext uri="{FF2B5EF4-FFF2-40B4-BE49-F238E27FC236}">
                <a16:creationId xmlns:a16="http://schemas.microsoft.com/office/drawing/2014/main" id="{032CBA5D-6AE5-43A5-B832-0411B4591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019" y="1180297"/>
            <a:ext cx="3347594" cy="212489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Кодацька Фортеця. Дивовижні руїни Кодакської фортеці, с. Старі Кодаки,  Дніпропетровськ.">
            <a:extLst>
              <a:ext uri="{FF2B5EF4-FFF2-40B4-BE49-F238E27FC236}">
                <a16:creationId xmlns:a16="http://schemas.microsoft.com/office/drawing/2014/main" id="{74DA375B-E071-426C-9FB4-0168E369C6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9810" y="3552813"/>
            <a:ext cx="3118234" cy="2124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745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3B2B62-95DC-472B-AD71-152434A78E0E}"/>
              </a:ext>
            </a:extLst>
          </p:cNvPr>
          <p:cNvSpPr>
            <a:spLocks noGrp="1"/>
          </p:cNvSpPr>
          <p:nvPr>
            <p:ph type="title"/>
          </p:nvPr>
        </p:nvSpPr>
        <p:spPr>
          <a:xfrm>
            <a:off x="1210943" y="473011"/>
            <a:ext cx="10515600" cy="1325563"/>
          </a:xfrm>
        </p:spPr>
        <p:txBody>
          <a:bodyPr>
            <a:normAutofit/>
          </a:bodyPr>
          <a:lstStyle/>
          <a:p>
            <a:pPr algn="ctr"/>
            <a:r>
              <a:rPr lang="uk-UA" dirty="0">
                <a:latin typeface="Times New Roman" panose="02020603050405020304" pitchFamily="18" charset="0"/>
                <a:cs typeface="Times New Roman" panose="02020603050405020304" pitchFamily="18" charset="0"/>
              </a:rPr>
              <a:t>Знатні люди, імена яких трапляються в історичних подіях фортеці</a:t>
            </a:r>
          </a:p>
        </p:txBody>
      </p:sp>
      <p:sp>
        <p:nvSpPr>
          <p:cNvPr id="3" name="Місце для вмісту 2">
            <a:extLst>
              <a:ext uri="{FF2B5EF4-FFF2-40B4-BE49-F238E27FC236}">
                <a16:creationId xmlns:a16="http://schemas.microsoft.com/office/drawing/2014/main" id="{9C7EB134-C491-4BC6-BF15-3A5D86F67E0E}"/>
              </a:ext>
            </a:extLst>
          </p:cNvPr>
          <p:cNvSpPr>
            <a:spLocks noGrp="1"/>
          </p:cNvSpPr>
          <p:nvPr>
            <p:ph idx="1"/>
          </p:nvPr>
        </p:nvSpPr>
        <p:spPr>
          <a:xfrm>
            <a:off x="768219" y="1561872"/>
            <a:ext cx="2843463" cy="473405"/>
          </a:xfrm>
        </p:spPr>
        <p:txBody>
          <a:bodyPr>
            <a:normAutofit fontScale="92500" lnSpcReduction="10000"/>
          </a:bodyPr>
          <a:lstStyle/>
          <a:p>
            <a:pPr marL="0" indent="0">
              <a:buNone/>
            </a:pPr>
            <a:r>
              <a:rPr lang="uk-UA" sz="1600" dirty="0">
                <a:latin typeface="Times New Roman" panose="02020603050405020304" pitchFamily="18" charset="0"/>
                <a:cs typeface="Times New Roman" panose="02020603050405020304" pitchFamily="18" charset="0"/>
              </a:rPr>
              <a:t>Станіслав </a:t>
            </a:r>
            <a:r>
              <a:rPr lang="uk-UA" sz="1600" dirty="0" err="1">
                <a:latin typeface="Times New Roman" panose="02020603050405020304" pitchFamily="18" charset="0"/>
                <a:cs typeface="Times New Roman" panose="02020603050405020304" pitchFamily="18" charset="0"/>
              </a:rPr>
              <a:t>Конецпольський</a:t>
            </a:r>
            <a:r>
              <a:rPr lang="uk-UA" sz="1600" dirty="0">
                <a:latin typeface="Times New Roman" panose="02020603050405020304" pitchFamily="18" charset="0"/>
                <a:cs typeface="Times New Roman" panose="02020603050405020304" pitchFamily="18" charset="0"/>
              </a:rPr>
              <a:t>, ініціював створення фортеці</a:t>
            </a:r>
          </a:p>
        </p:txBody>
      </p:sp>
      <p:pic>
        <p:nvPicPr>
          <p:cNvPr id="1026" name="Picture 2" descr="Станіслав Конецпольський — Вікіпедія">
            <a:extLst>
              <a:ext uri="{FF2B5EF4-FFF2-40B4-BE49-F238E27FC236}">
                <a16:creationId xmlns:a16="http://schemas.microsoft.com/office/drawing/2014/main" id="{2A1818E5-896D-4119-88D3-FCBE6DF89C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171" y="2137275"/>
            <a:ext cx="2925495" cy="42367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6F66276-C06F-418D-8B16-28E382CA9E22}"/>
              </a:ext>
            </a:extLst>
          </p:cNvPr>
          <p:cNvSpPr txBox="1"/>
          <p:nvPr/>
        </p:nvSpPr>
        <p:spPr>
          <a:xfrm>
            <a:off x="4938811" y="1690688"/>
            <a:ext cx="3213463" cy="584775"/>
          </a:xfrm>
          <a:prstGeom prst="rect">
            <a:avLst/>
          </a:prstGeom>
          <a:noFill/>
        </p:spPr>
        <p:txBody>
          <a:bodyPr wrap="square" rtlCol="0">
            <a:spAutoFit/>
          </a:bodyPr>
          <a:lstStyle/>
          <a:p>
            <a:r>
              <a:rPr lang="uk-UA" sz="1600" dirty="0">
                <a:latin typeface="Times New Roman" panose="02020603050405020304" pitchFamily="18" charset="0"/>
                <a:cs typeface="Times New Roman" panose="02020603050405020304" pitchFamily="18" charset="0"/>
              </a:rPr>
              <a:t>Гійом </a:t>
            </a:r>
            <a:r>
              <a:rPr lang="uk-UA" sz="1600" dirty="0" err="1">
                <a:latin typeface="Times New Roman" panose="02020603050405020304" pitchFamily="18" charset="0"/>
                <a:cs typeface="Times New Roman" panose="02020603050405020304" pitchFamily="18" charset="0"/>
              </a:rPr>
              <a:t>Левассер</a:t>
            </a:r>
            <a:r>
              <a:rPr lang="uk-UA" sz="1600" dirty="0">
                <a:latin typeface="Times New Roman" panose="02020603050405020304" pitchFamily="18" charset="0"/>
                <a:cs typeface="Times New Roman" panose="02020603050405020304" pitchFamily="18" charset="0"/>
              </a:rPr>
              <a:t> де </a:t>
            </a:r>
            <a:r>
              <a:rPr lang="uk-UA" sz="1600" dirty="0" err="1">
                <a:latin typeface="Times New Roman" panose="02020603050405020304" pitchFamily="18" charset="0"/>
                <a:cs typeface="Times New Roman" panose="02020603050405020304" pitchFamily="18" charset="0"/>
              </a:rPr>
              <a:t>Боплан</a:t>
            </a:r>
            <a:r>
              <a:rPr lang="uk-UA" sz="1600" dirty="0">
                <a:latin typeface="Times New Roman" panose="02020603050405020304" pitchFamily="18" charset="0"/>
                <a:cs typeface="Times New Roman" panose="02020603050405020304" pitchFamily="18" charset="0"/>
              </a:rPr>
              <a:t>, керував будівництвом  фортеці</a:t>
            </a:r>
          </a:p>
        </p:txBody>
      </p:sp>
      <p:pic>
        <p:nvPicPr>
          <p:cNvPr id="1028" name="Picture 4" descr="Гійом Левассер де Боплан">
            <a:extLst>
              <a:ext uri="{FF2B5EF4-FFF2-40B4-BE49-F238E27FC236}">
                <a16:creationId xmlns:a16="http://schemas.microsoft.com/office/drawing/2014/main" id="{ACFE7ABF-5A1C-45AE-B954-4ABFA66390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8015" y="2275214"/>
            <a:ext cx="2491690" cy="42063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E4B8DF7-7D54-4551-9A6E-C1C041652739}"/>
              </a:ext>
            </a:extLst>
          </p:cNvPr>
          <p:cNvSpPr txBox="1"/>
          <p:nvPr/>
        </p:nvSpPr>
        <p:spPr>
          <a:xfrm>
            <a:off x="9171710" y="1552500"/>
            <a:ext cx="1809347" cy="584775"/>
          </a:xfrm>
          <a:prstGeom prst="rect">
            <a:avLst/>
          </a:prstGeom>
          <a:noFill/>
        </p:spPr>
        <p:txBody>
          <a:bodyPr wrap="square" rtlCol="0">
            <a:spAutoFit/>
          </a:bodyPr>
          <a:lstStyle/>
          <a:p>
            <a:r>
              <a:rPr lang="uk-UA" sz="1600" dirty="0">
                <a:latin typeface="Times New Roman" panose="02020603050405020304" pitchFamily="18" charset="0"/>
                <a:cs typeface="Times New Roman" panose="02020603050405020304" pitchFamily="18" charset="0"/>
              </a:rPr>
              <a:t>Іван Сулима, зруйнував Кодак</a:t>
            </a:r>
          </a:p>
        </p:txBody>
      </p:sp>
      <p:pic>
        <p:nvPicPr>
          <p:cNvPr id="1030" name="Picture 6" descr="Гетьман Іван Сулима | Наталя Павлусенко">
            <a:extLst>
              <a:ext uri="{FF2B5EF4-FFF2-40B4-BE49-F238E27FC236}">
                <a16:creationId xmlns:a16="http://schemas.microsoft.com/office/drawing/2014/main" id="{33F07F2B-FCD9-4744-8E74-F8C0403A63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2274" y="2275214"/>
            <a:ext cx="3201526" cy="4236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9782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A9D9AE-0179-4424-BBAC-4F70955B817D}"/>
              </a:ext>
            </a:extLst>
          </p:cNvPr>
          <p:cNvSpPr>
            <a:spLocks noGrp="1"/>
          </p:cNvSpPr>
          <p:nvPr>
            <p:ph type="title"/>
          </p:nvPr>
        </p:nvSpPr>
        <p:spPr>
          <a:xfrm>
            <a:off x="2529348" y="844676"/>
            <a:ext cx="10515600" cy="528103"/>
          </a:xfrm>
        </p:spPr>
        <p:txBody>
          <a:bodyPr>
            <a:normAutofit fontScale="90000"/>
          </a:bodyPr>
          <a:lstStyle/>
          <a:p>
            <a:r>
              <a:rPr lang="uk-UA" sz="4400" dirty="0">
                <a:latin typeface="Times New Roman" panose="02020603050405020304" pitchFamily="18" charset="0"/>
                <a:cs typeface="Times New Roman" panose="02020603050405020304" pitchFamily="18" charset="0"/>
              </a:rPr>
              <a:t>Станіслав </a:t>
            </a:r>
            <a:r>
              <a:rPr lang="uk-UA" sz="4400" dirty="0" err="1">
                <a:latin typeface="Times New Roman" panose="02020603050405020304" pitchFamily="18" charset="0"/>
                <a:cs typeface="Times New Roman" panose="02020603050405020304" pitchFamily="18" charset="0"/>
              </a:rPr>
              <a:t>Конецпольський</a:t>
            </a:r>
            <a:r>
              <a:rPr lang="uk-UA" sz="2000" dirty="0">
                <a:latin typeface="Times New Roman" panose="02020603050405020304" pitchFamily="18" charset="0"/>
                <a:cs typeface="Times New Roman" panose="02020603050405020304" pitchFamily="18" charset="0"/>
              </a:rPr>
              <a:t>(1643- 1682)</a:t>
            </a:r>
            <a:br>
              <a:rPr lang="uk-UA" sz="4400" dirty="0"/>
            </a:br>
            <a:endParaRPr lang="uk-UA" dirty="0"/>
          </a:p>
        </p:txBody>
      </p:sp>
      <p:sp>
        <p:nvSpPr>
          <p:cNvPr id="3" name="Місце для вмісту 2">
            <a:extLst>
              <a:ext uri="{FF2B5EF4-FFF2-40B4-BE49-F238E27FC236}">
                <a16:creationId xmlns:a16="http://schemas.microsoft.com/office/drawing/2014/main" id="{5D180D9D-618A-41F5-BA35-E86104CC5CA9}"/>
              </a:ext>
            </a:extLst>
          </p:cNvPr>
          <p:cNvSpPr>
            <a:spLocks noGrp="1"/>
          </p:cNvSpPr>
          <p:nvPr>
            <p:ph idx="1"/>
          </p:nvPr>
        </p:nvSpPr>
        <p:spPr>
          <a:xfrm>
            <a:off x="838200" y="1372779"/>
            <a:ext cx="6328954" cy="5485221"/>
          </a:xfrm>
        </p:spPr>
        <p:txBody>
          <a:bodyPr>
            <a:normAutofit/>
          </a:bodyPr>
          <a:lstStyle/>
          <a:p>
            <a:pPr marL="0" indent="0">
              <a:buNone/>
            </a:pPr>
            <a:r>
              <a:rPr lang="ru-RU" sz="1600" b="0" i="0" dirty="0" err="1">
                <a:effectLst/>
                <a:latin typeface="Times New Roman" panose="02020603050405020304" pitchFamily="18" charset="0"/>
                <a:cs typeface="Times New Roman" panose="02020603050405020304" pitchFamily="18" charset="0"/>
              </a:rPr>
              <a:t>Станіслав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Конецпольський</a:t>
            </a:r>
            <a:r>
              <a:rPr lang="ru-RU" sz="1600" b="0" i="0" dirty="0">
                <a:effectLst/>
                <a:latin typeface="Times New Roman" panose="02020603050405020304" pitchFamily="18" charset="0"/>
                <a:cs typeface="Times New Roman" panose="02020603050405020304" pitchFamily="18" charset="0"/>
              </a:rPr>
              <a:t> – шляхтич та </a:t>
            </a:r>
            <a:r>
              <a:rPr lang="ru-RU" sz="1600" b="0" i="0" dirty="0" err="1">
                <a:effectLst/>
                <a:latin typeface="Times New Roman" panose="02020603050405020304" pitchFamily="18" charset="0"/>
                <a:cs typeface="Times New Roman" panose="02020603050405020304" pitchFamily="18" charset="0"/>
              </a:rPr>
              <a:t>видатний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державний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діяч</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Речі</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Посполитої</a:t>
            </a:r>
            <a:r>
              <a:rPr lang="ru-RU" sz="1600" b="0" i="0" dirty="0">
                <a:effectLst/>
                <a:latin typeface="Times New Roman" panose="02020603050405020304" pitchFamily="18" charset="0"/>
                <a:cs typeface="Times New Roman" panose="02020603050405020304" pitchFamily="18" charset="0"/>
              </a:rPr>
              <a:t>.</a:t>
            </a:r>
            <a:r>
              <a:rPr lang="uk-UA" sz="1100" b="0" i="0" dirty="0">
                <a:effectLst/>
                <a:latin typeface="Ubuntu"/>
              </a:rPr>
              <a:t> </a:t>
            </a:r>
            <a:r>
              <a:rPr lang="uk-UA" sz="1600" b="0" i="0" dirty="0">
                <a:effectLst/>
                <a:latin typeface="Times New Roman" panose="02020603050405020304" pitchFamily="18" charset="0"/>
                <a:cs typeface="Times New Roman" panose="02020603050405020304" pitchFamily="18" charset="0"/>
              </a:rPr>
              <a:t>Станіслав </a:t>
            </a:r>
            <a:r>
              <a:rPr lang="uk-UA" sz="1600" b="0" i="0" dirty="0" err="1">
                <a:effectLst/>
                <a:latin typeface="Times New Roman" panose="02020603050405020304" pitchFamily="18" charset="0"/>
                <a:cs typeface="Times New Roman" panose="02020603050405020304" pitchFamily="18" charset="0"/>
              </a:rPr>
              <a:t>Конецпольський</a:t>
            </a:r>
            <a:r>
              <a:rPr lang="uk-UA" sz="1600" b="0" i="0" dirty="0">
                <a:effectLst/>
                <a:latin typeface="Times New Roman" panose="02020603050405020304" pitchFamily="18" charset="0"/>
                <a:cs typeface="Times New Roman" panose="02020603050405020304" pitchFamily="18" charset="0"/>
              </a:rPr>
              <a:t> був дуже відомою та впливовою людиною у Речі Посполитій. Він отримав хорошу та якісну освіту в Краківській академії. Рано пішов в політику і загалом зробив досить успішну кар’єру. Від 1618 року </a:t>
            </a:r>
            <a:r>
              <a:rPr lang="uk-UA" sz="1600" b="0" i="0" dirty="0" err="1">
                <a:effectLst/>
                <a:latin typeface="Times New Roman" panose="02020603050405020304" pitchFamily="18" charset="0"/>
                <a:cs typeface="Times New Roman" panose="02020603050405020304" pitchFamily="18" charset="0"/>
              </a:rPr>
              <a:t>Конецпольський</a:t>
            </a:r>
            <a:r>
              <a:rPr lang="uk-UA" sz="1600" b="0" i="0" dirty="0">
                <a:effectLst/>
                <a:latin typeface="Times New Roman" panose="02020603050405020304" pitchFamily="18" charset="0"/>
                <a:cs typeface="Times New Roman" panose="02020603050405020304" pitchFamily="18" charset="0"/>
              </a:rPr>
              <a:t> став </a:t>
            </a:r>
            <a:r>
              <a:rPr lang="uk-UA" sz="1600" b="0" i="0" dirty="0" err="1">
                <a:effectLst/>
                <a:latin typeface="Times New Roman" panose="02020603050405020304" pitchFamily="18" charset="0"/>
                <a:cs typeface="Times New Roman" panose="02020603050405020304" pitchFamily="18" charset="0"/>
              </a:rPr>
              <a:t>польним</a:t>
            </a:r>
            <a:r>
              <a:rPr lang="uk-UA" sz="1600" b="0" i="0" dirty="0">
                <a:effectLst/>
                <a:latin typeface="Times New Roman" panose="02020603050405020304" pitchFamily="18" charset="0"/>
                <a:cs typeface="Times New Roman" panose="02020603050405020304" pitchFamily="18" charset="0"/>
              </a:rPr>
              <a:t> гетьманом коронним, а від 1632 року ще й великим коронним гетьманом. Окрім того, в різний час займав ряд інших адміністративно-управлінських посад. Це відкривала перед ним багато дверей, у які інші навіть стукати не наважувались. Разом з тим, специфіка роботи та безпосередні обов’язки, змушували його часто перетинатись і з “руським” (українським) питанням. Зокрема, </a:t>
            </a:r>
            <a:r>
              <a:rPr lang="uk-UA" sz="1600" b="0" i="0" dirty="0" err="1">
                <a:effectLst/>
                <a:latin typeface="Times New Roman" panose="02020603050405020304" pitchFamily="18" charset="0"/>
                <a:cs typeface="Times New Roman" panose="02020603050405020304" pitchFamily="18" charset="0"/>
              </a:rPr>
              <a:t>польний</a:t>
            </a:r>
            <a:r>
              <a:rPr lang="uk-UA" sz="1600" b="0" i="0" dirty="0">
                <a:effectLst/>
                <a:latin typeface="Times New Roman" panose="02020603050405020304" pitchFamily="18" charset="0"/>
                <a:cs typeface="Times New Roman" panose="02020603050405020304" pitchFamily="18" charset="0"/>
              </a:rPr>
              <a:t> гетьман коронний відповідав за південно-східні терени Речі Посполитої. Тому фігура Станіслава </a:t>
            </a:r>
            <a:r>
              <a:rPr lang="uk-UA" sz="1600" b="0" i="0" dirty="0" err="1">
                <a:effectLst/>
                <a:latin typeface="Times New Roman" panose="02020603050405020304" pitchFamily="18" charset="0"/>
                <a:cs typeface="Times New Roman" panose="02020603050405020304" pitchFamily="18" charset="0"/>
              </a:rPr>
              <a:t>Конецпольського</a:t>
            </a:r>
            <a:r>
              <a:rPr lang="uk-UA" sz="1600" b="0" i="0" dirty="0">
                <a:effectLst/>
                <a:latin typeface="Times New Roman" panose="02020603050405020304" pitchFamily="18" charset="0"/>
                <a:cs typeface="Times New Roman" panose="02020603050405020304" pitchFamily="18" charset="0"/>
              </a:rPr>
              <a:t> є знаною і </a:t>
            </a:r>
            <a:r>
              <a:rPr lang="uk-UA" sz="1600" b="0" i="0" dirty="0" err="1">
                <a:effectLst/>
                <a:latin typeface="Times New Roman" panose="02020603050405020304" pitchFamily="18" charset="0"/>
                <a:cs typeface="Times New Roman" panose="02020603050405020304" pitchFamily="18" charset="0"/>
              </a:rPr>
              <a:t>упізнаваною</a:t>
            </a:r>
            <a:r>
              <a:rPr lang="uk-UA" sz="1600" b="0" i="0" dirty="0">
                <a:effectLst/>
                <a:latin typeface="Times New Roman" panose="02020603050405020304" pitchFamily="18" charset="0"/>
                <a:cs typeface="Times New Roman" panose="02020603050405020304" pitchFamily="18" charset="0"/>
              </a:rPr>
              <a:t> для тих, хто цікавиться українською історією.</a:t>
            </a:r>
          </a:p>
          <a:p>
            <a:pPr marL="0" indent="0">
              <a:buNone/>
            </a:pPr>
            <a:r>
              <a:rPr lang="uk-UA" sz="1600" dirty="0">
                <a:latin typeface="Times New Roman" panose="02020603050405020304" pitchFamily="18" charset="0"/>
                <a:cs typeface="Times New Roman" panose="02020603050405020304" pitchFamily="18" charset="0"/>
              </a:rPr>
              <a:t>Створення </a:t>
            </a:r>
            <a:r>
              <a:rPr lang="uk-UA" sz="1600" dirty="0" err="1">
                <a:latin typeface="Times New Roman" panose="02020603050405020304" pitchFamily="18" charset="0"/>
                <a:cs typeface="Times New Roman" panose="02020603050405020304" pitchFamily="18" charset="0"/>
              </a:rPr>
              <a:t>Кодацької</a:t>
            </a:r>
            <a:r>
              <a:rPr lang="uk-UA" sz="1600" dirty="0">
                <a:latin typeface="Times New Roman" panose="02020603050405020304" pitchFamily="18" charset="0"/>
                <a:cs typeface="Times New Roman" panose="02020603050405020304" pitchFamily="18" charset="0"/>
              </a:rPr>
              <a:t> фортеці була ініційовано, саме Станіславом. </a:t>
            </a:r>
            <a:endParaRPr lang="uk-UA" sz="1600" b="0" i="0" dirty="0">
              <a:effectLst/>
              <a:latin typeface="Times New Roman" panose="02020603050405020304" pitchFamily="18" charset="0"/>
              <a:cs typeface="Times New Roman" panose="02020603050405020304" pitchFamily="18" charset="0"/>
            </a:endParaRPr>
          </a:p>
        </p:txBody>
      </p:sp>
      <p:pic>
        <p:nvPicPr>
          <p:cNvPr id="2050" name="Picture 2" descr="Козацьке повстання під проводом Тараса Трясила (1630) | Історія | Про  Україну">
            <a:extLst>
              <a:ext uri="{FF2B5EF4-FFF2-40B4-BE49-F238E27FC236}">
                <a16:creationId xmlns:a16="http://schemas.microsoft.com/office/drawing/2014/main" id="{0567ADA8-3CBB-4593-AE14-751C295016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056" y="1208221"/>
            <a:ext cx="3602434" cy="5017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788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E2116A-6F73-4924-9D33-BF61F2FF423F}"/>
              </a:ext>
            </a:extLst>
          </p:cNvPr>
          <p:cNvSpPr>
            <a:spLocks noGrp="1"/>
          </p:cNvSpPr>
          <p:nvPr>
            <p:ph type="title"/>
          </p:nvPr>
        </p:nvSpPr>
        <p:spPr>
          <a:xfrm>
            <a:off x="2466703" y="280442"/>
            <a:ext cx="10515600" cy="1158240"/>
          </a:xfrm>
        </p:spPr>
        <p:txBody>
          <a:bodyPr>
            <a:normAutofit/>
          </a:bodyPr>
          <a:lstStyle/>
          <a:p>
            <a:r>
              <a:rPr lang="uk-UA" dirty="0">
                <a:latin typeface="Times New Roman" panose="02020603050405020304" pitchFamily="18" charset="0"/>
                <a:cs typeface="Times New Roman" panose="02020603050405020304" pitchFamily="18" charset="0"/>
              </a:rPr>
              <a:t>Гійом </a:t>
            </a:r>
            <a:r>
              <a:rPr lang="uk-UA" dirty="0" err="1">
                <a:latin typeface="Times New Roman" panose="02020603050405020304" pitchFamily="18" charset="0"/>
                <a:cs typeface="Times New Roman" panose="02020603050405020304" pitchFamily="18" charset="0"/>
              </a:rPr>
              <a:t>Левассер</a:t>
            </a:r>
            <a:r>
              <a:rPr lang="uk-UA" dirty="0">
                <a:latin typeface="Times New Roman" panose="02020603050405020304" pitchFamily="18" charset="0"/>
                <a:cs typeface="Times New Roman" panose="02020603050405020304" pitchFamily="18" charset="0"/>
              </a:rPr>
              <a:t> де </a:t>
            </a:r>
            <a:r>
              <a:rPr lang="uk-UA" dirty="0" err="1">
                <a:latin typeface="Times New Roman" panose="02020603050405020304" pitchFamily="18" charset="0"/>
                <a:cs typeface="Times New Roman" panose="02020603050405020304" pitchFamily="18" charset="0"/>
              </a:rPr>
              <a:t>Боплан</a:t>
            </a:r>
            <a:r>
              <a:rPr lang="uk-UA" sz="2000" b="0" i="0" dirty="0">
                <a:effectLst/>
                <a:latin typeface="Times New Roman" panose="02020603050405020304" pitchFamily="18" charset="0"/>
                <a:cs typeface="Times New Roman" panose="02020603050405020304" pitchFamily="18" charset="0"/>
              </a:rPr>
              <a:t>(бл. 1600–06.12.1673)</a:t>
            </a:r>
            <a:br>
              <a:rPr lang="uk-UA" sz="2000" dirty="0">
                <a:latin typeface="Times New Roman" panose="02020603050405020304" pitchFamily="18" charset="0"/>
                <a:cs typeface="Times New Roman" panose="02020603050405020304" pitchFamily="18" charset="0"/>
              </a:rPr>
            </a:br>
            <a:endParaRPr lang="uk-UA" sz="2000" dirty="0">
              <a:latin typeface="Times New Roman" panose="02020603050405020304" pitchFamily="18" charset="0"/>
              <a:cs typeface="Times New Roman" panose="02020603050405020304" pitchFamily="18" charset="0"/>
            </a:endParaRPr>
          </a:p>
        </p:txBody>
      </p:sp>
      <p:sp>
        <p:nvSpPr>
          <p:cNvPr id="3" name="Місце для вмісту 2">
            <a:extLst>
              <a:ext uri="{FF2B5EF4-FFF2-40B4-BE49-F238E27FC236}">
                <a16:creationId xmlns:a16="http://schemas.microsoft.com/office/drawing/2014/main" id="{AFEA704A-0888-4FC4-BE32-7BE6D46FCA71}"/>
              </a:ext>
            </a:extLst>
          </p:cNvPr>
          <p:cNvSpPr>
            <a:spLocks noGrp="1"/>
          </p:cNvSpPr>
          <p:nvPr>
            <p:ph idx="1"/>
          </p:nvPr>
        </p:nvSpPr>
        <p:spPr>
          <a:xfrm>
            <a:off x="838200" y="1193074"/>
            <a:ext cx="6886303" cy="4983889"/>
          </a:xfrm>
        </p:spPr>
        <p:txBody>
          <a:bodyPr>
            <a:normAutofit/>
          </a:bodyPr>
          <a:lstStyle/>
          <a:p>
            <a:pPr marL="0" indent="0">
              <a:buNone/>
            </a:pPr>
            <a:r>
              <a:rPr lang="ru-RU" sz="1600" dirty="0" err="1">
                <a:latin typeface="Times New Roman" panose="02020603050405020304" pitchFamily="18" charset="0"/>
                <a:cs typeface="Times New Roman" panose="02020603050405020304" pitchFamily="18" charset="0"/>
              </a:rPr>
              <a:t>Будівництвом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Кодацької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фортец</a:t>
            </a:r>
            <a:r>
              <a:rPr lang="uk-UA" sz="1600" dirty="0">
                <a:latin typeface="Times New Roman" panose="02020603050405020304" pitchFamily="18" charset="0"/>
                <a:cs typeface="Times New Roman" panose="02020603050405020304" pitchFamily="18" charset="0"/>
              </a:rPr>
              <a:t>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керував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французький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військовий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інженер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Гійом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Левассер</a:t>
            </a:r>
            <a:r>
              <a:rPr lang="ru-RU" sz="1600" dirty="0">
                <a:latin typeface="Times New Roman" panose="02020603050405020304" pitchFamily="18" charset="0"/>
                <a:cs typeface="Times New Roman" panose="02020603050405020304" pitchFamily="18" charset="0"/>
              </a:rPr>
              <a:t> де </a:t>
            </a:r>
            <a:r>
              <a:rPr lang="ru-RU" sz="1600" dirty="0" err="1">
                <a:latin typeface="Times New Roman" panose="02020603050405020304" pitchFamily="18" charset="0"/>
                <a:cs typeface="Times New Roman" panose="02020603050405020304" pitchFamily="18" charset="0"/>
              </a:rPr>
              <a:t>Боплан</a:t>
            </a:r>
            <a:r>
              <a:rPr lang="ru-RU" sz="1600" dirty="0">
                <a:latin typeface="Times New Roman" panose="02020603050405020304" pitchFamily="18" charset="0"/>
                <a:cs typeface="Times New Roman" panose="02020603050405020304" pitchFamily="18" charset="0"/>
              </a:rPr>
              <a:t> з польским </a:t>
            </a:r>
            <a:r>
              <a:rPr lang="ru-RU" sz="1600" dirty="0" err="1">
                <a:latin typeface="Times New Roman" panose="02020603050405020304" pitchFamily="18" charset="0"/>
                <a:cs typeface="Times New Roman" panose="02020603050405020304" pitchFamily="18" charset="0"/>
              </a:rPr>
              <a:t>військом</a:t>
            </a:r>
            <a:r>
              <a:rPr lang="ru-RU" sz="16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французький військовий інженер, картограф і дослідник, який працював </a:t>
            </a:r>
            <a:r>
              <a:rPr lang="ru-RU" sz="1600" dirty="0" err="1">
                <a:latin typeface="Times New Roman" panose="02020603050405020304" pitchFamily="18" charset="0"/>
                <a:cs typeface="Times New Roman" panose="02020603050405020304" pitchFamily="18" charset="0"/>
              </a:rPr>
              <a:t>інженером-фортифікатором</a:t>
            </a:r>
            <a:r>
              <a:rPr lang="uk-UA" sz="1600" dirty="0">
                <a:latin typeface="Times New Roman" panose="02020603050405020304" pitchFamily="18" charset="0"/>
                <a:cs typeface="Times New Roman" panose="02020603050405020304" pitchFamily="18" charset="0"/>
              </a:rPr>
              <a:t> на службу Речі Посполитої. Він став відомим завдяки своїм детальним картам України та опису українських земель у </a:t>
            </a:r>
            <a:r>
              <a:rPr lang="en-US" sz="1600" dirty="0">
                <a:latin typeface="Times New Roman" panose="02020603050405020304" pitchFamily="18" charset="0"/>
                <a:cs typeface="Times New Roman" panose="02020603050405020304" pitchFamily="18" charset="0"/>
              </a:rPr>
              <a:t>XVII </a:t>
            </a:r>
            <a:r>
              <a:rPr lang="uk-UA" sz="1600" dirty="0">
                <a:latin typeface="Times New Roman" panose="02020603050405020304" pitchFamily="18" charset="0"/>
                <a:cs typeface="Times New Roman" panose="02020603050405020304" pitchFamily="18" charset="0"/>
              </a:rPr>
              <a:t>столітті. Здобув славу завдяки точним картам України.</a:t>
            </a:r>
          </a:p>
        </p:txBody>
      </p:sp>
      <p:pic>
        <p:nvPicPr>
          <p:cNvPr id="3074" name="Picture 2" descr="Гийом Боплан - биография, лучшие книги, цитаты, рецензии и факты на  Readly.ru">
            <a:extLst>
              <a:ext uri="{FF2B5EF4-FFF2-40B4-BE49-F238E27FC236}">
                <a16:creationId xmlns:a16="http://schemas.microsoft.com/office/drawing/2014/main" id="{EF87A3E8-1974-4C0C-B3A3-FCBB6E78F2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8971" y="1572473"/>
            <a:ext cx="2659924" cy="356134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Фортеця над Кодацьким порогом">
            <a:extLst>
              <a:ext uri="{FF2B5EF4-FFF2-40B4-BE49-F238E27FC236}">
                <a16:creationId xmlns:a16="http://schemas.microsoft.com/office/drawing/2014/main" id="{BCFFDA27-27C3-4291-BFB0-CDA82287D2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889"/>
          <a:stretch/>
        </p:blipFill>
        <p:spPr bwMode="auto">
          <a:xfrm>
            <a:off x="838200" y="2751466"/>
            <a:ext cx="3720484" cy="25158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Фортеця над Кодацьким порогом">
            <a:extLst>
              <a:ext uri="{FF2B5EF4-FFF2-40B4-BE49-F238E27FC236}">
                <a16:creationId xmlns:a16="http://schemas.microsoft.com/office/drawing/2014/main" id="{ABC2060B-8512-4C6F-86A8-6124D77857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1006" y="2870948"/>
            <a:ext cx="3521973" cy="2262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642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BF9351-E130-4486-B258-FD14ECE97A03}"/>
              </a:ext>
            </a:extLst>
          </p:cNvPr>
          <p:cNvSpPr>
            <a:spLocks noGrp="1"/>
          </p:cNvSpPr>
          <p:nvPr>
            <p:ph type="title"/>
          </p:nvPr>
        </p:nvSpPr>
        <p:spPr>
          <a:xfrm>
            <a:off x="2155723" y="416379"/>
            <a:ext cx="10515600" cy="832756"/>
          </a:xfrm>
        </p:spPr>
        <p:txBody>
          <a:bodyPr/>
          <a:lstStyle/>
          <a:p>
            <a:r>
              <a:rPr lang="uk-UA" dirty="0">
                <a:latin typeface="Times New Roman" panose="02020603050405020304" pitchFamily="18" charset="0"/>
                <a:cs typeface="Times New Roman" panose="02020603050405020304" pitchFamily="18" charset="0"/>
              </a:rPr>
              <a:t>Іван Сулима</a:t>
            </a:r>
            <a:r>
              <a:rPr lang="uk-UA" sz="2000" dirty="0">
                <a:latin typeface="Times New Roman" panose="02020603050405020304" pitchFamily="18" charset="0"/>
                <a:cs typeface="Times New Roman" panose="02020603050405020304" pitchFamily="18" charset="0"/>
              </a:rPr>
              <a:t>(?- 12 грудня 1635)</a:t>
            </a:r>
          </a:p>
        </p:txBody>
      </p:sp>
      <p:sp>
        <p:nvSpPr>
          <p:cNvPr id="3" name="Місце для вмісту 2">
            <a:extLst>
              <a:ext uri="{FF2B5EF4-FFF2-40B4-BE49-F238E27FC236}">
                <a16:creationId xmlns:a16="http://schemas.microsoft.com/office/drawing/2014/main" id="{CFD9DF96-A46A-4116-95CD-A83FCB960C5D}"/>
              </a:ext>
            </a:extLst>
          </p:cNvPr>
          <p:cNvSpPr>
            <a:spLocks noGrp="1"/>
          </p:cNvSpPr>
          <p:nvPr>
            <p:ph idx="1"/>
          </p:nvPr>
        </p:nvSpPr>
        <p:spPr>
          <a:xfrm>
            <a:off x="838200" y="1375954"/>
            <a:ext cx="6659880" cy="4801009"/>
          </a:xfrm>
        </p:spPr>
        <p:txBody>
          <a:bodyPr>
            <a:normAutofit/>
          </a:bodyPr>
          <a:lstStyle/>
          <a:p>
            <a:pPr marL="0" indent="0" algn="just" fontAlgn="base">
              <a:buNone/>
            </a:pPr>
            <a:r>
              <a:rPr lang="ru-RU" sz="1600" b="0" i="0" dirty="0" err="1">
                <a:effectLst/>
                <a:latin typeface="Times New Roman" panose="02020603050405020304" pitchFamily="18" charset="0"/>
                <a:cs typeface="Times New Roman" panose="02020603050405020304" pitchFamily="18" charset="0"/>
              </a:rPr>
              <a:t>Іван</a:t>
            </a:r>
            <a:r>
              <a:rPr lang="ru-RU" sz="1600" b="0" i="0" dirty="0">
                <a:effectLst/>
                <a:latin typeface="Times New Roman" panose="02020603050405020304" pitchFamily="18" charset="0"/>
                <a:cs typeface="Times New Roman" panose="02020603050405020304" pitchFamily="18" charset="0"/>
              </a:rPr>
              <a:t> Сулима – </a:t>
            </a:r>
            <a:r>
              <a:rPr lang="ru-RU" sz="1600" b="0" i="0" dirty="0" err="1">
                <a:effectLst/>
                <a:latin typeface="Times New Roman" panose="02020603050405020304" pitchFamily="18" charset="0"/>
                <a:cs typeface="Times New Roman" panose="02020603050405020304" pitchFamily="18" charset="0"/>
              </a:rPr>
              <a:t>гетьман</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нереєстрових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запорозьких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козаків</a:t>
            </a:r>
            <a:r>
              <a:rPr lang="ru-RU" sz="1600" b="0" i="0" dirty="0">
                <a:effectLst/>
                <a:latin typeface="Times New Roman" panose="02020603050405020304" pitchFamily="18" charset="0"/>
                <a:cs typeface="Times New Roman" panose="02020603050405020304" pitchFamily="18" charset="0"/>
              </a:rPr>
              <a:t> (1628 – 1629, 1630 – 1635). Походив з </a:t>
            </a:r>
            <a:r>
              <a:rPr lang="ru-RU" sz="1600" b="0" i="0" dirty="0" err="1">
                <a:effectLst/>
                <a:latin typeface="Times New Roman" panose="02020603050405020304" pitchFamily="18" charset="0"/>
                <a:cs typeface="Times New Roman" panose="02020603050405020304" pitchFamily="18" charset="0"/>
              </a:rPr>
              <a:t>родини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чернігівських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дрібних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шляхтичів</a:t>
            </a:r>
            <a:r>
              <a:rPr lang="ru-RU" sz="1600" b="0" i="0" dirty="0">
                <a:effectLst/>
                <a:latin typeface="Times New Roman" panose="02020603050405020304" pitchFamily="18" charset="0"/>
                <a:cs typeface="Times New Roman" panose="02020603050405020304" pitchFamily="18" charset="0"/>
              </a:rPr>
              <a:t> герба Сулима. </a:t>
            </a:r>
            <a:r>
              <a:rPr lang="ru-RU" sz="1600" b="0" i="0" dirty="0" err="1">
                <a:effectLst/>
                <a:latin typeface="Times New Roman" panose="02020603050405020304" pitchFamily="18" charset="0"/>
                <a:cs typeface="Times New Roman" panose="02020603050405020304" pitchFamily="18" charset="0"/>
              </a:rPr>
              <a:t>Тривалий</a:t>
            </a:r>
            <a:r>
              <a:rPr lang="ru-RU" sz="1600" b="0" i="0" dirty="0">
                <a:effectLst/>
                <a:latin typeface="Times New Roman" panose="02020603050405020304" pitchFamily="18" charset="0"/>
                <a:cs typeface="Times New Roman" panose="02020603050405020304" pitchFamily="18" charset="0"/>
              </a:rPr>
              <a:t> час </a:t>
            </a:r>
            <a:r>
              <a:rPr lang="ru-RU" sz="1600" b="0" i="0" dirty="0" err="1">
                <a:effectLst/>
                <a:latin typeface="Times New Roman" panose="02020603050405020304" pitchFamily="18" charset="0"/>
                <a:cs typeface="Times New Roman" panose="02020603050405020304" pitchFamily="18" charset="0"/>
              </a:rPr>
              <a:t>був</a:t>
            </a:r>
            <a:r>
              <a:rPr lang="ru-RU" sz="1600" b="0" i="0" dirty="0">
                <a:effectLst/>
                <a:latin typeface="Times New Roman" panose="02020603050405020304" pitchFamily="18" charset="0"/>
                <a:cs typeface="Times New Roman" panose="02020603050405020304" pitchFamily="18" charset="0"/>
              </a:rPr>
              <a:t> управителем </a:t>
            </a:r>
            <a:r>
              <a:rPr lang="ru-RU" sz="1600" b="0" i="0" dirty="0" err="1">
                <a:effectLst/>
                <a:latin typeface="Times New Roman" panose="02020603050405020304" pitchFamily="18" charset="0"/>
                <a:cs typeface="Times New Roman" panose="02020603050405020304" pitchFamily="18" charset="0"/>
              </a:rPr>
              <a:t>маєтків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Жолкевських</a:t>
            </a:r>
            <a:r>
              <a:rPr lang="ru-RU" sz="1600" b="0" i="0" dirty="0">
                <a:effectLst/>
                <a:latin typeface="Times New Roman" panose="02020603050405020304" pitchFamily="18" charset="0"/>
                <a:cs typeface="Times New Roman" panose="02020603050405020304" pitchFamily="18" charset="0"/>
              </a:rPr>
              <a:t> та </a:t>
            </a:r>
            <a:r>
              <a:rPr lang="ru-RU" sz="1600" b="0" i="0" dirty="0" err="1">
                <a:effectLst/>
                <a:latin typeface="Times New Roman" panose="02020603050405020304" pitchFamily="18" charset="0"/>
                <a:cs typeface="Times New Roman" panose="02020603050405020304" pitchFamily="18" charset="0"/>
              </a:rPr>
              <a:t>Даниловичів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поблизу</a:t>
            </a:r>
            <a:r>
              <a:rPr lang="ru-RU" sz="1600" b="0" i="0" dirty="0">
                <a:effectLst/>
                <a:latin typeface="Times New Roman" panose="02020603050405020304" pitchFamily="18" charset="0"/>
                <a:cs typeface="Times New Roman" panose="02020603050405020304" pitchFamily="18" charset="0"/>
              </a:rPr>
              <a:t> Борисполя. </a:t>
            </a:r>
            <a:r>
              <a:rPr lang="ru-RU" sz="1600" b="0" i="0" dirty="0" err="1">
                <a:effectLst/>
                <a:latin typeface="Times New Roman" panose="02020603050405020304" pitchFamily="18" charset="0"/>
                <a:cs typeface="Times New Roman" panose="02020603050405020304" pitchFamily="18" charset="0"/>
              </a:rPr>
              <a:t>Магнатські</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утиски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змусили</a:t>
            </a:r>
            <a:r>
              <a:rPr lang="ru-RU" sz="1600" b="0" i="0" dirty="0">
                <a:effectLst/>
                <a:latin typeface="Times New Roman" panose="02020603050405020304" pitchFamily="18" charset="0"/>
                <a:cs typeface="Times New Roman" panose="02020603050405020304" pitchFamily="18" charset="0"/>
              </a:rPr>
              <a:t> Сулиму </a:t>
            </a:r>
            <a:r>
              <a:rPr lang="ru-RU" sz="1600" b="0" i="0" dirty="0" err="1">
                <a:effectLst/>
                <a:latin typeface="Times New Roman" panose="02020603050405020304" pitchFamily="18" charset="0"/>
                <a:cs typeface="Times New Roman" panose="02020603050405020304" pitchFamily="18" charset="0"/>
              </a:rPr>
              <a:t>податися</a:t>
            </a:r>
            <a:r>
              <a:rPr lang="ru-RU" sz="1600" b="0" i="0" dirty="0">
                <a:effectLst/>
                <a:latin typeface="Times New Roman" panose="02020603050405020304" pitchFamily="18" charset="0"/>
                <a:cs typeface="Times New Roman" panose="02020603050405020304" pitchFamily="18" charset="0"/>
              </a:rPr>
              <a:t> в </a:t>
            </a:r>
            <a:r>
              <a:rPr lang="ru-RU" sz="1600" b="0" i="0" dirty="0" err="1">
                <a:effectLst/>
                <a:latin typeface="Times New Roman" panose="02020603050405020304" pitchFamily="18" charset="0"/>
                <a:cs typeface="Times New Roman" panose="02020603050405020304" pitchFamily="18" charset="0"/>
              </a:rPr>
              <a:t>козаки</a:t>
            </a:r>
            <a:r>
              <a:rPr lang="ru-RU" sz="1600" b="0" i="0" dirty="0">
                <a:effectLst/>
                <a:latin typeface="Times New Roman" panose="02020603050405020304" pitchFamily="18" charset="0"/>
                <a:cs typeface="Times New Roman" panose="02020603050405020304" pitchFamily="18" charset="0"/>
              </a:rPr>
              <a:t>. На </a:t>
            </a:r>
            <a:r>
              <a:rPr lang="ru-RU" sz="1600" b="0" i="0" dirty="0" err="1">
                <a:effectLst/>
                <a:latin typeface="Times New Roman" panose="02020603050405020304" pitchFamily="18" charset="0"/>
                <a:cs typeface="Times New Roman" panose="02020603050405020304" pitchFamily="18" charset="0"/>
              </a:rPr>
              <a:t>Січі</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він</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був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обраний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кошовим</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отаманом</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Уперше</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це</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сталося</a:t>
            </a:r>
            <a:r>
              <a:rPr lang="ru-RU" sz="1600" b="0" i="0" dirty="0">
                <a:effectLst/>
                <a:latin typeface="Times New Roman" panose="02020603050405020304" pitchFamily="18" charset="0"/>
                <a:cs typeface="Times New Roman" panose="02020603050405020304" pitchFamily="18" charset="0"/>
              </a:rPr>
              <a:t> 1628 року. Разом </a:t>
            </a:r>
            <a:r>
              <a:rPr lang="ru-RU" sz="1600" b="0" i="0" dirty="0" err="1">
                <a:effectLst/>
                <a:latin typeface="Times New Roman" panose="02020603050405020304" pitchFamily="18" charset="0"/>
                <a:cs typeface="Times New Roman" panose="02020603050405020304" pitchFamily="18" charset="0"/>
              </a:rPr>
              <a:t>із</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запорожцями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прославився</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своїми</a:t>
            </a:r>
            <a:r>
              <a:rPr lang="ru-RU" sz="1600" b="0" i="0" dirty="0">
                <a:effectLst/>
                <a:latin typeface="Times New Roman" panose="02020603050405020304" pitchFamily="18" charset="0"/>
                <a:cs typeface="Times New Roman" panose="02020603050405020304" pitchFamily="18" charset="0"/>
              </a:rPr>
              <a:t> походами на татар та </a:t>
            </a:r>
            <a:r>
              <a:rPr lang="ru-RU" sz="1600" b="0" i="0" dirty="0" err="1">
                <a:effectLst/>
                <a:latin typeface="Times New Roman" panose="02020603050405020304" pitchFamily="18" charset="0"/>
                <a:cs typeface="Times New Roman" panose="02020603050405020304" pitchFamily="18" charset="0"/>
              </a:rPr>
              <a:t>турків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Під</a:t>
            </a:r>
            <a:r>
              <a:rPr lang="ru-RU" sz="1600" b="0" i="0" dirty="0">
                <a:effectLst/>
                <a:latin typeface="Times New Roman" panose="02020603050405020304" pitchFamily="18" charset="0"/>
                <a:cs typeface="Times New Roman" panose="02020603050405020304" pitchFamily="18" charset="0"/>
              </a:rPr>
              <a:t> час </a:t>
            </a:r>
            <a:r>
              <a:rPr lang="ru-RU" sz="1600" b="0" i="0" dirty="0" err="1">
                <a:effectLst/>
                <a:latin typeface="Times New Roman" panose="02020603050405020304" pitchFamily="18" charset="0"/>
                <a:cs typeface="Times New Roman" panose="02020603050405020304" pitchFamily="18" charset="0"/>
              </a:rPr>
              <a:t>першого</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морського</a:t>
            </a:r>
            <a:r>
              <a:rPr lang="ru-RU" sz="1600" b="0" i="0" dirty="0">
                <a:effectLst/>
                <a:latin typeface="Times New Roman" panose="02020603050405020304" pitchFamily="18" charset="0"/>
                <a:cs typeface="Times New Roman" panose="02020603050405020304" pitchFamily="18" charset="0"/>
              </a:rPr>
              <a:t> походу у </a:t>
            </a:r>
            <a:r>
              <a:rPr lang="ru-RU" sz="1600" b="0" i="0" dirty="0" err="1">
                <a:effectLst/>
                <a:latin typeface="Times New Roman" panose="02020603050405020304" pitchFamily="18" charset="0"/>
                <a:cs typeface="Times New Roman" panose="02020603050405020304" pitchFamily="18" charset="0"/>
              </a:rPr>
              <a:t>війську</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Івана</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Сулими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відзначився</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Самійло</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Кішка</a:t>
            </a:r>
            <a:r>
              <a:rPr lang="ru-RU" sz="1600" b="0" i="0" dirty="0">
                <a:effectLst/>
                <a:latin typeface="Times New Roman" panose="02020603050405020304" pitchFamily="18" charset="0"/>
                <a:cs typeface="Times New Roman" panose="02020603050405020304" pitchFamily="18" charset="0"/>
              </a:rPr>
              <a:t>. Сам </a:t>
            </a:r>
            <a:r>
              <a:rPr lang="ru-RU" sz="1600" b="0" i="0" dirty="0" err="1">
                <a:effectLst/>
                <a:latin typeface="Times New Roman" panose="02020603050405020304" pitchFamily="18" charset="0"/>
                <a:cs typeface="Times New Roman" panose="02020603050405020304" pitchFamily="18" charset="0"/>
              </a:rPr>
              <a:t>кошовий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потрапив</a:t>
            </a:r>
            <a:r>
              <a:rPr lang="ru-RU" sz="1600" b="0" i="0" dirty="0">
                <a:effectLst/>
                <a:latin typeface="Times New Roman" panose="02020603050405020304" pitchFamily="18" charset="0"/>
                <a:cs typeface="Times New Roman" panose="02020603050405020304" pitchFamily="18" charset="0"/>
              </a:rPr>
              <a:t> до </a:t>
            </a:r>
            <a:r>
              <a:rPr lang="ru-RU" sz="1600" b="0" i="0" dirty="0" err="1">
                <a:effectLst/>
                <a:latin typeface="Times New Roman" panose="02020603050405020304" pitchFamily="18" charset="0"/>
                <a:cs typeface="Times New Roman" panose="02020603050405020304" pitchFamily="18" charset="0"/>
              </a:rPr>
              <a:t>турецького</a:t>
            </a:r>
            <a:r>
              <a:rPr lang="ru-RU" sz="1600" b="0" i="0" dirty="0">
                <a:effectLst/>
                <a:latin typeface="Times New Roman" panose="02020603050405020304" pitchFamily="18" charset="0"/>
                <a:cs typeface="Times New Roman" panose="02020603050405020304" pitchFamily="18" charset="0"/>
              </a:rPr>
              <a:t> полону, але </a:t>
            </a:r>
            <a:r>
              <a:rPr lang="ru-RU" sz="1600" b="0" i="0" dirty="0" err="1">
                <a:effectLst/>
                <a:latin typeface="Times New Roman" panose="02020603050405020304" pitchFamily="18" charset="0"/>
                <a:cs typeface="Times New Roman" panose="02020603050405020304" pitchFamily="18" charset="0"/>
              </a:rPr>
              <a:t>зумів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утекти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Влітку</a:t>
            </a:r>
            <a:r>
              <a:rPr lang="ru-RU" sz="1600" b="0" i="0" dirty="0">
                <a:effectLst/>
                <a:latin typeface="Times New Roman" panose="02020603050405020304" pitchFamily="18" charset="0"/>
                <a:cs typeface="Times New Roman" panose="02020603050405020304" pitchFamily="18" charset="0"/>
              </a:rPr>
              <a:t> 1635 року </a:t>
            </a:r>
            <a:r>
              <a:rPr lang="ru-RU" sz="1600" b="0" i="0" dirty="0" err="1">
                <a:effectLst/>
                <a:latin typeface="Times New Roman" panose="02020603050405020304" pitchFamily="18" charset="0"/>
                <a:cs typeface="Times New Roman" panose="02020603050405020304" pitchFamily="18" charset="0"/>
              </a:rPr>
              <a:t>Іван</a:t>
            </a:r>
            <a:r>
              <a:rPr lang="ru-RU" sz="1600" b="0" i="0" dirty="0">
                <a:effectLst/>
                <a:latin typeface="Times New Roman" panose="02020603050405020304" pitchFamily="18" charset="0"/>
                <a:cs typeface="Times New Roman" panose="02020603050405020304" pitchFamily="18" charset="0"/>
              </a:rPr>
              <a:t> Сулима </a:t>
            </a:r>
            <a:r>
              <a:rPr lang="ru-RU" sz="1600" b="0" i="0" dirty="0" err="1">
                <a:effectLst/>
                <a:latin typeface="Times New Roman" panose="02020603050405020304" pitchFamily="18" charset="0"/>
                <a:cs typeface="Times New Roman" panose="02020603050405020304" pitchFamily="18" charset="0"/>
              </a:rPr>
              <a:t>очолив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виступ</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запорожців</a:t>
            </a:r>
            <a:r>
              <a:rPr lang="ru-RU" sz="1600" b="0" i="0" dirty="0">
                <a:effectLst/>
                <a:latin typeface="Times New Roman" panose="02020603050405020304" pitchFamily="18" charset="0"/>
                <a:cs typeface="Times New Roman" panose="02020603050405020304" pitchFamily="18" charset="0"/>
              </a:rPr>
              <a:t> на </a:t>
            </a:r>
            <a:r>
              <a:rPr lang="ru-RU" sz="1600" b="0" i="0" dirty="0" err="1">
                <a:effectLst/>
                <a:latin typeface="Times New Roman" panose="02020603050405020304" pitchFamily="18" charset="0"/>
                <a:cs typeface="Times New Roman" panose="02020603050405020304" pitchFamily="18" charset="0"/>
              </a:rPr>
              <a:t>волості</a:t>
            </a:r>
            <a:r>
              <a:rPr lang="ru-RU" sz="1600" b="0" i="0" dirty="0">
                <a:effectLst/>
                <a:latin typeface="Times New Roman" panose="02020603050405020304" pitchFamily="18" charset="0"/>
                <a:cs typeface="Times New Roman" panose="02020603050405020304" pitchFamily="18" charset="0"/>
              </a:rPr>
              <a:t> з </a:t>
            </a:r>
            <a:r>
              <a:rPr lang="ru-RU" sz="1600" b="0" i="0" dirty="0" err="1">
                <a:effectLst/>
                <a:latin typeface="Times New Roman" panose="02020603050405020304" pitchFamily="18" charset="0"/>
                <a:cs typeface="Times New Roman" panose="02020603050405020304" pitchFamily="18" charset="0"/>
              </a:rPr>
              <a:t>Січі</a:t>
            </a:r>
            <a:r>
              <a:rPr lang="ru-RU" sz="1600" b="0" i="0" dirty="0">
                <a:effectLst/>
                <a:latin typeface="Times New Roman" panose="02020603050405020304" pitchFamily="18" charset="0"/>
                <a:cs typeface="Times New Roman" panose="02020603050405020304" pitchFamily="18" charset="0"/>
              </a:rPr>
              <a:t>. У </a:t>
            </a:r>
            <a:r>
              <a:rPr lang="ru-RU" sz="1600" b="0" i="0" dirty="0" err="1">
                <a:effectLst/>
                <a:latin typeface="Times New Roman" panose="02020603050405020304" pitchFamily="18" charset="0"/>
                <a:cs typeface="Times New Roman" panose="02020603050405020304" pitchFamily="18" charset="0"/>
              </a:rPr>
              <a:t>ніч</a:t>
            </a:r>
            <a:r>
              <a:rPr lang="ru-RU" sz="1600" b="0" i="0" dirty="0">
                <a:effectLst/>
                <a:latin typeface="Times New Roman" panose="02020603050405020304" pitchFamily="18" charset="0"/>
                <a:cs typeface="Times New Roman" panose="02020603050405020304" pitchFamily="18" charset="0"/>
              </a:rPr>
              <a:t> з 11 на 12 </a:t>
            </a:r>
            <a:r>
              <a:rPr lang="ru-RU" sz="1600" b="0" i="0" dirty="0" err="1">
                <a:effectLst/>
                <a:latin typeface="Times New Roman" panose="02020603050405020304" pitchFamily="18" charset="0"/>
                <a:cs typeface="Times New Roman" panose="02020603050405020304" pitchFamily="18" charset="0"/>
              </a:rPr>
              <a:t>серпня</a:t>
            </a:r>
            <a:r>
              <a:rPr lang="ru-RU" sz="1600" b="0" i="0" dirty="0">
                <a:effectLst/>
                <a:latin typeface="Times New Roman" panose="02020603050405020304" pitchFamily="18" charset="0"/>
                <a:cs typeface="Times New Roman" panose="02020603050405020304" pitchFamily="18" charset="0"/>
              </a:rPr>
              <a:t> 1635 року </a:t>
            </a:r>
            <a:r>
              <a:rPr lang="ru-RU" sz="1600" b="0" i="0" dirty="0" err="1">
                <a:effectLst/>
                <a:latin typeface="Times New Roman" panose="02020603050405020304" pitchFamily="18" charset="0"/>
                <a:cs typeface="Times New Roman" panose="02020603050405020304" pitchFamily="18" charset="0"/>
              </a:rPr>
              <a:t>козаки</a:t>
            </a:r>
            <a:r>
              <a:rPr lang="ru-RU" sz="1600" b="0" i="0" dirty="0">
                <a:effectLst/>
                <a:latin typeface="Times New Roman" panose="02020603050405020304" pitchFamily="18" charset="0"/>
                <a:cs typeface="Times New Roman" panose="02020603050405020304" pitchFamily="18" charset="0"/>
              </a:rPr>
              <a:t> штурмом </a:t>
            </a:r>
            <a:r>
              <a:rPr lang="ru-RU" sz="1600" b="0" i="0" dirty="0" err="1">
                <a:effectLst/>
                <a:latin typeface="Times New Roman" panose="02020603050405020304" pitchFamily="18" charset="0"/>
                <a:cs typeface="Times New Roman" panose="02020603050405020304" pitchFamily="18" charset="0"/>
              </a:rPr>
              <a:t>здобули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фортецю</a:t>
            </a:r>
            <a:r>
              <a:rPr lang="ru-RU" sz="1600" b="0" i="0" dirty="0">
                <a:effectLst/>
                <a:latin typeface="Times New Roman" panose="02020603050405020304" pitchFamily="18" charset="0"/>
                <a:cs typeface="Times New Roman" panose="02020603050405020304" pitchFamily="18" charset="0"/>
              </a:rPr>
              <a:t> Кодак і </a:t>
            </a:r>
            <a:r>
              <a:rPr lang="ru-RU" sz="1600" b="0" i="0" dirty="0" err="1">
                <a:effectLst/>
                <a:latin typeface="Times New Roman" panose="02020603050405020304" pitchFamily="18" charset="0"/>
                <a:cs typeface="Times New Roman" panose="02020603050405020304" pitchFamily="18" charset="0"/>
              </a:rPr>
              <a:t>знищили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гарнізон</a:t>
            </a:r>
            <a:r>
              <a:rPr lang="ru-RU" sz="1600" b="0" i="0" dirty="0">
                <a:effectLst/>
                <a:latin typeface="Times New Roman" panose="02020603050405020304" pitchFamily="18" charset="0"/>
                <a:cs typeface="Times New Roman" panose="02020603050405020304" pitchFamily="18" charset="0"/>
              </a:rPr>
              <a:t> коронного </a:t>
            </a:r>
            <a:r>
              <a:rPr lang="ru-RU" sz="1600" b="0" i="0" dirty="0" err="1">
                <a:effectLst/>
                <a:latin typeface="Times New Roman" panose="02020603050405020304" pitchFamily="18" charset="0"/>
                <a:cs typeface="Times New Roman" panose="02020603050405020304" pitchFamily="18" charset="0"/>
              </a:rPr>
              <a:t>війська</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Після</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цього</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козаки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вирушили</a:t>
            </a:r>
            <a:r>
              <a:rPr lang="ru-RU" sz="1600" b="0" i="0" dirty="0">
                <a:effectLst/>
                <a:latin typeface="Times New Roman" panose="02020603050405020304" pitchFamily="18" charset="0"/>
                <a:cs typeface="Times New Roman" panose="02020603050405020304" pitchFamily="18" charset="0"/>
              </a:rPr>
              <a:t> до </a:t>
            </a:r>
            <a:r>
              <a:rPr lang="ru-RU" sz="1600" b="0" i="0" dirty="0" err="1">
                <a:effectLst/>
                <a:latin typeface="Times New Roman" panose="02020603050405020304" pitchFamily="18" charset="0"/>
                <a:cs typeface="Times New Roman" panose="02020603050405020304" pitchFamily="18" charset="0"/>
              </a:rPr>
              <a:t>Кременчука</a:t>
            </a:r>
            <a:r>
              <a:rPr lang="ru-RU" sz="1600" b="0" i="0" dirty="0">
                <a:effectLst/>
                <a:latin typeface="Times New Roman" panose="02020603050405020304" pitchFamily="18" charset="0"/>
                <a:cs typeface="Times New Roman" panose="02020603050405020304" pitchFamily="18" charset="0"/>
              </a:rPr>
              <a:t> та </a:t>
            </a:r>
            <a:r>
              <a:rPr lang="ru-RU" sz="1600" b="0" i="0" dirty="0" err="1">
                <a:effectLst/>
                <a:latin typeface="Times New Roman" panose="02020603050405020304" pitchFamily="18" charset="0"/>
                <a:cs typeface="Times New Roman" panose="02020603050405020304" pitchFamily="18" charset="0"/>
              </a:rPr>
              <a:t>Крилова</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звідки</a:t>
            </a:r>
            <a:r>
              <a:rPr lang="ru-RU" sz="1600" b="0" i="0" dirty="0">
                <a:effectLst/>
                <a:latin typeface="Times New Roman" panose="02020603050405020304" pitchFamily="18" charset="0"/>
                <a:cs typeface="Times New Roman" panose="02020603050405020304" pitchFamily="18" charset="0"/>
              </a:rPr>
              <a:t> Сулима </a:t>
            </a:r>
            <a:r>
              <a:rPr lang="ru-RU" sz="1600" b="0" i="0" dirty="0" err="1">
                <a:effectLst/>
                <a:latin typeface="Times New Roman" panose="02020603050405020304" pitchFamily="18" charset="0"/>
                <a:cs typeface="Times New Roman" panose="02020603050405020304" pitchFamily="18" charset="0"/>
              </a:rPr>
              <a:t>розіслав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універсали</a:t>
            </a:r>
            <a:r>
              <a:rPr lang="ru-RU" sz="1600" b="0" i="0" dirty="0">
                <a:effectLst/>
                <a:latin typeface="Times New Roman" panose="02020603050405020304" pitchFamily="18" charset="0"/>
                <a:cs typeface="Times New Roman" panose="02020603050405020304" pitchFamily="18" charset="0"/>
              </a:rPr>
              <a:t> народу, </a:t>
            </a:r>
            <a:r>
              <a:rPr lang="ru-RU" sz="1600" b="0" i="0" dirty="0" err="1">
                <a:effectLst/>
                <a:latin typeface="Times New Roman" panose="02020603050405020304" pitchFamily="18" charset="0"/>
                <a:cs typeface="Times New Roman" panose="02020603050405020304" pitchFamily="18" charset="0"/>
              </a:rPr>
              <a:t>закликаючи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його</a:t>
            </a:r>
            <a:r>
              <a:rPr lang="ru-RU" sz="1600" b="0" i="0" dirty="0">
                <a:effectLst/>
                <a:latin typeface="Times New Roman" panose="02020603050405020304" pitchFamily="18" charset="0"/>
                <a:cs typeface="Times New Roman" panose="02020603050405020304" pitchFamily="18" charset="0"/>
              </a:rPr>
              <a:t> до </a:t>
            </a:r>
            <a:r>
              <a:rPr lang="ru-RU" sz="1600" b="0" i="0" dirty="0" err="1">
                <a:effectLst/>
                <a:latin typeface="Times New Roman" panose="02020603050405020304" pitchFamily="18" charset="0"/>
                <a:cs typeface="Times New Roman" panose="02020603050405020304" pitchFamily="18" charset="0"/>
              </a:rPr>
              <a:t>боротьби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проти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поляків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Королівські</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комісари</a:t>
            </a:r>
            <a:r>
              <a:rPr lang="ru-RU" sz="1600" b="0" i="0" dirty="0">
                <a:effectLst/>
                <a:latin typeface="Times New Roman" panose="02020603050405020304" pitchFamily="18" charset="0"/>
                <a:cs typeface="Times New Roman" panose="02020603050405020304" pitchFamily="18" charset="0"/>
              </a:rPr>
              <a:t> Адам </a:t>
            </a:r>
            <a:r>
              <a:rPr lang="ru-RU" sz="1600" b="0" i="0" dirty="0" err="1">
                <a:effectLst/>
                <a:latin typeface="Times New Roman" panose="02020603050405020304" pitchFamily="18" charset="0"/>
                <a:cs typeface="Times New Roman" panose="02020603050405020304" pitchFamily="18" charset="0"/>
              </a:rPr>
              <a:t>Кисіль</a:t>
            </a:r>
            <a:r>
              <a:rPr lang="ru-RU" sz="1600" b="0" i="0" dirty="0">
                <a:effectLst/>
                <a:latin typeface="Times New Roman" panose="02020603050405020304" pitchFamily="18" charset="0"/>
                <a:cs typeface="Times New Roman" panose="02020603050405020304" pitchFamily="18" charset="0"/>
              </a:rPr>
              <a:t> та Лукаш </a:t>
            </a:r>
            <a:r>
              <a:rPr lang="ru-RU" sz="1600" b="0" i="0" dirty="0" err="1">
                <a:effectLst/>
                <a:latin typeface="Times New Roman" panose="02020603050405020304" pitchFamily="18" charset="0"/>
                <a:cs typeface="Times New Roman" panose="02020603050405020304" pitchFamily="18" charset="0"/>
              </a:rPr>
              <a:t>Жолкевський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організували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похід</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реєстрових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козаків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проти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повстанців</a:t>
            </a:r>
            <a:r>
              <a:rPr lang="ru-RU" sz="1600" b="0" i="0" dirty="0">
                <a:effectLst/>
                <a:latin typeface="Times New Roman" panose="02020603050405020304" pitchFamily="18" charset="0"/>
                <a:cs typeface="Times New Roman" panose="02020603050405020304" pitchFamily="18" charset="0"/>
              </a:rPr>
              <a:t>. Оборона </a:t>
            </a:r>
            <a:r>
              <a:rPr lang="ru-RU" sz="1600" b="0" i="0" dirty="0" err="1">
                <a:effectLst/>
                <a:latin typeface="Times New Roman" panose="02020603050405020304" pitchFamily="18" charset="0"/>
                <a:cs typeface="Times New Roman" panose="02020603050405020304" pitchFamily="18" charset="0"/>
              </a:rPr>
              <a:t>останніх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проти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переважаючих</a:t>
            </a:r>
            <a:r>
              <a:rPr lang="ru-RU" sz="1600" b="0" i="0" dirty="0">
                <a:effectLst/>
                <a:latin typeface="Times New Roman" panose="02020603050405020304" pitchFamily="18" charset="0"/>
                <a:cs typeface="Times New Roman" panose="02020603050405020304" pitchFamily="18" charset="0"/>
              </a:rPr>
              <a:t> сил противника на одному з </a:t>
            </a:r>
            <a:r>
              <a:rPr lang="ru-RU" sz="1600" b="0" i="0" dirty="0" err="1">
                <a:effectLst/>
                <a:latin typeface="Times New Roman" panose="02020603050405020304" pitchFamily="18" charset="0"/>
                <a:cs typeface="Times New Roman" panose="02020603050405020304" pitchFamily="18" charset="0"/>
              </a:rPr>
              <a:t>дніпровських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островів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тривала</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кілька</a:t>
            </a:r>
            <a:r>
              <a:rPr lang="ru-RU" sz="1600" b="0" i="0" dirty="0">
                <a:effectLst/>
                <a:latin typeface="Times New Roman" panose="02020603050405020304" pitchFamily="18" charset="0"/>
                <a:cs typeface="Times New Roman" panose="02020603050405020304" pitchFamily="18" charset="0"/>
              </a:rPr>
              <a:t> місяців.12 </a:t>
            </a:r>
            <a:r>
              <a:rPr lang="ru-RU" sz="1600" b="0" i="0" dirty="0" err="1">
                <a:effectLst/>
                <a:latin typeface="Times New Roman" panose="02020603050405020304" pitchFamily="18" charset="0"/>
                <a:cs typeface="Times New Roman" panose="02020603050405020304" pitchFamily="18" charset="0"/>
              </a:rPr>
              <a:t>грудня</a:t>
            </a:r>
            <a:r>
              <a:rPr lang="ru-RU" sz="1600" b="0" i="0" dirty="0">
                <a:effectLst/>
                <a:latin typeface="Times New Roman" panose="02020603050405020304" pitchFamily="18" charset="0"/>
                <a:cs typeface="Times New Roman" panose="02020603050405020304" pitchFamily="18" charset="0"/>
              </a:rPr>
              <a:t> 1635 року </a:t>
            </a:r>
            <a:r>
              <a:rPr lang="ru-RU" sz="1600" b="0" i="0" dirty="0" err="1">
                <a:effectLst/>
                <a:latin typeface="Times New Roman" panose="02020603050405020304" pitchFamily="18" charset="0"/>
                <a:cs typeface="Times New Roman" panose="02020603050405020304" pitchFamily="18" charset="0"/>
              </a:rPr>
              <a:t>реєстрові</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козаки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схопили</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Івана</a:t>
            </a:r>
            <a:r>
              <a:rPr lang="ru-RU" sz="1600" b="0" i="0" dirty="0">
                <a:effectLst/>
                <a:latin typeface="Times New Roman" panose="02020603050405020304" pitchFamily="18" charset="0"/>
                <a:cs typeface="Times New Roman" panose="02020603050405020304" pitchFamily="18" charset="0"/>
              </a:rPr>
              <a:t> Сулиму і видали </a:t>
            </a:r>
            <a:r>
              <a:rPr lang="ru-RU" sz="1600" b="0" i="0" dirty="0" err="1">
                <a:effectLst/>
                <a:latin typeface="Times New Roman" panose="02020603050405020304" pitchFamily="18" charset="0"/>
                <a:cs typeface="Times New Roman" panose="02020603050405020304" pitchFamily="18" charset="0"/>
              </a:rPr>
              <a:t>польській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владі</a:t>
            </a:r>
            <a:r>
              <a:rPr lang="ru-RU" sz="1600" b="0" i="0" dirty="0">
                <a:effectLst/>
                <a:latin typeface="Times New Roman" panose="02020603050405020304" pitchFamily="18" charset="0"/>
                <a:cs typeface="Times New Roman" panose="02020603050405020304" pitchFamily="18" charset="0"/>
              </a:rPr>
              <a:t>. За </a:t>
            </a:r>
            <a:r>
              <a:rPr lang="ru-RU" sz="1600" b="0" i="0" dirty="0" err="1">
                <a:effectLst/>
                <a:latin typeface="Times New Roman" panose="02020603050405020304" pitchFamily="18" charset="0"/>
                <a:cs typeface="Times New Roman" panose="02020603050405020304" pitchFamily="18" charset="0"/>
              </a:rPr>
              <a:t>рішенням</a:t>
            </a:r>
            <a:r>
              <a:rPr lang="ru-RU" sz="1600" b="0" i="0" dirty="0">
                <a:effectLst/>
                <a:latin typeface="Times New Roman" panose="02020603050405020304" pitchFamily="18" charset="0"/>
                <a:cs typeface="Times New Roman" panose="02020603050405020304" pitchFamily="18" charset="0"/>
              </a:rPr>
              <a:t> сейму </a:t>
            </a:r>
            <a:r>
              <a:rPr lang="ru-RU" sz="1600" b="0" i="0" dirty="0" err="1">
                <a:effectLst/>
                <a:latin typeface="Times New Roman" panose="02020603050405020304" pitchFamily="18" charset="0"/>
                <a:cs typeface="Times New Roman" panose="02020603050405020304" pitchFamily="18" charset="0"/>
              </a:rPr>
              <a:t>гетьмана</a:t>
            </a:r>
            <a:r>
              <a:rPr lang="ru-RU" sz="1600" b="0" i="0" dirty="0">
                <a:effectLst/>
                <a:latin typeface="Times New Roman" panose="02020603050405020304" pitchFamily="18" charset="0"/>
                <a:cs typeface="Times New Roman" panose="02020603050405020304" pitchFamily="18" charset="0"/>
              </a:rPr>
              <a:t> та </a:t>
            </a:r>
            <a:r>
              <a:rPr lang="ru-RU" sz="1600" b="0" i="0" dirty="0" err="1">
                <a:effectLst/>
                <a:latin typeface="Times New Roman" panose="02020603050405020304" pitchFamily="18" charset="0"/>
                <a:cs typeface="Times New Roman" panose="02020603050405020304" pitchFamily="18" charset="0"/>
              </a:rPr>
              <a:t>кількох</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його</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сподвижників</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було</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страчено</a:t>
            </a:r>
            <a:r>
              <a:rPr lang="ru-RU" sz="1600" b="0" i="0" dirty="0">
                <a:effectLst/>
                <a:latin typeface="Times New Roman" panose="02020603050405020304" pitchFamily="18" charset="0"/>
                <a:cs typeface="Times New Roman" panose="02020603050405020304" pitchFamily="18" charset="0"/>
              </a:rPr>
              <a:t> на </a:t>
            </a:r>
            <a:r>
              <a:rPr lang="ru-RU" sz="1600" b="0" i="0" dirty="0" err="1">
                <a:effectLst/>
                <a:latin typeface="Times New Roman" panose="02020603050405020304" pitchFamily="18" charset="0"/>
                <a:cs typeface="Times New Roman" panose="02020603050405020304" pitchFamily="18" charset="0"/>
              </a:rPr>
              <a:t>центральній</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площі</a:t>
            </a:r>
            <a:r>
              <a:rPr lang="ru-RU" sz="1600" b="0" i="0" dirty="0">
                <a:effectLst/>
                <a:latin typeface="Times New Roman" panose="02020603050405020304" pitchFamily="18" charset="0"/>
                <a:cs typeface="Times New Roman" panose="02020603050405020304" pitchFamily="18" charset="0"/>
              </a:rPr>
              <a:t> у </a:t>
            </a:r>
            <a:r>
              <a:rPr lang="ru-RU" sz="1600" b="0" i="0" dirty="0" err="1">
                <a:effectLst/>
                <a:latin typeface="Times New Roman" panose="02020603050405020304" pitchFamily="18" charset="0"/>
                <a:cs typeface="Times New Roman" panose="02020603050405020304" pitchFamily="18" charset="0"/>
              </a:rPr>
              <a:t>Варшаві</a:t>
            </a:r>
            <a:r>
              <a:rPr lang="ru-RU" sz="1600" b="0" i="0" dirty="0">
                <a:effectLst/>
                <a:latin typeface="Times New Roman" panose="02020603050405020304" pitchFamily="18" charset="0"/>
                <a:cs typeface="Times New Roman" panose="02020603050405020304" pitchFamily="18" charset="0"/>
              </a:rPr>
              <a:t>.</a:t>
            </a:r>
          </a:p>
          <a:p>
            <a:endParaRPr lang="uk-UA" sz="1600" dirty="0">
              <a:latin typeface="Times New Roman" panose="02020603050405020304" pitchFamily="18" charset="0"/>
              <a:cs typeface="Times New Roman" panose="02020603050405020304" pitchFamily="18" charset="0"/>
            </a:endParaRPr>
          </a:p>
        </p:txBody>
      </p:sp>
      <p:pic>
        <p:nvPicPr>
          <p:cNvPr id="4098" name="Picture 2" descr="Іван Сулима – маловідомий герой української історії. » Сайт про козаків">
            <a:extLst>
              <a:ext uri="{FF2B5EF4-FFF2-40B4-BE49-F238E27FC236}">
                <a16:creationId xmlns:a16="http://schemas.microsoft.com/office/drawing/2014/main" id="{6FF39839-711A-45D9-84F6-6584EA45A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2398" y="1167844"/>
            <a:ext cx="3361584" cy="4522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60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1660A0-94E9-4FED-BD2E-BEEDD7E85A45}"/>
              </a:ext>
            </a:extLst>
          </p:cNvPr>
          <p:cNvSpPr>
            <a:spLocks noGrp="1"/>
          </p:cNvSpPr>
          <p:nvPr>
            <p:ph type="title"/>
          </p:nvPr>
        </p:nvSpPr>
        <p:spPr>
          <a:xfrm>
            <a:off x="1555955" y="500062"/>
            <a:ext cx="10515600" cy="1325563"/>
          </a:xfrm>
        </p:spPr>
        <p:txBody>
          <a:bodyPr/>
          <a:lstStyle/>
          <a:p>
            <a:r>
              <a:rPr lang="uk-UA" dirty="0">
                <a:latin typeface="Times New Roman" panose="02020603050405020304" pitchFamily="18" charset="0"/>
                <a:cs typeface="Times New Roman" panose="02020603050405020304" pitchFamily="18" charset="0"/>
              </a:rPr>
              <a:t>Звідки взялась назва Кодак?</a:t>
            </a:r>
          </a:p>
        </p:txBody>
      </p:sp>
      <p:sp>
        <p:nvSpPr>
          <p:cNvPr id="3" name="Місце для вмісту 2">
            <a:extLst>
              <a:ext uri="{FF2B5EF4-FFF2-40B4-BE49-F238E27FC236}">
                <a16:creationId xmlns:a16="http://schemas.microsoft.com/office/drawing/2014/main" id="{5272CB1F-B28A-4499-849F-1AB199C1BD64}"/>
              </a:ext>
            </a:extLst>
          </p:cNvPr>
          <p:cNvSpPr>
            <a:spLocks noGrp="1"/>
          </p:cNvSpPr>
          <p:nvPr>
            <p:ph idx="1"/>
          </p:nvPr>
        </p:nvSpPr>
        <p:spPr>
          <a:xfrm>
            <a:off x="838200" y="1825625"/>
            <a:ext cx="6581503" cy="4351338"/>
          </a:xfrm>
        </p:spPr>
        <p:txBody>
          <a:bodyPr>
            <a:normAutofit/>
          </a:bodyPr>
          <a:lstStyle/>
          <a:p>
            <a:pPr marL="0" indent="0">
              <a:buNone/>
            </a:pPr>
            <a:r>
              <a:rPr lang="uk-UA" sz="1600" dirty="0">
                <a:latin typeface="Times New Roman" panose="02020603050405020304" pitchFamily="18" charset="0"/>
                <a:cs typeface="Times New Roman" panose="02020603050405020304" pitchFamily="18" charset="0"/>
              </a:rPr>
              <a:t>Назва </a:t>
            </a:r>
            <a:r>
              <a:rPr lang="uk-UA" sz="1600" b="1" dirty="0">
                <a:latin typeface="Times New Roman" panose="02020603050405020304" pitchFamily="18" charset="0"/>
                <a:cs typeface="Times New Roman" panose="02020603050405020304" pitchFamily="18" charset="0"/>
              </a:rPr>
              <a:t>«</a:t>
            </a:r>
            <a:r>
              <a:rPr lang="uk-UA" sz="1600" b="1" dirty="0" err="1">
                <a:latin typeface="Times New Roman" panose="02020603050405020304" pitchFamily="18" charset="0"/>
                <a:cs typeface="Times New Roman" panose="02020603050405020304" pitchFamily="18" charset="0"/>
              </a:rPr>
              <a:t>Кодацька</a:t>
            </a:r>
            <a:r>
              <a:rPr lang="uk-UA" sz="1600" b="1" dirty="0">
                <a:latin typeface="Times New Roman" panose="02020603050405020304" pitchFamily="18" charset="0"/>
                <a:cs typeface="Times New Roman" panose="02020603050405020304" pitchFamily="18" charset="0"/>
              </a:rPr>
              <a:t> фортеця»</a:t>
            </a:r>
            <a:r>
              <a:rPr lang="uk-UA" sz="1600" dirty="0">
                <a:latin typeface="Times New Roman" panose="02020603050405020304" pitchFamily="18" charset="0"/>
                <a:cs typeface="Times New Roman" panose="02020603050405020304" pitchFamily="18" charset="0"/>
              </a:rPr>
              <a:t> походить від річки Кодак (нині </a:t>
            </a:r>
            <a:r>
              <a:rPr lang="uk-UA" sz="1600" dirty="0" err="1">
                <a:latin typeface="Times New Roman" panose="02020603050405020304" pitchFamily="18" charset="0"/>
                <a:cs typeface="Times New Roman" panose="02020603050405020304" pitchFamily="18" charset="0"/>
              </a:rPr>
              <a:t>Кодачок</a:t>
            </a:r>
            <a:r>
              <a:rPr lang="uk-UA" sz="1600" dirty="0">
                <a:latin typeface="Times New Roman" panose="02020603050405020304" pitchFamily="18" charset="0"/>
                <a:cs typeface="Times New Roman" panose="02020603050405020304" pitchFamily="18" charset="0"/>
              </a:rPr>
              <a:t>), яка протікала поруч. Саме від цієї річки і отримало свою назву укріплення.</a:t>
            </a:r>
          </a:p>
          <a:p>
            <a:pPr marL="0" indent="0">
              <a:buNone/>
            </a:pPr>
            <a:r>
              <a:rPr lang="uk-UA" sz="1600" dirty="0">
                <a:latin typeface="Times New Roman" panose="02020603050405020304" pitchFamily="18" charset="0"/>
                <a:cs typeface="Times New Roman" panose="02020603050405020304" pitchFamily="18" charset="0"/>
              </a:rPr>
              <a:t>Слово </a:t>
            </a:r>
            <a:r>
              <a:rPr lang="uk-UA" sz="1600" b="1" dirty="0">
                <a:latin typeface="Times New Roman" panose="02020603050405020304" pitchFamily="18" charset="0"/>
                <a:cs typeface="Times New Roman" panose="02020603050405020304" pitchFamily="18" charset="0"/>
              </a:rPr>
              <a:t>«Кодак»</a:t>
            </a:r>
            <a:r>
              <a:rPr lang="uk-UA" sz="1600" dirty="0">
                <a:latin typeface="Times New Roman" panose="02020603050405020304" pitchFamily="18" charset="0"/>
                <a:cs typeface="Times New Roman" panose="02020603050405020304" pitchFamily="18" charset="0"/>
              </a:rPr>
              <a:t> має кілька можливих версій походження:</a:t>
            </a:r>
          </a:p>
          <a:p>
            <a:pPr>
              <a:buFont typeface="+mj-lt"/>
              <a:buAutoNum type="arabicPeriod"/>
            </a:pPr>
            <a:r>
              <a:rPr lang="uk-UA" sz="1600" b="1" dirty="0">
                <a:latin typeface="Times New Roman" panose="02020603050405020304" pitchFamily="18" charset="0"/>
                <a:cs typeface="Times New Roman" panose="02020603050405020304" pitchFamily="18" charset="0"/>
              </a:rPr>
              <a:t>Тюркська версія</a:t>
            </a:r>
            <a:r>
              <a:rPr lang="uk-UA" sz="1600" dirty="0">
                <a:latin typeface="Times New Roman" panose="02020603050405020304" pitchFamily="18" charset="0"/>
                <a:cs typeface="Times New Roman" panose="02020603050405020304" pitchFamily="18" charset="0"/>
              </a:rPr>
              <a:t> – припускають, що слово може походити від тюркського «</a:t>
            </a:r>
            <a:r>
              <a:rPr lang="uk-UA" sz="1600" dirty="0" err="1">
                <a:latin typeface="Times New Roman" panose="02020603050405020304" pitchFamily="18" charset="0"/>
                <a:cs typeface="Times New Roman" panose="02020603050405020304" pitchFamily="18" charset="0"/>
              </a:rPr>
              <a:t>кудук</a:t>
            </a:r>
            <a:r>
              <a:rPr lang="uk-UA" sz="1600" dirty="0">
                <a:latin typeface="Times New Roman" panose="02020603050405020304" pitchFamily="18" charset="0"/>
                <a:cs typeface="Times New Roman" panose="02020603050405020304" pitchFamily="18" charset="0"/>
              </a:rPr>
              <a:t>» (колодязь, джерело), оскільки місцевість була багата на джерела.</a:t>
            </a:r>
          </a:p>
          <a:p>
            <a:pPr>
              <a:buFont typeface="+mj-lt"/>
              <a:buAutoNum type="arabicPeriod"/>
            </a:pPr>
            <a:r>
              <a:rPr lang="uk-UA" sz="1600" b="1" dirty="0">
                <a:latin typeface="Times New Roman" panose="02020603050405020304" pitchFamily="18" charset="0"/>
                <a:cs typeface="Times New Roman" panose="02020603050405020304" pitchFamily="18" charset="0"/>
              </a:rPr>
              <a:t>Давньослов’янська версія</a:t>
            </a:r>
            <a:r>
              <a:rPr lang="uk-UA" sz="1600" dirty="0">
                <a:latin typeface="Times New Roman" panose="02020603050405020304" pitchFamily="18" charset="0"/>
                <a:cs typeface="Times New Roman" panose="02020603050405020304" pitchFamily="18" charset="0"/>
              </a:rPr>
              <a:t> – можливо, назва має давньослов’янське коріння, але точної етимології немає.</a:t>
            </a:r>
          </a:p>
          <a:p>
            <a:pPr>
              <a:buFont typeface="+mj-lt"/>
              <a:buAutoNum type="arabicPeriod"/>
            </a:pPr>
            <a:r>
              <a:rPr lang="ru-RU" sz="1600" b="1" i="0" dirty="0" err="1">
                <a:effectLst/>
                <a:latin typeface="Times New Roman" panose="02020603050405020304" pitchFamily="18" charset="0"/>
                <a:cs typeface="Times New Roman" panose="02020603050405020304" pitchFamily="18" charset="0"/>
              </a:rPr>
              <a:t>Татарська</a:t>
            </a:r>
            <a:r>
              <a:rPr lang="ru-RU" sz="1600" b="1" i="0" dirty="0">
                <a:effectLst/>
                <a:latin typeface="Times New Roman" panose="02020603050405020304" pitchFamily="18" charset="0"/>
                <a:cs typeface="Times New Roman" panose="02020603050405020304" pitchFamily="18" charset="0"/>
              </a:rPr>
              <a:t> </a:t>
            </a:r>
            <a:r>
              <a:rPr lang="ru-RU" sz="1600" b="1" i="0" dirty="0" err="1">
                <a:effectLst/>
                <a:latin typeface="Times New Roman" panose="02020603050405020304" pitchFamily="18" charset="0"/>
                <a:cs typeface="Times New Roman" panose="02020603050405020304" pitchFamily="18" charset="0"/>
              </a:rPr>
              <a:t>версія</a:t>
            </a:r>
            <a:r>
              <a:rPr lang="ru-RU" sz="1600" b="1" i="0" dirty="0">
                <a:effectLst/>
                <a:latin typeface="Times New Roman" panose="02020603050405020304" pitchFamily="18" charset="0"/>
                <a:cs typeface="Times New Roman" panose="02020603050405020304" pitchFamily="18" charset="0"/>
              </a:rPr>
              <a:t>- </a:t>
            </a:r>
            <a:r>
              <a:rPr lang="ru-RU" sz="1600" b="0" dirty="0">
                <a:effectLst/>
                <a:latin typeface="Times New Roman" panose="02020603050405020304" pitchFamily="18" charset="0"/>
                <a:cs typeface="Times New Roman" panose="02020603050405020304" pitchFamily="18" charset="0"/>
              </a:rPr>
              <a:t>Кодак</a:t>
            </a:r>
            <a:r>
              <a:rPr lang="ru-RU" sz="1600" b="0" i="0" dirty="0">
                <a:effectLst/>
                <a:latin typeface="Times New Roman" panose="02020603050405020304" pitchFamily="18" charset="0"/>
                <a:cs typeface="Times New Roman" panose="02020603050405020304" pitchFamily="18" charset="0"/>
              </a:rPr>
              <a:t> </a:t>
            </a:r>
            <a:r>
              <a:rPr lang="ru-RU" sz="1600" b="0" i="0" dirty="0" err="1">
                <a:effectLst/>
                <a:latin typeface="Times New Roman" panose="02020603050405020304" pitchFamily="18" charset="0"/>
                <a:cs typeface="Times New Roman" panose="02020603050405020304" pitchFamily="18" charset="0"/>
              </a:rPr>
              <a:t>означає</a:t>
            </a:r>
            <a:r>
              <a:rPr lang="ru-RU" sz="1600" b="0" i="0" dirty="0">
                <a:effectLst/>
                <a:latin typeface="Times New Roman" panose="02020603050405020304" pitchFamily="18" charset="0"/>
                <a:cs typeface="Times New Roman" panose="02020603050405020304" pitchFamily="18" charset="0"/>
              </a:rPr>
              <a:t> «</a:t>
            </a:r>
            <a:r>
              <a:rPr lang="ru-RU" sz="1600" b="0" i="1" dirty="0" err="1">
                <a:effectLst/>
                <a:latin typeface="Times New Roman" panose="02020603050405020304" pitchFamily="18" charset="0"/>
                <a:cs typeface="Times New Roman" panose="02020603050405020304" pitchFamily="18" charset="0"/>
              </a:rPr>
              <a:t>поселення</a:t>
            </a:r>
            <a:r>
              <a:rPr lang="ru-RU" sz="1600" b="0" i="1" dirty="0">
                <a:effectLst/>
                <a:latin typeface="Times New Roman" panose="02020603050405020304" pitchFamily="18" charset="0"/>
                <a:cs typeface="Times New Roman" panose="02020603050405020304" pitchFamily="18" charset="0"/>
              </a:rPr>
              <a:t> на </a:t>
            </a:r>
            <a:r>
              <a:rPr lang="ru-RU" sz="1600" b="0" i="1" dirty="0" err="1">
                <a:effectLst/>
                <a:latin typeface="Times New Roman" panose="02020603050405020304" pitchFamily="18" charset="0"/>
                <a:cs typeface="Times New Roman" panose="02020603050405020304" pitchFamily="18" charset="0"/>
              </a:rPr>
              <a:t>горі</a:t>
            </a:r>
            <a:r>
              <a:rPr lang="ru-RU" sz="1600" b="0" i="0" dirty="0">
                <a:effectLst/>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sz="16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5EFFFCCE-F277-4A0C-AFBD-4ADA84BFA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547" y="3564004"/>
            <a:ext cx="4277033" cy="2471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Меморіал на Кодацькому некрополі">
            <a:extLst>
              <a:ext uri="{FF2B5EF4-FFF2-40B4-BE49-F238E27FC236}">
                <a16:creationId xmlns:a16="http://schemas.microsoft.com/office/drawing/2014/main" id="{B0A42000-EAFA-4CA2-9FC6-8BD0E7C356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1044" y="419579"/>
            <a:ext cx="2332756" cy="3110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89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5DB5A5-9984-486E-ACA2-BD4C8BC04095}"/>
              </a:ext>
            </a:extLst>
          </p:cNvPr>
          <p:cNvSpPr>
            <a:spLocks noGrp="1"/>
          </p:cNvSpPr>
          <p:nvPr>
            <p:ph type="title"/>
          </p:nvPr>
        </p:nvSpPr>
        <p:spPr>
          <a:xfrm>
            <a:off x="2346280" y="0"/>
            <a:ext cx="10515600" cy="1760357"/>
          </a:xfrm>
        </p:spPr>
        <p:txBody>
          <a:bodyPr/>
          <a:lstStyle/>
          <a:p>
            <a:r>
              <a:rPr lang="uk-UA" dirty="0">
                <a:latin typeface="Times New Roman" panose="02020603050405020304" pitchFamily="18" charset="0"/>
                <a:cs typeface="Times New Roman" panose="02020603050405020304" pitchFamily="18" charset="0"/>
              </a:rPr>
              <a:t>Фортеця у наш час</a:t>
            </a:r>
          </a:p>
        </p:txBody>
      </p:sp>
      <p:pic>
        <p:nvPicPr>
          <p:cNvPr id="2050" name="Picture 2" descr="Фортеця над Кодацьким порогом">
            <a:extLst>
              <a:ext uri="{FF2B5EF4-FFF2-40B4-BE49-F238E27FC236}">
                <a16:creationId xmlns:a16="http://schemas.microsoft.com/office/drawing/2014/main" id="{9AB9D3D9-27B7-4CFD-A582-BC0E02463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6548" y="585467"/>
            <a:ext cx="3795085" cy="27157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Кодацька Фортеця. Дивовижні руїни Кодакської фортеці, с. Старі Кодаки,  Дніпропетровськ.">
            <a:extLst>
              <a:ext uri="{FF2B5EF4-FFF2-40B4-BE49-F238E27FC236}">
                <a16:creationId xmlns:a16="http://schemas.microsoft.com/office/drawing/2014/main" id="{3093CE7E-75E5-4303-B358-B9899A9B10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7190" y="2792537"/>
            <a:ext cx="4928810" cy="329614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ТОП-25... - UA.IGotoWorld.com - Туристичний портал України | Facebook">
            <a:extLst>
              <a:ext uri="{FF2B5EF4-FFF2-40B4-BE49-F238E27FC236}">
                <a16:creationId xmlns:a16="http://schemas.microsoft.com/office/drawing/2014/main" id="{10931FC7-243E-45B0-A600-18C2D32C1A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620" y="3301181"/>
            <a:ext cx="4346939" cy="299455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2E60277-B95D-4394-A3FD-68EAE3F399E7}"/>
              </a:ext>
            </a:extLst>
          </p:cNvPr>
          <p:cNvSpPr txBox="1"/>
          <p:nvPr/>
        </p:nvSpPr>
        <p:spPr>
          <a:xfrm>
            <a:off x="1103849" y="1088989"/>
            <a:ext cx="5736771" cy="1323439"/>
          </a:xfrm>
          <a:prstGeom prst="rect">
            <a:avLst/>
          </a:prstGeom>
          <a:noFill/>
        </p:spPr>
        <p:txBody>
          <a:bodyPr wrap="square">
            <a:spAutoFit/>
          </a:bodyPr>
          <a:lstStyle/>
          <a:p>
            <a:r>
              <a:rPr lang="ru-RU" sz="2000" dirty="0">
                <a:solidFill>
                  <a:srgbClr val="202122"/>
                </a:solidFill>
                <a:latin typeface="Times New Roman" panose="02020603050405020304" pitchFamily="18" charset="0"/>
                <a:cs typeface="Times New Roman" panose="02020603050405020304" pitchFamily="18" charset="0"/>
              </a:rPr>
              <a:t>«</a:t>
            </a:r>
            <a:r>
              <a:rPr lang="ru-RU" sz="2000" dirty="0" err="1">
                <a:solidFill>
                  <a:srgbClr val="202122"/>
                </a:solidFill>
                <a:latin typeface="Times New Roman" panose="02020603050405020304" pitchFamily="18" charset="0"/>
                <a:cs typeface="Times New Roman" panose="02020603050405020304" pitchFamily="18" charset="0"/>
              </a:rPr>
              <a:t>Ключем</a:t>
            </a:r>
            <a:r>
              <a:rPr lang="ru-RU" sz="2000" dirty="0">
                <a:solidFill>
                  <a:srgbClr val="202122"/>
                </a:solidFill>
                <a:latin typeface="Times New Roman" panose="02020603050405020304" pitchFamily="18" charset="0"/>
                <a:cs typeface="Times New Roman" panose="02020603050405020304" pitchFamily="18" charset="0"/>
              </a:rPr>
              <a:t> до </a:t>
            </a:r>
            <a:r>
              <a:rPr lang="ru-RU" sz="2000" dirty="0" err="1">
                <a:solidFill>
                  <a:srgbClr val="202122"/>
                </a:solidFill>
                <a:latin typeface="Times New Roman" panose="02020603050405020304" pitchFamily="18" charset="0"/>
                <a:cs typeface="Times New Roman" panose="02020603050405020304" pitchFamily="18" charset="0"/>
              </a:rPr>
              <a:t>Запорожжя</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називали</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Кодацьку</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фортецю</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сучасники</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Сьогодні</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від</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неї</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залишилися</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тільки</a:t>
            </a:r>
            <a:r>
              <a:rPr lang="ru-RU" sz="2000" dirty="0">
                <a:solidFill>
                  <a:srgbClr val="202122"/>
                </a:solidFill>
                <a:latin typeface="Times New Roman" panose="02020603050405020304" pitchFamily="18" charset="0"/>
                <a:cs typeface="Times New Roman" panose="02020603050405020304" pitchFamily="18" charset="0"/>
              </a:rPr>
              <a:t> вали і </a:t>
            </a:r>
            <a:r>
              <a:rPr lang="ru-RU" sz="2000" dirty="0" err="1">
                <a:solidFill>
                  <a:srgbClr val="202122"/>
                </a:solidFill>
                <a:latin typeface="Times New Roman" panose="02020603050405020304" pitchFamily="18" charset="0"/>
                <a:cs typeface="Times New Roman" panose="02020603050405020304" pitchFamily="18" charset="0"/>
              </a:rPr>
              <a:t>численні</a:t>
            </a:r>
            <a:r>
              <a:rPr lang="ru-RU" sz="2000" dirty="0">
                <a:solidFill>
                  <a:srgbClr val="202122"/>
                </a:solidFill>
                <a:latin typeface="Times New Roman" panose="02020603050405020304" pitchFamily="18" charset="0"/>
                <a:cs typeface="Times New Roman" panose="02020603050405020304" pitchFamily="18" charset="0"/>
              </a:rPr>
              <a:t> описи в </a:t>
            </a:r>
            <a:r>
              <a:rPr lang="ru-RU" sz="2000" dirty="0" err="1">
                <a:solidFill>
                  <a:srgbClr val="202122"/>
                </a:solidFill>
                <a:latin typeface="Times New Roman" panose="02020603050405020304" pitchFamily="18" charset="0"/>
                <a:cs typeface="Times New Roman" panose="02020603050405020304" pitchFamily="18" charset="0"/>
              </a:rPr>
              <a:t>літературних</a:t>
            </a:r>
            <a:r>
              <a:rPr lang="ru-RU" sz="2000" dirty="0">
                <a:solidFill>
                  <a:srgbClr val="202122"/>
                </a:solidFill>
                <a:latin typeface="Times New Roman" panose="02020603050405020304" pitchFamily="18" charset="0"/>
                <a:cs typeface="Times New Roman" panose="02020603050405020304" pitchFamily="18" charset="0"/>
              </a:rPr>
              <a:t> </a:t>
            </a:r>
            <a:r>
              <a:rPr lang="ru-RU" sz="2000" dirty="0" err="1">
                <a:solidFill>
                  <a:srgbClr val="202122"/>
                </a:solidFill>
                <a:latin typeface="Times New Roman" panose="02020603050405020304" pitchFamily="18" charset="0"/>
                <a:cs typeface="Times New Roman" panose="02020603050405020304" pitchFamily="18" charset="0"/>
              </a:rPr>
              <a:t>творах</a:t>
            </a:r>
            <a:r>
              <a:rPr lang="ru-RU" sz="2000" dirty="0"/>
              <a:t>.</a:t>
            </a:r>
            <a:endParaRPr lang="uk-UA" sz="2000" dirty="0"/>
          </a:p>
        </p:txBody>
      </p:sp>
    </p:spTree>
    <p:extLst>
      <p:ext uri="{BB962C8B-B14F-4D97-AF65-F5344CB8AC3E}">
        <p14:creationId xmlns:p14="http://schemas.microsoft.com/office/powerpoint/2010/main" val="3380635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A636387-C071-4CB6-9939-34257E899996}"/>
              </a:ext>
            </a:extLst>
          </p:cNvPr>
          <p:cNvSpPr txBox="1"/>
          <p:nvPr/>
        </p:nvSpPr>
        <p:spPr>
          <a:xfrm>
            <a:off x="322217" y="161108"/>
            <a:ext cx="11416937" cy="5816977"/>
          </a:xfrm>
          <a:prstGeom prst="rect">
            <a:avLst/>
          </a:prstGeom>
          <a:noFill/>
        </p:spPr>
        <p:txBody>
          <a:bodyPr wrap="square" rtlCol="0">
            <a:spAutoFit/>
          </a:bodyPr>
          <a:lstStyle/>
          <a:p>
            <a:pPr algn="ctr"/>
            <a:r>
              <a:rPr lang="uk-UA" sz="4400" dirty="0">
                <a:effectLst/>
                <a:latin typeface="Times New Roman" panose="02020603050405020304" pitchFamily="18" charset="0"/>
                <a:ea typeface="Times New Roman" panose="02020603050405020304" pitchFamily="18" charset="0"/>
                <a:cs typeface="Times New Roman" panose="02020603050405020304" pitchFamily="18" charset="0"/>
              </a:rPr>
              <a:t>Висновки:</a:t>
            </a:r>
          </a:p>
          <a:p>
            <a:pPr algn="just"/>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Мета роботи досягнена, завдання виконані. Ми організували екскурсію та відвідали фортецю. Ця екскурсія допомогла краще зрозуміти</a:t>
            </a:r>
            <a:r>
              <a:rPr lang="uk-UA" sz="2400" dirty="0">
                <a:latin typeface="Times New Roman" panose="02020603050405020304" pitchFamily="18" charset="0"/>
                <a:cs typeface="Times New Roman" panose="02020603050405020304" pitchFamily="18" charset="0"/>
              </a:rPr>
              <a:t>, що </a:t>
            </a:r>
            <a:r>
              <a:rPr lang="uk-UA" sz="2400" dirty="0" err="1">
                <a:latin typeface="Times New Roman" panose="02020603050405020304" pitchFamily="18" charset="0"/>
                <a:cs typeface="Times New Roman" panose="02020603050405020304" pitchFamily="18" charset="0"/>
              </a:rPr>
              <a:t>Кодацька</a:t>
            </a:r>
            <a:r>
              <a:rPr lang="uk-UA" sz="2400" dirty="0">
                <a:latin typeface="Times New Roman" panose="02020603050405020304" pitchFamily="18" charset="0"/>
                <a:cs typeface="Times New Roman" panose="02020603050405020304" pitchFamily="18" charset="0"/>
              </a:rPr>
              <a:t> фортеця була важливим стратегічним об'єктом у боротьбі за українські землі, її роль у протистоянні козаків і Речі Посполитої. Було цікаво дізнатися </a:t>
            </a:r>
            <a:r>
              <a:rPr lang="ru-RU" sz="2400" dirty="0">
                <a:latin typeface="Times New Roman" panose="02020603050405020304" pitchFamily="18" charset="0"/>
                <a:cs typeface="Times New Roman" panose="02020603050405020304" pitchFamily="18" charset="0"/>
              </a:rPr>
              <a:t>, як </a:t>
            </a:r>
            <a:r>
              <a:rPr lang="ru-RU" sz="2400" dirty="0" err="1">
                <a:latin typeface="Times New Roman" panose="02020603050405020304" pitchFamily="18" charset="0"/>
                <a:cs typeface="Times New Roman" panose="02020603050405020304" pitchFamily="18" charset="0"/>
              </a:rPr>
              <a:t>будували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фортеці</a:t>
            </a:r>
            <a:r>
              <a:rPr lang="ru-RU" sz="2400" dirty="0">
                <a:latin typeface="Times New Roman" panose="02020603050405020304" pitchFamily="18" charset="0"/>
                <a:cs typeface="Times New Roman" panose="02020603050405020304" pitchFamily="18" charset="0"/>
              </a:rPr>
              <a:t> у XVII </a:t>
            </a:r>
            <a:r>
              <a:rPr lang="ru-RU" sz="2400" dirty="0" err="1">
                <a:latin typeface="Times New Roman" panose="02020603050405020304" pitchFamily="18" charset="0"/>
                <a:cs typeface="Times New Roman" panose="02020603050405020304" pitchFamily="18" charset="0"/>
              </a:rPr>
              <a:t>столітті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оборонні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технології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використовували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Подорож</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допомогла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усвідомити</a:t>
            </a:r>
            <a:r>
              <a:rPr lang="ru-RU" sz="2400" dirty="0">
                <a:latin typeface="Times New Roman" panose="02020603050405020304" pitchFamily="18" charset="0"/>
                <a:cs typeface="Times New Roman" panose="02020603050405020304" pitchFamily="18" charset="0"/>
              </a:rPr>
              <a:t> силу і </a:t>
            </a:r>
            <a:r>
              <a:rPr lang="ru-RU" sz="2400" dirty="0" err="1">
                <a:latin typeface="Times New Roman" panose="02020603050405020304" pitchFamily="18" charset="0"/>
                <a:cs typeface="Times New Roman" panose="02020603050405020304" pitchFamily="18" charset="0"/>
              </a:rPr>
              <a:t>відвагу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українських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козаків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їхню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боротьбу</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незалежність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Задумалися</a:t>
            </a:r>
            <a:r>
              <a:rPr lang="ru-RU" sz="2400" dirty="0">
                <a:latin typeface="Times New Roman" panose="02020603050405020304" pitchFamily="18" charset="0"/>
                <a:cs typeface="Times New Roman" panose="02020603050405020304" pitchFamily="18" charset="0"/>
              </a:rPr>
              <a:t> про </a:t>
            </a:r>
            <a:r>
              <a:rPr lang="ru-RU" sz="2400" dirty="0" err="1">
                <a:latin typeface="Times New Roman" panose="02020603050405020304" pitchFamily="18" charset="0"/>
                <a:cs typeface="Times New Roman" panose="02020603050405020304" pitchFamily="18" charset="0"/>
              </a:rPr>
              <a:t>важливість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збереження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історичних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пам’яток</a:t>
            </a:r>
            <a:r>
              <a:rPr lang="ru-RU" sz="2400" dirty="0">
                <a:latin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cs typeface="Times New Roman" panose="02020603050405020304" pitchFamily="18" charset="0"/>
              </a:rPr>
              <a:t>майбутніх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поколінь</a:t>
            </a:r>
            <a:r>
              <a:rPr lang="ru-RU" sz="2400" dirty="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a:p>
            <a:pPr algn="just"/>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 Також, поглибили свої знання про козацьку добу в нашому регіоні. Розроблений екскурсійний маршрут сприяє підвищенню обізнаності про історичну спадщину населеного пункту та є важливим кроком у популяризації історії. У наш, воєнний час, історія- дуже важлива. Потрібно пам’ятати наш славний рід та пишатися ним. </a:t>
            </a:r>
          </a:p>
          <a:p>
            <a:pPr algn="ctr"/>
            <a:br>
              <a:rPr lang="uk-UA" sz="16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uk-UA" sz="1600" dirty="0">
              <a:latin typeface="Times New Roman" panose="02020603050405020304" pitchFamily="18" charset="0"/>
              <a:cs typeface="Times New Roman" panose="02020603050405020304" pitchFamily="18" charset="0"/>
            </a:endParaRPr>
          </a:p>
          <a:p>
            <a:pPr algn="ctr"/>
            <a:br>
              <a:rPr lang="uk-UA" sz="1600" dirty="0">
                <a:latin typeface="Times New Roman" panose="02020603050405020304" pitchFamily="18" charset="0"/>
                <a:cs typeface="Times New Roman" panose="02020603050405020304" pitchFamily="18" charset="0"/>
              </a:rPr>
            </a:b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2566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30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C0E3B4-9C83-4823-830F-8EAEB325B9BD}"/>
              </a:ext>
            </a:extLst>
          </p:cNvPr>
          <p:cNvSpPr txBox="1"/>
          <p:nvPr/>
        </p:nvSpPr>
        <p:spPr>
          <a:xfrm>
            <a:off x="398206" y="0"/>
            <a:ext cx="11395587" cy="1015663"/>
          </a:xfrm>
          <a:prstGeom prst="rect">
            <a:avLst/>
          </a:prstGeom>
          <a:noFill/>
        </p:spPr>
        <p:txBody>
          <a:bodyPr wrap="square">
            <a:spAutoFit/>
          </a:bodyPr>
          <a:lstStyle/>
          <a:p>
            <a:pPr algn="ctr"/>
            <a:r>
              <a:rPr kumimoji="0" lang="uk-UA"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Особистий внесок</a:t>
            </a:r>
            <a:br>
              <a:rPr kumimoji="0" lang="uk-UA" sz="4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uk-UA"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lang="uk-UA" dirty="0"/>
          </a:p>
        </p:txBody>
      </p:sp>
      <p:sp>
        <p:nvSpPr>
          <p:cNvPr id="5" name="TextBox 4">
            <a:extLst>
              <a:ext uri="{FF2B5EF4-FFF2-40B4-BE49-F238E27FC236}">
                <a16:creationId xmlns:a16="http://schemas.microsoft.com/office/drawing/2014/main" id="{1A9BEC6C-7015-4D0E-95C2-1242D208E861}"/>
              </a:ext>
            </a:extLst>
          </p:cNvPr>
          <p:cNvSpPr txBox="1"/>
          <p:nvPr/>
        </p:nvSpPr>
        <p:spPr>
          <a:xfrm>
            <a:off x="319547" y="705586"/>
            <a:ext cx="11213691" cy="3539430"/>
          </a:xfrm>
          <a:prstGeom prst="rect">
            <a:avLst/>
          </a:prstGeom>
          <a:noFill/>
        </p:spPr>
        <p:txBody>
          <a:bodyPr wrap="square">
            <a:spAutoFit/>
          </a:bodyPr>
          <a:lstStyle/>
          <a:p>
            <a:endPar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r>
              <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Складав маршрут екскурсії до </a:t>
            </a:r>
            <a:r>
              <a:rPr kumimoji="0" lang="uk-UA" sz="2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Кодацької</a:t>
            </a:r>
            <a:r>
              <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фортеці.</a:t>
            </a:r>
          </a:p>
          <a:p>
            <a:r>
              <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Дослідив екскурсійний маршрут.</a:t>
            </a:r>
          </a:p>
          <a:p>
            <a:r>
              <a:rPr lang="uk-UA" sz="2800" dirty="0">
                <a:solidFill>
                  <a:prstClr val="black"/>
                </a:solidFill>
                <a:latin typeface="Times New Roman" panose="02020603050405020304" pitchFamily="18" charset="0"/>
                <a:cs typeface="Times New Roman" panose="02020603050405020304" pitchFamily="18" charset="0"/>
              </a:rPr>
              <a:t>Заздалегідь вивчив історію фортеці і підготував додаткову інформацію.</a:t>
            </a:r>
            <a:endPar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r>
              <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Ділився враженнями після екскурсії та популяризував історію серед однолітків, </a:t>
            </a:r>
            <a:r>
              <a:rPr lang="uk-UA" sz="2800" dirty="0">
                <a:solidFill>
                  <a:prstClr val="black"/>
                </a:solidFill>
                <a:latin typeface="Times New Roman" panose="02020603050405020304" pitchFamily="18" charset="0"/>
                <a:cs typeface="Times New Roman" panose="02020603050405020304" pitchFamily="18" charset="0"/>
              </a:rPr>
              <a:t>щ</a:t>
            </a:r>
            <a:r>
              <a:rPr kumimoji="0" lang="uk-UA"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  не забували наш славетний рід.</a:t>
            </a:r>
          </a:p>
          <a:p>
            <a:r>
              <a:rPr lang="uk-UA" sz="2800" dirty="0">
                <a:solidFill>
                  <a:prstClr val="black"/>
                </a:solidFill>
                <a:latin typeface="Times New Roman" panose="02020603050405020304" pitchFamily="18" charset="0"/>
                <a:cs typeface="Times New Roman" panose="02020603050405020304" pitchFamily="18" charset="0"/>
              </a:rPr>
              <a:t>Після подорожі зробив презентацію, щоб розповісти іншим про славетне минуле козацького роду.</a:t>
            </a:r>
            <a:endParaRPr lang="uk-UA" sz="2800" dirty="0"/>
          </a:p>
        </p:txBody>
      </p:sp>
    </p:spTree>
    <p:extLst>
      <p:ext uri="{BB962C8B-B14F-4D97-AF65-F5344CB8AC3E}">
        <p14:creationId xmlns:p14="http://schemas.microsoft.com/office/powerpoint/2010/main" val="2202450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4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2E5248-D5BA-4717-96B3-F2078AF14592}"/>
              </a:ext>
            </a:extLst>
          </p:cNvPr>
          <p:cNvSpPr txBox="1"/>
          <p:nvPr/>
        </p:nvSpPr>
        <p:spPr>
          <a:xfrm>
            <a:off x="984069" y="0"/>
            <a:ext cx="7785463" cy="769441"/>
          </a:xfrm>
          <a:prstGeom prst="rect">
            <a:avLst/>
          </a:prstGeom>
          <a:noFill/>
        </p:spPr>
        <p:txBody>
          <a:bodyPr wrap="square">
            <a:spAutoFit/>
          </a:bodyPr>
          <a:lstStyle>
            <a:defPPr>
              <a:defRPr lang="uk-UA"/>
            </a:defPPr>
            <a:lvl1pPr algn="ctr">
              <a:defRPr sz="4400">
                <a:latin typeface="Times New Roman" panose="02020603050405020304" pitchFamily="18" charset="0"/>
                <a:ea typeface="+mj-ea"/>
                <a:cs typeface="Times New Roman" panose="02020603050405020304" pitchFamily="18" charset="0"/>
              </a:defRPr>
            </a:lvl1pPr>
          </a:lstStyle>
          <a:p>
            <a:r>
              <a:rPr lang="uk-UA" dirty="0"/>
              <a:t>Використані джерела: </a:t>
            </a:r>
          </a:p>
        </p:txBody>
      </p:sp>
      <p:sp>
        <p:nvSpPr>
          <p:cNvPr id="5" name="TextBox 4">
            <a:extLst>
              <a:ext uri="{FF2B5EF4-FFF2-40B4-BE49-F238E27FC236}">
                <a16:creationId xmlns:a16="http://schemas.microsoft.com/office/drawing/2014/main" id="{E0DD2588-8E5B-4F2C-AC5B-A0AC048883C0}"/>
              </a:ext>
            </a:extLst>
          </p:cNvPr>
          <p:cNvSpPr txBox="1"/>
          <p:nvPr/>
        </p:nvSpPr>
        <p:spPr>
          <a:xfrm>
            <a:off x="487680" y="628804"/>
            <a:ext cx="11448681" cy="4985980"/>
          </a:xfrm>
          <a:prstGeom prst="rect">
            <a:avLst/>
          </a:prstGeom>
          <a:noFill/>
        </p:spPr>
        <p:txBody>
          <a:bodyPr wrap="square">
            <a:spAutoFit/>
          </a:bodyPr>
          <a:lstStyle/>
          <a:p>
            <a:r>
              <a:rPr lang="en-US" sz="1600" dirty="0">
                <a:latin typeface="Times New Roman" panose="02020603050405020304" pitchFamily="18" charset="0"/>
                <a:cs typeface="Times New Roman" panose="02020603050405020304" pitchFamily="18" charset="0"/>
              </a:rPr>
              <a:t>https://www.youtube.com/watch?app=desktop&amp;v=mSUHRIRDUwM</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https://retrorivne.com.ua/nashho-koronnomu-getmanu-viagra-pro-zhittja-i-smert-stanislava-konecpolskogo/</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https://www.libr.dp.ua/region-boplan.html</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https://ru.wikipedia.org/wiki/%D0%9B%D0%B5%D0%B2%D0%B0%D1%81%D1%81%D1%91%D1%80_%D0%B4%D0%B5_%D0%91%D0%BE%D0%BF%D0%BB%D0%B0%D0%BD,_%D0%93%D0%B8%D0%B9%D0%BE%D0%BC</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https://www.pavlusenkoart.com.ua/ivan-sulyma</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https://uk.wikipedia.org/wiki/%D0%9A%D0%BE%D0%B4%D0%B0%D1%86%D1%8C%D0%BA%D0%B0_%D1%84%D0%BE%D1%80%D1%82%D0%B5%D1%86%D1%8F</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https://uk.wikipedia.org/wiki/%D0%A1%D1%82%D0%B0%D1%80%D1%96_%D0%9A%D0%BE%D0%B4%D0%B0%D0%BA%D0%B8</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http://resource.history.org.ua/cgi-bin/eiu/history.exe?Z21ID=&amp;I21DBN=DOP&amp;P21DBN=EIU&amp;S21STN=1&amp;S21REF=10&amp;S21FMT=eiu_all&amp;C21COM=S&amp;S21CNR=20&amp;S21P01=0&amp;S21P02=0&amp;S21P03=TRN=&amp;S21COLORTERMS=0&amp;S21STR=Sulyma_I</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https://kartmag.com.ua/index.php?route=octemplates/blog/oct_blogarticle&amp;blogarticle_id=13&amp;srsltid=AfmBOooyfAQ_e35A2DmXVOhaAIauDpsA4kk5wjqTWcCeIbN5Yyq-2GFw</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https://uk.wikipedia.org/wiki/%D0%A1%D1%82%D0%B0%D0%BD%D1%96%D1%81%D0%BB%D0%B0%D0%B2_%D0%9A%D0%BE%D0%BD%D0%B5%D1%86%D0%BF%D0%BE%D0%BB%D1%8C%D1%81%D1%8C%D0%BA%D0%B8%D0%B9</a:t>
            </a:r>
            <a:br>
              <a:rPr lang="uk-UA"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https://timenote.info/ua/Stanislav-Konecpolskij</a:t>
            </a:r>
            <a:r>
              <a:rPr lang="uk-UA" sz="1600" dirty="0">
                <a:latin typeface="Times New Roman" panose="02020603050405020304" pitchFamily="18" charset="0"/>
                <a:cs typeface="Times New Roman" panose="02020603050405020304" pitchFamily="18" charset="0"/>
              </a:rPr>
              <a:t> </a:t>
            </a:r>
          </a:p>
          <a:p>
            <a:r>
              <a:rPr lang="uk-UA" sz="1600" dirty="0" err="1">
                <a:latin typeface="Times New Roman" panose="02020603050405020304" pitchFamily="18" charset="0"/>
                <a:cs typeface="Times New Roman" panose="02020603050405020304" pitchFamily="18" charset="0"/>
              </a:rPr>
              <a:t>Кочергін</a:t>
            </a:r>
            <a:r>
              <a:rPr lang="uk-UA" sz="1600" dirty="0">
                <a:latin typeface="Times New Roman" panose="02020603050405020304" pitchFamily="18" charset="0"/>
                <a:cs typeface="Times New Roman" panose="02020603050405020304" pitchFamily="18" charset="0"/>
              </a:rPr>
              <a:t> І.О-</a:t>
            </a:r>
            <a:r>
              <a:rPr lang="ru-RU" sz="1600" dirty="0" err="1">
                <a:latin typeface="Times New Roman" panose="02020603050405020304" pitchFamily="18" charset="0"/>
                <a:cs typeface="Times New Roman" panose="02020603050405020304" pitchFamily="18" charset="0"/>
              </a:rPr>
              <a:t>Козацький</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період</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історії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міста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Дніпропетровська</a:t>
            </a:r>
            <a:endParaRPr lang="ru-RU" sz="1600" dirty="0">
              <a:latin typeface="Times New Roman" panose="02020603050405020304" pitchFamily="18" charset="0"/>
              <a:cs typeface="Times New Roman" panose="02020603050405020304" pitchFamily="18" charset="0"/>
            </a:endParaRPr>
          </a:p>
          <a:p>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2599170"/>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628</TotalTime>
  <Words>1758</Words>
  <Application>Microsoft Office PowerPoint</Application>
  <PresentationFormat>Широкий екран</PresentationFormat>
  <Paragraphs>60</Paragraphs>
  <Slides>13</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13</vt:i4>
      </vt:variant>
    </vt:vector>
  </HeadingPairs>
  <TitlesOfParts>
    <vt:vector size="19" baseType="lpstr">
      <vt:lpstr>Arial</vt:lpstr>
      <vt:lpstr>Calibri</vt:lpstr>
      <vt:lpstr>Calibri Light</vt:lpstr>
      <vt:lpstr>Times New Roman</vt:lpstr>
      <vt:lpstr>Ubuntu</vt:lpstr>
      <vt:lpstr>Тема Office</vt:lpstr>
      <vt:lpstr>Всеукраїнський інтерактивний конкурс «МАН-Юніор Дослідник» «МАН-Юніор Дослідник» Номінація: «Історик-Юніор» Загальна тема: «Короткий екскурсійний маршрут із елементами власного дослідження»  Екскурсійний маршрут історичними пам’ятками козацької доби міста Дніпра</vt:lpstr>
      <vt:lpstr>Презентація PowerPoint</vt:lpstr>
      <vt:lpstr>Екскурсійний маршрут має такі зупинки:</vt:lpstr>
      <vt:lpstr>Фортеця Кодак </vt:lpstr>
      <vt:lpstr>Знатні люди, імена яких трапляються в історичних подіях фортеці</vt:lpstr>
      <vt:lpstr>Станіслав Конецпольський(1643- 1682) </vt:lpstr>
      <vt:lpstr>Гійом Левассер де Боплан(бл. 1600–06.12.1673) </vt:lpstr>
      <vt:lpstr>Іван Сулима(?- 12 грудня 1635)</vt:lpstr>
      <vt:lpstr>Звідки взялась назва Кодак?</vt:lpstr>
      <vt:lpstr>Фортеця у наш час</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Alexandr</dc:creator>
  <cp:lastModifiedBy>Alexandr</cp:lastModifiedBy>
  <cp:revision>65</cp:revision>
  <dcterms:created xsi:type="dcterms:W3CDTF">2025-03-08T16:22:56Z</dcterms:created>
  <dcterms:modified xsi:type="dcterms:W3CDTF">2025-03-15T18:50:51Z</dcterms:modified>
</cp:coreProperties>
</file>