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0" r:id="rId3"/>
    <p:sldId id="271" r:id="rId4"/>
    <p:sldId id="276" r:id="rId5"/>
    <p:sldId id="257" r:id="rId6"/>
    <p:sldId id="266" r:id="rId7"/>
    <p:sldId id="267" r:id="rId8"/>
    <p:sldId id="262" r:id="rId9"/>
    <p:sldId id="261" r:id="rId10"/>
    <p:sldId id="269" r:id="rId11"/>
    <p:sldId id="273" r:id="rId12"/>
    <p:sldId id="265" r:id="rId13"/>
    <p:sldId id="272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855" autoAdjust="0"/>
    <p:restoredTop sz="94660"/>
  </p:normalViewPr>
  <p:slideViewPr>
    <p:cSldViewPr snapToGrid="0">
      <p:cViewPr>
        <p:scale>
          <a:sx n="75" d="100"/>
          <a:sy n="75" d="100"/>
        </p:scale>
        <p:origin x="432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965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288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667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695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917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7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423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630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929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4373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4121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8310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1478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623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584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057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F941F-239B-4D36-80E7-A368D72363DB}" type="datetimeFigureOut">
              <a:rPr lang="uk-UA" smtClean="0"/>
              <a:pPr/>
              <a:t>23.03.2025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787A9FC-5DBB-4F62-A1E6-40B5CA1A450B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5648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1%82%D0%B5%D1%84%D0%B0%D0%BD_%D0%91%D0%B0%D1%82%D0%BE%D1%80%D1%96%D0%B9" TargetMode="External"/><Relationship Id="rId2" Type="http://schemas.openxmlformats.org/officeDocument/2006/relationships/hyperlink" Target="https://uk.wikipedia.org/wiki/%D0%92%D0%BE%D0%BB%D0%BE%D1%85%D0%B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uk.wikipedia.org/wiki/%D0%92%D0%BE%D0%BB%D0%B8%D1%86%D1%8F_(%D0%96%D0%BE%D0%B2%D0%BA%D1%96%D0%B2%D1%81%D1%8C%D0%BA%D0%B8%D0%B9_%D1%80%D0%B0%D0%B9%D0%BE%D0%BD)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0800" y="1445008"/>
            <a:ext cx="8729463" cy="1646302"/>
          </a:xfrm>
        </p:spPr>
        <p:txBody>
          <a:bodyPr/>
          <a:lstStyle/>
          <a:p>
            <a:pPr algn="ctr"/>
            <a:r>
              <a:rPr lang="uk-UA" dirty="0" smtClean="0"/>
              <a:t>Стежками  </a:t>
            </a:r>
            <a:r>
              <a:rPr lang="uk-UA" dirty="0" err="1" smtClean="0"/>
              <a:t>Гійче</a:t>
            </a:r>
            <a:r>
              <a:rPr lang="uk-UA" dirty="0" smtClean="0"/>
              <a:t>: історична спадщина села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229004" y="3862187"/>
            <a:ext cx="4973781" cy="300735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Виконав роботу</a:t>
            </a:r>
          </a:p>
          <a:p>
            <a:pPr algn="just">
              <a:spcBef>
                <a:spcPts val="0"/>
              </a:spcBef>
            </a:pPr>
            <a:r>
              <a:rPr lang="uk-UA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Стельмах Олексій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учень 9 класу</a:t>
            </a:r>
          </a:p>
          <a:p>
            <a:pPr algn="just">
              <a:spcBef>
                <a:spcPts val="0"/>
              </a:spcBef>
            </a:pP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КЗЛОР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“Сокальський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академічний ліцей імені Тараса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Шевченка”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</a:p>
          <a:p>
            <a:pPr algn="just">
              <a:spcBef>
                <a:spcPts val="0"/>
              </a:spcBef>
            </a:pP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слухач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КЗ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“Сокальська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МАНУМ імені Ігоря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Богачевського”</a:t>
            </a:r>
            <a:endParaRPr lang="uk-UA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керівник: </a:t>
            </a:r>
            <a:r>
              <a:rPr lang="uk-UA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Бик Мирослава Богданівна,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вчитель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“Сокальський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академічний ліцей імені Тараса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Шевченка”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вчитель 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КЗ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“Сокальська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МАНУМ імені Ігоря </a:t>
            </a:r>
            <a:r>
              <a:rPr lang="uk-UA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Богачевського”</a:t>
            </a:r>
            <a:endParaRPr lang="uk-UA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uk-UA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uk-UA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98" y="4031672"/>
            <a:ext cx="3557853" cy="266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6540"/>
          </a:xfrm>
        </p:spPr>
        <p:txBody>
          <a:bodyPr/>
          <a:lstStyle/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Актуальність: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3" y="1447061"/>
            <a:ext cx="10419753" cy="2006353"/>
          </a:xfrm>
        </p:spPr>
        <p:txBody>
          <a:bodyPr>
            <a:noAutofit/>
          </a:bodyPr>
          <a:lstStyle/>
          <a:p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У сучасному світі, де глобалізація та швидкий темп життя часто призводять до втрати зв'язку з минулим, дослідження та популяризація місцевої історії набувають особливого значення. Село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, як і багато інших українських сіл, має багату та цікаву історію, яка заслуговує на увагу та збереження. Історичні пам'ятки та артефакти є невід'ємною частиною культурної спадщини села.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983612" y="3879529"/>
            <a:ext cx="9807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 дослідження:   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иявити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дослідити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популяризувати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історико-культурну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спадщину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села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Гійче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його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околиць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шляхом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створення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туристичн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ого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маршрут</a:t>
            </a:r>
            <a:r>
              <a:rPr lang="uk-UA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uk-UA" sz="24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4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0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Завдання: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74988" y="1548030"/>
            <a:ext cx="8596668" cy="2198347"/>
          </a:xfrm>
        </p:spPr>
        <p:txBody>
          <a:bodyPr>
            <a:normAutofit/>
          </a:bodyPr>
          <a:lstStyle/>
          <a:p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провести детальний аналіз архівних документів, історичних карт, фотографій та інших джерел, що стосуються історії села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здійснити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обстеження території села та його околиць з метою виявлення архітектурних, археологічних та інших історичних пам'яток; </a:t>
            </a: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розробити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карту маршруту з позначенням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історичних об'єктів.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803" y="4083728"/>
            <a:ext cx="97654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Об’єкт дослідження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село </a:t>
            </a:r>
            <a:r>
              <a:rPr lang="uk-UA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 дослідження: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історико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-культурна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спадщина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села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та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околиць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6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716346" cy="1320800"/>
          </a:xfrm>
        </p:spPr>
        <p:txBody>
          <a:bodyPr/>
          <a:lstStyle/>
          <a:p>
            <a:pPr algn="ctr"/>
            <a:r>
              <a:rPr lang="uk-UA" dirty="0" smtClean="0"/>
              <a:t>Туристичний маршрут</a:t>
            </a:r>
            <a:br>
              <a:rPr lang="uk-UA" dirty="0" smtClean="0"/>
            </a:br>
            <a:r>
              <a:rPr lang="uk-UA" dirty="0" smtClean="0"/>
              <a:t> «Стежками </a:t>
            </a:r>
            <a:r>
              <a:rPr lang="uk-UA" dirty="0" err="1" smtClean="0"/>
              <a:t>Гійче</a:t>
            </a:r>
            <a:r>
              <a:rPr lang="uk-UA" dirty="0" smtClean="0"/>
              <a:t>»</a:t>
            </a:r>
            <a:endParaRPr lang="uk-UA" dirty="0"/>
          </a:p>
        </p:txBody>
      </p:sp>
      <p:pic>
        <p:nvPicPr>
          <p:cNvPr id="6" name="Місце для вмісту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458" t="15795" r="18641" b="11566"/>
          <a:stretch/>
        </p:blipFill>
        <p:spPr>
          <a:xfrm>
            <a:off x="506729" y="2063219"/>
            <a:ext cx="7414262" cy="43337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99510" y="4652010"/>
            <a:ext cx="2705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 smtClean="0">
                <a:solidFill>
                  <a:schemeClr val="accent5"/>
                </a:solidFill>
              </a:rPr>
              <a:t>1</a:t>
            </a:r>
            <a:endParaRPr lang="uk-UA" sz="900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3323" y="4937760"/>
            <a:ext cx="222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 smtClean="0">
                <a:solidFill>
                  <a:schemeClr val="accent5"/>
                </a:solidFill>
              </a:rPr>
              <a:t>2</a:t>
            </a:r>
            <a:endParaRPr lang="uk-UA" sz="900" dirty="0">
              <a:solidFill>
                <a:schemeClr val="accent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58490" y="4937760"/>
            <a:ext cx="2552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 smtClean="0">
                <a:solidFill>
                  <a:schemeClr val="accent5"/>
                </a:solidFill>
              </a:rPr>
              <a:t>3</a:t>
            </a:r>
            <a:endParaRPr lang="uk-UA" sz="900" dirty="0">
              <a:solidFill>
                <a:schemeClr val="accent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57700" y="3448050"/>
            <a:ext cx="2171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 smtClean="0">
                <a:solidFill>
                  <a:schemeClr val="accent5"/>
                </a:solidFill>
              </a:rPr>
              <a:t>4</a:t>
            </a:r>
            <a:endParaRPr lang="uk-UA" sz="900" dirty="0">
              <a:solidFill>
                <a:schemeClr val="accent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38750" y="2682240"/>
            <a:ext cx="236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26230" y="5139690"/>
            <a:ext cx="2552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 smtClean="0">
                <a:solidFill>
                  <a:schemeClr val="accent5"/>
                </a:solidFill>
              </a:rPr>
              <a:t>6</a:t>
            </a:r>
            <a:endParaRPr lang="uk-UA" sz="900" dirty="0">
              <a:solidFill>
                <a:schemeClr val="accent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5320" y="5255106"/>
            <a:ext cx="209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dirty="0" smtClean="0">
                <a:solidFill>
                  <a:schemeClr val="accent5"/>
                </a:solidFill>
              </a:rPr>
              <a:t>7</a:t>
            </a:r>
            <a:endParaRPr lang="uk-UA" sz="900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60080" y="2265680"/>
            <a:ext cx="3759200" cy="329320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/>
              <a:t>Умовні позначення</a:t>
            </a:r>
          </a:p>
          <a:p>
            <a:r>
              <a:rPr lang="uk-UA" dirty="0" smtClean="0">
                <a:solidFill>
                  <a:schemeClr val="accent5"/>
                </a:solidFill>
              </a:rPr>
              <a:t>1</a:t>
            </a:r>
            <a:r>
              <a:rPr lang="uk-UA" dirty="0" smtClean="0">
                <a:solidFill>
                  <a:schemeClr val="bg1"/>
                </a:solidFill>
              </a:rPr>
              <a:t>-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пам’ятний хрест (місце де ймовірно була «волоська» церква)</a:t>
            </a:r>
            <a:endParaRPr lang="uk-UA" sz="1400" dirty="0" smtClean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 smtClean="0">
                <a:solidFill>
                  <a:schemeClr val="accent5"/>
                </a:solidFill>
              </a:rPr>
              <a:t>2 </a:t>
            </a:r>
            <a:r>
              <a:rPr lang="uk-UA" dirty="0" smtClean="0">
                <a:solidFill>
                  <a:schemeClr val="bg1"/>
                </a:solidFill>
              </a:rPr>
              <a:t>–</a:t>
            </a:r>
            <a:r>
              <a:rPr lang="uk-UA" dirty="0" smtClean="0">
                <a:solidFill>
                  <a:schemeClr val="accent5"/>
                </a:solidFill>
              </a:rPr>
              <a:t>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дерев’яна церква </a:t>
            </a:r>
            <a:r>
              <a:rPr lang="uk-UA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Косми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Демяна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Нова Українська Православна церква</a:t>
            </a:r>
          </a:p>
          <a:p>
            <a:r>
              <a:rPr lang="uk-UA" dirty="0" smtClean="0">
                <a:solidFill>
                  <a:schemeClr val="accent5"/>
                </a:solidFill>
              </a:rPr>
              <a:t>3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каплиця усипальниця </a:t>
            </a:r>
            <a:r>
              <a:rPr lang="uk-UA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Обертинських</a:t>
            </a:r>
            <a:endParaRPr lang="uk-UA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dirty="0" smtClean="0">
                <a:solidFill>
                  <a:schemeClr val="accent5"/>
                </a:solidFill>
              </a:rPr>
              <a:t>4 </a:t>
            </a:r>
            <a:r>
              <a:rPr lang="uk-UA" dirty="0" smtClean="0">
                <a:solidFill>
                  <a:schemeClr val="bg1"/>
                </a:solidFill>
              </a:rPr>
              <a:t>-</a:t>
            </a:r>
            <a:r>
              <a:rPr lang="uk-UA" dirty="0" smtClean="0">
                <a:solidFill>
                  <a:schemeClr val="accent5"/>
                </a:solidFill>
              </a:rPr>
              <a:t>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меморіальний комплекс «</a:t>
            </a:r>
            <a:r>
              <a:rPr lang="uk-UA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Прибитка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uk-UA" dirty="0" smtClean="0">
                <a:solidFill>
                  <a:schemeClr val="accent5"/>
                </a:solidFill>
              </a:rPr>
              <a:t>5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меморіальний комплекс села Іваньки</a:t>
            </a:r>
          </a:p>
          <a:p>
            <a:r>
              <a:rPr lang="uk-UA" dirty="0" smtClean="0">
                <a:solidFill>
                  <a:schemeClr val="accent5"/>
                </a:solidFill>
              </a:rPr>
              <a:t>6</a:t>
            </a:r>
            <a:r>
              <a:rPr lang="uk-UA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пам’ятний хрест Борцям за волю України</a:t>
            </a:r>
          </a:p>
          <a:p>
            <a:r>
              <a:rPr lang="uk-UA" dirty="0" smtClean="0">
                <a:solidFill>
                  <a:schemeClr val="accent5"/>
                </a:solidFill>
              </a:rPr>
              <a:t>7</a:t>
            </a:r>
            <a:r>
              <a:rPr lang="uk-UA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dirty="0" smtClean="0">
                <a:solidFill>
                  <a:schemeClr val="accent5"/>
                </a:solidFill>
              </a:rPr>
              <a:t> </a:t>
            </a:r>
            <a:r>
              <a:rPr lang="uk-UA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пам’ятник односельчанам, які загинули  в Другу світову війну</a:t>
            </a:r>
            <a:endParaRPr lang="uk-UA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8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212" y="248194"/>
            <a:ext cx="4402182" cy="54733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dirty="0" err="1"/>
              <a:t>Гійче</a:t>
            </a:r>
            <a:r>
              <a:rPr lang="ru-RU" sz="3600" dirty="0"/>
              <a:t> </a:t>
            </a:r>
            <a:r>
              <a:rPr lang="ru-RU" sz="3600" dirty="0" err="1"/>
              <a:t>вперше</a:t>
            </a:r>
            <a:r>
              <a:rPr lang="ru-RU" sz="3600" dirty="0"/>
              <a:t> </a:t>
            </a:r>
            <a:r>
              <a:rPr lang="ru-RU" sz="3600" dirty="0" err="1"/>
              <a:t>згадується</a:t>
            </a:r>
            <a:r>
              <a:rPr lang="ru-RU" sz="3600" dirty="0"/>
              <a:t> в </a:t>
            </a:r>
            <a:r>
              <a:rPr lang="ru-RU" sz="3600" dirty="0" err="1"/>
              <a:t>історичній</a:t>
            </a:r>
            <a:r>
              <a:rPr lang="ru-RU" sz="3600" dirty="0"/>
              <a:t> </a:t>
            </a:r>
            <a:r>
              <a:rPr lang="ru-RU" sz="3600" dirty="0" err="1"/>
              <a:t>літературі</a:t>
            </a:r>
            <a:r>
              <a:rPr lang="ru-RU" sz="3600" dirty="0"/>
              <a:t> за 1513 </a:t>
            </a:r>
            <a:r>
              <a:rPr lang="ru-RU" sz="3600" dirty="0" err="1"/>
              <a:t>рік</a:t>
            </a:r>
            <a:r>
              <a:rPr lang="ru-RU" sz="3600" dirty="0"/>
              <a:t>, але </a:t>
            </a:r>
            <a:r>
              <a:rPr lang="ru-RU" sz="3600" dirty="0" err="1"/>
              <a:t>археологічні</a:t>
            </a:r>
            <a:r>
              <a:rPr lang="ru-RU" sz="3600" dirty="0"/>
              <a:t> </a:t>
            </a:r>
            <a:r>
              <a:rPr lang="ru-RU" sz="3600" dirty="0" err="1"/>
              <a:t>знахідки</a:t>
            </a:r>
            <a:r>
              <a:rPr lang="ru-RU" sz="3600" dirty="0"/>
              <a:t> </a:t>
            </a:r>
            <a:r>
              <a:rPr lang="ru-RU" sz="3600" dirty="0" err="1"/>
              <a:t>свідчать</a:t>
            </a:r>
            <a:r>
              <a:rPr lang="ru-RU" sz="3600" dirty="0"/>
              <a:t>, </a:t>
            </a:r>
            <a:r>
              <a:rPr lang="ru-RU" sz="3600" dirty="0" err="1"/>
              <a:t>що</a:t>
            </a:r>
            <a:r>
              <a:rPr lang="ru-RU" sz="3600" dirty="0"/>
              <a:t> на </a:t>
            </a:r>
            <a:r>
              <a:rPr lang="ru-RU" sz="3600" dirty="0" err="1"/>
              <a:t>території</a:t>
            </a:r>
            <a:r>
              <a:rPr lang="ru-RU" sz="3600" dirty="0"/>
              <a:t> села </a:t>
            </a:r>
            <a:r>
              <a:rPr lang="ru-RU" sz="3600" dirty="0" err="1"/>
              <a:t>поселення</a:t>
            </a:r>
            <a:r>
              <a:rPr lang="ru-RU" sz="3600" dirty="0"/>
              <a:t> </a:t>
            </a:r>
            <a:r>
              <a:rPr lang="ru-RU" sz="3600" dirty="0" err="1"/>
              <a:t>існували</a:t>
            </a:r>
            <a:r>
              <a:rPr lang="ru-RU" sz="3600" dirty="0"/>
              <a:t> </a:t>
            </a:r>
            <a:r>
              <a:rPr lang="ru-RU" sz="3600" dirty="0" err="1"/>
              <a:t>значно</a:t>
            </a:r>
            <a:r>
              <a:rPr lang="ru-RU" sz="3600" dirty="0"/>
              <a:t> </a:t>
            </a:r>
            <a:r>
              <a:rPr lang="ru-RU" sz="3600" dirty="0" err="1"/>
              <a:t>раніше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12" name="Місце для вмісту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8995" y="248194"/>
            <a:ext cx="2619375" cy="17430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233" y="391069"/>
            <a:ext cx="2857500" cy="1600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327" y="4655928"/>
            <a:ext cx="1951310" cy="19480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281" y="2430779"/>
            <a:ext cx="2059378" cy="19049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0447" y="2430779"/>
            <a:ext cx="1976790" cy="190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2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3033" y="1784461"/>
            <a:ext cx="7766936" cy="1646302"/>
          </a:xfrm>
        </p:spPr>
        <p:txBody>
          <a:bodyPr/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Село, очевидно,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засноване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  <a:hlinkClick r:id="rId2" tooltip="Волохи"/>
              </a:rPr>
              <a:t>волохами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 за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згодою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короля 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  <a:hlinkClick r:id="rId3" tooltip="Стефан Баторій"/>
              </a:rPr>
              <a:t>Стефана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  <a:hlinkClick r:id="rId3" tooltip="Стефан Баторій"/>
              </a:rPr>
              <a:t>Баторія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; на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місці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, на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якому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тепер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стоїть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хрест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, колись стояла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волоська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церква</a:t>
            </a:r>
            <a:endParaRPr lang="uk-UA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0334" t="18445" r="39166" b="27334"/>
          <a:stretch/>
        </p:blipFill>
        <p:spPr>
          <a:xfrm>
            <a:off x="8309851" y="1127374"/>
            <a:ext cx="3278349" cy="2468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501" y="3596254"/>
            <a:ext cx="1900527" cy="25340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8677359" y="3760930"/>
            <a:ext cx="2687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Рис.1 Мурований хрест</a:t>
            </a:r>
          </a:p>
          <a:p>
            <a:pPr algn="ctr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тіні 200-літнього </a:t>
            </a:r>
            <a:r>
              <a:rPr lang="uk-U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ясена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0924" y="6130290"/>
            <a:ext cx="4551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Рис.2 </a:t>
            </a:r>
            <a:r>
              <a:rPr lang="uk-U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Камяний</a:t>
            </a:r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хрест, який стояв на місці «волоської» церкви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00640" y="6391900"/>
            <a:ext cx="422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7634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877357" cy="132080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волохів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залишилась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частина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одягу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яка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називається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«гунька», яку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носили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також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 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2" tooltip="Волиця (Жовківський район)"/>
              </a:rPr>
              <a:t>Вільках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і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деяких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гмінах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угнівського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деканату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Елементи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одягу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побачити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шкільному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краєзнавчому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музеї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села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11044"/>
          <a:stretch/>
        </p:blipFill>
        <p:spPr>
          <a:xfrm>
            <a:off x="1259749" y="3182983"/>
            <a:ext cx="2305050" cy="17623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b="21186"/>
          <a:stretch/>
        </p:blipFill>
        <p:spPr>
          <a:xfrm>
            <a:off x="4806315" y="3092018"/>
            <a:ext cx="1847850" cy="19443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t="4701" b="12390"/>
          <a:stretch/>
        </p:blipFill>
        <p:spPr>
          <a:xfrm>
            <a:off x="7895681" y="2987039"/>
            <a:ext cx="1743075" cy="21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7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720" y="382982"/>
            <a:ext cx="7951761" cy="1320800"/>
          </a:xfrm>
        </p:spPr>
        <p:txBody>
          <a:bodyPr>
            <a:noAutofit/>
          </a:bodyPr>
          <a:lstStyle/>
          <a:p>
            <a:pPr algn="ctr"/>
            <a:r>
              <a:rPr lang="uk-UA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Архітектурна перлина </a:t>
            </a:r>
            <a:r>
              <a:rPr lang="uk-UA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uk-UA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церква 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святих Кузьми і Дем'яна, унікального зразка дерев'яного храмового будівництва, що відображає багатовікову історію та культурні традиції регіону.</a:t>
            </a:r>
            <a:endParaRPr lang="uk-UA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198" y="2499628"/>
            <a:ext cx="2471982" cy="32959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391" y="2146817"/>
            <a:ext cx="2881696" cy="20007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8714" y="2267805"/>
            <a:ext cx="3700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Історія церкви сягає 1460 року, коли було зведено перший храм у селі. На жаль, у 1570 році він був знищений татарським нападом. Наступна дерев'яна церква, присвячена святому Архангелу Михаїлу, була збудована в 1690 році або на початку 18 століття. Сучасна церква святих Кузьми і Дем'яна була зведена в 1860 або 1866 році. </a:t>
            </a:r>
            <a:r>
              <a:rPr lang="ru-RU" dirty="0"/>
              <a:t>На </a:t>
            </a:r>
            <a:r>
              <a:rPr lang="ru-RU" dirty="0" err="1"/>
              <a:t>південь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храму </a:t>
            </a:r>
            <a:r>
              <a:rPr lang="ru-RU" dirty="0" err="1"/>
              <a:t>розташована</a:t>
            </a:r>
            <a:r>
              <a:rPr lang="ru-RU" dirty="0"/>
              <a:t> </a:t>
            </a:r>
            <a:r>
              <a:rPr lang="ru-RU" dirty="0" err="1"/>
              <a:t>дерев'яна</a:t>
            </a:r>
            <a:r>
              <a:rPr lang="ru-RU" dirty="0"/>
              <a:t> </a:t>
            </a:r>
            <a:r>
              <a:rPr lang="ru-RU" dirty="0" err="1"/>
              <a:t>двоярусна</a:t>
            </a:r>
            <a:r>
              <a:rPr lang="ru-RU" dirty="0"/>
              <a:t> </a:t>
            </a:r>
            <a:r>
              <a:rPr lang="ru-RU" dirty="0" err="1"/>
              <a:t>дзвіниця</a:t>
            </a:r>
            <a:r>
              <a:rPr lang="ru-RU" dirty="0"/>
              <a:t>, </a:t>
            </a:r>
            <a:r>
              <a:rPr lang="ru-RU" dirty="0" err="1"/>
              <a:t>зведена</a:t>
            </a:r>
            <a:r>
              <a:rPr lang="ru-RU" dirty="0"/>
              <a:t> в 1867 </a:t>
            </a:r>
            <a:r>
              <a:rPr lang="ru-RU" dirty="0" err="1"/>
              <a:t>році</a:t>
            </a:r>
            <a:r>
              <a:rPr lang="ru-RU" dirty="0"/>
              <a:t>, з </a:t>
            </a:r>
            <a:r>
              <a:rPr lang="ru-RU" dirty="0" err="1"/>
              <a:t>шатровим</a:t>
            </a:r>
            <a:r>
              <a:rPr lang="ru-RU" dirty="0"/>
              <a:t> </a:t>
            </a:r>
            <a:r>
              <a:rPr lang="ru-RU" dirty="0" err="1"/>
              <a:t>дахом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87601" y="4418508"/>
            <a:ext cx="2795486" cy="20966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468090" y="6145790"/>
            <a:ext cx="2905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  <p:sp>
        <p:nvSpPr>
          <p:cNvPr id="13" name="Прямокутник 12"/>
          <p:cNvSpPr/>
          <p:nvPr/>
        </p:nvSpPr>
        <p:spPr>
          <a:xfrm>
            <a:off x="5249933" y="4048078"/>
            <a:ext cx="3470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http://hiiche.com/?page_id=30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444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05295" cy="2547892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році  </a:t>
            </a:r>
            <a:r>
              <a:rPr lang="uk-UA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біля старовинної церкви </a:t>
            </a:r>
            <a:r>
              <a:rPr lang="uk-UA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Косми</a:t>
            </a:r>
            <a:r>
              <a:rPr lang="uk-UA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Дем'яна, </a:t>
            </a:r>
            <a:r>
              <a:rPr lang="uk-U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завершилося будівництво нового храму Української Православної </a:t>
            </a:r>
            <a:r>
              <a:rPr lang="uk-U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Церкви </a:t>
            </a:r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присвяченого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святим </a:t>
            </a:r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безсрібникам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Космі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Даміану</a:t>
            </a:r>
            <a:r>
              <a:rPr lang="uk-U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стане важливою духовною пам'яткою регіону.</a:t>
            </a:r>
            <a:endParaRPr lang="uk-UA" sz="24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7" y="2342583"/>
            <a:ext cx="2996531" cy="39977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158" y="3056035"/>
            <a:ext cx="2964819" cy="22236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792" y="2342582"/>
            <a:ext cx="3093405" cy="39977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0328897" y="1639071"/>
            <a:ext cx="3276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506027" y="6201841"/>
            <a:ext cx="2821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Рис.1 Новозбудований храм в </a:t>
            </a:r>
            <a:r>
              <a:rPr lang="uk-U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28439" y="5577840"/>
            <a:ext cx="3146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Рис.2 Старовинний та сучасний храм на одному </a:t>
            </a:r>
            <a:r>
              <a:rPr lang="uk-U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подві’ї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8075598" y="6178004"/>
            <a:ext cx="3798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Рис.3 Хрест навпроти нового храму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7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903" y="334933"/>
            <a:ext cx="8596668" cy="1320800"/>
          </a:xfrm>
        </p:spPr>
        <p:txBody>
          <a:bodyPr/>
          <a:lstStyle/>
          <a:p>
            <a:r>
              <a:rPr lang="uk-UA" dirty="0" smtClean="0"/>
              <a:t>Усипальниця </a:t>
            </a:r>
            <a:r>
              <a:rPr lang="uk-UA" dirty="0"/>
              <a:t>графів </a:t>
            </a:r>
            <a:r>
              <a:rPr lang="uk-UA" dirty="0" err="1" smtClean="0"/>
              <a:t>Обертинських</a:t>
            </a:r>
            <a:r>
              <a:rPr lang="uk-UA" dirty="0" smtClean="0"/>
              <a:t>, яка стала каплицею 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4607511" y="1797116"/>
            <a:ext cx="6629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Навпроти усипальниці розташовані руїни садиби </a:t>
            </a:r>
            <a:r>
              <a:rPr lang="uk-UA" dirty="0" err="1"/>
              <a:t>Обертинських</a:t>
            </a:r>
            <a:r>
              <a:rPr lang="uk-UA" dirty="0"/>
              <a:t>. Ці залишки колишньої резиденції є важливим історичним джерелом, що дозволяє реконструювати життя та діяльність графського роду.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330776" y="4097139"/>
            <a:ext cx="3681148" cy="27608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2298" y="360259"/>
            <a:ext cx="1353939" cy="18052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07511" y="3032426"/>
            <a:ext cx="6629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Каплицю після 1945 року закрили, і вона пустувала аж до 2000 року. Сільська рада в 2009 році взяла каплицю у свою власність. і в 2015 році відбудувала коштом громади.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1500327" y="6391922"/>
            <a:ext cx="577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4385569" y="1467982"/>
            <a:ext cx="678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Збудована в 1899 р. або в 1900 рр., в стилі необароко.</a:t>
            </a:r>
            <a:endParaRPr lang="uk-UA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27" y="1987036"/>
            <a:ext cx="3165155" cy="42202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5561" y="4136302"/>
            <a:ext cx="1968714" cy="262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вмісту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044242" cy="27256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242" y="0"/>
            <a:ext cx="2134989" cy="27256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920" y="1750254"/>
            <a:ext cx="6810327" cy="51077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24264" t="60221" r="17957" b="2047"/>
          <a:stretch/>
        </p:blipFill>
        <p:spPr>
          <a:xfrm>
            <a:off x="9416083" y="352184"/>
            <a:ext cx="1859280" cy="161885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l="20063" t="9309" r="14374" b="53026"/>
          <a:stretch/>
        </p:blipFill>
        <p:spPr>
          <a:xfrm>
            <a:off x="6065519" y="234606"/>
            <a:ext cx="1786771" cy="13706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flipH="1">
            <a:off x="553719" y="6319520"/>
            <a:ext cx="70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Фото автора</a:t>
            </a:r>
            <a:endParaRPr lang="uk-UA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963" y="3242317"/>
            <a:ext cx="3743268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0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622" y="192858"/>
            <a:ext cx="10618654" cy="1609818"/>
          </a:xfrm>
        </p:spPr>
        <p:txBody>
          <a:bodyPr>
            <a:normAutofit/>
          </a:bodyPr>
          <a:lstStyle/>
          <a:p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Цей меморіал є важливим історичним місцем, що нагадує про трагічні події Першої світової війни та вшановує пам'ять загиблих.</a:t>
            </a:r>
            <a:endParaRPr lang="uk-UA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06" y="1278383"/>
            <a:ext cx="2496939" cy="27566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49" y="4315628"/>
            <a:ext cx="3162368" cy="23717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762836" y="4315628"/>
            <a:ext cx="2013069" cy="25423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b="11357"/>
          <a:stretch/>
        </p:blipFill>
        <p:spPr>
          <a:xfrm>
            <a:off x="4199138" y="4315628"/>
            <a:ext cx="2094738" cy="24757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2533" y="1563456"/>
            <a:ext cx="3023743" cy="22678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904103" y="1604683"/>
            <a:ext cx="3273372" cy="245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7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614" y="609600"/>
            <a:ext cx="6576906" cy="132080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 Меморіальний комплекс в пам’ять села Іваньки.</a:t>
            </a:r>
            <a:br>
              <a:rPr lang="uk-UA" sz="2400" dirty="0" smtClean="0"/>
            </a:br>
            <a:r>
              <a:rPr lang="uk-UA" sz="2400" dirty="0" smtClean="0"/>
              <a:t>   </a:t>
            </a:r>
            <a:r>
              <a:rPr lang="uk-UA" sz="2400" dirty="0" err="1"/>
              <a:t>П</a:t>
            </a:r>
            <a:r>
              <a:rPr lang="uk-UA" sz="2400" dirty="0" err="1" smtClean="0"/>
              <a:t>амятник</a:t>
            </a:r>
            <a:r>
              <a:rPr lang="uk-UA" sz="2400" dirty="0" smtClean="0"/>
              <a:t> воїнам УПА</a:t>
            </a:r>
            <a:endParaRPr lang="uk-UA" sz="24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901" y="2143600"/>
            <a:ext cx="2560320" cy="34137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740" y="609600"/>
            <a:ext cx="2712244" cy="55238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0440" y="2628900"/>
            <a:ext cx="3307080" cy="24431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4640" y="5770561"/>
            <a:ext cx="333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Рис.1 </a:t>
            </a:r>
            <a:r>
              <a:rPr lang="uk-U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Памятник</a:t>
            </a:r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На цьому місті був штаб УПА ВО «Буг»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8800" y="5557361"/>
            <a:ext cx="3779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Рис.2 Меморіальний комплекс</a:t>
            </a:r>
          </a:p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пам’ять села Іваньки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8702740" y="6170037"/>
            <a:ext cx="3062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Рис.3 Тут спочивають герої УПА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79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Пошанування </a:t>
            </a:r>
            <a:r>
              <a:rPr lang="uk-UA" dirty="0" err="1" smtClean="0"/>
              <a:t>памяті</a:t>
            </a:r>
            <a:r>
              <a:rPr lang="uk-UA" dirty="0" smtClean="0"/>
              <a:t> загиблим за волю України</a:t>
            </a:r>
            <a:endParaRPr lang="uk-UA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206" t="19133" r="42272" b="32376"/>
          <a:stretch/>
        </p:blipFill>
        <p:spPr>
          <a:xfrm>
            <a:off x="677334" y="2636521"/>
            <a:ext cx="3920689" cy="25755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2667" t="20222" r="35167" b="27629"/>
          <a:stretch/>
        </p:blipFill>
        <p:spPr>
          <a:xfrm>
            <a:off x="5151120" y="2636521"/>
            <a:ext cx="4122882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334" y="5456536"/>
            <a:ext cx="389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Рис.1 Меморіал односельчанам,</a:t>
            </a:r>
          </a:p>
          <a:p>
            <a:pPr algn="ctr"/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Які загинули під час Другої світової війни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3200" y="5456536"/>
            <a:ext cx="462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Рис.2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Пам’ятний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хрестБорцям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за волю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1918-1919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5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1436689"/>
            <a:ext cx="8596668" cy="2769551"/>
          </a:xfrm>
        </p:spPr>
        <p:txBody>
          <a:bodyPr>
            <a:normAutofit fontScale="70000" lnSpcReduction="20000"/>
          </a:bodyPr>
          <a:lstStyle/>
          <a:p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>Туристичний маршрут селом </a:t>
            </a:r>
            <a:r>
              <a:rPr lang="uk-UA" sz="4000" dirty="0" err="1">
                <a:latin typeface="Arial" panose="020B0604020202020204" pitchFamily="34" charset="0"/>
                <a:cs typeface="Arial" panose="020B0604020202020204" pitchFamily="34" charset="0"/>
              </a:rPr>
              <a:t>Гійче</a:t>
            </a:r>
            <a:r>
              <a:rPr lang="uk-UA" sz="4000" dirty="0">
                <a:latin typeface="Arial" panose="020B0604020202020204" pitchFamily="34" charset="0"/>
                <a:cs typeface="Arial" panose="020B0604020202020204" pitchFamily="34" charset="0"/>
              </a:rPr>
              <a:t> – це подорож у часі, що дозволяє відчути багатовікову історію цього унікального місця. Маршрут не лише знайомить з архітектурними пам'ятками, але й дає можливість вшанувати пам'ять героїв, які боролися за свободу України, та дізнатися більше про трагічні події </a:t>
            </a:r>
            <a:r>
              <a:rPr lang="uk-UA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історії України.</a:t>
            </a:r>
            <a:endParaRPr lang="uk-UA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3021460" y="5202535"/>
            <a:ext cx="5554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Дякую за увагу!</a:t>
            </a:r>
            <a:endParaRPr lang="uk-UA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91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610</TotalTime>
  <Words>725</Words>
  <Application>Microsoft Office PowerPoint</Application>
  <PresentationFormat>Широкий екран</PresentationFormat>
  <Paragraphs>69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Trebuchet MS</vt:lpstr>
      <vt:lpstr>Wingdings 3</vt:lpstr>
      <vt:lpstr>Грань</vt:lpstr>
      <vt:lpstr>Стежками  Гійче: історична спадщина села</vt:lpstr>
      <vt:lpstr>Актуальність:</vt:lpstr>
      <vt:lpstr>Завдання:</vt:lpstr>
      <vt:lpstr>Туристичний маршрут  «Стежками Гійче»</vt:lpstr>
      <vt:lpstr>Гійче вперше згадується в історичній літературі за 1513 рік, але археологічні знахідки свідчать, що на території села поселення існували значно раніше.</vt:lpstr>
      <vt:lpstr>Село, очевидно, засноване волохами за згодою короля Стефана Баторія; на місці, на якому тепер стоїть  хрест, колись стояла волоська церква</vt:lpstr>
      <vt:lpstr>Від волохів залишилась частина одягу, яка називається «гунька», яку носили також у Вільках і в деяких інших гмінах угнівського деканату. Елементи одягу можна побачити в шкільному  краєзнавчому музеї села Гійче. </vt:lpstr>
      <vt:lpstr>Архітектурна перлина Гійче – церква святих Кузьми і Дем'яна, унікального зразка дерев'яного храмового будівництва, що відображає багатовікову історію та культурні традиції регіону.</vt:lpstr>
      <vt:lpstr>В 2024 році  біля старовинної церкви Косми і Дем'яна,  завершилося будівництво нового храму Української Православної Церкви присвяченого святим безсрібникам Космі і Даміану, що стане важливою духовною пам'яткою регіону.</vt:lpstr>
      <vt:lpstr>Усипальниця графів Обертинських, яка стала каплицею </vt:lpstr>
      <vt:lpstr>Презентація PowerPoint</vt:lpstr>
      <vt:lpstr>Цей меморіал є важливим історичним місцем, що нагадує про трагічні події Першої світової війни та вшановує пам'ять загиблих.</vt:lpstr>
      <vt:lpstr> Меморіальний комплекс в пам’ять села Іваньки.    Памятник воїнам УПА</vt:lpstr>
      <vt:lpstr>Пошанування памяті загиблим за волю України</vt:lpstr>
      <vt:lpstr>ВИСНОВКИ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с. Гійче</dc:title>
  <dc:creator>Admin</dc:creator>
  <cp:lastModifiedBy>HP</cp:lastModifiedBy>
  <cp:revision>39</cp:revision>
  <dcterms:created xsi:type="dcterms:W3CDTF">2025-01-09T10:16:11Z</dcterms:created>
  <dcterms:modified xsi:type="dcterms:W3CDTF">2025-03-23T17:49:52Z</dcterms:modified>
</cp:coreProperties>
</file>