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4" r:id="rId9"/>
    <p:sldId id="266" r:id="rId10"/>
    <p:sldId id="267" r:id="rId11"/>
    <p:sldId id="262" r:id="rId12"/>
    <p:sldId id="263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Open Sans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A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925902" y="-394668"/>
            <a:ext cx="2692067" cy="11076336"/>
          </a:xfrm>
          <a:prstGeom prst="rect">
            <a:avLst/>
          </a:prstGeom>
          <a:solidFill>
            <a:srgbClr val="EAFAD1"/>
          </a:solidFill>
        </p:spPr>
      </p:sp>
      <p:sp>
        <p:nvSpPr>
          <p:cNvPr id="3" name="Freeform 3"/>
          <p:cNvSpPr/>
          <p:nvPr/>
        </p:nvSpPr>
        <p:spPr>
          <a:xfrm rot="313071">
            <a:off x="9661315" y="940774"/>
            <a:ext cx="7063110" cy="4684468"/>
          </a:xfrm>
          <a:custGeom>
            <a:avLst/>
            <a:gdLst/>
            <a:ahLst/>
            <a:cxnLst/>
            <a:rect l="l" t="t" r="r" b="b"/>
            <a:pathLst>
              <a:path w="7063110" h="4684468">
                <a:moveTo>
                  <a:pt x="0" y="0"/>
                </a:moveTo>
                <a:lnTo>
                  <a:pt x="7063110" y="0"/>
                </a:lnTo>
                <a:lnTo>
                  <a:pt x="7063110" y="4684468"/>
                </a:lnTo>
                <a:lnTo>
                  <a:pt x="0" y="4684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732033" y="4894880"/>
            <a:ext cx="6365467" cy="5786788"/>
          </a:xfrm>
          <a:custGeom>
            <a:avLst/>
            <a:gdLst/>
            <a:ahLst/>
            <a:cxnLst/>
            <a:rect l="l" t="t" r="r" b="b"/>
            <a:pathLst>
              <a:path w="6365467" h="5786788">
                <a:moveTo>
                  <a:pt x="0" y="0"/>
                </a:moveTo>
                <a:lnTo>
                  <a:pt x="6365467" y="0"/>
                </a:lnTo>
                <a:lnTo>
                  <a:pt x="6365467" y="5786788"/>
                </a:lnTo>
                <a:lnTo>
                  <a:pt x="0" y="5786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948272">
            <a:off x="8757295" y="778774"/>
            <a:ext cx="773409" cy="743879"/>
          </a:xfrm>
          <a:custGeom>
            <a:avLst/>
            <a:gdLst/>
            <a:ahLst/>
            <a:cxnLst/>
            <a:rect l="l" t="t" r="r" b="b"/>
            <a:pathLst>
              <a:path w="773409" h="743879">
                <a:moveTo>
                  <a:pt x="0" y="0"/>
                </a:moveTo>
                <a:lnTo>
                  <a:pt x="773410" y="0"/>
                </a:lnTo>
                <a:lnTo>
                  <a:pt x="773410" y="743879"/>
                </a:lnTo>
                <a:lnTo>
                  <a:pt x="0" y="7438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08340">
            <a:off x="12112866" y="5903178"/>
            <a:ext cx="546635" cy="525763"/>
          </a:xfrm>
          <a:custGeom>
            <a:avLst/>
            <a:gdLst/>
            <a:ahLst/>
            <a:cxnLst/>
            <a:rect l="l" t="t" r="r" b="b"/>
            <a:pathLst>
              <a:path w="546635" h="525763">
                <a:moveTo>
                  <a:pt x="0" y="0"/>
                </a:moveTo>
                <a:lnTo>
                  <a:pt x="546635" y="0"/>
                </a:lnTo>
                <a:lnTo>
                  <a:pt x="546635" y="525763"/>
                </a:lnTo>
                <a:lnTo>
                  <a:pt x="0" y="5257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1784340"/>
            <a:ext cx="10038369" cy="4193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8"/>
              </a:lnSpc>
            </a:pPr>
            <a:r>
              <a:rPr lang="en-US" sz="478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РЕКРЕАЦІЙНИЙ ПОТЕНЦІАЛ ПАРКУ-ПАМ'ЯТКИ </a:t>
            </a:r>
          </a:p>
          <a:p>
            <a:pPr algn="ctr">
              <a:lnSpc>
                <a:spcPts val="6698"/>
              </a:lnSpc>
              <a:spcBef>
                <a:spcPct val="0"/>
              </a:spcBef>
            </a:pPr>
            <a:r>
              <a:rPr lang="en-US" sz="478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САДОВО-ПАРКОВОГО МИСТЕЦТВА САДИБИ ТЕРЕЩЕНКІВ В СЕЛІ ШПИТЬКИ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5" y="6108909"/>
            <a:ext cx="9669388" cy="379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Роботу виконала: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Свєтова Поліна Костянтинівна,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учениця 9 класу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Політехнічного ліцею НТУУ «КПІ»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м. Києва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Науковий керівник: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DFDFD"/>
                </a:solidFill>
                <a:latin typeface="Open Sans"/>
                <a:ea typeface="Open Sans"/>
                <a:cs typeface="Open Sans"/>
                <a:sym typeface="Open Sans"/>
              </a:rPr>
              <a:t>Рибачик Наталія Олександрівна, вчитель географії Політехнічного ліцею НТУУ «КПІ» м. Києва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414325" y="-394668"/>
            <a:ext cx="2203644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AutoShape 3"/>
          <p:cNvSpPr/>
          <p:nvPr/>
        </p:nvSpPr>
        <p:spPr>
          <a:xfrm>
            <a:off x="16736689" y="1028700"/>
            <a:ext cx="1311266" cy="0"/>
          </a:xfrm>
          <a:prstGeom prst="line">
            <a:avLst/>
          </a:prstGeom>
          <a:ln w="228600" cap="rnd">
            <a:solidFill>
              <a:srgbClr val="EAFAD1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TextBox 4"/>
          <p:cNvSpPr txBox="1"/>
          <p:nvPr/>
        </p:nvSpPr>
        <p:spPr>
          <a:xfrm>
            <a:off x="0" y="1123489"/>
            <a:ext cx="15786463" cy="1762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15"/>
              </a:lnSpc>
              <a:spcBef>
                <a:spcPct val="0"/>
              </a:spcBef>
            </a:pPr>
            <a:r>
              <a:rPr lang="en-US" sz="3367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Основна мета даної роботи - аналіз рекреаційних ресурсів парку-пам'ятки садово-паркового мистецтва садиби Терещенків в селі Шпитьки й визначення перспектив їх використання.</a:t>
            </a:r>
          </a:p>
        </p:txBody>
      </p:sp>
      <p:sp>
        <p:nvSpPr>
          <p:cNvPr id="5" name="Freeform 5"/>
          <p:cNvSpPr/>
          <p:nvPr/>
        </p:nvSpPr>
        <p:spPr>
          <a:xfrm>
            <a:off x="-751492" y="7267399"/>
            <a:ext cx="3560385" cy="2867728"/>
          </a:xfrm>
          <a:custGeom>
            <a:avLst/>
            <a:gdLst/>
            <a:ahLst/>
            <a:cxnLst/>
            <a:rect l="l" t="t" r="r" b="b"/>
            <a:pathLst>
              <a:path w="3560385" h="2867728">
                <a:moveTo>
                  <a:pt x="0" y="0"/>
                </a:moveTo>
                <a:lnTo>
                  <a:pt x="3560384" y="0"/>
                </a:lnTo>
                <a:lnTo>
                  <a:pt x="3560384" y="2867728"/>
                </a:lnTo>
                <a:lnTo>
                  <a:pt x="0" y="28677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55097" y="8691738"/>
            <a:ext cx="1085834" cy="6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2229466" y="2819117"/>
            <a:ext cx="13937209" cy="6955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 Завдання дослідження:</a:t>
            </a:r>
          </a:p>
          <a:p>
            <a:pPr marL="712462" lvl="1" indent="-356231" algn="just">
              <a:lnSpc>
                <a:spcPts val="4619"/>
              </a:lnSpc>
              <a:buAutoNum type="arabicPeriod"/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·Провести теоретико-методологічне дослідження понять "рекреаційний потенціал" та "рекреаційні ресурси".</a:t>
            </a:r>
          </a:p>
          <a:p>
            <a:pPr marL="712462" lvl="1" indent="-356231" algn="just">
              <a:lnSpc>
                <a:spcPts val="4619"/>
              </a:lnSpc>
              <a:buAutoNum type="arabicPeriod"/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·Здійснити пошук інформації в Державному архіві Київської області, Національній бібліотеці України імені В. І. Вернадського, Центральному державному історичному архіві України.</a:t>
            </a:r>
          </a:p>
          <a:p>
            <a:pPr marL="712462" lvl="1" indent="-356231" algn="just">
              <a:lnSpc>
                <a:spcPts val="4619"/>
              </a:lnSpc>
              <a:buAutoNum type="arabicPeriod"/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·Визначити рекреаційні ресурси парку-пам'ятки.</a:t>
            </a:r>
          </a:p>
          <a:p>
            <a:pPr marL="712462" lvl="1" indent="-356231" algn="just">
              <a:lnSpc>
                <a:spcPts val="4619"/>
              </a:lnSpc>
              <a:buAutoNum type="arabicPeriod"/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·Описати сучасний стан та визначити рекреаційний потенціал парку-пам'ятки.</a:t>
            </a:r>
          </a:p>
          <a:p>
            <a:pPr marL="712462" lvl="1" indent="-356231" algn="just">
              <a:lnSpc>
                <a:spcPts val="4619"/>
              </a:lnSpc>
              <a:buAutoNum type="arabicPeriod"/>
            </a:pPr>
            <a:r>
              <a:rPr lang="en-US" sz="32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·Розробити туристичний маршрут парком з використанням цифрових технологій.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6435" y="24628"/>
            <a:ext cx="10834539" cy="101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2"/>
              </a:lnSpc>
              <a:spcBef>
                <a:spcPct val="0"/>
              </a:spcBef>
            </a:pPr>
            <a:r>
              <a:rPr lang="en-US" sz="5894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Мета і завдання даної роботи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54355" y="2901342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16396" y="2474274"/>
            <a:ext cx="8168273" cy="6719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58"/>
              </a:lnSpc>
            </a:pPr>
            <a:r>
              <a:rPr lang="en-US" sz="31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Парк-пам’ятка садово-паркового мистецтва садиби Терещенків в селі Шпитьки заснована наприкінці 19 століття. Тут Олександр Терещенко збудував великий неокласичний палац. </a:t>
            </a:r>
          </a:p>
          <a:p>
            <a:pPr algn="just">
              <a:lnSpc>
                <a:spcPts val="4458"/>
              </a:lnSpc>
            </a:pPr>
            <a:endParaRPr lang="en-US" sz="3184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458"/>
              </a:lnSpc>
            </a:pPr>
            <a:r>
              <a:rPr lang="en-US" sz="31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На сьогодні від великого маєтку залишився парк на 18 га та кілька історичних споруд.  </a:t>
            </a:r>
          </a:p>
          <a:p>
            <a:pPr algn="just">
              <a:lnSpc>
                <a:spcPts val="4458"/>
              </a:lnSpc>
            </a:pPr>
            <a:r>
              <a:rPr lang="en-US" sz="31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just">
              <a:lnSpc>
                <a:spcPts val="4458"/>
              </a:lnSpc>
            </a:pPr>
            <a:endParaRPr lang="en-US" sz="3184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458"/>
              </a:lnSpc>
              <a:spcBef>
                <a:spcPct val="0"/>
              </a:spcBef>
            </a:pPr>
            <a:endParaRPr lang="en-US" sz="3184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16396" y="197179"/>
            <a:ext cx="15094917" cy="2747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6"/>
              </a:lnSpc>
            </a:pPr>
            <a:r>
              <a:rPr lang="en-US" sz="47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ПАРК-ПАМ'ЯТКА </a:t>
            </a:r>
          </a:p>
          <a:p>
            <a:pPr algn="ctr">
              <a:lnSpc>
                <a:spcPts val="5406"/>
              </a:lnSpc>
            </a:pPr>
            <a:r>
              <a:rPr lang="en-US" sz="47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САДОВО-ПАРКОВОГО МИСТЕЦТВА САДИБИ ТЕРЕЩЕНКІВ В СЕЛІ ШПИТЬКИ</a:t>
            </a:r>
          </a:p>
          <a:p>
            <a:pPr algn="ctr">
              <a:lnSpc>
                <a:spcPts val="5406"/>
              </a:lnSpc>
            </a:pPr>
            <a:endParaRPr lang="en-US" sz="4784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039203" y="9474564"/>
            <a:ext cx="5387262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Парк садиби Терещенків (фото автора)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57454" y="-1951830"/>
            <a:ext cx="2602834" cy="12830698"/>
            <a:chOff x="0" y="0"/>
            <a:chExt cx="685520" cy="33792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5520" cy="3379279"/>
            </a:xfrm>
            <a:custGeom>
              <a:avLst/>
              <a:gdLst/>
              <a:ahLst/>
              <a:cxnLst/>
              <a:rect l="l" t="t" r="r" b="b"/>
              <a:pathLst>
                <a:path w="685520" h="3379279">
                  <a:moveTo>
                    <a:pt x="151695" y="0"/>
                  </a:moveTo>
                  <a:lnTo>
                    <a:pt x="533825" y="0"/>
                  </a:lnTo>
                  <a:cubicBezTo>
                    <a:pt x="617604" y="0"/>
                    <a:pt x="685520" y="67916"/>
                    <a:pt x="685520" y="151695"/>
                  </a:cubicBezTo>
                  <a:lnTo>
                    <a:pt x="685520" y="3227583"/>
                  </a:lnTo>
                  <a:cubicBezTo>
                    <a:pt x="685520" y="3311362"/>
                    <a:pt x="617604" y="3379279"/>
                    <a:pt x="533825" y="3379279"/>
                  </a:cubicBezTo>
                  <a:lnTo>
                    <a:pt x="151695" y="3379279"/>
                  </a:lnTo>
                  <a:cubicBezTo>
                    <a:pt x="67916" y="3379279"/>
                    <a:pt x="0" y="3311362"/>
                    <a:pt x="0" y="3227583"/>
                  </a:cubicBezTo>
                  <a:lnTo>
                    <a:pt x="0" y="151695"/>
                  </a:lnTo>
                  <a:cubicBezTo>
                    <a:pt x="0" y="67916"/>
                    <a:pt x="67916" y="0"/>
                    <a:pt x="151695" y="0"/>
                  </a:cubicBez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85520" cy="341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Freeform 6"/>
          <p:cNvSpPr/>
          <p:nvPr/>
        </p:nvSpPr>
        <p:spPr>
          <a:xfrm>
            <a:off x="253934" y="2009053"/>
            <a:ext cx="5848335" cy="4250588"/>
          </a:xfrm>
          <a:custGeom>
            <a:avLst/>
            <a:gdLst/>
            <a:ahLst/>
            <a:cxnLst/>
            <a:rect l="l" t="t" r="r" b="b"/>
            <a:pathLst>
              <a:path w="5848335" h="4250588">
                <a:moveTo>
                  <a:pt x="0" y="0"/>
                </a:moveTo>
                <a:lnTo>
                  <a:pt x="5848335" y="0"/>
                </a:lnTo>
                <a:lnTo>
                  <a:pt x="5848335" y="4250589"/>
                </a:lnTo>
                <a:lnTo>
                  <a:pt x="0" y="4250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24" r="-137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300780" y="1861780"/>
            <a:ext cx="4241625" cy="5203476"/>
          </a:xfrm>
          <a:custGeom>
            <a:avLst/>
            <a:gdLst/>
            <a:ahLst/>
            <a:cxnLst/>
            <a:rect l="l" t="t" r="r" b="b"/>
            <a:pathLst>
              <a:path w="4241625" h="5203476">
                <a:moveTo>
                  <a:pt x="0" y="0"/>
                </a:moveTo>
                <a:lnTo>
                  <a:pt x="4241625" y="0"/>
                </a:lnTo>
                <a:lnTo>
                  <a:pt x="4241625" y="5203476"/>
                </a:lnTo>
                <a:lnTo>
                  <a:pt x="0" y="52034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5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102269" y="4716630"/>
            <a:ext cx="6083461" cy="4474902"/>
          </a:xfrm>
          <a:custGeom>
            <a:avLst/>
            <a:gdLst/>
            <a:ahLst/>
            <a:cxnLst/>
            <a:rect l="l" t="t" r="r" b="b"/>
            <a:pathLst>
              <a:path w="6083461" h="4474902">
                <a:moveTo>
                  <a:pt x="0" y="0"/>
                </a:moveTo>
                <a:lnTo>
                  <a:pt x="6083462" y="0"/>
                </a:lnTo>
                <a:lnTo>
                  <a:pt x="6083462" y="4474902"/>
                </a:lnTo>
                <a:lnTo>
                  <a:pt x="0" y="4474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932" r="-324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518373" y="73936"/>
            <a:ext cx="6240108" cy="570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АРХІВНІ ДОКУМЕНТИ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71550"/>
            <a:ext cx="15976898" cy="50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8"/>
              </a:lnSpc>
              <a:spcBef>
                <a:spcPct val="0"/>
              </a:spcBef>
            </a:pPr>
            <a:r>
              <a:rPr lang="en-US" sz="29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Отримані відповіді на звернення автора до різних архівів.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411" y="6896931"/>
            <a:ext cx="5082962" cy="155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8"/>
              </a:lnSpc>
              <a:spcBef>
                <a:spcPct val="0"/>
              </a:spcBef>
            </a:pPr>
            <a:r>
              <a:rPr lang="en-US" sz="296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Відповідь від Центрального державного історичного архіву України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33393" y="7191008"/>
            <a:ext cx="3776398" cy="155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8"/>
              </a:lnSpc>
              <a:spcBef>
                <a:spcPct val="0"/>
              </a:spcBef>
            </a:pPr>
            <a:r>
              <a:rPr lang="en-US" sz="296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Відповідь від Державного архіву Київської області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02519" y="2580846"/>
            <a:ext cx="5082962" cy="155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8"/>
              </a:lnSpc>
              <a:spcBef>
                <a:spcPct val="0"/>
              </a:spcBef>
            </a:pPr>
            <a:r>
              <a:rPr lang="en-US" sz="296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Відповідь від Національної бібліотеки України імені В. І. Вернадського.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712960" y="-394668"/>
            <a:ext cx="1905010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AutoShape 3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Freeform 4"/>
          <p:cNvSpPr/>
          <p:nvPr/>
        </p:nvSpPr>
        <p:spPr>
          <a:xfrm>
            <a:off x="4829513" y="2100803"/>
            <a:ext cx="8130161" cy="3394192"/>
          </a:xfrm>
          <a:custGeom>
            <a:avLst/>
            <a:gdLst/>
            <a:ahLst/>
            <a:cxnLst/>
            <a:rect l="l" t="t" r="r" b="b"/>
            <a:pathLst>
              <a:path w="8130161" h="3394192">
                <a:moveTo>
                  <a:pt x="0" y="0"/>
                </a:moveTo>
                <a:lnTo>
                  <a:pt x="8130161" y="0"/>
                </a:lnTo>
                <a:lnTo>
                  <a:pt x="8130161" y="3394193"/>
                </a:lnTo>
                <a:lnTo>
                  <a:pt x="0" y="33941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986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951771" y="5631515"/>
            <a:ext cx="8007903" cy="4530607"/>
          </a:xfrm>
          <a:custGeom>
            <a:avLst/>
            <a:gdLst/>
            <a:ahLst/>
            <a:cxnLst/>
            <a:rect l="l" t="t" r="r" b="b"/>
            <a:pathLst>
              <a:path w="8007903" h="4530607">
                <a:moveTo>
                  <a:pt x="0" y="0"/>
                </a:moveTo>
                <a:lnTo>
                  <a:pt x="8007903" y="0"/>
                </a:lnTo>
                <a:lnTo>
                  <a:pt x="8007903" y="4530607"/>
                </a:lnTo>
                <a:lnTo>
                  <a:pt x="0" y="4530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326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4819427"/>
            <a:ext cx="4780238" cy="1857426"/>
            <a:chOff x="0" y="0"/>
            <a:chExt cx="1258993" cy="4891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58993" cy="489199"/>
            </a:xfrm>
            <a:custGeom>
              <a:avLst/>
              <a:gdLst/>
              <a:ahLst/>
              <a:cxnLst/>
              <a:rect l="l" t="t" r="r" b="b"/>
              <a:pathLst>
                <a:path w="1258993" h="489199">
                  <a:moveTo>
                    <a:pt x="1055793" y="0"/>
                  </a:moveTo>
                  <a:lnTo>
                    <a:pt x="0" y="0"/>
                  </a:lnTo>
                  <a:lnTo>
                    <a:pt x="0" y="489199"/>
                  </a:lnTo>
                  <a:lnTo>
                    <a:pt x="1055793" y="489199"/>
                  </a:lnTo>
                  <a:lnTo>
                    <a:pt x="1258993" y="244599"/>
                  </a:lnTo>
                  <a:lnTo>
                    <a:pt x="1055793" y="0"/>
                  </a:lnTo>
                  <a:close/>
                </a:path>
              </a:pathLst>
            </a:custGeom>
            <a:solidFill>
              <a:srgbClr val="DE968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144693" cy="5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39090" y="790231"/>
            <a:ext cx="16213121" cy="2275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5"/>
              </a:lnSpc>
              <a:spcBef>
                <a:spcPct val="0"/>
              </a:spcBef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Схематичне зображення місця розташування садиби Терещенків, іподрому, конюшень, оранжерей, ставків.</a:t>
            </a:r>
          </a:p>
          <a:p>
            <a:pPr algn="ctr">
              <a:lnSpc>
                <a:spcPts val="4555"/>
              </a:lnSpc>
              <a:spcBef>
                <a:spcPct val="0"/>
              </a:spcBef>
            </a:pPr>
            <a:endParaRPr lang="en-US" sz="3253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555"/>
              </a:lnSpc>
              <a:spcBef>
                <a:spcPct val="0"/>
              </a:spcBef>
            </a:pPr>
            <a:endParaRPr lang="en-US" sz="3253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110" y="4762277"/>
            <a:ext cx="3784380" cy="227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8"/>
              </a:lnSpc>
              <a:spcBef>
                <a:spcPct val="0"/>
              </a:spcBef>
            </a:pPr>
            <a:r>
              <a:rPr lang="en-US" sz="25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Книга </a:t>
            </a:r>
          </a:p>
          <a:p>
            <a:pPr algn="ctr">
              <a:lnSpc>
                <a:spcPts val="3618"/>
              </a:lnSpc>
              <a:spcBef>
                <a:spcPct val="0"/>
              </a:spcBef>
            </a:pPr>
            <a:r>
              <a:rPr lang="en-US" sz="25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«Село Шпитьки і околиці в кінці ХІХ-на початку ХХ століття»</a:t>
            </a:r>
          </a:p>
          <a:p>
            <a:pPr algn="ctr">
              <a:lnSpc>
                <a:spcPts val="3618"/>
              </a:lnSpc>
              <a:spcBef>
                <a:spcPct val="0"/>
              </a:spcBef>
            </a:pPr>
            <a:endParaRPr lang="en-US" sz="2584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03691" y="95093"/>
            <a:ext cx="10483918" cy="587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8"/>
              </a:lnSpc>
              <a:spcBef>
                <a:spcPct val="0"/>
              </a:spcBef>
            </a:pPr>
            <a:r>
              <a:rPr lang="en-US" sz="34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СХЕМА МАЄТКУ ТЕРЕЩЕНКІВ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459302" y="-394668"/>
            <a:ext cx="2158667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AutoShape 3"/>
          <p:cNvSpPr/>
          <p:nvPr/>
        </p:nvSpPr>
        <p:spPr>
          <a:xfrm>
            <a:off x="16883003" y="1158241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Freeform 4"/>
          <p:cNvSpPr/>
          <p:nvPr/>
        </p:nvSpPr>
        <p:spPr>
          <a:xfrm>
            <a:off x="506346" y="4777585"/>
            <a:ext cx="4973170" cy="4732820"/>
          </a:xfrm>
          <a:custGeom>
            <a:avLst/>
            <a:gdLst/>
            <a:ahLst/>
            <a:cxnLst/>
            <a:rect l="l" t="t" r="r" b="b"/>
            <a:pathLst>
              <a:path w="5407193" h="5407193">
                <a:moveTo>
                  <a:pt x="0" y="0"/>
                </a:moveTo>
                <a:lnTo>
                  <a:pt x="5407194" y="0"/>
                </a:lnTo>
                <a:lnTo>
                  <a:pt x="5407194" y="5407193"/>
                </a:lnTo>
                <a:lnTo>
                  <a:pt x="0" y="54071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534294" y="4777585"/>
            <a:ext cx="4090965" cy="4732820"/>
          </a:xfrm>
          <a:custGeom>
            <a:avLst/>
            <a:gdLst/>
            <a:ahLst/>
            <a:cxnLst/>
            <a:rect l="l" t="t" r="r" b="b"/>
            <a:pathLst>
              <a:path w="4526407" h="5344570">
                <a:moveTo>
                  <a:pt x="0" y="0"/>
                </a:moveTo>
                <a:lnTo>
                  <a:pt x="4526407" y="0"/>
                </a:lnTo>
                <a:lnTo>
                  <a:pt x="4526407" y="5344570"/>
                </a:lnTo>
                <a:lnTo>
                  <a:pt x="0" y="534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075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100731" y="4777585"/>
            <a:ext cx="4812347" cy="463462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4930" y="0"/>
                  </a:moveTo>
                  <a:lnTo>
                    <a:pt x="747870" y="0"/>
                  </a:lnTo>
                  <a:cubicBezTo>
                    <a:pt x="765091" y="0"/>
                    <a:pt x="781606" y="6841"/>
                    <a:pt x="793783" y="19017"/>
                  </a:cubicBezTo>
                  <a:cubicBezTo>
                    <a:pt x="805959" y="31194"/>
                    <a:pt x="812800" y="47709"/>
                    <a:pt x="812800" y="64930"/>
                  </a:cubicBezTo>
                  <a:lnTo>
                    <a:pt x="812800" y="747870"/>
                  </a:lnTo>
                  <a:cubicBezTo>
                    <a:pt x="812800" y="765091"/>
                    <a:pt x="805959" y="781606"/>
                    <a:pt x="793783" y="793783"/>
                  </a:cubicBezTo>
                  <a:cubicBezTo>
                    <a:pt x="781606" y="805959"/>
                    <a:pt x="765091" y="812800"/>
                    <a:pt x="747870" y="812800"/>
                  </a:cubicBezTo>
                  <a:lnTo>
                    <a:pt x="64930" y="812800"/>
                  </a:lnTo>
                  <a:cubicBezTo>
                    <a:pt x="47709" y="812800"/>
                    <a:pt x="31194" y="805959"/>
                    <a:pt x="19017" y="793783"/>
                  </a:cubicBezTo>
                  <a:cubicBezTo>
                    <a:pt x="6841" y="781606"/>
                    <a:pt x="0" y="765091"/>
                    <a:pt x="0" y="747870"/>
                  </a:cubicBezTo>
                  <a:lnTo>
                    <a:pt x="0" y="64930"/>
                  </a:lnTo>
                  <a:cubicBezTo>
                    <a:pt x="0" y="47709"/>
                    <a:pt x="6841" y="31194"/>
                    <a:pt x="19017" y="19017"/>
                  </a:cubicBezTo>
                  <a:cubicBezTo>
                    <a:pt x="31194" y="6841"/>
                    <a:pt x="47709" y="0"/>
                    <a:pt x="64930" y="0"/>
                  </a:cubicBezTo>
                  <a:close/>
                </a:path>
              </a:pathLst>
            </a:custGeom>
            <a:blipFill>
              <a:blip r:embed="rId4"/>
              <a:stretch>
                <a:fillRect l="-16714" r="-16714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800600" y="402833"/>
            <a:ext cx="694652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38"/>
              </a:lnSpc>
              <a:spcBef>
                <a:spcPct val="0"/>
              </a:spcBef>
            </a:pPr>
            <a:r>
              <a:rPr lang="en-US" sz="4384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РОБОТА НАД  ПРОЄКТОМ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1545931"/>
            <a:ext cx="15439485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Ознайомлення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рекреаційними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ресурсами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парку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Підготовка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інформації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рекреаційні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ресурси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Нанесення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ресурсів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5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карту</a:t>
            </a:r>
            <a:r>
              <a:rPr lang="en-US" sz="45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в google maps</a:t>
            </a:r>
            <a:r>
              <a:rPr lang="en-US" sz="4500" dirty="0" smtClean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ru-RU" sz="4500" dirty="0" smtClean="0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ru-RU" sz="4500" dirty="0" err="1" smtClean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Розробка</a:t>
            </a:r>
            <a:r>
              <a:rPr lang="ru-RU" sz="4500" dirty="0" smtClean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4500" dirty="0" err="1" smtClean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туристичного</a:t>
            </a:r>
            <a:r>
              <a:rPr lang="ru-RU" sz="4500" dirty="0" smtClean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маршруту.</a:t>
            </a:r>
            <a:endParaRPr lang="en-US" sz="4500" dirty="0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41031" y="9631280"/>
            <a:ext cx="356842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Територія парку (фото автора)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13033" y="352133"/>
            <a:ext cx="15638098" cy="1650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8"/>
              </a:lnSpc>
            </a:pPr>
            <a:r>
              <a:rPr lang="en-US" sz="47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Рекреаційні ресурси </a:t>
            </a:r>
          </a:p>
          <a:p>
            <a:pPr algn="ctr">
              <a:lnSpc>
                <a:spcPts val="6698"/>
              </a:lnSpc>
              <a:spcBef>
                <a:spcPct val="0"/>
              </a:spcBef>
            </a:pPr>
            <a:r>
              <a:rPr lang="en-US" sz="47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парку Терещенків в Шпитьках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308515" y="3932292"/>
            <a:ext cx="5275869" cy="1007724"/>
            <a:chOff x="0" y="0"/>
            <a:chExt cx="1389529" cy="2654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9529" cy="265409"/>
            </a:xfrm>
            <a:custGeom>
              <a:avLst/>
              <a:gdLst/>
              <a:ahLst/>
              <a:cxnLst/>
              <a:rect l="l" t="t" r="r" b="b"/>
              <a:pathLst>
                <a:path w="1389529" h="265409">
                  <a:moveTo>
                    <a:pt x="0" y="0"/>
                  </a:moveTo>
                  <a:lnTo>
                    <a:pt x="1389529" y="0"/>
                  </a:lnTo>
                  <a:lnTo>
                    <a:pt x="1389529" y="265409"/>
                  </a:lnTo>
                  <a:lnTo>
                    <a:pt x="0" y="265409"/>
                  </a:lnTo>
                  <a:close/>
                </a:path>
              </a:pathLst>
            </a:custGeom>
            <a:solidFill>
              <a:srgbClr val="01584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89529" cy="303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144725" y="4088593"/>
            <a:ext cx="5439658" cy="580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8"/>
              </a:lnSpc>
              <a:spcBef>
                <a:spcPct val="0"/>
              </a:spcBef>
            </a:pPr>
            <a:r>
              <a:rPr lang="en-US" sz="338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Рекреаційні ресурси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5406741"/>
            <a:ext cx="5835253" cy="1584081"/>
            <a:chOff x="0" y="0"/>
            <a:chExt cx="1536857" cy="4172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36857" cy="417206"/>
            </a:xfrm>
            <a:custGeom>
              <a:avLst/>
              <a:gdLst/>
              <a:ahLst/>
              <a:cxnLst/>
              <a:rect l="l" t="t" r="r" b="b"/>
              <a:pathLst>
                <a:path w="1536857" h="417206">
                  <a:moveTo>
                    <a:pt x="0" y="0"/>
                  </a:moveTo>
                  <a:lnTo>
                    <a:pt x="1536857" y="0"/>
                  </a:lnTo>
                  <a:lnTo>
                    <a:pt x="1536857" y="417206"/>
                  </a:lnTo>
                  <a:lnTo>
                    <a:pt x="0" y="417206"/>
                  </a:lnTo>
                  <a:close/>
                </a:path>
              </a:pathLst>
            </a:custGeom>
            <a:solidFill>
              <a:srgbClr val="01584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36857" cy="455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45938" y="5406741"/>
            <a:ext cx="5686315" cy="1357031"/>
            <a:chOff x="0" y="0"/>
            <a:chExt cx="1497630" cy="3574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97630" cy="357407"/>
            </a:xfrm>
            <a:custGeom>
              <a:avLst/>
              <a:gdLst/>
              <a:ahLst/>
              <a:cxnLst/>
              <a:rect l="l" t="t" r="r" b="b"/>
              <a:pathLst>
                <a:path w="1497630" h="357407">
                  <a:moveTo>
                    <a:pt x="0" y="0"/>
                  </a:moveTo>
                  <a:lnTo>
                    <a:pt x="1497630" y="0"/>
                  </a:lnTo>
                  <a:lnTo>
                    <a:pt x="1497630" y="357407"/>
                  </a:lnTo>
                  <a:lnTo>
                    <a:pt x="0" y="357407"/>
                  </a:lnTo>
                  <a:close/>
                </a:path>
              </a:pathLst>
            </a:custGeom>
            <a:solidFill>
              <a:srgbClr val="01584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97630" cy="395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7525364"/>
            <a:ext cx="5835253" cy="1444358"/>
            <a:chOff x="0" y="0"/>
            <a:chExt cx="1536857" cy="3804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36857" cy="380407"/>
            </a:xfrm>
            <a:custGeom>
              <a:avLst/>
              <a:gdLst/>
              <a:ahLst/>
              <a:cxnLst/>
              <a:rect l="l" t="t" r="r" b="b"/>
              <a:pathLst>
                <a:path w="1536857" h="380407">
                  <a:moveTo>
                    <a:pt x="0" y="0"/>
                  </a:moveTo>
                  <a:lnTo>
                    <a:pt x="1536857" y="0"/>
                  </a:lnTo>
                  <a:lnTo>
                    <a:pt x="1536857" y="380407"/>
                  </a:lnTo>
                  <a:lnTo>
                    <a:pt x="0" y="380407"/>
                  </a:lnTo>
                  <a:close/>
                </a:path>
              </a:pathLst>
            </a:custGeom>
            <a:solidFill>
              <a:srgbClr val="01584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536857" cy="418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41626" y="7525364"/>
            <a:ext cx="5690627" cy="1444358"/>
            <a:chOff x="0" y="0"/>
            <a:chExt cx="1498766" cy="38040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98766" cy="380407"/>
            </a:xfrm>
            <a:custGeom>
              <a:avLst/>
              <a:gdLst/>
              <a:ahLst/>
              <a:cxnLst/>
              <a:rect l="l" t="t" r="r" b="b"/>
              <a:pathLst>
                <a:path w="1498766" h="380407">
                  <a:moveTo>
                    <a:pt x="0" y="0"/>
                  </a:moveTo>
                  <a:lnTo>
                    <a:pt x="1498766" y="0"/>
                  </a:lnTo>
                  <a:lnTo>
                    <a:pt x="1498766" y="380407"/>
                  </a:lnTo>
                  <a:lnTo>
                    <a:pt x="0" y="380407"/>
                  </a:lnTo>
                  <a:close/>
                </a:path>
              </a:pathLst>
            </a:custGeom>
            <a:solidFill>
              <a:srgbClr val="01584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98766" cy="418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>
            <a:off x="8946449" y="4940016"/>
            <a:ext cx="0" cy="30892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6863953" y="6179731"/>
            <a:ext cx="428198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1087589" y="5463891"/>
            <a:ext cx="571747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Природні 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(дуби віком від 300 до 500 р., 15 видів тварин, занесених до Червоної книги України та Європейського червоного списку)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73227" y="5534353"/>
            <a:ext cx="550948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Історико-культурні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(стародавня водонапірна башта із стайнею та льох)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7589" y="7591664"/>
            <a:ext cx="5517415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Подієві</a:t>
            </a:r>
          </a:p>
          <a:p>
            <a:pPr algn="ctr">
              <a:lnSpc>
                <a:spcPts val="252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(Обласний фестиваль зимових обрядодійств «Нова радість стала», обласний спортивний благодійний забіг)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02672" y="7520414"/>
            <a:ext cx="5572848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Біографо-соціальні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(парк пов`язаний з історією життєдіяльності Олександра Терещенка, другого сина Миколи Артемовича Терещенка)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859641" y="8048276"/>
            <a:ext cx="428198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5191176" y="9445972"/>
            <a:ext cx="7797479" cy="70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Структура рекреаційних ресурсів парку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(укладено автором)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2230964"/>
            <a:ext cx="16122431" cy="1234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1584F"/>
                </a:solidFill>
                <a:latin typeface="Open Sans"/>
                <a:ea typeface="Open Sans"/>
                <a:cs typeface="Open Sans"/>
                <a:sym typeface="Open Sans"/>
              </a:rPr>
              <a:t>Парк має природні та історико-культурні рекреаційні ресурси.  Територія парку тісно пов`язана з життям відомого магната О.Терещенка, а отже має потенціал як біографо-соціальний рекреаційний об`єкт.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endParaRPr lang="en-US" sz="2399">
              <a:solidFill>
                <a:srgbClr val="0158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9796" y="1859282"/>
            <a:ext cx="8321773" cy="3869726"/>
          </a:xfrm>
          <a:custGeom>
            <a:avLst/>
            <a:gdLst/>
            <a:ahLst/>
            <a:cxnLst/>
            <a:rect l="l" t="t" r="r" b="b"/>
            <a:pathLst>
              <a:path w="8321773" h="3869726">
                <a:moveTo>
                  <a:pt x="0" y="0"/>
                </a:moveTo>
                <a:lnTo>
                  <a:pt x="8321773" y="0"/>
                </a:lnTo>
                <a:lnTo>
                  <a:pt x="8321773" y="3869726"/>
                </a:lnTo>
                <a:lnTo>
                  <a:pt x="0" y="3869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515" r="-247" b="-874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941723" y="0"/>
            <a:ext cx="2860627" cy="10547781"/>
            <a:chOff x="0" y="0"/>
            <a:chExt cx="753416" cy="27780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53416" cy="2778016"/>
            </a:xfrm>
            <a:custGeom>
              <a:avLst/>
              <a:gdLst/>
              <a:ahLst/>
              <a:cxnLst/>
              <a:rect l="l" t="t" r="r" b="b"/>
              <a:pathLst>
                <a:path w="753416" h="2778016">
                  <a:moveTo>
                    <a:pt x="138025" y="0"/>
                  </a:moveTo>
                  <a:lnTo>
                    <a:pt x="615391" y="0"/>
                  </a:lnTo>
                  <a:cubicBezTo>
                    <a:pt x="691620" y="0"/>
                    <a:pt x="753416" y="61796"/>
                    <a:pt x="753416" y="138025"/>
                  </a:cubicBezTo>
                  <a:lnTo>
                    <a:pt x="753416" y="2639991"/>
                  </a:lnTo>
                  <a:cubicBezTo>
                    <a:pt x="753416" y="2676598"/>
                    <a:pt x="738874" y="2711705"/>
                    <a:pt x="712990" y="2737590"/>
                  </a:cubicBezTo>
                  <a:cubicBezTo>
                    <a:pt x="687105" y="2763474"/>
                    <a:pt x="651998" y="2778016"/>
                    <a:pt x="615391" y="2778016"/>
                  </a:cubicBezTo>
                  <a:lnTo>
                    <a:pt x="138025" y="2778016"/>
                  </a:lnTo>
                  <a:cubicBezTo>
                    <a:pt x="61796" y="2778016"/>
                    <a:pt x="0" y="2716220"/>
                    <a:pt x="0" y="2639991"/>
                  </a:cubicBezTo>
                  <a:lnTo>
                    <a:pt x="0" y="138025"/>
                  </a:lnTo>
                  <a:cubicBezTo>
                    <a:pt x="0" y="61796"/>
                    <a:pt x="61796" y="0"/>
                    <a:pt x="138025" y="0"/>
                  </a:cubicBez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53416" cy="2816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7" name="Freeform 7"/>
          <p:cNvSpPr/>
          <p:nvPr/>
        </p:nvSpPr>
        <p:spPr>
          <a:xfrm>
            <a:off x="1269796" y="5909983"/>
            <a:ext cx="8475727" cy="4037278"/>
          </a:xfrm>
          <a:custGeom>
            <a:avLst/>
            <a:gdLst/>
            <a:ahLst/>
            <a:cxnLst/>
            <a:rect l="l" t="t" r="r" b="b"/>
            <a:pathLst>
              <a:path w="8475727" h="4037278">
                <a:moveTo>
                  <a:pt x="0" y="0"/>
                </a:moveTo>
                <a:lnTo>
                  <a:pt x="8475726" y="0"/>
                </a:lnTo>
                <a:lnTo>
                  <a:pt x="8475726" y="4037278"/>
                </a:lnTo>
                <a:lnTo>
                  <a:pt x="0" y="40372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093" b="-79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313059" y="3020441"/>
            <a:ext cx="3500482" cy="3355834"/>
          </a:xfrm>
          <a:custGeom>
            <a:avLst/>
            <a:gdLst/>
            <a:ahLst/>
            <a:cxnLst/>
            <a:rect l="l" t="t" r="r" b="b"/>
            <a:pathLst>
              <a:path w="3500482" h="3355834">
                <a:moveTo>
                  <a:pt x="0" y="0"/>
                </a:moveTo>
                <a:lnTo>
                  <a:pt x="3500483" y="0"/>
                </a:lnTo>
                <a:lnTo>
                  <a:pt x="3500483" y="3355834"/>
                </a:lnTo>
                <a:lnTo>
                  <a:pt x="0" y="3355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78941" y="236218"/>
            <a:ext cx="11629250" cy="144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85"/>
              </a:lnSpc>
            </a:pPr>
            <a:r>
              <a:rPr lang="en-US" sz="5076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Карта з визначними місцями, які варто відвідати в парку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80902" y="6660396"/>
            <a:ext cx="5764798" cy="126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2"/>
              </a:lnSpc>
              <a:spcBef>
                <a:spcPct val="0"/>
              </a:spcBef>
            </a:pPr>
            <a:r>
              <a:rPr lang="en-US" sz="369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QR- код карти (розроблено автором)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29223" y="0"/>
            <a:ext cx="2550601" cy="10716886"/>
            <a:chOff x="0" y="0"/>
            <a:chExt cx="671763" cy="28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1763" cy="2822554"/>
            </a:xfrm>
            <a:custGeom>
              <a:avLst/>
              <a:gdLst/>
              <a:ahLst/>
              <a:cxnLst/>
              <a:rect l="l" t="t" r="r" b="b"/>
              <a:pathLst>
                <a:path w="671763" h="2822554">
                  <a:moveTo>
                    <a:pt x="0" y="0"/>
                  </a:moveTo>
                  <a:lnTo>
                    <a:pt x="671763" y="0"/>
                  </a:lnTo>
                  <a:lnTo>
                    <a:pt x="671763" y="2822554"/>
                  </a:lnTo>
                  <a:lnTo>
                    <a:pt x="0" y="2822554"/>
                  </a:ln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71763" cy="2860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Freeform 6"/>
          <p:cNvSpPr/>
          <p:nvPr/>
        </p:nvSpPr>
        <p:spPr>
          <a:xfrm>
            <a:off x="12145298" y="1970295"/>
            <a:ext cx="2674971" cy="2570070"/>
          </a:xfrm>
          <a:custGeom>
            <a:avLst/>
            <a:gdLst/>
            <a:ahLst/>
            <a:cxnLst/>
            <a:rect l="l" t="t" r="r" b="b"/>
            <a:pathLst>
              <a:path w="2674971" h="2570070">
                <a:moveTo>
                  <a:pt x="0" y="0"/>
                </a:moveTo>
                <a:lnTo>
                  <a:pt x="2674970" y="0"/>
                </a:lnTo>
                <a:lnTo>
                  <a:pt x="2674970" y="2570070"/>
                </a:lnTo>
                <a:lnTo>
                  <a:pt x="0" y="2570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455938" y="5828800"/>
            <a:ext cx="8493676" cy="4310988"/>
            <a:chOff x="0" y="0"/>
            <a:chExt cx="1570187" cy="7969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70187" cy="796952"/>
            </a:xfrm>
            <a:custGeom>
              <a:avLst/>
              <a:gdLst/>
              <a:ahLst/>
              <a:cxnLst/>
              <a:rect l="l" t="t" r="r" b="b"/>
              <a:pathLst>
                <a:path w="1570187" h="796952">
                  <a:moveTo>
                    <a:pt x="55601" y="0"/>
                  </a:moveTo>
                  <a:lnTo>
                    <a:pt x="1514585" y="0"/>
                  </a:lnTo>
                  <a:cubicBezTo>
                    <a:pt x="1529332" y="0"/>
                    <a:pt x="1543474" y="5858"/>
                    <a:pt x="1553901" y="16285"/>
                  </a:cubicBezTo>
                  <a:cubicBezTo>
                    <a:pt x="1564329" y="26712"/>
                    <a:pt x="1570187" y="40855"/>
                    <a:pt x="1570187" y="55601"/>
                  </a:cubicBezTo>
                  <a:lnTo>
                    <a:pt x="1570187" y="741351"/>
                  </a:lnTo>
                  <a:cubicBezTo>
                    <a:pt x="1570187" y="772059"/>
                    <a:pt x="1545293" y="796952"/>
                    <a:pt x="1514585" y="796952"/>
                  </a:cubicBezTo>
                  <a:lnTo>
                    <a:pt x="55601" y="796952"/>
                  </a:lnTo>
                  <a:cubicBezTo>
                    <a:pt x="24893" y="796952"/>
                    <a:pt x="0" y="772059"/>
                    <a:pt x="0" y="741351"/>
                  </a:cubicBezTo>
                  <a:lnTo>
                    <a:pt x="0" y="55601"/>
                  </a:lnTo>
                  <a:cubicBezTo>
                    <a:pt x="0" y="24893"/>
                    <a:pt x="24893" y="0"/>
                    <a:pt x="55601" y="0"/>
                  </a:cubicBezTo>
                  <a:close/>
                </a:path>
              </a:pathLst>
            </a:custGeom>
            <a:blipFill>
              <a:blip r:embed="rId3"/>
              <a:stretch>
                <a:fillRect t="-5412" b="-541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55809" y="1371675"/>
            <a:ext cx="8273343" cy="4372600"/>
            <a:chOff x="0" y="0"/>
            <a:chExt cx="1281757" cy="6774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1757" cy="677430"/>
            </a:xfrm>
            <a:custGeom>
              <a:avLst/>
              <a:gdLst/>
              <a:ahLst/>
              <a:cxnLst/>
              <a:rect l="l" t="t" r="r" b="b"/>
              <a:pathLst>
                <a:path w="1281757" h="677430">
                  <a:moveTo>
                    <a:pt x="44917" y="0"/>
                  </a:moveTo>
                  <a:lnTo>
                    <a:pt x="1236841" y="0"/>
                  </a:lnTo>
                  <a:cubicBezTo>
                    <a:pt x="1248753" y="0"/>
                    <a:pt x="1260178" y="4732"/>
                    <a:pt x="1268602" y="13156"/>
                  </a:cubicBezTo>
                  <a:cubicBezTo>
                    <a:pt x="1277025" y="21579"/>
                    <a:pt x="1281757" y="33004"/>
                    <a:pt x="1281757" y="44917"/>
                  </a:cubicBezTo>
                  <a:lnTo>
                    <a:pt x="1281757" y="632513"/>
                  </a:lnTo>
                  <a:cubicBezTo>
                    <a:pt x="1281757" y="644426"/>
                    <a:pt x="1277025" y="655851"/>
                    <a:pt x="1268602" y="664274"/>
                  </a:cubicBezTo>
                  <a:cubicBezTo>
                    <a:pt x="1260178" y="672698"/>
                    <a:pt x="1248753" y="677430"/>
                    <a:pt x="1236841" y="677430"/>
                  </a:cubicBezTo>
                  <a:lnTo>
                    <a:pt x="44917" y="677430"/>
                  </a:lnTo>
                  <a:cubicBezTo>
                    <a:pt x="33004" y="677430"/>
                    <a:pt x="21579" y="672698"/>
                    <a:pt x="13156" y="664274"/>
                  </a:cubicBezTo>
                  <a:cubicBezTo>
                    <a:pt x="4732" y="655851"/>
                    <a:pt x="0" y="644426"/>
                    <a:pt x="0" y="632513"/>
                  </a:cubicBezTo>
                  <a:lnTo>
                    <a:pt x="0" y="44917"/>
                  </a:lnTo>
                  <a:cubicBezTo>
                    <a:pt x="0" y="33004"/>
                    <a:pt x="4732" y="21579"/>
                    <a:pt x="13156" y="13156"/>
                  </a:cubicBezTo>
                  <a:cubicBezTo>
                    <a:pt x="21579" y="4732"/>
                    <a:pt x="33004" y="0"/>
                    <a:pt x="44917" y="0"/>
                  </a:cubicBezTo>
                  <a:close/>
                </a:path>
              </a:pathLst>
            </a:custGeom>
            <a:blipFill>
              <a:blip r:embed="rId4"/>
              <a:stretch>
                <a:fillRect t="-3214" b="-3214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55809" y="5830000"/>
            <a:ext cx="8273343" cy="4309788"/>
            <a:chOff x="0" y="0"/>
            <a:chExt cx="1176757" cy="6130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6757" cy="613002"/>
            </a:xfrm>
            <a:custGeom>
              <a:avLst/>
              <a:gdLst/>
              <a:ahLst/>
              <a:cxnLst/>
              <a:rect l="l" t="t" r="r" b="b"/>
              <a:pathLst>
                <a:path w="1176757" h="613002">
                  <a:moveTo>
                    <a:pt x="40238" y="0"/>
                  </a:moveTo>
                  <a:lnTo>
                    <a:pt x="1136519" y="0"/>
                  </a:lnTo>
                  <a:cubicBezTo>
                    <a:pt x="1147191" y="0"/>
                    <a:pt x="1157426" y="4239"/>
                    <a:pt x="1164972" y="11785"/>
                  </a:cubicBezTo>
                  <a:cubicBezTo>
                    <a:pt x="1172518" y="19332"/>
                    <a:pt x="1176757" y="29566"/>
                    <a:pt x="1176757" y="40238"/>
                  </a:cubicBezTo>
                  <a:lnTo>
                    <a:pt x="1176757" y="572764"/>
                  </a:lnTo>
                  <a:cubicBezTo>
                    <a:pt x="1176757" y="583436"/>
                    <a:pt x="1172518" y="593670"/>
                    <a:pt x="1164972" y="601216"/>
                  </a:cubicBezTo>
                  <a:cubicBezTo>
                    <a:pt x="1157426" y="608762"/>
                    <a:pt x="1147191" y="613002"/>
                    <a:pt x="1136519" y="613002"/>
                  </a:cubicBezTo>
                  <a:lnTo>
                    <a:pt x="40238" y="613002"/>
                  </a:lnTo>
                  <a:cubicBezTo>
                    <a:pt x="29566" y="613002"/>
                    <a:pt x="19332" y="608762"/>
                    <a:pt x="11785" y="601216"/>
                  </a:cubicBezTo>
                  <a:cubicBezTo>
                    <a:pt x="4239" y="593670"/>
                    <a:pt x="0" y="583436"/>
                    <a:pt x="0" y="572764"/>
                  </a:cubicBezTo>
                  <a:lnTo>
                    <a:pt x="0" y="40238"/>
                  </a:lnTo>
                  <a:cubicBezTo>
                    <a:pt x="0" y="29566"/>
                    <a:pt x="4239" y="19332"/>
                    <a:pt x="11785" y="11785"/>
                  </a:cubicBezTo>
                  <a:cubicBezTo>
                    <a:pt x="19332" y="4239"/>
                    <a:pt x="29566" y="0"/>
                    <a:pt x="40238" y="0"/>
                  </a:cubicBezTo>
                  <a:close/>
                </a:path>
              </a:pathLst>
            </a:custGeom>
            <a:blipFill>
              <a:blip r:embed="rId5"/>
              <a:stretch>
                <a:fillRect t="-3990" b="-399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559730" y="301700"/>
            <a:ext cx="14338846" cy="98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9"/>
              </a:lnSpc>
            </a:pPr>
            <a:r>
              <a:rPr lang="en-US" sz="39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ЕКСКУРСІЙНИЙ МАРШРУТ З ВИКОРИСТАННЯМ QR-КОДІВ ДЛЯ САМОСТІЙНОГО ДОСЛІДЖЕННЯ ПАМ`ЯТОК ПАРКУ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36343" y="4561775"/>
            <a:ext cx="5692879" cy="923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0"/>
              </a:lnSpc>
            </a:pPr>
            <a:r>
              <a:rPr lang="en-US" sz="319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QR- код маршруту</a:t>
            </a:r>
          </a:p>
          <a:p>
            <a:pPr algn="ctr">
              <a:lnSpc>
                <a:spcPts val="3610"/>
              </a:lnSpc>
            </a:pPr>
            <a:r>
              <a:rPr lang="en-US" sz="319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(розроблено автором)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34227" y="3143394"/>
            <a:ext cx="6432919" cy="6751885"/>
          </a:xfrm>
          <a:custGeom>
            <a:avLst/>
            <a:gdLst/>
            <a:ahLst/>
            <a:cxnLst/>
            <a:rect l="l" t="t" r="r" b="b"/>
            <a:pathLst>
              <a:path w="6432919" h="6751885">
                <a:moveTo>
                  <a:pt x="0" y="0"/>
                </a:moveTo>
                <a:lnTo>
                  <a:pt x="6432918" y="0"/>
                </a:lnTo>
                <a:lnTo>
                  <a:pt x="6432918" y="6751885"/>
                </a:lnTo>
                <a:lnTo>
                  <a:pt x="0" y="67518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703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8368" y="3143394"/>
            <a:ext cx="6611221" cy="6751885"/>
          </a:xfrm>
          <a:custGeom>
            <a:avLst/>
            <a:gdLst/>
            <a:ahLst/>
            <a:cxnLst/>
            <a:rect l="l" t="t" r="r" b="b"/>
            <a:pathLst>
              <a:path w="6611221" h="6751885">
                <a:moveTo>
                  <a:pt x="0" y="0"/>
                </a:moveTo>
                <a:lnTo>
                  <a:pt x="6611220" y="0"/>
                </a:lnTo>
                <a:lnTo>
                  <a:pt x="6611220" y="6751885"/>
                </a:lnTo>
                <a:lnTo>
                  <a:pt x="0" y="6751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856" t="-8555" r="-25388" b="-1780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6140752" y="-224248"/>
            <a:ext cx="3086100" cy="12161401"/>
            <a:chOff x="0" y="0"/>
            <a:chExt cx="812800" cy="32030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3203003"/>
            </a:xfrm>
            <a:custGeom>
              <a:avLst/>
              <a:gdLst/>
              <a:ahLst/>
              <a:cxnLst/>
              <a:rect l="l" t="t" r="r" b="b"/>
              <a:pathLst>
                <a:path w="812800" h="3203003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3075062"/>
                  </a:lnTo>
                  <a:cubicBezTo>
                    <a:pt x="812800" y="3108994"/>
                    <a:pt x="799321" y="3141536"/>
                    <a:pt x="775327" y="3165530"/>
                  </a:cubicBezTo>
                  <a:cubicBezTo>
                    <a:pt x="751333" y="3189523"/>
                    <a:pt x="718791" y="3203003"/>
                    <a:pt x="684859" y="3203003"/>
                  </a:cubicBezTo>
                  <a:lnTo>
                    <a:pt x="127941" y="3203003"/>
                  </a:lnTo>
                  <a:cubicBezTo>
                    <a:pt x="94009" y="3203003"/>
                    <a:pt x="61467" y="3189523"/>
                    <a:pt x="37473" y="3165530"/>
                  </a:cubicBezTo>
                  <a:cubicBezTo>
                    <a:pt x="13479" y="3141536"/>
                    <a:pt x="0" y="3108994"/>
                    <a:pt x="0" y="3075062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32411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0066" y="208428"/>
            <a:ext cx="15862737" cy="221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0"/>
              </a:lnSpc>
            </a:pPr>
            <a:r>
              <a:rPr lang="en-US" sz="637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QR- код маршруту на </a:t>
            </a:r>
          </a:p>
          <a:p>
            <a:pPr algn="ctr">
              <a:lnSpc>
                <a:spcPts val="8930"/>
              </a:lnSpc>
              <a:spcBef>
                <a:spcPct val="0"/>
              </a:spcBef>
            </a:pPr>
            <a:r>
              <a:rPr lang="en-US" sz="637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головному вході в парк</a:t>
            </a:r>
          </a:p>
        </p:txBody>
      </p:sp>
      <p:sp>
        <p:nvSpPr>
          <p:cNvPr id="8" name="AutoShape 8"/>
          <p:cNvSpPr/>
          <p:nvPr/>
        </p:nvSpPr>
        <p:spPr>
          <a:xfrm>
            <a:off x="16976734" y="11430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712960" y="-394668"/>
            <a:ext cx="1905010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AutoShape 3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Freeform 4"/>
          <p:cNvSpPr/>
          <p:nvPr/>
        </p:nvSpPr>
        <p:spPr>
          <a:xfrm>
            <a:off x="10663080" y="2600060"/>
            <a:ext cx="5638255" cy="5638255"/>
          </a:xfrm>
          <a:custGeom>
            <a:avLst/>
            <a:gdLst/>
            <a:ahLst/>
            <a:cxnLst/>
            <a:rect l="l" t="t" r="r" b="b"/>
            <a:pathLst>
              <a:path w="5638255" h="5638255">
                <a:moveTo>
                  <a:pt x="0" y="0"/>
                </a:moveTo>
                <a:lnTo>
                  <a:pt x="5638255" y="0"/>
                </a:lnTo>
                <a:lnTo>
                  <a:pt x="5638255" y="5638255"/>
                </a:lnTo>
                <a:lnTo>
                  <a:pt x="0" y="563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0737" y="2180658"/>
            <a:ext cx="9093180" cy="684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2512" lvl="1" indent="-351256" algn="l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Частина парку знаходиться в занедбаному стані та захаращена. </a:t>
            </a:r>
          </a:p>
          <a:p>
            <a:pPr marL="702512" lvl="1" indent="-351256" algn="l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Транспортна розв`язка, яка дасть можливість відвідувати парк не лише місцевим жителям, а і жителям сусідніх міст і киянам, потребує удосконалення.</a:t>
            </a:r>
          </a:p>
          <a:p>
            <a:pPr marL="702512" lvl="1" indent="-351256" algn="l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Важливим є інформування громадськості про парк, оскільки він маловідомий. </a:t>
            </a:r>
          </a:p>
          <a:p>
            <a:pPr marL="702512" lvl="1" indent="-351256" algn="l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 потребує фінансування, догляду та популяризації своїх ресурсів.</a:t>
            </a:r>
          </a:p>
          <a:p>
            <a:pPr algn="l">
              <a:lnSpc>
                <a:spcPts val="4555"/>
              </a:lnSpc>
              <a:spcBef>
                <a:spcPct val="0"/>
              </a:spcBef>
            </a:pPr>
            <a:endParaRPr lang="en-US" sz="3253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03691" y="361119"/>
            <a:ext cx="10483918" cy="1268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8"/>
              </a:lnSpc>
              <a:spcBef>
                <a:spcPct val="0"/>
              </a:spcBef>
            </a:pPr>
            <a:r>
              <a:rPr lang="en-US" sz="36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ПРОБЛЕМИ ВИКОРИСТАННЯ РЕКРЕАЦІЙНИХ РЕСУРСІВ ПАРКУ-ПАМ'ЯТКИ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06293" y="8478892"/>
            <a:ext cx="4151829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Головний вхід в парк (фото автора)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712960" y="-394668"/>
            <a:ext cx="1905010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AutoShape 3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Freeform 4"/>
          <p:cNvSpPr/>
          <p:nvPr/>
        </p:nvSpPr>
        <p:spPr>
          <a:xfrm>
            <a:off x="10360377" y="1911448"/>
            <a:ext cx="5836892" cy="7346852"/>
          </a:xfrm>
          <a:custGeom>
            <a:avLst/>
            <a:gdLst/>
            <a:ahLst/>
            <a:cxnLst/>
            <a:rect l="l" t="t" r="r" b="b"/>
            <a:pathLst>
              <a:path w="5836892" h="7346852">
                <a:moveTo>
                  <a:pt x="0" y="0"/>
                </a:moveTo>
                <a:lnTo>
                  <a:pt x="5836892" y="0"/>
                </a:lnTo>
                <a:lnTo>
                  <a:pt x="5836892" y="7346852"/>
                </a:lnTo>
                <a:lnTo>
                  <a:pt x="0" y="734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93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0737" y="1487700"/>
            <a:ext cx="9093949" cy="855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2512" lvl="1" indent="-351256" algn="just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Провести необхідні реставраційні роботи та виокремити природні рекреаційні ресурси.</a:t>
            </a:r>
          </a:p>
          <a:p>
            <a:pPr marL="702512" lvl="1" indent="-351256" algn="just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Створити місця для відпочинку зі збереженням території як осередку історико-культурологічної спадщини.</a:t>
            </a:r>
          </a:p>
          <a:p>
            <a:pPr marL="702512" lvl="1" indent="-351256" algn="just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Облаштувати паркувальні місця перед входом в парк.</a:t>
            </a:r>
          </a:p>
          <a:p>
            <a:pPr marL="702512" lvl="1" indent="-351256" algn="just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Створити місця, де туристи могли б скуштувати місцеві страви та купити сувенірну продукцію.</a:t>
            </a:r>
          </a:p>
          <a:p>
            <a:pPr marL="702512" lvl="1" indent="-351256" algn="just">
              <a:lnSpc>
                <a:spcPts val="4555"/>
              </a:lnSpc>
              <a:buFont typeface="Arial"/>
              <a:buChar char="•"/>
            </a:pPr>
            <a:r>
              <a:rPr lang="en-US" sz="3253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Проводити заходи, які зможуть залучити відвідувачів в Шпитьки (наприклад, фестиваль виробів з цукру).</a:t>
            </a:r>
          </a:p>
          <a:p>
            <a:pPr algn="just">
              <a:lnSpc>
                <a:spcPts val="4555"/>
              </a:lnSpc>
              <a:spcBef>
                <a:spcPct val="0"/>
              </a:spcBef>
            </a:pPr>
            <a:endParaRPr lang="en-US" sz="3253">
              <a:solidFill>
                <a:srgbClr val="06605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03691" y="342069"/>
            <a:ext cx="10483918" cy="705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8"/>
              </a:lnSpc>
              <a:spcBef>
                <a:spcPct val="0"/>
              </a:spcBef>
            </a:pPr>
            <a:r>
              <a:rPr lang="en-US" sz="4084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РОЗВИТОК ПАРКУ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91419" y="-232596"/>
            <a:ext cx="2810931" cy="10752193"/>
            <a:chOff x="0" y="0"/>
            <a:chExt cx="740327" cy="28318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327" cy="2831853"/>
            </a:xfrm>
            <a:custGeom>
              <a:avLst/>
              <a:gdLst/>
              <a:ahLst/>
              <a:cxnLst/>
              <a:rect l="l" t="t" r="r" b="b"/>
              <a:pathLst>
                <a:path w="740327" h="2831853">
                  <a:moveTo>
                    <a:pt x="140465" y="0"/>
                  </a:moveTo>
                  <a:lnTo>
                    <a:pt x="599862" y="0"/>
                  </a:lnTo>
                  <a:cubicBezTo>
                    <a:pt x="637116" y="0"/>
                    <a:pt x="672844" y="14799"/>
                    <a:pt x="699186" y="41141"/>
                  </a:cubicBezTo>
                  <a:cubicBezTo>
                    <a:pt x="725529" y="67484"/>
                    <a:pt x="740327" y="103212"/>
                    <a:pt x="740327" y="140465"/>
                  </a:cubicBezTo>
                  <a:lnTo>
                    <a:pt x="740327" y="2691388"/>
                  </a:lnTo>
                  <a:cubicBezTo>
                    <a:pt x="740327" y="2728642"/>
                    <a:pt x="725529" y="2764370"/>
                    <a:pt x="699186" y="2790712"/>
                  </a:cubicBezTo>
                  <a:cubicBezTo>
                    <a:pt x="672844" y="2817054"/>
                    <a:pt x="637116" y="2831853"/>
                    <a:pt x="599862" y="2831853"/>
                  </a:cubicBezTo>
                  <a:lnTo>
                    <a:pt x="140465" y="2831853"/>
                  </a:lnTo>
                  <a:cubicBezTo>
                    <a:pt x="103212" y="2831853"/>
                    <a:pt x="67484" y="2817054"/>
                    <a:pt x="41141" y="2790712"/>
                  </a:cubicBezTo>
                  <a:cubicBezTo>
                    <a:pt x="14799" y="2764370"/>
                    <a:pt x="0" y="2728642"/>
                    <a:pt x="0" y="2691388"/>
                  </a:cubicBezTo>
                  <a:lnTo>
                    <a:pt x="0" y="140465"/>
                  </a:lnTo>
                  <a:cubicBezTo>
                    <a:pt x="0" y="103212"/>
                    <a:pt x="14799" y="67484"/>
                    <a:pt x="41141" y="41141"/>
                  </a:cubicBezTo>
                  <a:cubicBezTo>
                    <a:pt x="67484" y="14799"/>
                    <a:pt x="103212" y="0"/>
                    <a:pt x="140465" y="0"/>
                  </a:cubicBez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40327" cy="2869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6883003" y="1028700"/>
            <a:ext cx="1311266" cy="0"/>
          </a:xfrm>
          <a:prstGeom prst="line">
            <a:avLst/>
          </a:prstGeom>
          <a:ln w="228600" cap="rnd">
            <a:solidFill>
              <a:srgbClr val="FFF4C9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TextBox 6"/>
          <p:cNvSpPr txBox="1"/>
          <p:nvPr/>
        </p:nvSpPr>
        <p:spPr>
          <a:xfrm>
            <a:off x="5863824" y="502915"/>
            <a:ext cx="4459131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29"/>
              </a:lnSpc>
              <a:spcBef>
                <a:spcPct val="0"/>
              </a:spcBef>
            </a:pPr>
            <a:r>
              <a:rPr lang="en-US" sz="5877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ВИСНОВОК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599" y="1622389"/>
            <a:ext cx="14782801" cy="8168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Парк-пам’ятка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садово-паркового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мистецтва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садиби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Терещенків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селі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Шпитьки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має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природні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історико-культурні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Крім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того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територія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парку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тісно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пов`язана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життям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О.Терещенка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, а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отже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має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потенціал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як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біографо-соціальний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рекреаційний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об`єкт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ході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роботи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досліджено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наявні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архівні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документи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проаналізовано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рекреаційні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парку-пам'ятки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розроблено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туристичний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маршрут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з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використанням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цифрових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технологій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самостійного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відвідування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парку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Захист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історичних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природних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пам'яток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сприяє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збереженню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культурної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спадщини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й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унікальності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ландшафтів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Історичні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пам'ятки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можуть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розповісти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про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історію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та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традиції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які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важливі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розвитку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і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збереження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ідентичності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місцевих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громад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Природні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пам'ятки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є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важливим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ресурсом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для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екологічної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рівноваги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й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розвитку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екотуризму</a:t>
            </a:r>
            <a:r>
              <a:rPr lang="en-US" sz="3200" dirty="0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925902" y="-394668"/>
            <a:ext cx="2692067" cy="11076336"/>
          </a:xfrm>
          <a:prstGeom prst="rect">
            <a:avLst/>
          </a:prstGeom>
          <a:solidFill>
            <a:srgbClr val="33A67B"/>
          </a:solidFill>
        </p:spPr>
      </p:sp>
      <p:sp>
        <p:nvSpPr>
          <p:cNvPr id="3" name="TextBox 3"/>
          <p:cNvSpPr txBox="1"/>
          <p:nvPr/>
        </p:nvSpPr>
        <p:spPr>
          <a:xfrm>
            <a:off x="10652590" y="8469593"/>
            <a:ext cx="4232814" cy="32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9"/>
              </a:lnSpc>
              <a:spcBef>
                <a:spcPct val="0"/>
              </a:spcBef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6459302" y="1028700"/>
            <a:ext cx="1311266" cy="0"/>
          </a:xfrm>
          <a:prstGeom prst="line">
            <a:avLst/>
          </a:prstGeom>
          <a:ln w="228600" cap="rnd">
            <a:solidFill>
              <a:srgbClr val="C5E09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" name="TextBox 5"/>
          <p:cNvSpPr txBox="1"/>
          <p:nvPr/>
        </p:nvSpPr>
        <p:spPr>
          <a:xfrm>
            <a:off x="617321" y="90170"/>
            <a:ext cx="14639811" cy="10049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СПИСОК ВИКОРИСТАНИХ ДЖЕРЕЛ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1. Бейдик О.О. Рекреаційно-туристські ресурси України: методологія та методика аналізу, термінологія, районування. К.: КНУ, 2001. 397 с.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2. Масляк П.О. Рекреаційна географія: навч. посіб. / П.О. Масляк. — К.: Знання, 2008. — 343 с.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3. Мезенцева Н.І. Економічна та соціальна географія України. Районна частина. Електронний підручник / автор і упорядник Мезенцева Н.І. – К., 2008. - с.141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4. Мироненко Н. С. Рекреационная география. [Монографія] / Н.С. Мироненко, И. Т. Твердохлебов. – М.: Изд. МГУ, 1981. – 208 с.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5. Незаймані території: парк Терещенка та ще сім заказників на Київщині отримають охоронний статус. - URL: https://kyivvlada.com.ua/texts/nezajmani-teritorii-park-tereshhenka-ta-shhe-sim-zakaznikiv-na-kiivshhini-otrimayut-ohoronnij-status/ (дата звернення 11.10.2024)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6. Поколодна М.М. (2012) Рекреаційна географія: навч. посібник. Харківська національна академія міського господарства.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7. Про необхідність оголошення парку-пам'ятки садово-паркового мистецтва місцевого значення «парк Терещенка» в селі Шпитьки (Київська обл.). - URL: http://elar.ippo.edu.te.ua:8080/handle/123456789/6569 (дата звернення 02.09.2024)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8. Село Шпитьки. Сайт громади. - URL: https://1ua.com.ua/shpytky#google_vignette (дата звернення 12.12.2024)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9. Шаблій О.І., Касянчук З.О. Нові підходи до категорії «рекреаційний потенціал» // Економічна та соціальна географія. - К., 1995. - Вип.47. - С.38-47.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A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94668"/>
            <a:ext cx="18617969" cy="11076336"/>
          </a:xfrm>
          <a:prstGeom prst="rect">
            <a:avLst/>
          </a:prstGeom>
          <a:solidFill>
            <a:srgbClr val="EAFAD1"/>
          </a:solidFill>
        </p:spPr>
      </p:sp>
      <p:sp>
        <p:nvSpPr>
          <p:cNvPr id="3" name="Freeform 3"/>
          <p:cNvSpPr/>
          <p:nvPr/>
        </p:nvSpPr>
        <p:spPr>
          <a:xfrm rot="-657794">
            <a:off x="2299780" y="4769402"/>
            <a:ext cx="7063110" cy="4684468"/>
          </a:xfrm>
          <a:custGeom>
            <a:avLst/>
            <a:gdLst/>
            <a:ahLst/>
            <a:cxnLst/>
            <a:rect l="l" t="t" r="r" b="b"/>
            <a:pathLst>
              <a:path w="7063110" h="4684468">
                <a:moveTo>
                  <a:pt x="0" y="0"/>
                </a:moveTo>
                <a:lnTo>
                  <a:pt x="7063110" y="0"/>
                </a:lnTo>
                <a:lnTo>
                  <a:pt x="7063110" y="4684468"/>
                </a:lnTo>
                <a:lnTo>
                  <a:pt x="0" y="4684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743881" y="1806584"/>
            <a:ext cx="5945332" cy="7451716"/>
          </a:xfrm>
          <a:custGeom>
            <a:avLst/>
            <a:gdLst/>
            <a:ahLst/>
            <a:cxnLst/>
            <a:rect l="l" t="t" r="r" b="b"/>
            <a:pathLst>
              <a:path w="5945332" h="7451716">
                <a:moveTo>
                  <a:pt x="5945332" y="0"/>
                </a:moveTo>
                <a:lnTo>
                  <a:pt x="0" y="0"/>
                </a:lnTo>
                <a:lnTo>
                  <a:pt x="0" y="7451716"/>
                </a:lnTo>
                <a:lnTo>
                  <a:pt x="5945332" y="7451716"/>
                </a:lnTo>
                <a:lnTo>
                  <a:pt x="594533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12869" b="-11723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689213" y="-23656"/>
            <a:ext cx="3086100" cy="10705324"/>
            <a:chOff x="0" y="0"/>
            <a:chExt cx="812800" cy="28195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819509"/>
            </a:xfrm>
            <a:custGeom>
              <a:avLst/>
              <a:gdLst/>
              <a:ahLst/>
              <a:cxnLst/>
              <a:rect l="l" t="t" r="r" b="b"/>
              <a:pathLst>
                <a:path w="812800" h="2819509">
                  <a:moveTo>
                    <a:pt x="0" y="0"/>
                  </a:moveTo>
                  <a:lnTo>
                    <a:pt x="812800" y="0"/>
                  </a:lnTo>
                  <a:lnTo>
                    <a:pt x="812800" y="2819509"/>
                  </a:lnTo>
                  <a:lnTo>
                    <a:pt x="0" y="2819509"/>
                  </a:lnTo>
                  <a:close/>
                </a:path>
              </a:pathLst>
            </a:custGeom>
            <a:solidFill>
              <a:srgbClr val="33A67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2857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298008" y="2383741"/>
            <a:ext cx="8195576" cy="12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8"/>
              </a:lnSpc>
              <a:spcBef>
                <a:spcPct val="0"/>
              </a:spcBef>
            </a:pPr>
            <a:r>
              <a:rPr lang="en-US" sz="7248">
                <a:solidFill>
                  <a:srgbClr val="066056"/>
                </a:solidFill>
                <a:latin typeface="Open Sans"/>
                <a:ea typeface="Open Sans"/>
                <a:cs typeface="Open Sans"/>
                <a:sym typeface="Open Sans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950</Words>
  <Application>Microsoft Office PowerPoint</Application>
  <PresentationFormat>Произвольный</PresentationFormat>
  <Paragraphs>88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Open Sans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РЕКРЕАЦІЙНИЙ ПОТЕНЦІАЛ ПАРКУ-ПАМ'ЯТКИ САДОВО-ПАРКОВОГО МИСТЕЦТВА САДИБИ ТЕРЕЩЕНКІВ В СЕЛІ ШПИТЬКИ, копия</dc:title>
  <cp:lastModifiedBy>Константин</cp:lastModifiedBy>
  <cp:revision>2</cp:revision>
  <dcterms:created xsi:type="dcterms:W3CDTF">2006-08-16T00:00:00Z</dcterms:created>
  <dcterms:modified xsi:type="dcterms:W3CDTF">2025-03-31T16:25:57Z</dcterms:modified>
  <dc:identifier>DAGjTwq5KEM</dc:identifier>
</cp:coreProperties>
</file>