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30.03.2025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Admin\Desktop\МАН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84337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907704" y="0"/>
            <a:ext cx="5616624" cy="10081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1564413" y="83912"/>
            <a:ext cx="601517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Всеукраїнський конкурс </a:t>
            </a: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uk-UA" b="1" i="0" u="none" strike="noStrike" cap="none" normalizeH="0" baseline="0" dirty="0" err="1" smtClean="0">
                <a:ln>
                  <a:noFill/>
                </a:ln>
                <a:solidFill>
                  <a:srgbClr val="FFC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МАН-Юніор</a:t>
            </a: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Дослідник</a:t>
            </a: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FFC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Номінація </a:t>
            </a: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Історик-Юніор</a:t>
            </a:r>
            <a:r>
              <a:rPr kumimoji="0" lang="uk-UA" sz="1400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rgbClr val="FFC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2E727B73-8B12-4374-9242-6DF1DE7A7D0E}"/>
              </a:ext>
            </a:extLst>
          </p:cNvPr>
          <p:cNvSpPr txBox="1"/>
          <p:nvPr/>
        </p:nvSpPr>
        <p:spPr>
          <a:xfrm>
            <a:off x="611560" y="1484784"/>
            <a:ext cx="8100392" cy="1138773"/>
          </a:xfrm>
          <a:prstGeom prst="rect">
            <a:avLst/>
          </a:prstGeom>
          <a:solidFill>
            <a:srgbClr val="0000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«Незабутніми стежками крізь покоління »</a:t>
            </a:r>
            <a:endParaRPr lang="ru-RU" sz="3200" dirty="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22BBB6BB-77A1-46E1-A3FA-356CB8E19E75}"/>
              </a:ext>
            </a:extLst>
          </p:cNvPr>
          <p:cNvSpPr/>
          <p:nvPr/>
        </p:nvSpPr>
        <p:spPr>
          <a:xfrm>
            <a:off x="4283968" y="3501008"/>
            <a:ext cx="4828950" cy="2585323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/>
            <a:r>
              <a:rPr lang="uk-UA" i="1" dirty="0" smtClean="0">
                <a:latin typeface="Times New Roman" pitchFamily="18" charset="0"/>
                <a:cs typeface="Times New Roman" pitchFamily="18" charset="0"/>
              </a:rPr>
              <a:t>Виконала: </a:t>
            </a:r>
            <a:r>
              <a:rPr lang="uk-UA" i="1" dirty="0" err="1" smtClean="0">
                <a:latin typeface="Times New Roman" pitchFamily="18" charset="0"/>
                <a:cs typeface="Times New Roman" pitchFamily="18" charset="0"/>
              </a:rPr>
              <a:t>Ракул</a:t>
            </a:r>
            <a:r>
              <a:rPr lang="uk-UA" i="1" dirty="0" smtClean="0">
                <a:latin typeface="Times New Roman" pitchFamily="18" charset="0"/>
                <a:cs typeface="Times New Roman" pitchFamily="18" charset="0"/>
              </a:rPr>
              <a:t> Варвара </a:t>
            </a:r>
            <a:r>
              <a:rPr lang="uk-UA" i="1" dirty="0" err="1" smtClean="0">
                <a:latin typeface="Times New Roman" pitchFamily="18" charset="0"/>
                <a:cs typeface="Times New Roman" pitchFamily="18" charset="0"/>
              </a:rPr>
              <a:t>Володимирывна</a:t>
            </a:r>
            <a:r>
              <a:rPr lang="uk-UA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i="1" dirty="0" smtClean="0">
                <a:latin typeface="Times New Roman" pitchFamily="18" charset="0"/>
                <a:cs typeface="Times New Roman" pitchFamily="18" charset="0"/>
              </a:rPr>
              <a:t>учениця 5 класу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i="1" dirty="0" err="1" smtClean="0">
                <a:latin typeface="Times New Roman" pitchFamily="18" charset="0"/>
                <a:cs typeface="Times New Roman" pitchFamily="18" charset="0"/>
              </a:rPr>
              <a:t>КЗ</a:t>
            </a:r>
            <a:r>
              <a:rPr lang="uk-UA" i="1" dirty="0" smtClean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uk-UA" i="1" dirty="0" err="1" smtClean="0">
                <a:latin typeface="Times New Roman" pitchFamily="18" charset="0"/>
                <a:cs typeface="Times New Roman" pitchFamily="18" charset="0"/>
              </a:rPr>
              <a:t>Йосипівський</a:t>
            </a:r>
            <a:r>
              <a:rPr lang="uk-UA" i="1" dirty="0" smtClean="0">
                <a:latin typeface="Times New Roman" pitchFamily="18" charset="0"/>
                <a:cs typeface="Times New Roman" pitchFamily="18" charset="0"/>
              </a:rPr>
              <a:t> ліцей» </a:t>
            </a:r>
            <a:r>
              <a:rPr lang="uk-UA" i="1" dirty="0" err="1" smtClean="0">
                <a:latin typeface="Times New Roman" pitchFamily="18" charset="0"/>
                <a:cs typeface="Times New Roman" pitchFamily="18" charset="0"/>
              </a:rPr>
              <a:t>Захарівської</a:t>
            </a:r>
            <a:r>
              <a:rPr lang="uk-UA" i="1" dirty="0" smtClean="0">
                <a:latin typeface="Times New Roman" pitchFamily="18" charset="0"/>
                <a:cs typeface="Times New Roman" pitchFamily="18" charset="0"/>
              </a:rPr>
              <a:t> селищної ради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i="1" dirty="0" err="1" smtClean="0">
                <a:latin typeface="Times New Roman" pitchFamily="18" charset="0"/>
                <a:cs typeface="Times New Roman" pitchFamily="18" charset="0"/>
              </a:rPr>
              <a:t>Роздільнянського</a:t>
            </a:r>
            <a:r>
              <a:rPr lang="uk-UA" i="1" dirty="0" smtClean="0">
                <a:latin typeface="Times New Roman" pitchFamily="18" charset="0"/>
                <a:cs typeface="Times New Roman" pitchFamily="18" charset="0"/>
              </a:rPr>
              <a:t> району, Одеської області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i="1" dirty="0" err="1" smtClean="0">
                <a:latin typeface="Times New Roman" pitchFamily="18" charset="0"/>
                <a:cs typeface="Times New Roman" pitchFamily="18" charset="0"/>
              </a:rPr>
              <a:t>Захарівське</a:t>
            </a:r>
            <a:r>
              <a:rPr lang="uk-UA" i="1" dirty="0" smtClean="0">
                <a:latin typeface="Times New Roman" pitchFamily="18" charset="0"/>
                <a:cs typeface="Times New Roman" pitchFamily="18" charset="0"/>
              </a:rPr>
              <a:t> територіальне відділення МАН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i="1" dirty="0" smtClean="0">
                <a:latin typeface="Times New Roman" pitchFamily="18" charset="0"/>
                <a:cs typeface="Times New Roman" pitchFamily="18" charset="0"/>
              </a:rPr>
              <a:t>Керівник: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i="1" dirty="0" err="1" smtClean="0">
                <a:latin typeface="Times New Roman" pitchFamily="18" charset="0"/>
                <a:cs typeface="Times New Roman" pitchFamily="18" charset="0"/>
              </a:rPr>
              <a:t>Домаскіна</a:t>
            </a:r>
            <a:r>
              <a:rPr lang="uk-UA" i="1" dirty="0" smtClean="0">
                <a:latin typeface="Times New Roman" pitchFamily="18" charset="0"/>
                <a:cs typeface="Times New Roman" pitchFamily="18" charset="0"/>
              </a:rPr>
              <a:t> Анна Валеріївна, вчитель географії</a:t>
            </a:r>
          </a:p>
          <a:p>
            <a:pPr algn="ctr"/>
            <a:r>
              <a:rPr lang="uk-UA" i="1" dirty="0" err="1" smtClean="0">
                <a:latin typeface="Times New Roman" pitchFamily="18" charset="0"/>
                <a:cs typeface="Times New Roman" pitchFamily="18" charset="0"/>
              </a:rPr>
              <a:t>Ракул</a:t>
            </a:r>
            <a:r>
              <a:rPr lang="uk-UA" i="1" dirty="0" smtClean="0">
                <a:latin typeface="Times New Roman" pitchFamily="18" charset="0"/>
                <a:cs typeface="Times New Roman" pitchFamily="18" charset="0"/>
              </a:rPr>
              <a:t> Олена Олександрівна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9" name="Picture 5" descr="C:\Users\Admin\Documents\ViberDownloads\0-02-05-8f51d299579cbd03c47cbfb4b0c54b196fdead570798810fed6ec6e134733ea6_e03336b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636912"/>
            <a:ext cx="4211960" cy="42210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Admin\Desktop\МАН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84337"/>
          </a:xfrm>
          <a:prstGeom prst="rect">
            <a:avLst/>
          </a:prstGeom>
          <a:noFill/>
        </p:spPr>
      </p:pic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2E727B73-8B12-4374-9242-6DF1DE7A7D0E}"/>
              </a:ext>
            </a:extLst>
          </p:cNvPr>
          <p:cNvSpPr txBox="1"/>
          <p:nvPr/>
        </p:nvSpPr>
        <p:spPr>
          <a:xfrm>
            <a:off x="539552" y="4539223"/>
            <a:ext cx="8244408" cy="2318777"/>
          </a:xfrm>
          <a:prstGeom prst="rect">
            <a:avLst/>
          </a:prstGeom>
          <a:solidFill>
            <a:srgbClr val="0000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/>
            <a:r>
              <a:rPr lang="uk-UA" sz="20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Актуальність: цієї теми є надзвичайно актуальною, адже вона охоплює питання історичної пам’яті, спадкоємності традицій та збереження культурної </a:t>
            </a:r>
            <a:r>
              <a:rPr lang="uk-UA" sz="2000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ідентичності.Збереження</a:t>
            </a:r>
            <a:r>
              <a:rPr lang="uk-UA" sz="20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історії, формування національної свідомості, моральне та духовне, діалог між поколіннями. </a:t>
            </a:r>
            <a:r>
              <a:rPr lang="ru-RU" sz="20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Таким чином, тема «</a:t>
            </a:r>
            <a:r>
              <a:rPr lang="ru-RU" sz="2000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Незабутніми</a:t>
            </a:r>
            <a:r>
              <a:rPr lang="ru-RU" sz="20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стежками </a:t>
            </a:r>
            <a:r>
              <a:rPr lang="ru-RU" sz="2000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крізь</a:t>
            </a:r>
            <a:r>
              <a:rPr lang="ru-RU" sz="20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покоління</a:t>
            </a:r>
            <a:r>
              <a:rPr lang="ru-RU" sz="20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000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спонукає</a:t>
            </a:r>
            <a:r>
              <a:rPr lang="ru-RU" sz="20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000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роздумів</a:t>
            </a:r>
            <a:r>
              <a:rPr lang="ru-RU" sz="20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sz="2000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зв’язок</a:t>
            </a:r>
            <a:r>
              <a:rPr lang="ru-RU" sz="20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минулого</a:t>
            </a:r>
            <a:r>
              <a:rPr lang="ru-RU" sz="20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сучасного</a:t>
            </a:r>
            <a:r>
              <a:rPr lang="ru-RU" sz="20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майбутнього</a:t>
            </a:r>
            <a:r>
              <a:rPr lang="ru-RU" sz="20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sz="2000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20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нагадує</a:t>
            </a:r>
            <a:r>
              <a:rPr lang="ru-RU" sz="20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sz="2000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цінність</a:t>
            </a:r>
            <a:r>
              <a:rPr lang="ru-RU" sz="20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кожного </a:t>
            </a:r>
            <a:r>
              <a:rPr lang="ru-RU" sz="2000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кроку</a:t>
            </a:r>
            <a:r>
              <a:rPr lang="ru-RU" sz="20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зробленого</a:t>
            </a:r>
            <a:r>
              <a:rPr lang="ru-RU" sz="20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нашими предками</a:t>
            </a:r>
            <a:endParaRPr lang="ru-RU" sz="20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92" name="Picture 8" descr="E:\Варя\0-02-05-5eb78ed37282ca865cad40405141de7ffaee6e9d12ff38f17e7985b1b1e3cee6_181e521fe5b942a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5652120" cy="45881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Admin\Desktop\МАН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6337"/>
            <a:ext cx="9144000" cy="6884337"/>
          </a:xfrm>
          <a:prstGeom prst="rect">
            <a:avLst/>
          </a:prstGeom>
          <a:noFill/>
        </p:spPr>
      </p:pic>
      <p:pic>
        <p:nvPicPr>
          <p:cNvPr id="5" name="Picture 2" descr="C:\Users\Admin\Desktop\МАН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84337"/>
          </a:xfrm>
          <a:prstGeom prst="rect">
            <a:avLst/>
          </a:prstGeom>
          <a:noFill/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2E727B73-8B12-4374-9242-6DF1DE7A7D0E}"/>
              </a:ext>
            </a:extLst>
          </p:cNvPr>
          <p:cNvSpPr txBox="1"/>
          <p:nvPr/>
        </p:nvSpPr>
        <p:spPr>
          <a:xfrm>
            <a:off x="539552" y="4539223"/>
            <a:ext cx="8244408" cy="2246769"/>
          </a:xfrm>
          <a:prstGeom prst="rect">
            <a:avLst/>
          </a:prstGeom>
          <a:solidFill>
            <a:srgbClr val="0000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just"/>
            <a:r>
              <a:rPr lang="uk-UA" sz="20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Мета: </a:t>
            </a:r>
            <a:r>
              <a:rPr lang="uk-UA" sz="20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дослідження історії минулих поколінь с. </a:t>
            </a:r>
            <a:r>
              <a:rPr lang="uk-UA" sz="2000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Йосипівка</a:t>
            </a:r>
            <a:r>
              <a:rPr lang="uk-UA" sz="20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. Досягнути мету допомогли поставлені </a:t>
            </a:r>
            <a:r>
              <a:rPr lang="uk-UA" sz="20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завдання:</a:t>
            </a:r>
            <a:r>
              <a:rPr lang="uk-UA" sz="20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зібрати інформацію про жительку нашого села Марію Олександрівну </a:t>
            </a:r>
            <a:r>
              <a:rPr lang="uk-UA" sz="2000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Болдескул-Ракул</a:t>
            </a:r>
            <a:r>
              <a:rPr lang="uk-UA" sz="20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20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У війни не жіноче обличчя… Але скільки жінок, юних дівчат виносили на своїх тендітних плечах поранених, збивали ворожі літаки, були снайперами, виконували чоловічу роботу в тилу ворога. </a:t>
            </a:r>
            <a:endParaRPr lang="ru-RU" sz="2000" dirty="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1" name="Picture 1" descr="C:\Users\Admin\Desktop\МАН\Варя\0-02-05-e1c0b434679eed33860672a770028f5046a9eb845d25b8f3d0e34dc5bd1b719b_9e9001c37eefdbe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0"/>
            <a:ext cx="4104456" cy="45091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Admin\Desktop\МАН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6337"/>
            <a:ext cx="9144000" cy="6884337"/>
          </a:xfrm>
          <a:prstGeom prst="rect">
            <a:avLst/>
          </a:prstGeom>
          <a:noFill/>
        </p:spPr>
      </p:pic>
      <p:pic>
        <p:nvPicPr>
          <p:cNvPr id="14337" name="Picture 1" descr="C:\Users\Admin\Desktop\МАН\Марія\SWScan00113.t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765425" cy="4157663"/>
          </a:xfrm>
          <a:prstGeom prst="rect">
            <a:avLst/>
          </a:prstGeom>
          <a:noFill/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2E727B73-8B12-4374-9242-6DF1DE7A7D0E}"/>
              </a:ext>
            </a:extLst>
          </p:cNvPr>
          <p:cNvSpPr txBox="1"/>
          <p:nvPr/>
        </p:nvSpPr>
        <p:spPr>
          <a:xfrm>
            <a:off x="539552" y="4539223"/>
            <a:ext cx="8244408" cy="2092881"/>
          </a:xfrm>
          <a:prstGeom prst="rect">
            <a:avLst/>
          </a:prstGeom>
          <a:solidFill>
            <a:srgbClr val="0000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just"/>
            <a:r>
              <a:rPr lang="uk-UA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У цьому дописі мені хочеться </a:t>
            </a:r>
            <a:r>
              <a:rPr lang="ru-RU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розповісти</a:t>
            </a:r>
            <a:r>
              <a:rPr lang="ru-RU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про мою </a:t>
            </a:r>
            <a:r>
              <a:rPr lang="ru-RU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пра</a:t>
            </a:r>
            <a:r>
              <a:rPr lang="ru-RU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бабусю</a:t>
            </a:r>
            <a:r>
              <a:rPr lang="uk-UA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, медичну сестру захисницю Одеси та Севастополя, полонянку Марію Олександрівну </a:t>
            </a:r>
            <a:r>
              <a:rPr lang="uk-UA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Болдескул-Ракул</a:t>
            </a:r>
            <a:r>
              <a:rPr lang="uk-UA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. Любили односельці свою медсестру. А інакше і бути не могло, бо ж молоденька лікарка забігала в кожну хату, її цікавило все. Зі знанням справи давала поради і настанови, виконувала необхідні маніпуляції. Вона була щасливою, адже сенсом свого життя вважала бути потрібною людям вдень і вночі</a:t>
            </a:r>
            <a:r>
              <a:rPr lang="uk-UA" sz="2000" dirty="0" smtClean="0"/>
              <a:t>. </a:t>
            </a:r>
            <a:endParaRPr lang="ru-RU" sz="2000" dirty="0" smtClean="0"/>
          </a:p>
          <a:p>
            <a:pPr algn="ctr"/>
            <a:endParaRPr lang="ru-RU" sz="20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Admin\Desktop\МАН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6337"/>
            <a:ext cx="9144000" cy="6884337"/>
          </a:xfrm>
          <a:prstGeom prst="rect">
            <a:avLst/>
          </a:prstGeom>
          <a:noFill/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2E727B73-8B12-4374-9242-6DF1DE7A7D0E}"/>
              </a:ext>
            </a:extLst>
          </p:cNvPr>
          <p:cNvSpPr txBox="1"/>
          <p:nvPr/>
        </p:nvSpPr>
        <p:spPr>
          <a:xfrm>
            <a:off x="539552" y="4539223"/>
            <a:ext cx="8244408" cy="1938992"/>
          </a:xfrm>
          <a:prstGeom prst="rect">
            <a:avLst/>
          </a:prstGeom>
          <a:solidFill>
            <a:srgbClr val="0000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just"/>
            <a:r>
              <a:rPr lang="uk-UA" sz="20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Але...   всі   мрії та  сподівання перекреслила війна. Вже 22 липня 1941 року </a:t>
            </a:r>
            <a:r>
              <a:rPr lang="uk-UA" sz="2000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Фрунзівським</a:t>
            </a:r>
            <a:r>
              <a:rPr lang="uk-UA" sz="20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райвійськкоматом дівчина була призвана медсестрою 397 артилерійського полку 95 </a:t>
            </a:r>
            <a:r>
              <a:rPr lang="uk-UA" sz="2000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стрілкової</a:t>
            </a:r>
            <a:r>
              <a:rPr lang="uk-UA" sz="20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дивізії, 7 батареї. Мужні бійці, а разом з ними і моя  тендітна бабуся Марія Олександрівна, 73 дні самовіддано захищали Одесу від німецько-румунських загарбників.</a:t>
            </a:r>
            <a:endParaRPr lang="ru-RU" sz="2000" dirty="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7" name="Picture 5" descr="C:\Users\Admin\Desktop\МАН\Варя\0-02-05-aa7387b7c4d64f2069a8de17e9af7bb299696e9b79d1a68617afba99b9176a5c_4e491bb83dcc22b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5989160" cy="44817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Admin\Desktop\МАН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6337"/>
            <a:ext cx="9144000" cy="6884337"/>
          </a:xfrm>
          <a:prstGeom prst="rect">
            <a:avLst/>
          </a:prstGeom>
          <a:noFill/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2E727B73-8B12-4374-9242-6DF1DE7A7D0E}"/>
              </a:ext>
            </a:extLst>
          </p:cNvPr>
          <p:cNvSpPr txBox="1"/>
          <p:nvPr/>
        </p:nvSpPr>
        <p:spPr>
          <a:xfrm>
            <a:off x="539552" y="4539223"/>
            <a:ext cx="8244408" cy="2339102"/>
          </a:xfrm>
          <a:prstGeom prst="rect">
            <a:avLst/>
          </a:prstGeom>
          <a:solidFill>
            <a:srgbClr val="0000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just"/>
            <a:r>
              <a:rPr lang="uk-UA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«У південному секторі наші військові частини відбивали </a:t>
            </a:r>
            <a:r>
              <a:rPr lang="uk-UA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багаточисельні</a:t>
            </a:r>
            <a:r>
              <a:rPr lang="uk-UA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атаки ворога, який рвався до </a:t>
            </a:r>
            <a:r>
              <a:rPr lang="uk-UA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Дальника</a:t>
            </a:r>
            <a:r>
              <a:rPr lang="uk-UA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. Бійці неодноразово переходили в штикову контратаку, щоб не допустити прориву до Одеси. У розповідях згадувала тяжко поранених бійців, які з надією і довірою дивилися на неї, і лише червоними від запалення очима просили: - Води... Ковток один... Ми ще дамо прикурити гадам...</a:t>
            </a:r>
            <a:endParaRPr lang="ru-RU" dirty="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То з одного кутка, то з іншого ледь чутно згасаючи, квилили слабеньким голосочком вмираючого птаха: - Пити... Пити...</a:t>
            </a:r>
            <a:endParaRPr lang="ru-RU" dirty="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89" name="Picture 1" descr="C:\Users\Admin\Desktop\МАН\Марія\IMG_20170415_18085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1052736"/>
            <a:ext cx="3528392" cy="3415395"/>
          </a:xfrm>
          <a:prstGeom prst="rect">
            <a:avLst/>
          </a:prstGeom>
          <a:noFill/>
        </p:spPr>
      </p:pic>
      <p:pic>
        <p:nvPicPr>
          <p:cNvPr id="12290" name="Picture 2" descr="C:\Users\Admin\Desktop\МАН\Марія\мар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20072" y="908720"/>
            <a:ext cx="3601343" cy="3600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Admin\Desktop\МАН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6337"/>
            <a:ext cx="9144000" cy="6884337"/>
          </a:xfrm>
          <a:prstGeom prst="rect">
            <a:avLst/>
          </a:prstGeom>
          <a:noFill/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2E727B73-8B12-4374-9242-6DF1DE7A7D0E}"/>
              </a:ext>
            </a:extLst>
          </p:cNvPr>
          <p:cNvSpPr txBox="1"/>
          <p:nvPr/>
        </p:nvSpPr>
        <p:spPr>
          <a:xfrm>
            <a:off x="539552" y="3861048"/>
            <a:ext cx="8244408" cy="3108543"/>
          </a:xfrm>
          <a:prstGeom prst="rect">
            <a:avLst/>
          </a:prstGeom>
          <a:solidFill>
            <a:srgbClr val="0000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Бабуся знала, що тільки вночі може пощастити, ризикуючи життям, дістати хоча б кілька казанків води. Тільки вночі. Співчувала тим , хто лежав у дальніх закутках палатки, не маючи сили навіть на стогін. Серце рвалось на шматки, так хотілось всім допомогти. А поранених сила-силенна. Під обстрілами приходилося оперувати поранених, повертати з того світу. Але траплялося так , що ворожі осколки вбивали і медичний персонал і поранених, або наносили нові рани бійцям, відривало кінцівки. Був випадок, коли бійцю на операційному столі підривною хвилею відірвало голову, в цей же час  було вбито головного лікаря </a:t>
            </a:r>
            <a:r>
              <a:rPr lang="uk-UA" sz="1600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Лемеха</a:t>
            </a:r>
            <a:r>
              <a:rPr lang="uk-UA" sz="16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та старшу медичну сестру Ольгу </a:t>
            </a:r>
            <a:r>
              <a:rPr lang="uk-UA" sz="1600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Синиціну</a:t>
            </a:r>
            <a:r>
              <a:rPr lang="uk-UA" sz="16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.  Багато поранених, вбитих. Бабуся Марія від побаченого не могла прийти до тями. Повернутися до реальності їй допомогла медсестра Олександра Арсеньєва і вони разом почали виносити поранених, ховати під кущі та до пізньої ночі перев’язувати. рани. </a:t>
            </a:r>
            <a:endParaRPr lang="ru-RU" sz="1600" dirty="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7" name="Picture 3" descr="C:\Users\Admin\Desktop\МАН\Варя\0-02-05-9b16c9a7eaf8ad4bf85200313cddfb9441371b5b16fb3455f2aa71ccaf26f8d3_91eb9e81757c131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3995936" cy="3789040"/>
          </a:xfrm>
          <a:prstGeom prst="rect">
            <a:avLst/>
          </a:prstGeom>
          <a:noFill/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1960" y="0"/>
            <a:ext cx="3960440" cy="3645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Admin\Desktop\МАН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84337"/>
          </a:xfrm>
          <a:prstGeom prst="rect">
            <a:avLst/>
          </a:prstGeom>
          <a:noFill/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2E727B73-8B12-4374-9242-6DF1DE7A7D0E}"/>
              </a:ext>
            </a:extLst>
          </p:cNvPr>
          <p:cNvSpPr txBox="1"/>
          <p:nvPr/>
        </p:nvSpPr>
        <p:spPr>
          <a:xfrm>
            <a:off x="539552" y="3861048"/>
            <a:ext cx="8244408" cy="2616101"/>
          </a:xfrm>
          <a:prstGeom prst="rect">
            <a:avLst/>
          </a:prstGeom>
          <a:solidFill>
            <a:srgbClr val="0000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just"/>
            <a:r>
              <a:rPr lang="uk-UA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Згодом бійців евакуювали до Севастополя. І знову велика робота на кораблі - переносили поранених, техніку, озброєння, переганяли коней і відправляли з Одеси. З пораненими на кораблях відпливав медперсонал, де була і бабуся.</a:t>
            </a:r>
            <a:r>
              <a:rPr lang="ru-RU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До цього часу німецькі полчища уже топтали землі Кримського півострова. Тому частини, які прибули з Одеси, обороняли Севастополь на дальніх підступах до нього у районі Перекопа. Холод, осінні дощі, нестача продуктів і боєприпасів не сприяли надійній обороні. Тут нашим захисникам довелось пережити всі поневіряння оточеного фашистами міста.</a:t>
            </a:r>
            <a:endParaRPr lang="ru-RU" dirty="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1" name="Picture 1" descr="C:\Users\Admin\Desktop\МАН\Марія\Зображення (12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5004048" cy="3840934"/>
          </a:xfrm>
          <a:prstGeom prst="rect">
            <a:avLst/>
          </a:prstGeom>
          <a:noFill/>
        </p:spPr>
      </p:pic>
      <p:pic>
        <p:nvPicPr>
          <p:cNvPr id="10242" name="Picture 2" descr="C:\Users\Admin\Desktop\МАН\Варя\0-02-05-aa7387b7c4d64f2069a8de17e9af7bb299696e9b79d1a68617afba99b9176a5c_4e491bb83dcc22b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11552" y="0"/>
            <a:ext cx="4032448" cy="37170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Admin\Desktop\МАН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6337"/>
            <a:ext cx="9144000" cy="6884337"/>
          </a:xfrm>
          <a:prstGeom prst="rect">
            <a:avLst/>
          </a:prstGeom>
          <a:noFill/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2E727B73-8B12-4374-9242-6DF1DE7A7D0E}"/>
              </a:ext>
            </a:extLst>
          </p:cNvPr>
          <p:cNvSpPr txBox="1"/>
          <p:nvPr/>
        </p:nvSpPr>
        <p:spPr>
          <a:xfrm>
            <a:off x="539552" y="3861048"/>
            <a:ext cx="8244408" cy="2616101"/>
          </a:xfrm>
          <a:prstGeom prst="rect">
            <a:avLst/>
          </a:prstGeom>
          <a:solidFill>
            <a:srgbClr val="0000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just"/>
            <a:r>
              <a:rPr lang="uk-UA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4 липня 1942 року разом з іншими військовими бабуся опинилася в полоні. Відправили її в політичний жіночий концтабір </a:t>
            </a:r>
            <a:r>
              <a:rPr lang="uk-UA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„Равенсбрюк</a:t>
            </a:r>
            <a:r>
              <a:rPr lang="uk-UA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", що в Німеччині. Окрім них тут також були Марія Карпівна Байда, наша землячка Олександра Федорівна </a:t>
            </a:r>
            <a:r>
              <a:rPr lang="uk-UA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Арсеньева</a:t>
            </a:r>
            <a:r>
              <a:rPr lang="uk-UA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та багато-багато інших знайомих і незнайомих жінок. Розпо­чалося нове нестерпне невільницьке життя нашої полонянки. Колючий дріт, німецькі вівчарки, фашисти з автоматами, благенька одежина, дерев'яні колодки на ногах і важка непосильна праця - а над головою озерце блакитного неба. Обезсилені люди вимирали тисячами...</a:t>
            </a:r>
            <a:endParaRPr lang="ru-RU" dirty="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3995936" cy="3573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0" name="Picture 4" descr="C:\Users\Admin\Desktop\МАН\Варя\0-02-05-9b16c9a7eaf8ad4bf85200313cddfb9441371b5b16fb3455f2aa71ccaf26f8d3_91eb9e81757c131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07496" y="0"/>
            <a:ext cx="4536504" cy="35730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Admin\Desktop\МАН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6337"/>
            <a:ext cx="9144000" cy="6884337"/>
          </a:xfrm>
          <a:prstGeom prst="rect">
            <a:avLst/>
          </a:prstGeom>
          <a:noFill/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2E727B73-8B12-4374-9242-6DF1DE7A7D0E}"/>
              </a:ext>
            </a:extLst>
          </p:cNvPr>
          <p:cNvSpPr txBox="1"/>
          <p:nvPr/>
        </p:nvSpPr>
        <p:spPr>
          <a:xfrm>
            <a:off x="539552" y="3861048"/>
            <a:ext cx="8244408" cy="3108543"/>
          </a:xfrm>
          <a:prstGeom prst="rect">
            <a:avLst/>
          </a:prstGeom>
          <a:solidFill>
            <a:srgbClr val="0000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Так тривало аж до 30 квітня 1945 року. Та вистояла наша землячка - полонених визволили бійці Радянської Армії. Виснажених людей направили на лікування. Після, цього Марія була призначена писарем 222 табору по поверненню радянських громадян на Батьківщину. І лише у 1946 році дівчина змогла повернутися в </a:t>
            </a:r>
            <a:r>
              <a:rPr lang="uk-UA" sz="1600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Йосипівку</a:t>
            </a:r>
            <a:r>
              <a:rPr lang="uk-UA" sz="16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. Коли йшла із </a:t>
            </a:r>
            <a:r>
              <a:rPr lang="uk-UA" sz="1600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Фрунзівки</a:t>
            </a:r>
            <a:r>
              <a:rPr lang="uk-UA" sz="16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600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йосипівськими</a:t>
            </a:r>
            <a:r>
              <a:rPr lang="uk-UA" sz="16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полями, зустріла свою добру знайому Ольгу Тернавську. Їх радості не було меж. Марія скинула з плечей рюкзак з нехитрими пожитками (а головне - в ньому кружка з концтабору, з якої їла зловонну баланду з гнилої </a:t>
            </a:r>
            <a:r>
              <a:rPr lang="uk-UA" sz="1600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брюкви</a:t>
            </a:r>
            <a:r>
              <a:rPr lang="uk-UA" sz="16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). Дівчата сіли на траву і поточились розповіді про нелегкі роки війни, про тих, хто повернувся в село, а кому не пощастило обійняти батьків, дружин, приголубити дітей... Нелегко бабусі було чути сумні звістки про своїх загиблих на фронтах війни односельців, адже багато з них стали для молодої дівчини майже рідними людьми.</a:t>
            </a:r>
            <a:endParaRPr lang="ru-RU" sz="1600" dirty="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 descr="C:\Users\Admin\Desktop\МАН\Марія\Зображення (2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0"/>
            <a:ext cx="5004048" cy="3813722"/>
          </a:xfrm>
          <a:prstGeom prst="rect">
            <a:avLst/>
          </a:prstGeom>
          <a:noFill/>
        </p:spPr>
      </p:pic>
      <p:pic>
        <p:nvPicPr>
          <p:cNvPr id="8195" name="Picture 3" descr="C:\Users\Admin\Desktop\МАН\Марія\Зображення (9) – копія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4048" y="404664"/>
            <a:ext cx="3851920" cy="27955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Admin\Desktop\МАН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84337"/>
          </a:xfrm>
          <a:prstGeom prst="rect">
            <a:avLst/>
          </a:prstGeom>
          <a:noFill/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2E727B73-8B12-4374-9242-6DF1DE7A7D0E}"/>
              </a:ext>
            </a:extLst>
          </p:cNvPr>
          <p:cNvSpPr txBox="1"/>
          <p:nvPr/>
        </p:nvSpPr>
        <p:spPr>
          <a:xfrm>
            <a:off x="539552" y="3861048"/>
            <a:ext cx="8244408" cy="2554545"/>
          </a:xfrm>
          <a:prstGeom prst="rect">
            <a:avLst/>
          </a:prstGeom>
          <a:solidFill>
            <a:srgbClr val="0000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just"/>
            <a:r>
              <a:rPr lang="uk-UA" sz="20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Пройшло вже багато років і ось війна знову вдерлася в наше життя. Українці вже три роки живуть в умовах війни. Війна забирає молодих хлопців та дівчат, дітей, літніх людей. Не оминуло лихо і нашу славну мальовничу </a:t>
            </a:r>
            <a:r>
              <a:rPr lang="uk-UA" sz="2000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Йосипівку</a:t>
            </a:r>
            <a:r>
              <a:rPr lang="uk-UA" sz="20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. З неба на нас дивляться шість наших героїв – янголів, які відали своє життя за свободу, та майбутнє України. Кожного дня ми згадуємо їх хвилиною мовчання, вони завжди в нашій пам’яті. Слава Україні! Героям Слава!</a:t>
            </a:r>
            <a:endParaRPr lang="ru-RU" sz="2000" dirty="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69" name="Picture 1" descr="C:\Users\Admin\Desktop\МАН\Варя\0-02-05-4e04bf43f9bd71671a75f2327e3aae52637aae5d671ed58ec321c2e188e519eb_8b70af0a50afca6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0"/>
            <a:ext cx="6984776" cy="37170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Admin\Desktop\МАН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6337"/>
            <a:ext cx="9144000" cy="6884337"/>
          </a:xfrm>
          <a:prstGeom prst="rect">
            <a:avLst/>
          </a:prstGeom>
          <a:noFill/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EDC69F75-5BC3-4661-B799-E11216426E86}"/>
              </a:ext>
            </a:extLst>
          </p:cNvPr>
          <p:cNvSpPr txBox="1"/>
          <p:nvPr/>
        </p:nvSpPr>
        <p:spPr>
          <a:xfrm>
            <a:off x="4506322" y="1891139"/>
            <a:ext cx="4572000" cy="1490729"/>
          </a:xfrm>
          <a:prstGeom prst="rect">
            <a:avLst/>
          </a:prstGeom>
          <a:solidFill>
            <a:srgbClr val="0000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indent="450215" algn="ctr">
              <a:lnSpc>
                <a:spcPct val="150000"/>
              </a:lnSpc>
              <a:spcAft>
                <a:spcPts val="800"/>
              </a:spcAft>
            </a:pPr>
            <a:r>
              <a:rPr lang="uk-UA" sz="3200" b="1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ДЯКУЮ  ЗА  УВАГУ!!!</a:t>
            </a:r>
            <a:endParaRPr lang="ru-RU" sz="2400" b="1" dirty="0">
              <a:solidFill>
                <a:srgbClr val="FFF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145" name="Picture 1" descr="C:\Users\Admin\Desktop\МАН\0-02-05-b942e031c12d2a98129ab9b9e281167a70b1daa854dd98ba80dcd4f444e9749e_88c4c66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910" y="188640"/>
            <a:ext cx="4600609" cy="66693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Admin\Desktop\МАН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6337"/>
            <a:ext cx="9144000" cy="6884337"/>
          </a:xfrm>
          <a:prstGeom prst="rect">
            <a:avLst/>
          </a:prstGeom>
          <a:noFill/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EDC69F75-5BC3-4661-B799-E11216426E86}"/>
              </a:ext>
            </a:extLst>
          </p:cNvPr>
          <p:cNvSpPr txBox="1"/>
          <p:nvPr/>
        </p:nvSpPr>
        <p:spPr>
          <a:xfrm>
            <a:off x="827584" y="1268760"/>
            <a:ext cx="7848872" cy="1785104"/>
          </a:xfrm>
          <a:prstGeom prst="rect">
            <a:avLst/>
          </a:prstGeom>
          <a:solidFill>
            <a:srgbClr val="0000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indent="450215" algn="ctr">
              <a:lnSpc>
                <a:spcPct val="150000"/>
              </a:lnSpc>
              <a:spcAft>
                <a:spcPts val="800"/>
              </a:spcAft>
            </a:pPr>
            <a:r>
              <a:rPr lang="uk-UA" sz="1800" b="1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ВИКОРИСТАНІ ДЖЕРЕЛА ТА ЛІТЕРАТУРА:</a:t>
            </a:r>
          </a:p>
          <a:p>
            <a:pPr marL="342900" indent="-342900" algn="just">
              <a:lnSpc>
                <a:spcPct val="150000"/>
              </a:lnSpc>
              <a:spcAft>
                <a:spcPts val="800"/>
              </a:spcAft>
              <a:buAutoNum type="arabicPeriod"/>
            </a:pPr>
            <a:r>
              <a:rPr lang="ru-RU" sz="1400" b="1" dirty="0" err="1" smtClean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Література</a:t>
            </a:r>
            <a:r>
              <a:rPr lang="ru-RU" sz="1400" b="1" dirty="0" smtClean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-  </a:t>
            </a:r>
            <a:r>
              <a:rPr lang="ru-RU" sz="1400" b="1" dirty="0" err="1" smtClean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родинний</a:t>
            </a:r>
            <a:r>
              <a:rPr lang="ru-RU" sz="1400" b="1" dirty="0" smtClean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архів</a:t>
            </a:r>
            <a:r>
              <a:rPr lang="ru-RU" sz="1400" b="1" dirty="0" smtClean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Ракула</a:t>
            </a:r>
            <a:r>
              <a:rPr lang="ru-RU" sz="1400" b="1" dirty="0" smtClean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Володимира</a:t>
            </a:r>
            <a:r>
              <a:rPr lang="ru-RU" sz="1400" b="1" dirty="0" smtClean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ru-RU" sz="1400" b="1" dirty="0" smtClean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spcAft>
                <a:spcPts val="800"/>
              </a:spcAft>
              <a:buAutoNum type="arabicPeriod"/>
            </a:pPr>
            <a:r>
              <a:rPr lang="ru-RU" sz="1400" b="1" dirty="0" err="1" smtClean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Допис</a:t>
            </a:r>
            <a:r>
              <a:rPr lang="ru-RU" sz="1400" b="1" dirty="0" smtClean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b="1" dirty="0" smtClean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 </a:t>
            </a:r>
            <a:r>
              <a:rPr lang="ru-RU" sz="1400" b="1" dirty="0" err="1" smtClean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газеті</a:t>
            </a:r>
            <a:r>
              <a:rPr lang="ru-RU" sz="1400" b="1" dirty="0" smtClean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яку </a:t>
            </a:r>
            <a:r>
              <a:rPr lang="ru-RU" sz="1400" b="1" dirty="0" err="1" smtClean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ти</a:t>
            </a:r>
            <a:r>
              <a:rPr lang="ru-RU" sz="1400" b="1" dirty="0" smtClean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скидала. </a:t>
            </a:r>
            <a:endParaRPr lang="ru-RU" sz="1400" b="1" dirty="0" smtClean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spcAft>
                <a:spcPts val="800"/>
              </a:spcAft>
              <a:buAutoNum type="arabicPeriod"/>
            </a:pPr>
            <a:r>
              <a:rPr lang="ru-RU" sz="1400" b="1" dirty="0" err="1" smtClean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Розповідь</a:t>
            </a:r>
            <a:r>
              <a:rPr lang="ru-RU" sz="1400" b="1" dirty="0" smtClean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дідуся</a:t>
            </a:r>
            <a:r>
              <a:rPr lang="ru-RU" sz="1400" b="1" dirty="0" smtClean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400" b="1" dirty="0" err="1" smtClean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Ракула</a:t>
            </a:r>
            <a:r>
              <a:rPr lang="ru-RU" sz="1400" b="1" dirty="0" smtClean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Володимира</a:t>
            </a:r>
            <a:endParaRPr lang="ru-RU" sz="1400" b="1" dirty="0">
              <a:solidFill>
                <a:srgbClr val="FFF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solidFill>
          <a:srgbClr val="0000CC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a:spPr>
      <a:bodyPr wrap="square">
        <a:spAutoFit/>
      </a:bodyPr>
      <a:lstStyle>
        <a:defPPr algn="ctr">
          <a:defRPr sz="3600" dirty="0">
            <a:latin typeface="Times New Roman" pitchFamily="18" charset="0"/>
            <a:cs typeface="Times New Roman" pitchFamily="18" charset="0"/>
          </a:defRPr>
        </a:defPPr>
      </a:lst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1011</Words>
  <Application>Microsoft Office PowerPoint</Application>
  <PresentationFormat>Экран (4:3)</PresentationFormat>
  <Paragraphs>28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2</cp:revision>
  <dcterms:created xsi:type="dcterms:W3CDTF">2025-03-26T06:59:58Z</dcterms:created>
  <dcterms:modified xsi:type="dcterms:W3CDTF">2025-03-30T14:48:07Z</dcterms:modified>
</cp:coreProperties>
</file>