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libri" panose="020F0502020204030204" pitchFamily="34" charset="0"/>
      <p:regular r:id="rId11"/>
      <p:bold r:id="rId12"/>
      <p:italic r:id="rId13"/>
      <p:boldItalic r:id="rId14"/>
    </p:embeddedFont>
    <p:embeddedFont>
      <p:font typeface="Maven Pro Bold" panose="020B0604020202020204" charset="0"/>
      <p:regular r:id="rId15"/>
    </p:embeddedFont>
    <p:embeddedFont>
      <p:font typeface="Maven Pro"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76" d="100"/>
          <a:sy n="76" d="100"/>
        </p:scale>
        <p:origin x="-330" y="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4.svg"/><Relationship Id="rId3" Type="http://schemas.openxmlformats.org/officeDocument/2006/relationships/hyperlink" Target="https://www.sciencedirect.com/science/article/abs/pii/S0886779823005771" TargetMode="External"/><Relationship Id="rId7" Type="http://schemas.openxmlformats.org/officeDocument/2006/relationships/hyperlink" Target="http://www.metro.kyiv.ua/node/134" TargetMode="External"/><Relationship Id="rId12" Type="http://schemas.openxmlformats.org/officeDocument/2006/relationships/image" Target="../media/image2.png"/><Relationship Id="rId2" Type="http://schemas.openxmlformats.org/officeDocument/2006/relationships/hyperlink" Target="https://www.sciencedirect.com/science/article/pii/S0886779823003930" TargetMode="External"/><Relationship Id="rId1" Type="http://schemas.openxmlformats.org/officeDocument/2006/relationships/slideLayout" Target="../slideLayouts/slideLayout7.xml"/><Relationship Id="rId6" Type="http://schemas.openxmlformats.org/officeDocument/2006/relationships/hyperlink" Target="https://www.ukrinform.ua/rubric-economy/2843042-na-budivnictvi-metro-v-dnipri-zastosuvali-novij-avstrijskij-metod.html" TargetMode="External"/><Relationship Id="rId11" Type="http://schemas.openxmlformats.org/officeDocument/2006/relationships/image" Target="../media/image2.svg"/><Relationship Id="rId5" Type="http://schemas.openxmlformats.org/officeDocument/2006/relationships/hyperlink" Target="https://constrofacilitator.com/construction-methods-for-underground-metro-tunnels/" TargetMode="External"/><Relationship Id="rId15" Type="http://schemas.openxmlformats.org/officeDocument/2006/relationships/image" Target="../media/image6.svg"/><Relationship Id="rId4" Type="http://schemas.openxmlformats.org/officeDocument/2006/relationships/hyperlink" Target="https://www.scirp.org/journal/paperinformation?paperid=121309" TargetMode="External"/><Relationship Id="rId1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3E6E0"/>
        </a:solidFill>
        <a:effectLst/>
      </p:bgPr>
    </p:bg>
    <p:spTree>
      <p:nvGrpSpPr>
        <p:cNvPr id="1" name=""/>
        <p:cNvGrpSpPr/>
        <p:nvPr/>
      </p:nvGrpSpPr>
      <p:grpSpPr>
        <a:xfrm>
          <a:off x="0" y="0"/>
          <a:ext cx="0" cy="0"/>
          <a:chOff x="0" y="0"/>
          <a:chExt cx="0" cy="0"/>
        </a:xfrm>
      </p:grpSpPr>
      <p:sp>
        <p:nvSpPr>
          <p:cNvPr id="2" name="Freeform 2"/>
          <p:cNvSpPr/>
          <p:nvPr/>
        </p:nvSpPr>
        <p:spPr>
          <a:xfrm flipH="1">
            <a:off x="-211950" y="-104775"/>
            <a:ext cx="4114800" cy="4114800"/>
          </a:xfrm>
          <a:custGeom>
            <a:avLst/>
            <a:gdLst/>
            <a:ahLst/>
            <a:cxnLst/>
            <a:rect l="l" t="t" r="r" b="b"/>
            <a:pathLst>
              <a:path w="4114800" h="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flipV="1">
            <a:off x="14297025" y="6296025"/>
            <a:ext cx="4114800" cy="4114800"/>
          </a:xfrm>
          <a:custGeom>
            <a:avLst/>
            <a:gdLst/>
            <a:ahLst/>
            <a:cxnLst/>
            <a:rect l="l" t="t" r="r" b="b"/>
            <a:pathLst>
              <a:path w="4114800" h="4114800">
                <a:moveTo>
                  <a:pt x="0" y="4114800"/>
                </a:moveTo>
                <a:lnTo>
                  <a:pt x="4114800" y="4114800"/>
                </a:lnTo>
                <a:lnTo>
                  <a:pt x="4114800" y="0"/>
                </a:lnTo>
                <a:lnTo>
                  <a:pt x="0" y="0"/>
                </a:lnTo>
                <a:lnTo>
                  <a:pt x="0" y="411480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0" y="8039083"/>
            <a:ext cx="516220" cy="2057400"/>
          </a:xfrm>
          <a:custGeom>
            <a:avLst/>
            <a:gdLst/>
            <a:ahLst/>
            <a:cxnLst/>
            <a:rect l="l" t="t" r="r" b="b"/>
            <a:pathLst>
              <a:path w="516220" h="205740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17657548" y="293921"/>
            <a:ext cx="516220" cy="2057400"/>
          </a:xfrm>
          <a:custGeom>
            <a:avLst/>
            <a:gdLst/>
            <a:ahLst/>
            <a:cxnLst/>
            <a:rect l="l" t="t" r="r" b="b"/>
            <a:pathLst>
              <a:path w="516220" h="205740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a:off x="1028700" y="9077308"/>
            <a:ext cx="2716317" cy="1358159"/>
          </a:xfrm>
          <a:custGeom>
            <a:avLst/>
            <a:gdLst/>
            <a:ahLst/>
            <a:cxnLst/>
            <a:rect l="l" t="t" r="r" b="b"/>
            <a:pathLst>
              <a:path w="2716317" h="1358159">
                <a:moveTo>
                  <a:pt x="0" y="0"/>
                </a:moveTo>
                <a:lnTo>
                  <a:pt x="2716317" y="0"/>
                </a:lnTo>
                <a:lnTo>
                  <a:pt x="2716317" y="1358159"/>
                </a:lnTo>
                <a:lnTo>
                  <a:pt x="0" y="135815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TextBox 7"/>
          <p:cNvSpPr txBox="1"/>
          <p:nvPr/>
        </p:nvSpPr>
        <p:spPr>
          <a:xfrm>
            <a:off x="2514600" y="1990899"/>
            <a:ext cx="13678593" cy="5693866"/>
          </a:xfrm>
          <a:prstGeom prst="rect">
            <a:avLst/>
          </a:prstGeom>
        </p:spPr>
        <p:txBody>
          <a:bodyPr lIns="0" tIns="0" rIns="0" bIns="0" rtlCol="0" anchor="t">
            <a:spAutoFit/>
          </a:bodyPr>
          <a:lstStyle/>
          <a:p>
            <a:pPr algn="ctr">
              <a:lnSpc>
                <a:spcPts val="3736"/>
              </a:lnSpc>
            </a:pPr>
            <a:r>
              <a:rPr lang="en-US" sz="3736" b="1">
                <a:solidFill>
                  <a:srgbClr val="252930"/>
                </a:solidFill>
                <a:latin typeface="Maven Pro Bold"/>
                <a:ea typeface="Maven Pro Bold"/>
                <a:cs typeface="Maven Pro Bold"/>
                <a:sym typeface="Maven Pro Bold"/>
              </a:rPr>
              <a:t>Покращення будівництва тунелів метрополітену</a:t>
            </a:r>
          </a:p>
          <a:p>
            <a:pPr algn="ctr">
              <a:lnSpc>
                <a:spcPts val="3736"/>
              </a:lnSpc>
            </a:pPr>
            <a:r>
              <a:rPr lang="en-US" sz="3736">
                <a:solidFill>
                  <a:srgbClr val="252930"/>
                </a:solidFill>
                <a:latin typeface="Maven Pro"/>
                <a:ea typeface="Maven Pro"/>
                <a:cs typeface="Maven Pro"/>
                <a:sym typeface="Maven Pro"/>
              </a:rPr>
              <a:t>Приходько Максим Ярославович</a:t>
            </a:r>
          </a:p>
          <a:p>
            <a:pPr algn="ctr">
              <a:lnSpc>
                <a:spcPts val="3736"/>
              </a:lnSpc>
            </a:pPr>
            <a:r>
              <a:rPr lang="en-US" sz="3736">
                <a:solidFill>
                  <a:srgbClr val="252930"/>
                </a:solidFill>
                <a:latin typeface="Maven Pro"/>
                <a:ea typeface="Maven Pro"/>
                <a:cs typeface="Maven Pro"/>
                <a:sym typeface="Maven Pro"/>
              </a:rPr>
              <a:t>Київське територіальне відділення Малої Академії Наук України</a:t>
            </a:r>
          </a:p>
          <a:p>
            <a:pPr algn="ctr">
              <a:lnSpc>
                <a:spcPts val="3736"/>
              </a:lnSpc>
            </a:pPr>
            <a:r>
              <a:rPr lang="en-US" sz="3736">
                <a:solidFill>
                  <a:srgbClr val="252930"/>
                </a:solidFill>
                <a:latin typeface="Maven Pro"/>
                <a:ea typeface="Maven Pro"/>
                <a:cs typeface="Maven Pro"/>
                <a:sym typeface="Maven Pro"/>
              </a:rPr>
              <a:t>м. Київ</a:t>
            </a:r>
          </a:p>
          <a:p>
            <a:pPr algn="ctr">
              <a:lnSpc>
                <a:spcPts val="3736"/>
              </a:lnSpc>
            </a:pPr>
            <a:r>
              <a:rPr lang="en-US" sz="3736">
                <a:solidFill>
                  <a:srgbClr val="252930"/>
                </a:solidFill>
                <a:latin typeface="Maven Pro"/>
                <a:ea typeface="Maven Pro"/>
                <a:cs typeface="Maven Pro"/>
                <a:sym typeface="Maven Pro"/>
              </a:rPr>
              <a:t>      10 клас       </a:t>
            </a:r>
          </a:p>
          <a:p>
            <a:pPr algn="ctr">
              <a:lnSpc>
                <a:spcPts val="3736"/>
              </a:lnSpc>
            </a:pPr>
            <a:r>
              <a:rPr lang="en-US" sz="3736">
                <a:solidFill>
                  <a:srgbClr val="252930"/>
                </a:solidFill>
                <a:latin typeface="Maven Pro"/>
                <a:ea typeface="Maven Pro"/>
                <a:cs typeface="Maven Pro"/>
                <a:sym typeface="Maven Pro"/>
              </a:rPr>
              <a:t>Політехнічний ліцей НТУУ «КПІ»</a:t>
            </a:r>
          </a:p>
          <a:p>
            <a:pPr algn="ctr">
              <a:lnSpc>
                <a:spcPts val="3736"/>
              </a:lnSpc>
            </a:pPr>
            <a:endParaRPr lang="en-US" sz="3736">
              <a:solidFill>
                <a:srgbClr val="252930"/>
              </a:solidFill>
              <a:latin typeface="Maven Pro"/>
              <a:ea typeface="Maven Pro"/>
              <a:cs typeface="Maven Pro"/>
              <a:sym typeface="Maven Pro"/>
            </a:endParaRPr>
          </a:p>
          <a:p>
            <a:pPr algn="l">
              <a:lnSpc>
                <a:spcPts val="3736"/>
              </a:lnSpc>
            </a:pPr>
            <a:r>
              <a:rPr lang="en-US" sz="3736">
                <a:solidFill>
                  <a:srgbClr val="252930"/>
                </a:solidFill>
                <a:latin typeface="Maven Pro"/>
                <a:ea typeface="Maven Pro"/>
                <a:cs typeface="Maven Pro"/>
                <a:sym typeface="Maven Pro"/>
              </a:rPr>
              <a:t>Науковий керівник: Блощицин Михайло Сергійович, доцент ННІМЗ ім. Є.О. Патона КПІ ім. Ігоря Сікорського, кандидаттехнічних наук</a:t>
            </a:r>
          </a:p>
          <a:p>
            <a:pPr algn="l">
              <a:lnSpc>
                <a:spcPts val="3736"/>
              </a:lnSpc>
            </a:pPr>
            <a:endParaRPr lang="en-US" sz="3736">
              <a:solidFill>
                <a:srgbClr val="252930"/>
              </a:solidFill>
              <a:latin typeface="Maven Pro"/>
              <a:ea typeface="Maven Pro"/>
              <a:cs typeface="Maven Pro"/>
              <a:sym typeface="Maven Pro"/>
            </a:endParaRPr>
          </a:p>
          <a:p>
            <a:pPr algn="ctr">
              <a:lnSpc>
                <a:spcPts val="3736"/>
              </a:lnSpc>
            </a:pPr>
            <a:endParaRPr lang="en-US" sz="3736">
              <a:solidFill>
                <a:srgbClr val="252930"/>
              </a:solidFill>
              <a:latin typeface="Maven Pro"/>
              <a:ea typeface="Maven Pro"/>
              <a:cs typeface="Maven Pro"/>
              <a:sym typeface="Maven Pro"/>
            </a:endParaRPr>
          </a:p>
        </p:txBody>
      </p:sp>
      <p:sp>
        <p:nvSpPr>
          <p:cNvPr id="8" name="Freeform 8"/>
          <p:cNvSpPr/>
          <p:nvPr/>
        </p:nvSpPr>
        <p:spPr>
          <a:xfrm flipV="1">
            <a:off x="14542983" y="-104775"/>
            <a:ext cx="2716317" cy="1358159"/>
          </a:xfrm>
          <a:custGeom>
            <a:avLst/>
            <a:gdLst/>
            <a:ahLst/>
            <a:cxnLst/>
            <a:rect l="l" t="t" r="r" b="b"/>
            <a:pathLst>
              <a:path w="2716317" h="1358159">
                <a:moveTo>
                  <a:pt x="0" y="1358159"/>
                </a:moveTo>
                <a:lnTo>
                  <a:pt x="2716317" y="1358159"/>
                </a:lnTo>
                <a:lnTo>
                  <a:pt x="2716317" y="0"/>
                </a:lnTo>
                <a:lnTo>
                  <a:pt x="0" y="0"/>
                </a:lnTo>
                <a:lnTo>
                  <a:pt x="0" y="1358159"/>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3E6E0"/>
        </a:solidFill>
        <a:effectLst/>
      </p:bgPr>
    </p:bg>
    <p:spTree>
      <p:nvGrpSpPr>
        <p:cNvPr id="1" name=""/>
        <p:cNvGrpSpPr/>
        <p:nvPr/>
      </p:nvGrpSpPr>
      <p:grpSpPr>
        <a:xfrm>
          <a:off x="0" y="0"/>
          <a:ext cx="0" cy="0"/>
          <a:chOff x="0" y="0"/>
          <a:chExt cx="0" cy="0"/>
        </a:xfrm>
      </p:grpSpPr>
      <p:sp>
        <p:nvSpPr>
          <p:cNvPr id="2" name="TextBox 2"/>
          <p:cNvSpPr txBox="1"/>
          <p:nvPr/>
        </p:nvSpPr>
        <p:spPr>
          <a:xfrm>
            <a:off x="732936" y="544041"/>
            <a:ext cx="16922198" cy="10251286"/>
          </a:xfrm>
          <a:prstGeom prst="rect">
            <a:avLst/>
          </a:prstGeom>
        </p:spPr>
        <p:txBody>
          <a:bodyPr lIns="0" tIns="0" rIns="0" bIns="0" rtlCol="0" anchor="t">
            <a:spAutoFit/>
          </a:bodyPr>
          <a:lstStyle/>
          <a:p>
            <a:pPr algn="just">
              <a:lnSpc>
                <a:spcPts val="4788"/>
              </a:lnSpc>
            </a:pPr>
            <a:r>
              <a:rPr lang="en-US" sz="3420" b="1">
                <a:solidFill>
                  <a:srgbClr val="252930"/>
                </a:solidFill>
                <a:latin typeface="Maven Pro Bold"/>
                <a:ea typeface="Maven Pro Bold"/>
                <a:cs typeface="Maven Pro Bold"/>
                <a:sym typeface="Maven Pro Bold"/>
              </a:rPr>
              <a:t>Метою</a:t>
            </a:r>
            <a:r>
              <a:rPr lang="en-US" sz="3420">
                <a:solidFill>
                  <a:srgbClr val="252930"/>
                </a:solidFill>
                <a:latin typeface="Maven Pro"/>
                <a:ea typeface="Maven Pro"/>
                <a:cs typeface="Maven Pro"/>
                <a:sym typeface="Maven Pro"/>
              </a:rPr>
              <a:t> даної роботи є удосконалення тунелів метрополітену за допомогою тунелепрохідницького щита з використанням лазерних технологій.</a:t>
            </a:r>
          </a:p>
          <a:p>
            <a:pPr algn="just">
              <a:lnSpc>
                <a:spcPts val="4788"/>
              </a:lnSpc>
            </a:pPr>
            <a:r>
              <a:rPr lang="en-US" sz="3420" b="1">
                <a:solidFill>
                  <a:srgbClr val="252930"/>
                </a:solidFill>
                <a:latin typeface="Maven Pro Bold"/>
                <a:ea typeface="Maven Pro Bold"/>
                <a:cs typeface="Maven Pro Bold"/>
                <a:sym typeface="Maven Pro Bold"/>
              </a:rPr>
              <a:t>Актуальність</a:t>
            </a:r>
            <a:r>
              <a:rPr lang="en-US" sz="3420">
                <a:solidFill>
                  <a:srgbClr val="252930"/>
                </a:solidFill>
                <a:latin typeface="Maven Pro"/>
                <a:ea typeface="Maven Pro"/>
                <a:cs typeface="Maven Pro"/>
                <a:sym typeface="Maven Pro"/>
              </a:rPr>
              <a:t>: Розвиток сучасного великого міста, яке постійно вдосконалюється, не можливий без метрополітену, оскільки цей вид транспорту є зручним, екологічним та найзавантаженішим серед системи громадського транспорту в Києві.</a:t>
            </a:r>
          </a:p>
          <a:p>
            <a:pPr algn="just">
              <a:lnSpc>
                <a:spcPts val="4788"/>
              </a:lnSpc>
            </a:pPr>
            <a:r>
              <a:rPr lang="en-US" sz="3420">
                <a:solidFill>
                  <a:srgbClr val="252930"/>
                </a:solidFill>
                <a:latin typeface="Maven Pro"/>
                <a:ea typeface="Maven Pro"/>
                <a:cs typeface="Maven Pro"/>
                <a:sym typeface="Maven Pro"/>
              </a:rPr>
              <a:t>Для досягнення поставленої мети необхідно вирішити наступні </a:t>
            </a:r>
            <a:r>
              <a:rPr lang="en-US" sz="3420" b="1">
                <a:solidFill>
                  <a:srgbClr val="252930"/>
                </a:solidFill>
                <a:latin typeface="Maven Pro Bold"/>
                <a:ea typeface="Maven Pro Bold"/>
                <a:cs typeface="Maven Pro Bold"/>
                <a:sym typeface="Maven Pro Bold"/>
              </a:rPr>
              <a:t>завдання:</a:t>
            </a:r>
          </a:p>
          <a:p>
            <a:pPr algn="just">
              <a:lnSpc>
                <a:spcPts val="4788"/>
              </a:lnSpc>
            </a:pPr>
            <a:r>
              <a:rPr lang="en-US" sz="3420">
                <a:solidFill>
                  <a:srgbClr val="252930"/>
                </a:solidFill>
                <a:latin typeface="Maven Pro"/>
                <a:ea typeface="Maven Pro"/>
                <a:cs typeface="Maven Pro"/>
                <a:sym typeface="Maven Pro"/>
              </a:rPr>
              <a:t> 1.Проаналізувати методи будівництва тунелів метрополітену та обрати найкращий.</a:t>
            </a:r>
          </a:p>
          <a:p>
            <a:pPr algn="just">
              <a:lnSpc>
                <a:spcPts val="4788"/>
              </a:lnSpc>
            </a:pPr>
            <a:r>
              <a:rPr lang="en-US" sz="3420">
                <a:solidFill>
                  <a:srgbClr val="252930"/>
                </a:solidFill>
                <a:latin typeface="Maven Pro"/>
                <a:ea typeface="Maven Pro"/>
                <a:cs typeface="Maven Pro"/>
                <a:sym typeface="Maven Pro"/>
              </a:rPr>
              <a:t> 2.Проаналізувати типи лазерів та обрати найкращий.</a:t>
            </a:r>
          </a:p>
          <a:p>
            <a:pPr algn="just">
              <a:lnSpc>
                <a:spcPts val="4788"/>
              </a:lnSpc>
            </a:pPr>
            <a:r>
              <a:rPr lang="en-US" sz="3420">
                <a:solidFill>
                  <a:srgbClr val="252930"/>
                </a:solidFill>
                <a:latin typeface="Maven Pro"/>
                <a:ea typeface="Maven Pro"/>
                <a:cs typeface="Maven Pro"/>
                <a:sym typeface="Maven Pro"/>
              </a:rPr>
              <a:t> 3.Створити модель того, як буде застосовано лазерний промінь під час будівництва тунелів метрополітену.</a:t>
            </a:r>
          </a:p>
          <a:p>
            <a:pPr algn="just">
              <a:lnSpc>
                <a:spcPts val="4788"/>
              </a:lnSpc>
            </a:pPr>
            <a:r>
              <a:rPr lang="en-US" sz="3420">
                <a:solidFill>
                  <a:srgbClr val="252930"/>
                </a:solidFill>
                <a:latin typeface="Maven Pro"/>
                <a:ea typeface="Maven Pro"/>
                <a:cs typeface="Maven Pro"/>
                <a:sym typeface="Maven Pro"/>
              </a:rPr>
              <a:t> 4.Зробити експеримент, на основі якого буде розраховано потужність та час для обробки тунелю довжиною 1 кілометр після проходження тунелепрохідницького щита.</a:t>
            </a:r>
          </a:p>
          <a:p>
            <a:pPr algn="just">
              <a:lnSpc>
                <a:spcPts val="4788"/>
              </a:lnSpc>
            </a:pPr>
            <a:endParaRPr lang="en-US" sz="3420">
              <a:solidFill>
                <a:srgbClr val="252930"/>
              </a:solidFill>
              <a:latin typeface="Maven Pro"/>
              <a:ea typeface="Maven Pro"/>
              <a:cs typeface="Maven Pro"/>
              <a:sym typeface="Maven Pro"/>
            </a:endParaRPr>
          </a:p>
          <a:p>
            <a:pPr algn="just">
              <a:lnSpc>
                <a:spcPts val="4788"/>
              </a:lnSpc>
            </a:pPr>
            <a:endParaRPr lang="en-US" sz="3420">
              <a:solidFill>
                <a:srgbClr val="252930"/>
              </a:solidFill>
              <a:latin typeface="Maven Pro"/>
              <a:ea typeface="Maven Pro"/>
              <a:cs typeface="Maven Pro"/>
              <a:sym typeface="Maven Pr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3E6E0"/>
        </a:solidFill>
        <a:effectLst/>
      </p:bgPr>
    </p:bg>
    <p:spTree>
      <p:nvGrpSpPr>
        <p:cNvPr id="1" name=""/>
        <p:cNvGrpSpPr/>
        <p:nvPr/>
      </p:nvGrpSpPr>
      <p:grpSpPr>
        <a:xfrm>
          <a:off x="0" y="0"/>
          <a:ext cx="0" cy="0"/>
          <a:chOff x="0" y="0"/>
          <a:chExt cx="0" cy="0"/>
        </a:xfrm>
      </p:grpSpPr>
      <p:sp>
        <p:nvSpPr>
          <p:cNvPr id="2" name="TextBox 2"/>
          <p:cNvSpPr txBox="1"/>
          <p:nvPr/>
        </p:nvSpPr>
        <p:spPr>
          <a:xfrm>
            <a:off x="3612392" y="666750"/>
            <a:ext cx="12288749" cy="1047750"/>
          </a:xfrm>
          <a:prstGeom prst="rect">
            <a:avLst/>
          </a:prstGeom>
        </p:spPr>
        <p:txBody>
          <a:bodyPr lIns="0" tIns="0" rIns="0" bIns="0" rtlCol="0" anchor="t">
            <a:spAutoFit/>
          </a:bodyPr>
          <a:lstStyle/>
          <a:p>
            <a:pPr algn="ctr">
              <a:lnSpc>
                <a:spcPts val="7200"/>
              </a:lnSpc>
            </a:pPr>
            <a:r>
              <a:rPr lang="en-US" sz="9000" b="1">
                <a:solidFill>
                  <a:srgbClr val="252930"/>
                </a:solidFill>
                <a:latin typeface="Maven Pro Bold"/>
                <a:ea typeface="Maven Pro Bold"/>
                <a:cs typeface="Maven Pro Bold"/>
                <a:sym typeface="Maven Pro Bold"/>
              </a:rPr>
              <a:t>СТВОРЕННЯ МОДЕЛІ</a:t>
            </a:r>
          </a:p>
        </p:txBody>
      </p:sp>
      <p:sp>
        <p:nvSpPr>
          <p:cNvPr id="3" name="Freeform 3"/>
          <p:cNvSpPr/>
          <p:nvPr/>
        </p:nvSpPr>
        <p:spPr>
          <a:xfrm flipH="1">
            <a:off x="-211950" y="-104775"/>
            <a:ext cx="4114800" cy="4114800"/>
          </a:xfrm>
          <a:custGeom>
            <a:avLst/>
            <a:gdLst/>
            <a:ahLst/>
            <a:cxnLst/>
            <a:rect l="l" t="t" r="r" b="b"/>
            <a:pathLst>
              <a:path w="4114800" h="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7773650" y="8229600"/>
            <a:ext cx="516220" cy="2057400"/>
          </a:xfrm>
          <a:custGeom>
            <a:avLst/>
            <a:gdLst/>
            <a:ahLst/>
            <a:cxnLst/>
            <a:rect l="l" t="t" r="r" b="b"/>
            <a:pathLst>
              <a:path w="516220" h="205740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14542983" y="9077308"/>
            <a:ext cx="2716317" cy="1358159"/>
          </a:xfrm>
          <a:custGeom>
            <a:avLst/>
            <a:gdLst/>
            <a:ahLst/>
            <a:cxnLst/>
            <a:rect l="l" t="t" r="r" b="b"/>
            <a:pathLst>
              <a:path w="2716317" h="1358159">
                <a:moveTo>
                  <a:pt x="0" y="0"/>
                </a:moveTo>
                <a:lnTo>
                  <a:pt x="2716317" y="0"/>
                </a:lnTo>
                <a:lnTo>
                  <a:pt x="2716317" y="1358159"/>
                </a:lnTo>
                <a:lnTo>
                  <a:pt x="0" y="135815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a:off x="6789088" y="3191257"/>
            <a:ext cx="4726481" cy="3515320"/>
          </a:xfrm>
          <a:custGeom>
            <a:avLst/>
            <a:gdLst/>
            <a:ahLst/>
            <a:cxnLst/>
            <a:rect l="l" t="t" r="r" b="b"/>
            <a:pathLst>
              <a:path w="4726481" h="3515320">
                <a:moveTo>
                  <a:pt x="0" y="0"/>
                </a:moveTo>
                <a:lnTo>
                  <a:pt x="4726481" y="0"/>
                </a:lnTo>
                <a:lnTo>
                  <a:pt x="4726481" y="3515320"/>
                </a:lnTo>
                <a:lnTo>
                  <a:pt x="0" y="3515320"/>
                </a:lnTo>
                <a:lnTo>
                  <a:pt x="0" y="0"/>
                </a:lnTo>
                <a:close/>
              </a:path>
            </a:pathLst>
          </a:custGeom>
          <a:blipFill>
            <a:blip r:embed="rId8"/>
            <a:stretch>
              <a:fillRect/>
            </a:stretch>
          </a:blipFill>
        </p:spPr>
      </p:sp>
      <p:sp>
        <p:nvSpPr>
          <p:cNvPr id="7" name="Freeform 7"/>
          <p:cNvSpPr/>
          <p:nvPr/>
        </p:nvSpPr>
        <p:spPr>
          <a:xfrm>
            <a:off x="11774453" y="2382190"/>
            <a:ext cx="5999197" cy="4529394"/>
          </a:xfrm>
          <a:custGeom>
            <a:avLst/>
            <a:gdLst/>
            <a:ahLst/>
            <a:cxnLst/>
            <a:rect l="l" t="t" r="r" b="b"/>
            <a:pathLst>
              <a:path w="5999197" h="4529394">
                <a:moveTo>
                  <a:pt x="0" y="0"/>
                </a:moveTo>
                <a:lnTo>
                  <a:pt x="5999197" y="0"/>
                </a:lnTo>
                <a:lnTo>
                  <a:pt x="5999197" y="4529394"/>
                </a:lnTo>
                <a:lnTo>
                  <a:pt x="0" y="4529394"/>
                </a:lnTo>
                <a:lnTo>
                  <a:pt x="0" y="0"/>
                </a:lnTo>
                <a:close/>
              </a:path>
            </a:pathLst>
          </a:custGeom>
          <a:blipFill>
            <a:blip r:embed="rId9"/>
            <a:stretch>
              <a:fillRect/>
            </a:stretch>
          </a:blipFill>
        </p:spPr>
      </p:sp>
      <p:sp>
        <p:nvSpPr>
          <p:cNvPr id="8" name="TextBox 8"/>
          <p:cNvSpPr txBox="1"/>
          <p:nvPr/>
        </p:nvSpPr>
        <p:spPr>
          <a:xfrm>
            <a:off x="7004906" y="6873484"/>
            <a:ext cx="4294844" cy="549910"/>
          </a:xfrm>
          <a:prstGeom prst="rect">
            <a:avLst/>
          </a:prstGeom>
        </p:spPr>
        <p:txBody>
          <a:bodyPr lIns="0" tIns="0" rIns="0" bIns="0" rtlCol="0" anchor="t">
            <a:spAutoFit/>
          </a:bodyPr>
          <a:lstStyle/>
          <a:p>
            <a:pPr algn="ctr">
              <a:lnSpc>
                <a:spcPts val="2239"/>
              </a:lnSpc>
              <a:spcBef>
                <a:spcPct val="0"/>
              </a:spcBef>
            </a:pPr>
            <a:r>
              <a:rPr lang="en-US" sz="1599" b="1">
                <a:solidFill>
                  <a:srgbClr val="252930"/>
                </a:solidFill>
                <a:latin typeface="Maven Pro Bold"/>
                <a:ea typeface="Maven Pro Bold"/>
                <a:cs typeface="Maven Pro Bold"/>
                <a:sym typeface="Maven Pro Bold"/>
              </a:rPr>
              <a:t>ЕКСПЕРИМЕНТАЛЬНА МОДЕЛЬ (ФОТО ЗАГАЛЬНОГО ВИДУ)</a:t>
            </a:r>
          </a:p>
        </p:txBody>
      </p:sp>
      <p:sp>
        <p:nvSpPr>
          <p:cNvPr id="9" name="TextBox 9"/>
          <p:cNvSpPr txBox="1"/>
          <p:nvPr/>
        </p:nvSpPr>
        <p:spPr>
          <a:xfrm>
            <a:off x="12070472" y="7035409"/>
            <a:ext cx="4729460" cy="1654810"/>
          </a:xfrm>
          <a:prstGeom prst="rect">
            <a:avLst/>
          </a:prstGeom>
        </p:spPr>
        <p:txBody>
          <a:bodyPr lIns="0" tIns="0" rIns="0" bIns="0" rtlCol="0" anchor="t">
            <a:spAutoFit/>
          </a:bodyPr>
          <a:lstStyle/>
          <a:p>
            <a:pPr algn="ctr">
              <a:lnSpc>
                <a:spcPts val="2240"/>
              </a:lnSpc>
              <a:spcBef>
                <a:spcPct val="0"/>
              </a:spcBef>
            </a:pPr>
            <a:r>
              <a:rPr lang="en-US" sz="1600" b="1">
                <a:solidFill>
                  <a:srgbClr val="252930"/>
                </a:solidFill>
                <a:latin typeface="Maven Pro Bold"/>
                <a:ea typeface="Maven Pro Bold"/>
                <a:cs typeface="Maven Pro Bold"/>
                <a:sym typeface="Maven Pro Bold"/>
              </a:rPr>
              <a:t>БУДОВА ЕКСПЕРИМЕНТАЛЬНОЇ МОДЕЛІ: </a:t>
            </a:r>
          </a:p>
          <a:p>
            <a:pPr algn="ctr">
              <a:lnSpc>
                <a:spcPts val="2240"/>
              </a:lnSpc>
              <a:spcBef>
                <a:spcPct val="0"/>
              </a:spcBef>
            </a:pPr>
            <a:r>
              <a:rPr lang="en-US" sz="1600" b="1">
                <a:solidFill>
                  <a:srgbClr val="252930"/>
                </a:solidFill>
                <a:latin typeface="Maven Pro Bold"/>
                <a:ea typeface="Maven Pro Bold"/>
                <a:cs typeface="Maven Pro Bold"/>
                <a:sym typeface="Maven Pro Bold"/>
              </a:rPr>
              <a:t>1 – ОСНОВА, НА ЯКІЙ ТРИМАЄТЬСЯ ПРИЛАД, </a:t>
            </a:r>
          </a:p>
          <a:p>
            <a:pPr algn="ctr">
              <a:lnSpc>
                <a:spcPts val="2240"/>
              </a:lnSpc>
              <a:spcBef>
                <a:spcPct val="0"/>
              </a:spcBef>
            </a:pPr>
            <a:r>
              <a:rPr lang="en-US" sz="1600" b="1">
                <a:solidFill>
                  <a:srgbClr val="252930"/>
                </a:solidFill>
                <a:latin typeface="Maven Pro Bold"/>
                <a:ea typeface="Maven Pro Bold"/>
                <a:cs typeface="Maven Pro Bold"/>
                <a:sym typeface="Maven Pro Bold"/>
              </a:rPr>
              <a:t>2 – ДИСК, ЯКИЙ ОБЕРТАЄТЬСЯ, </a:t>
            </a:r>
          </a:p>
          <a:p>
            <a:pPr algn="ctr">
              <a:lnSpc>
                <a:spcPts val="2240"/>
              </a:lnSpc>
              <a:spcBef>
                <a:spcPct val="0"/>
              </a:spcBef>
            </a:pPr>
            <a:r>
              <a:rPr lang="en-US" sz="1600" b="1">
                <a:solidFill>
                  <a:srgbClr val="252930"/>
                </a:solidFill>
                <a:latin typeface="Maven Pro Bold"/>
                <a:ea typeface="Maven Pro Bold"/>
                <a:cs typeface="Maven Pro Bold"/>
                <a:sym typeface="Maven Pro Bold"/>
              </a:rPr>
              <a:t>3 - ДЖЕРЕЛО СТРУМУ, </a:t>
            </a:r>
          </a:p>
          <a:p>
            <a:pPr algn="ctr">
              <a:lnSpc>
                <a:spcPts val="2240"/>
              </a:lnSpc>
              <a:spcBef>
                <a:spcPct val="0"/>
              </a:spcBef>
            </a:pPr>
            <a:r>
              <a:rPr lang="en-US" sz="1600" b="1">
                <a:solidFill>
                  <a:srgbClr val="252930"/>
                </a:solidFill>
                <a:latin typeface="Maven Pro Bold"/>
                <a:ea typeface="Maven Pro Bold"/>
                <a:cs typeface="Maven Pro Bold"/>
                <a:sym typeface="Maven Pro Bold"/>
              </a:rPr>
              <a:t>4 – ТВЕРДОТІЛЬНИЙ ЛАЗЕР, </a:t>
            </a:r>
          </a:p>
          <a:p>
            <a:pPr algn="ctr">
              <a:lnSpc>
                <a:spcPts val="2240"/>
              </a:lnSpc>
              <a:spcBef>
                <a:spcPct val="0"/>
              </a:spcBef>
            </a:pPr>
            <a:r>
              <a:rPr lang="en-US" sz="1600" b="1">
                <a:solidFill>
                  <a:srgbClr val="252930"/>
                </a:solidFill>
                <a:latin typeface="Maven Pro Bold"/>
                <a:ea typeface="Maven Pro Bold"/>
                <a:cs typeface="Maven Pro Bold"/>
                <a:sym typeface="Maven Pro Bold"/>
              </a:rPr>
              <a:t>5 – ОБОЛОНКА, ЯКА ІМІТУЄ ТУНЕЛЬ.</a:t>
            </a:r>
          </a:p>
        </p:txBody>
      </p:sp>
      <p:sp>
        <p:nvSpPr>
          <p:cNvPr id="10" name="TextBox 10"/>
          <p:cNvSpPr txBox="1"/>
          <p:nvPr/>
        </p:nvSpPr>
        <p:spPr>
          <a:xfrm>
            <a:off x="363075" y="2334565"/>
            <a:ext cx="6312838" cy="7045325"/>
          </a:xfrm>
          <a:prstGeom prst="rect">
            <a:avLst/>
          </a:prstGeom>
        </p:spPr>
        <p:txBody>
          <a:bodyPr lIns="0" tIns="0" rIns="0" bIns="0" rtlCol="0" anchor="t">
            <a:spAutoFit/>
          </a:bodyPr>
          <a:lstStyle/>
          <a:p>
            <a:pPr algn="l">
              <a:lnSpc>
                <a:spcPts val="2800"/>
              </a:lnSpc>
              <a:spcBef>
                <a:spcPct val="0"/>
              </a:spcBef>
            </a:pPr>
            <a:r>
              <a:rPr lang="en-US" sz="2000">
                <a:solidFill>
                  <a:srgbClr val="252930"/>
                </a:solidFill>
                <a:latin typeface="Maven Pro"/>
                <a:ea typeface="Maven Pro"/>
                <a:cs typeface="Maven Pro"/>
                <a:sym typeface="Maven Pro"/>
              </a:rPr>
              <a:t>На основі зібраної інформації було створено модель будівництва тунелів тунелепрохідницьким щитом з використанням лазерних технологій. Технологія має працювати таким чином: твердотільний лазер буде обертатися по внутрішній оболонці, яку розробив ротор тунелепрохідницького щита, і цим саме укріплюватиме поверхню завдяки плавленню ґрунтових порід. Внаслідок чого з’явиться додатковий захист, що зменшить шанси потрапляння підземних вод та інших порід у тунель. Також цей метод допоможе полегшити будівництво в складних геологічних умовах. </a:t>
            </a:r>
          </a:p>
          <a:p>
            <a:pPr algn="l">
              <a:lnSpc>
                <a:spcPts val="2800"/>
              </a:lnSpc>
              <a:spcBef>
                <a:spcPct val="0"/>
              </a:spcBef>
            </a:pPr>
            <a:r>
              <a:rPr lang="en-US" sz="2000">
                <a:solidFill>
                  <a:srgbClr val="252930"/>
                </a:solidFill>
                <a:latin typeface="Maven Pro"/>
                <a:ea typeface="Maven Pro"/>
                <a:cs typeface="Maven Pro"/>
                <a:sym typeface="Maven Pro"/>
              </a:rPr>
              <a:t>Сама ж експериментальна модель складається з основи, на якій тримається прилад, диску, який обертається та який імітує ротор, джерела струму та твердотільного лазеру, який обертатиметься з диском, Окрім цього навколо цієї конструкції зроблена оболонка, яка імітує тунель.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3E6E0"/>
        </a:solidFill>
        <a:effectLst/>
      </p:bgPr>
    </p:bg>
    <p:spTree>
      <p:nvGrpSpPr>
        <p:cNvPr id="1" name=""/>
        <p:cNvGrpSpPr/>
        <p:nvPr/>
      </p:nvGrpSpPr>
      <p:grpSpPr>
        <a:xfrm>
          <a:off x="0" y="0"/>
          <a:ext cx="0" cy="0"/>
          <a:chOff x="0" y="0"/>
          <a:chExt cx="0" cy="0"/>
        </a:xfrm>
      </p:grpSpPr>
      <p:sp>
        <p:nvSpPr>
          <p:cNvPr id="2" name="TextBox 2"/>
          <p:cNvSpPr txBox="1"/>
          <p:nvPr/>
        </p:nvSpPr>
        <p:spPr>
          <a:xfrm>
            <a:off x="1482520" y="2329838"/>
            <a:ext cx="11360878" cy="3820160"/>
          </a:xfrm>
          <a:prstGeom prst="rect">
            <a:avLst/>
          </a:prstGeom>
        </p:spPr>
        <p:txBody>
          <a:bodyPr lIns="0" tIns="0" rIns="0" bIns="0" rtlCol="0" anchor="t">
            <a:spAutoFit/>
          </a:bodyPr>
          <a:lstStyle/>
          <a:p>
            <a:pPr algn="just">
              <a:lnSpc>
                <a:spcPts val="2800"/>
              </a:lnSpc>
            </a:pPr>
            <a:r>
              <a:rPr lang="en-US" sz="2000">
                <a:solidFill>
                  <a:srgbClr val="252930"/>
                </a:solidFill>
                <a:latin typeface="Maven Pro"/>
                <a:ea typeface="Maven Pro"/>
                <a:cs typeface="Maven Pro"/>
                <a:sym typeface="Maven Pro"/>
              </a:rPr>
              <a:t>Проведено експеримент, після якого було зафіксовано значення довжини, товщини тіла, яке утворилося внаслідок плавлення лазером піску, а також час, протягом якого тіло розплавилось, та потужність лазерного променя. Завдяки експерименту та обрахунку було з’ясовано потужність лазера, яку необхідно використати під час будівництва 1 км тунелю, та час, протягом якого лазер обробить поверхню, де пройшов тунелепрохідницький щит. Проте варто зазначити, що під час експериментальних досліджень та розрахунків не було враховано особливостей складу ґрунту, що розташований на певній глибині від поверхні землі, оскільки пісок був використаний з поверхні землі. А також не було враховано інших геологічних порід та ґрунтів, які можуть бути розташовані на певній глибині залягання тунелів. </a:t>
            </a:r>
          </a:p>
          <a:p>
            <a:pPr algn="just">
              <a:lnSpc>
                <a:spcPts val="2380"/>
              </a:lnSpc>
            </a:pPr>
            <a:endParaRPr lang="en-US" sz="2000">
              <a:solidFill>
                <a:srgbClr val="252930"/>
              </a:solidFill>
              <a:latin typeface="Maven Pro"/>
              <a:ea typeface="Maven Pro"/>
              <a:cs typeface="Maven Pro"/>
              <a:sym typeface="Maven Pro"/>
            </a:endParaRPr>
          </a:p>
        </p:txBody>
      </p:sp>
      <p:sp>
        <p:nvSpPr>
          <p:cNvPr id="3" name="TextBox 3"/>
          <p:cNvSpPr txBox="1"/>
          <p:nvPr/>
        </p:nvSpPr>
        <p:spPr>
          <a:xfrm>
            <a:off x="3256803" y="904875"/>
            <a:ext cx="12288749" cy="1047750"/>
          </a:xfrm>
          <a:prstGeom prst="rect">
            <a:avLst/>
          </a:prstGeom>
        </p:spPr>
        <p:txBody>
          <a:bodyPr lIns="0" tIns="0" rIns="0" bIns="0" rtlCol="0" anchor="t">
            <a:spAutoFit/>
          </a:bodyPr>
          <a:lstStyle/>
          <a:p>
            <a:pPr algn="ctr">
              <a:lnSpc>
                <a:spcPts val="7200"/>
              </a:lnSpc>
            </a:pPr>
            <a:r>
              <a:rPr lang="en-US" sz="9000" b="1">
                <a:solidFill>
                  <a:srgbClr val="252930"/>
                </a:solidFill>
                <a:latin typeface="Maven Pro Bold"/>
                <a:ea typeface="Maven Pro Bold"/>
                <a:cs typeface="Maven Pro Bold"/>
                <a:sym typeface="Maven Pro Bold"/>
              </a:rPr>
              <a:t>ЕКСПЕРИМЕНТ</a:t>
            </a:r>
          </a:p>
        </p:txBody>
      </p:sp>
      <p:sp>
        <p:nvSpPr>
          <p:cNvPr id="4" name="Freeform 4"/>
          <p:cNvSpPr/>
          <p:nvPr/>
        </p:nvSpPr>
        <p:spPr>
          <a:xfrm flipH="1">
            <a:off x="-211950" y="-104775"/>
            <a:ext cx="4114800" cy="4114800"/>
          </a:xfrm>
          <a:custGeom>
            <a:avLst/>
            <a:gdLst/>
            <a:ahLst/>
            <a:cxnLst/>
            <a:rect l="l" t="t" r="r" b="b"/>
            <a:pathLst>
              <a:path w="4114800" h="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17773650" y="8229600"/>
            <a:ext cx="516220" cy="2057400"/>
          </a:xfrm>
          <a:custGeom>
            <a:avLst/>
            <a:gdLst/>
            <a:ahLst/>
            <a:cxnLst/>
            <a:rect l="l" t="t" r="r" b="b"/>
            <a:pathLst>
              <a:path w="516220" h="205740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a:off x="14542983" y="9077308"/>
            <a:ext cx="2716317" cy="1358159"/>
          </a:xfrm>
          <a:custGeom>
            <a:avLst/>
            <a:gdLst/>
            <a:ahLst/>
            <a:cxnLst/>
            <a:rect l="l" t="t" r="r" b="b"/>
            <a:pathLst>
              <a:path w="2716317" h="1358159">
                <a:moveTo>
                  <a:pt x="0" y="0"/>
                </a:moveTo>
                <a:lnTo>
                  <a:pt x="2716317" y="0"/>
                </a:lnTo>
                <a:lnTo>
                  <a:pt x="2716317" y="1358159"/>
                </a:lnTo>
                <a:lnTo>
                  <a:pt x="0" y="135815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Freeform 7"/>
          <p:cNvSpPr/>
          <p:nvPr/>
        </p:nvSpPr>
        <p:spPr>
          <a:xfrm>
            <a:off x="13050717" y="2561281"/>
            <a:ext cx="4435505" cy="4560930"/>
          </a:xfrm>
          <a:custGeom>
            <a:avLst/>
            <a:gdLst/>
            <a:ahLst/>
            <a:cxnLst/>
            <a:rect l="l" t="t" r="r" b="b"/>
            <a:pathLst>
              <a:path w="4435505" h="4560930">
                <a:moveTo>
                  <a:pt x="0" y="0"/>
                </a:moveTo>
                <a:lnTo>
                  <a:pt x="4435505" y="0"/>
                </a:lnTo>
                <a:lnTo>
                  <a:pt x="4435505" y="4560930"/>
                </a:lnTo>
                <a:lnTo>
                  <a:pt x="0" y="4560930"/>
                </a:lnTo>
                <a:lnTo>
                  <a:pt x="0" y="0"/>
                </a:lnTo>
                <a:close/>
              </a:path>
            </a:pathLst>
          </a:custGeom>
          <a:blipFill>
            <a:blip r:embed="rId8"/>
            <a:stretch>
              <a:fillRect/>
            </a:stretch>
          </a:blipFill>
        </p:spPr>
      </p:sp>
      <p:sp>
        <p:nvSpPr>
          <p:cNvPr id="8" name="Freeform 8"/>
          <p:cNvSpPr/>
          <p:nvPr/>
        </p:nvSpPr>
        <p:spPr>
          <a:xfrm>
            <a:off x="5004448" y="6149998"/>
            <a:ext cx="4105229" cy="3244455"/>
          </a:xfrm>
          <a:custGeom>
            <a:avLst/>
            <a:gdLst/>
            <a:ahLst/>
            <a:cxnLst/>
            <a:rect l="l" t="t" r="r" b="b"/>
            <a:pathLst>
              <a:path w="4105229" h="3244455">
                <a:moveTo>
                  <a:pt x="0" y="0"/>
                </a:moveTo>
                <a:lnTo>
                  <a:pt x="4105229" y="0"/>
                </a:lnTo>
                <a:lnTo>
                  <a:pt x="4105229" y="3244455"/>
                </a:lnTo>
                <a:lnTo>
                  <a:pt x="0" y="3244455"/>
                </a:lnTo>
                <a:lnTo>
                  <a:pt x="0" y="0"/>
                </a:lnTo>
                <a:close/>
              </a:path>
            </a:pathLst>
          </a:custGeom>
          <a:blipFill>
            <a:blip r:embed="rId9"/>
            <a:stretch>
              <a:fillRect/>
            </a:stretch>
          </a:blipFill>
        </p:spPr>
      </p:sp>
      <p:sp>
        <p:nvSpPr>
          <p:cNvPr id="9" name="TextBox 9"/>
          <p:cNvSpPr txBox="1"/>
          <p:nvPr/>
        </p:nvSpPr>
        <p:spPr>
          <a:xfrm>
            <a:off x="11917054" y="7238924"/>
            <a:ext cx="5856982" cy="273685"/>
          </a:xfrm>
          <a:prstGeom prst="rect">
            <a:avLst/>
          </a:prstGeom>
        </p:spPr>
        <p:txBody>
          <a:bodyPr lIns="0" tIns="0" rIns="0" bIns="0" rtlCol="0" anchor="t">
            <a:spAutoFit/>
          </a:bodyPr>
          <a:lstStyle/>
          <a:p>
            <a:pPr algn="ctr">
              <a:lnSpc>
                <a:spcPts val="2240"/>
              </a:lnSpc>
              <a:spcBef>
                <a:spcPct val="0"/>
              </a:spcBef>
            </a:pPr>
            <a:r>
              <a:rPr lang="en-US" sz="1600" b="1">
                <a:solidFill>
                  <a:srgbClr val="252930"/>
                </a:solidFill>
                <a:latin typeface="Maven Pro Bold"/>
                <a:ea typeface="Maven Pro Bold"/>
                <a:cs typeface="Maven Pro Bold"/>
                <a:sym typeface="Maven Pro Bold"/>
              </a:rPr>
              <a:t>ПОВЕРХНЯ З ПІСКУ ПІСЛЯ ПРОВЕДЕННЯ ЕКСПЕРИМЕНТУ</a:t>
            </a:r>
          </a:p>
        </p:txBody>
      </p:sp>
      <p:sp>
        <p:nvSpPr>
          <p:cNvPr id="10" name="TextBox 10"/>
          <p:cNvSpPr txBox="1"/>
          <p:nvPr/>
        </p:nvSpPr>
        <p:spPr>
          <a:xfrm>
            <a:off x="5171668" y="9583985"/>
            <a:ext cx="4223147" cy="273685"/>
          </a:xfrm>
          <a:prstGeom prst="rect">
            <a:avLst/>
          </a:prstGeom>
        </p:spPr>
        <p:txBody>
          <a:bodyPr lIns="0" tIns="0" rIns="0" bIns="0" rtlCol="0" anchor="t">
            <a:spAutoFit/>
          </a:bodyPr>
          <a:lstStyle/>
          <a:p>
            <a:pPr algn="ctr">
              <a:lnSpc>
                <a:spcPts val="2240"/>
              </a:lnSpc>
              <a:spcBef>
                <a:spcPct val="0"/>
              </a:spcBef>
            </a:pPr>
            <a:r>
              <a:rPr lang="en-US" sz="1600" b="1">
                <a:solidFill>
                  <a:srgbClr val="252930"/>
                </a:solidFill>
                <a:latin typeface="Maven Pro Bold"/>
                <a:ea typeface="Maven Pro Bold"/>
                <a:cs typeface="Maven Pro Bold"/>
                <a:sym typeface="Maven Pro Bold"/>
              </a:rPr>
              <a:t>РЕЗУЛЬТАТ ПЛАВЛЕННЯ ПІСКУ ЛАЗЕРОМ</a:t>
            </a:r>
          </a:p>
        </p:txBody>
      </p:sp>
      <p:sp>
        <p:nvSpPr>
          <p:cNvPr id="11" name="TextBox 11"/>
          <p:cNvSpPr txBox="1"/>
          <p:nvPr/>
        </p:nvSpPr>
        <p:spPr>
          <a:xfrm>
            <a:off x="568992" y="6252390"/>
            <a:ext cx="3477575" cy="2806700"/>
          </a:xfrm>
          <a:prstGeom prst="rect">
            <a:avLst/>
          </a:prstGeom>
        </p:spPr>
        <p:txBody>
          <a:bodyPr lIns="0" tIns="0" rIns="0" bIns="0" rtlCol="0" anchor="t">
            <a:spAutoFit/>
          </a:bodyPr>
          <a:lstStyle/>
          <a:p>
            <a:pPr algn="l">
              <a:lnSpc>
                <a:spcPts val="2799"/>
              </a:lnSpc>
              <a:spcBef>
                <a:spcPct val="0"/>
              </a:spcBef>
            </a:pPr>
            <a:r>
              <a:rPr lang="en-US" sz="1999">
                <a:solidFill>
                  <a:srgbClr val="252930"/>
                </a:solidFill>
                <a:latin typeface="Maven Pro"/>
                <a:ea typeface="Maven Pro"/>
                <a:cs typeface="Maven Pro"/>
                <a:sym typeface="Maven Pro"/>
              </a:rPr>
              <a:t>Результат дослідження: Значення потужності лазера для обробки поверхні тунелю, який має довжину 1 кілометр, становить 70000 Вт, а час для виконання цієї роботи становить 34 доби.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3E6E0"/>
        </a:solidFill>
        <a:effectLst/>
      </p:bgPr>
    </p:bg>
    <p:spTree>
      <p:nvGrpSpPr>
        <p:cNvPr id="1" name=""/>
        <p:cNvGrpSpPr/>
        <p:nvPr/>
      </p:nvGrpSpPr>
      <p:grpSpPr>
        <a:xfrm>
          <a:off x="0" y="0"/>
          <a:ext cx="0" cy="0"/>
          <a:chOff x="0" y="0"/>
          <a:chExt cx="0" cy="0"/>
        </a:xfrm>
      </p:grpSpPr>
      <p:sp>
        <p:nvSpPr>
          <p:cNvPr id="2" name="TextBox 2"/>
          <p:cNvSpPr txBox="1"/>
          <p:nvPr/>
        </p:nvSpPr>
        <p:spPr>
          <a:xfrm>
            <a:off x="921790" y="1861700"/>
            <a:ext cx="16444420" cy="8893175"/>
          </a:xfrm>
          <a:prstGeom prst="rect">
            <a:avLst/>
          </a:prstGeom>
        </p:spPr>
        <p:txBody>
          <a:bodyPr lIns="0" tIns="0" rIns="0" bIns="0" rtlCol="0" anchor="t">
            <a:spAutoFit/>
          </a:bodyPr>
          <a:lstStyle/>
          <a:p>
            <a:pPr marL="647697" lvl="1" indent="-323848" algn="just">
              <a:lnSpc>
                <a:spcPts val="4199"/>
              </a:lnSpc>
              <a:buAutoNum type="arabicPeriod"/>
            </a:pPr>
            <a:r>
              <a:rPr lang="en-US" sz="2999">
                <a:solidFill>
                  <a:srgbClr val="252930"/>
                </a:solidFill>
                <a:latin typeface="Maven Pro"/>
                <a:ea typeface="Maven Pro"/>
                <a:cs typeface="Maven Pro"/>
                <a:sym typeface="Maven Pro"/>
              </a:rPr>
              <a:t>Метрополітен – це зручний та швидкий вид транспорту, завдяки якому не можливо уявити велике місто з постійним розвитком. </a:t>
            </a:r>
          </a:p>
          <a:p>
            <a:pPr marL="647697" lvl="1" indent="-323848" algn="just">
              <a:lnSpc>
                <a:spcPts val="4199"/>
              </a:lnSpc>
              <a:buAutoNum type="arabicPeriod"/>
            </a:pPr>
            <a:r>
              <a:rPr lang="en-US" sz="2999">
                <a:solidFill>
                  <a:srgbClr val="252930"/>
                </a:solidFill>
                <a:latin typeface="Maven Pro"/>
                <a:ea typeface="Maven Pro"/>
                <a:cs typeface="Maven Pro"/>
                <a:sym typeface="Maven Pro"/>
              </a:rPr>
              <a:t>Існуючі методи будівництва тунелів метрополітену (відкритий, щитовий, новоавстрійський, буровибуховий) мають свої недоліки, особливо в умовах щільної забудови. </a:t>
            </a:r>
          </a:p>
          <a:p>
            <a:pPr marL="647697" lvl="1" indent="-323848" algn="just">
              <a:lnSpc>
                <a:spcPts val="4199"/>
              </a:lnSpc>
              <a:buAutoNum type="arabicPeriod"/>
            </a:pPr>
            <a:r>
              <a:rPr lang="en-US" sz="2999">
                <a:solidFill>
                  <a:srgbClr val="252930"/>
                </a:solidFill>
                <a:latin typeface="Maven Pro"/>
                <a:ea typeface="Maven Pro"/>
                <a:cs typeface="Maven Pro"/>
                <a:sym typeface="Maven Pro"/>
              </a:rPr>
              <a:t>Щитовий метод є найбільш перспективним для розвитку метрополітену в Києві, але потребує вдосконалення. </a:t>
            </a:r>
          </a:p>
          <a:p>
            <a:pPr marL="647697" lvl="1" indent="-323848" algn="just">
              <a:lnSpc>
                <a:spcPts val="4199"/>
              </a:lnSpc>
              <a:buAutoNum type="arabicPeriod"/>
            </a:pPr>
            <a:r>
              <a:rPr lang="en-US" sz="2999">
                <a:solidFill>
                  <a:srgbClr val="252930"/>
                </a:solidFill>
                <a:latin typeface="Maven Pro"/>
                <a:ea typeface="Maven Pro"/>
                <a:cs typeface="Maven Pro"/>
                <a:sym typeface="Maven Pro"/>
              </a:rPr>
              <a:t>Для вирішення цієї проблеми необхідне застосування сучасних лазерних технологій для плавлення ґрунтових порід з подальшим охолодженням та зміцненням оболонки. </a:t>
            </a:r>
          </a:p>
          <a:p>
            <a:pPr marL="647697" lvl="1" indent="-323848" algn="just">
              <a:lnSpc>
                <a:spcPts val="4199"/>
              </a:lnSpc>
              <a:buAutoNum type="arabicPeriod"/>
            </a:pPr>
            <a:r>
              <a:rPr lang="en-US" sz="2999">
                <a:solidFill>
                  <a:srgbClr val="252930"/>
                </a:solidFill>
                <a:latin typeface="Maven Pro"/>
                <a:ea typeface="Maven Pro"/>
                <a:cs typeface="Maven Pro"/>
                <a:sym typeface="Maven Pro"/>
              </a:rPr>
              <a:t>За даних умов найкраще підійде використання твердотільного діодного лазера, як найбільш потужного, ефективного та компактного. </a:t>
            </a:r>
          </a:p>
          <a:p>
            <a:pPr marL="647697" lvl="1" indent="-323848" algn="just">
              <a:lnSpc>
                <a:spcPts val="4199"/>
              </a:lnSpc>
              <a:buAutoNum type="arabicPeriod"/>
            </a:pPr>
            <a:r>
              <a:rPr lang="en-US" sz="2999">
                <a:solidFill>
                  <a:srgbClr val="252930"/>
                </a:solidFill>
                <a:latin typeface="Maven Pro"/>
                <a:ea typeface="Maven Pro"/>
                <a:cs typeface="Maven Pro"/>
                <a:sym typeface="Maven Pro"/>
              </a:rPr>
              <a:t>Зафіксовано значення довжини, товщини тіла, утвореного плавленням лазером піску, час плавлення та потужність лазерного променю. Розраховано необхідну потужність лазера для будівництва 1 км тунелю та час обробки поверхні. </a:t>
            </a:r>
          </a:p>
          <a:p>
            <a:pPr algn="just">
              <a:lnSpc>
                <a:spcPts val="4759"/>
              </a:lnSpc>
            </a:pPr>
            <a:endParaRPr lang="en-US" sz="2999">
              <a:solidFill>
                <a:srgbClr val="252930"/>
              </a:solidFill>
              <a:latin typeface="Maven Pro"/>
              <a:ea typeface="Maven Pro"/>
              <a:cs typeface="Maven Pro"/>
              <a:sym typeface="Maven Pro"/>
            </a:endParaRPr>
          </a:p>
          <a:p>
            <a:pPr algn="just">
              <a:lnSpc>
                <a:spcPts val="3499"/>
              </a:lnSpc>
            </a:pPr>
            <a:endParaRPr lang="en-US" sz="2999">
              <a:solidFill>
                <a:srgbClr val="252930"/>
              </a:solidFill>
              <a:latin typeface="Maven Pro"/>
              <a:ea typeface="Maven Pro"/>
              <a:cs typeface="Maven Pro"/>
              <a:sym typeface="Maven Pro"/>
            </a:endParaRPr>
          </a:p>
        </p:txBody>
      </p:sp>
      <p:sp>
        <p:nvSpPr>
          <p:cNvPr id="3" name="TextBox 3"/>
          <p:cNvSpPr txBox="1"/>
          <p:nvPr/>
        </p:nvSpPr>
        <p:spPr>
          <a:xfrm>
            <a:off x="3120650" y="666750"/>
            <a:ext cx="12288749" cy="1047750"/>
          </a:xfrm>
          <a:prstGeom prst="rect">
            <a:avLst/>
          </a:prstGeom>
        </p:spPr>
        <p:txBody>
          <a:bodyPr lIns="0" tIns="0" rIns="0" bIns="0" rtlCol="0" anchor="t">
            <a:spAutoFit/>
          </a:bodyPr>
          <a:lstStyle/>
          <a:p>
            <a:pPr algn="ctr">
              <a:lnSpc>
                <a:spcPts val="7200"/>
              </a:lnSpc>
            </a:pPr>
            <a:r>
              <a:rPr lang="en-US" sz="9000" b="1">
                <a:solidFill>
                  <a:srgbClr val="252930"/>
                </a:solidFill>
                <a:latin typeface="Maven Pro Bold"/>
                <a:ea typeface="Maven Pro Bold"/>
                <a:cs typeface="Maven Pro Bold"/>
                <a:sym typeface="Maven Pro Bold"/>
              </a:rPr>
              <a:t>ВИСНОВОК</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3E6E0"/>
        </a:solidFill>
        <a:effectLst/>
      </p:bgPr>
    </p:bg>
    <p:spTree>
      <p:nvGrpSpPr>
        <p:cNvPr id="1" name=""/>
        <p:cNvGrpSpPr/>
        <p:nvPr/>
      </p:nvGrpSpPr>
      <p:grpSpPr>
        <a:xfrm>
          <a:off x="0" y="0"/>
          <a:ext cx="0" cy="0"/>
          <a:chOff x="0" y="0"/>
          <a:chExt cx="0" cy="0"/>
        </a:xfrm>
      </p:grpSpPr>
      <p:sp>
        <p:nvSpPr>
          <p:cNvPr id="2" name="TextBox 2"/>
          <p:cNvSpPr txBox="1"/>
          <p:nvPr/>
        </p:nvSpPr>
        <p:spPr>
          <a:xfrm>
            <a:off x="1335533" y="1717227"/>
            <a:ext cx="16252315" cy="1962150"/>
          </a:xfrm>
          <a:prstGeom prst="rect">
            <a:avLst/>
          </a:prstGeom>
        </p:spPr>
        <p:txBody>
          <a:bodyPr lIns="0" tIns="0" rIns="0" bIns="0" rtlCol="0" anchor="t">
            <a:spAutoFit/>
          </a:bodyPr>
          <a:lstStyle/>
          <a:p>
            <a:pPr algn="ctr">
              <a:lnSpc>
                <a:spcPts val="7200"/>
              </a:lnSpc>
            </a:pPr>
            <a:r>
              <a:rPr lang="en-US" sz="9000" b="1">
                <a:solidFill>
                  <a:srgbClr val="252930"/>
                </a:solidFill>
                <a:latin typeface="Maven Pro Bold"/>
                <a:ea typeface="Maven Pro Bold"/>
                <a:cs typeface="Maven Pro Bold"/>
                <a:sym typeface="Maven Pro Bold"/>
              </a:rPr>
              <a:t>СПИСОК ВИКОРИСТАНИХ ДЖЕРЕЛ</a:t>
            </a:r>
          </a:p>
        </p:txBody>
      </p:sp>
      <p:sp>
        <p:nvSpPr>
          <p:cNvPr id="3" name="Freeform 3"/>
          <p:cNvSpPr/>
          <p:nvPr/>
        </p:nvSpPr>
        <p:spPr>
          <a:xfrm flipH="1">
            <a:off x="-211950" y="-104775"/>
            <a:ext cx="4114800" cy="4114800"/>
          </a:xfrm>
          <a:custGeom>
            <a:avLst/>
            <a:gdLst/>
            <a:ahLst/>
            <a:cxnLst/>
            <a:rect l="l" t="t" r="r" b="b"/>
            <a:pathLst>
              <a:path w="4114800" h="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7773650" y="8229600"/>
            <a:ext cx="516220" cy="2057400"/>
          </a:xfrm>
          <a:custGeom>
            <a:avLst/>
            <a:gdLst/>
            <a:ahLst/>
            <a:cxnLst/>
            <a:rect l="l" t="t" r="r" b="b"/>
            <a:pathLst>
              <a:path w="516220" h="205740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14542983" y="9077308"/>
            <a:ext cx="2716317" cy="1358159"/>
          </a:xfrm>
          <a:custGeom>
            <a:avLst/>
            <a:gdLst/>
            <a:ahLst/>
            <a:cxnLst/>
            <a:rect l="l" t="t" r="r" b="b"/>
            <a:pathLst>
              <a:path w="2716317" h="1358159">
                <a:moveTo>
                  <a:pt x="0" y="0"/>
                </a:moveTo>
                <a:lnTo>
                  <a:pt x="2716317" y="0"/>
                </a:lnTo>
                <a:lnTo>
                  <a:pt x="2716317" y="1358159"/>
                </a:lnTo>
                <a:lnTo>
                  <a:pt x="0" y="135815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TextBox 6"/>
          <p:cNvSpPr txBox="1"/>
          <p:nvPr/>
        </p:nvSpPr>
        <p:spPr>
          <a:xfrm>
            <a:off x="378203" y="3768338"/>
            <a:ext cx="16230600" cy="5988050"/>
          </a:xfrm>
          <a:prstGeom prst="rect">
            <a:avLst/>
          </a:prstGeom>
        </p:spPr>
        <p:txBody>
          <a:bodyPr lIns="0" tIns="0" rIns="0" bIns="0" rtlCol="0" anchor="t">
            <a:spAutoFit/>
          </a:bodyPr>
          <a:lstStyle/>
          <a:p>
            <a:pPr algn="l">
              <a:lnSpc>
                <a:spcPts val="2800"/>
              </a:lnSpc>
              <a:spcBef>
                <a:spcPct val="0"/>
              </a:spcBef>
            </a:pPr>
            <a:r>
              <a:rPr lang="en-US" sz="2000">
                <a:solidFill>
                  <a:srgbClr val="252930"/>
                </a:solidFill>
                <a:latin typeface="Maven Pro"/>
                <a:ea typeface="Maven Pro"/>
                <a:cs typeface="Maven Pro"/>
                <a:sym typeface="Maven Pro"/>
              </a:rPr>
              <a:t>1. Перспективы развития Киевского метрополитена [Електронний ресурс]. – Режим доступу: https://www.mirmetro.net/kyiv/future (дата звернення 10.10.2024)</a:t>
            </a:r>
          </a:p>
          <a:p>
            <a:pPr algn="l">
              <a:lnSpc>
                <a:spcPts val="2800"/>
              </a:lnSpc>
              <a:spcBef>
                <a:spcPct val="0"/>
              </a:spcBef>
            </a:pPr>
            <a:r>
              <a:rPr lang="en-US" sz="2000">
                <a:solidFill>
                  <a:srgbClr val="252930"/>
                </a:solidFill>
                <a:latin typeface="Maven Pro"/>
                <a:ea typeface="Maven Pro"/>
                <a:cs typeface="Maven Pro"/>
                <a:sym typeface="Maven Pro"/>
              </a:rPr>
              <a:t>2. Метро на Виноградар – Матеріали по темі [Електронний ресурс]. – Режим доступу: https://lb.ua/tag/15945_metro_na_vinogradar?page=2</a:t>
            </a:r>
          </a:p>
          <a:p>
            <a:pPr algn="l">
              <a:lnSpc>
                <a:spcPts val="2800"/>
              </a:lnSpc>
              <a:spcBef>
                <a:spcPct val="0"/>
              </a:spcBef>
            </a:pPr>
            <a:r>
              <a:rPr lang="en-US" sz="2000">
                <a:solidFill>
                  <a:srgbClr val="252930"/>
                </a:solidFill>
                <a:latin typeface="Maven Pro"/>
                <a:ea typeface="Maven Pro"/>
                <a:cs typeface="Maven Pro"/>
                <a:sym typeface="Maven Pro"/>
              </a:rPr>
              <a:t>(дата звернення 15.10.2024)</a:t>
            </a:r>
          </a:p>
          <a:p>
            <a:pPr algn="l">
              <a:lnSpc>
                <a:spcPts val="2800"/>
              </a:lnSpc>
              <a:spcBef>
                <a:spcPct val="0"/>
              </a:spcBef>
            </a:pPr>
            <a:r>
              <a:rPr lang="en-US" sz="2000">
                <a:solidFill>
                  <a:srgbClr val="252930"/>
                </a:solidFill>
                <a:latin typeface="Maven Pro"/>
                <a:ea typeface="Maven Pro"/>
                <a:cs typeface="Maven Pro"/>
                <a:sym typeface="Maven Pro"/>
              </a:rPr>
              <a:t>3. Етапи будівництва, назви станцій та їх вигляд: як відбувається зведення метрополітену на Троєщину під час війни [Електронний ресурс]. – Режим доступу: https://suspilne.media/kyiv/437973-etapi-budivnictva-nazvi-stancij-ta-ih-viglad-ak- vidbuvaetsa-zvedenna-metropolitenu-na-troesinu-pid-cas-vijni/</a:t>
            </a:r>
          </a:p>
          <a:p>
            <a:pPr algn="l">
              <a:lnSpc>
                <a:spcPts val="2800"/>
              </a:lnSpc>
              <a:spcBef>
                <a:spcPct val="0"/>
              </a:spcBef>
            </a:pPr>
            <a:r>
              <a:rPr lang="en-US" sz="2000">
                <a:solidFill>
                  <a:srgbClr val="252930"/>
                </a:solidFill>
                <a:latin typeface="Maven Pro"/>
                <a:ea typeface="Maven Pro"/>
                <a:cs typeface="Maven Pro"/>
                <a:sym typeface="Maven Pro"/>
              </a:rPr>
              <a:t>(дата звернення 20.10.2024)</a:t>
            </a:r>
          </a:p>
          <a:p>
            <a:pPr algn="l">
              <a:lnSpc>
                <a:spcPts val="2800"/>
              </a:lnSpc>
              <a:spcBef>
                <a:spcPct val="0"/>
              </a:spcBef>
            </a:pPr>
            <a:r>
              <a:rPr lang="en-US" sz="2000">
                <a:solidFill>
                  <a:srgbClr val="252930"/>
                </a:solidFill>
                <a:latin typeface="Maven Pro"/>
                <a:ea typeface="Maven Pro"/>
                <a:cs typeface="Maven Pro"/>
                <a:sym typeface="Maven Pro"/>
              </a:rPr>
              <a:t>4. Держаудит: кошториз метро на Виноградар зріс на 8 мільярдів за час будівництва [Електронний ресурс]. – Режим доступу: https://hmarochos.kiev.ua/2024/09/24/derzhavnyj-audyt-pokazav-porushennya-pid-chas- budivnycztva-metro-na-vynogradar-koshtorys-zris-na-8-mlrd-grn/</a:t>
            </a:r>
          </a:p>
          <a:p>
            <a:pPr algn="l">
              <a:lnSpc>
                <a:spcPts val="2800"/>
              </a:lnSpc>
              <a:spcBef>
                <a:spcPct val="0"/>
              </a:spcBef>
            </a:pPr>
            <a:r>
              <a:rPr lang="en-US" sz="2000">
                <a:solidFill>
                  <a:srgbClr val="252930"/>
                </a:solidFill>
                <a:latin typeface="Maven Pro"/>
                <a:ea typeface="Maven Pro"/>
                <a:cs typeface="Maven Pro"/>
                <a:sym typeface="Maven Pro"/>
              </a:rPr>
              <a:t>(дата звернення 10.11.2024)</a:t>
            </a:r>
          </a:p>
          <a:p>
            <a:pPr algn="l">
              <a:lnSpc>
                <a:spcPts val="2800"/>
              </a:lnSpc>
              <a:spcBef>
                <a:spcPct val="0"/>
              </a:spcBef>
            </a:pPr>
            <a:r>
              <a:rPr lang="en-US" sz="2000">
                <a:solidFill>
                  <a:srgbClr val="252930"/>
                </a:solidFill>
                <a:latin typeface="Maven Pro"/>
                <a:ea typeface="Maven Pro"/>
                <a:cs typeface="Maven Pro"/>
                <a:sym typeface="Maven Pro"/>
              </a:rPr>
              <a:t>5. ДЕРЖАВНА ПРОГРАМА будівництва та розвитку мережі метрополітенів на 2006-2010 роки [Електронний ресурс]. – Режим доступу: https://zakon.rada.gov.ua/cgi- bin/laws/main.cgi?nreg=257-2006-%EF#Text (дата звернення 8.11.2024)</a:t>
            </a:r>
          </a:p>
          <a:p>
            <a:pPr algn="l">
              <a:lnSpc>
                <a:spcPts val="2800"/>
              </a:lnSpc>
              <a:spcBef>
                <a:spcPct val="0"/>
              </a:spcBef>
            </a:pPr>
            <a:r>
              <a:rPr lang="en-US" sz="2000">
                <a:solidFill>
                  <a:srgbClr val="252930"/>
                </a:solidFill>
                <a:latin typeface="Maven Pro"/>
                <a:ea typeface="Maven Pro"/>
                <a:cs typeface="Maven Pro"/>
                <a:sym typeface="Maven Pro"/>
              </a:rPr>
              <a:t>6. Розгляд способів будівництва підземних споруд [Електронний ресурс]. – Режим доступу: https://conf.ztu.edu.ua/wp-content/uploads/2023/05/59.pdf (дата звернення 20.11.2024)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3E6E0"/>
        </a:solidFill>
        <a:effectLst/>
      </p:bgPr>
    </p:bg>
    <p:spTree>
      <p:nvGrpSpPr>
        <p:cNvPr id="1" name=""/>
        <p:cNvGrpSpPr/>
        <p:nvPr/>
      </p:nvGrpSpPr>
      <p:grpSpPr>
        <a:xfrm>
          <a:off x="0" y="0"/>
          <a:ext cx="0" cy="0"/>
          <a:chOff x="0" y="0"/>
          <a:chExt cx="0" cy="0"/>
        </a:xfrm>
      </p:grpSpPr>
      <p:sp>
        <p:nvSpPr>
          <p:cNvPr id="2" name="TextBox 2"/>
          <p:cNvSpPr txBox="1"/>
          <p:nvPr/>
        </p:nvSpPr>
        <p:spPr>
          <a:xfrm>
            <a:off x="596783" y="3495493"/>
            <a:ext cx="17094434" cy="5988050"/>
          </a:xfrm>
          <a:prstGeom prst="rect">
            <a:avLst/>
          </a:prstGeom>
        </p:spPr>
        <p:txBody>
          <a:bodyPr lIns="0" tIns="0" rIns="0" bIns="0" rtlCol="0" anchor="t">
            <a:spAutoFit/>
          </a:bodyPr>
          <a:lstStyle/>
          <a:p>
            <a:pPr algn="just">
              <a:lnSpc>
                <a:spcPts val="2800"/>
              </a:lnSpc>
            </a:pPr>
            <a:r>
              <a:rPr lang="en-US" sz="2000">
                <a:solidFill>
                  <a:srgbClr val="252930"/>
                </a:solidFill>
                <a:latin typeface="Maven Pro"/>
                <a:ea typeface="Maven Pro"/>
                <a:cs typeface="Maven Pro"/>
                <a:sym typeface="Maven Pro"/>
              </a:rPr>
              <a:t>7.      Metro systems: Construction, operation and impacts [Електронний ресурс]. – Режим доступу:</a:t>
            </a:r>
            <a:r>
              <a:rPr lang="en-US" sz="2000" u="sng">
                <a:solidFill>
                  <a:srgbClr val="252930"/>
                </a:solidFill>
                <a:latin typeface="Maven Pro"/>
                <a:ea typeface="Maven Pro"/>
                <a:cs typeface="Maven Pro"/>
                <a:sym typeface="Maven Pro"/>
                <a:hlinkClick r:id="rId2" tooltip="https://www.sciencedirect.com/science/article/pii/S0886779823003930"/>
              </a:rPr>
              <a:t>https://www.sciencedirect.com/science/article/pii/S0886779823003930</a:t>
            </a:r>
            <a:r>
              <a:rPr lang="en-US" sz="2000">
                <a:solidFill>
                  <a:srgbClr val="252930"/>
                </a:solidFill>
                <a:latin typeface="Maven Pro"/>
                <a:ea typeface="Maven Pro"/>
                <a:cs typeface="Maven Pro"/>
                <a:sym typeface="Maven Pro"/>
              </a:rPr>
              <a:t> (дата звернення 20.11.2024)</a:t>
            </a:r>
          </a:p>
          <a:p>
            <a:pPr algn="just">
              <a:lnSpc>
                <a:spcPts val="2800"/>
              </a:lnSpc>
            </a:pPr>
            <a:r>
              <a:rPr lang="en-US" sz="2000">
                <a:solidFill>
                  <a:srgbClr val="252930"/>
                </a:solidFill>
                <a:latin typeface="Maven Pro"/>
                <a:ea typeface="Maven Pro"/>
                <a:cs typeface="Maven Pro"/>
                <a:sym typeface="Maven Pro"/>
              </a:rPr>
              <a:t>8.Low-carbon effects of constructing a prefabricated subway station using a trenchless method: A case study in Shenzhen, China [Електронний ресурс]. – Режим доступу: </a:t>
            </a:r>
            <a:r>
              <a:rPr lang="en-US" sz="2000" u="sng">
                <a:solidFill>
                  <a:srgbClr val="252930"/>
                </a:solidFill>
                <a:latin typeface="Maven Pro"/>
                <a:ea typeface="Maven Pro"/>
                <a:cs typeface="Maven Pro"/>
                <a:sym typeface="Maven Pro"/>
                <a:hlinkClick r:id="rId3" tooltip="https://www.sciencedirect.com/science/article/abs/pii/S0886779823005771"/>
              </a:rPr>
              <a:t>https://www.sciencedirect.com/science/article/abs/pii/S0886779823005771</a:t>
            </a:r>
            <a:r>
              <a:rPr lang="en-US" sz="2000">
                <a:solidFill>
                  <a:srgbClr val="252930"/>
                </a:solidFill>
                <a:latin typeface="Maven Pro"/>
                <a:ea typeface="Maven Pro"/>
                <a:cs typeface="Maven Pro"/>
                <a:sym typeface="Maven Pro"/>
              </a:rPr>
              <a:t> (дата звернення 20.11.2024)</a:t>
            </a:r>
          </a:p>
          <a:p>
            <a:pPr algn="just">
              <a:lnSpc>
                <a:spcPts val="2800"/>
              </a:lnSpc>
            </a:pPr>
            <a:endParaRPr lang="en-US" sz="2000">
              <a:solidFill>
                <a:srgbClr val="252930"/>
              </a:solidFill>
              <a:latin typeface="Maven Pro"/>
              <a:ea typeface="Maven Pro"/>
              <a:cs typeface="Maven Pro"/>
              <a:sym typeface="Maven Pro"/>
            </a:endParaRPr>
          </a:p>
          <a:p>
            <a:pPr algn="just">
              <a:lnSpc>
                <a:spcPts val="2800"/>
              </a:lnSpc>
            </a:pPr>
            <a:r>
              <a:rPr lang="en-US" sz="2000">
                <a:solidFill>
                  <a:srgbClr val="252930"/>
                </a:solidFill>
                <a:latin typeface="Maven Pro"/>
                <a:ea typeface="Maven Pro"/>
                <a:cs typeface="Maven Pro"/>
                <a:sym typeface="Maven Pro"/>
              </a:rPr>
              <a:t>9. Analysis of Subway Tunnel Construction Methods [Електронний ресурс]. –</a:t>
            </a:r>
          </a:p>
          <a:p>
            <a:pPr algn="just">
              <a:lnSpc>
                <a:spcPts val="2800"/>
              </a:lnSpc>
            </a:pPr>
            <a:r>
              <a:rPr lang="en-US" sz="2000">
                <a:solidFill>
                  <a:srgbClr val="252930"/>
                </a:solidFill>
                <a:latin typeface="Maven Pro"/>
                <a:ea typeface="Maven Pro"/>
                <a:cs typeface="Maven Pro"/>
                <a:sym typeface="Maven Pro"/>
              </a:rPr>
              <a:t>Режим доступу:</a:t>
            </a:r>
            <a:r>
              <a:rPr lang="en-US" sz="2000" u="sng">
                <a:solidFill>
                  <a:srgbClr val="252930"/>
                </a:solidFill>
                <a:latin typeface="Maven Pro"/>
                <a:ea typeface="Maven Pro"/>
                <a:cs typeface="Maven Pro"/>
                <a:sym typeface="Maven Pro"/>
                <a:hlinkClick r:id="rId4" tooltip="https://www.scirp.org/journal/paperinformation?paperid=121309"/>
              </a:rPr>
              <a:t>https://www.scirp.org/journal/paperinformation?paperid=121309</a:t>
            </a:r>
            <a:r>
              <a:rPr lang="en-US" sz="2000">
                <a:solidFill>
                  <a:srgbClr val="252930"/>
                </a:solidFill>
                <a:latin typeface="Maven Pro"/>
                <a:ea typeface="Maven Pro"/>
                <a:cs typeface="Maven Pro"/>
                <a:sym typeface="Maven Pro"/>
              </a:rPr>
              <a:t> (дата звернення 20.11.2024)</a:t>
            </a:r>
          </a:p>
          <a:p>
            <a:pPr algn="just">
              <a:lnSpc>
                <a:spcPts val="2800"/>
              </a:lnSpc>
            </a:pPr>
            <a:r>
              <a:rPr lang="en-US" sz="2000">
                <a:solidFill>
                  <a:srgbClr val="252930"/>
                </a:solidFill>
                <a:latin typeface="Maven Pro"/>
                <a:ea typeface="Maven Pro"/>
                <a:cs typeface="Maven Pro"/>
                <a:sym typeface="Maven Pro"/>
              </a:rPr>
              <a:t>10. Калинович О.О. Інноваційна технологія будівництва тунелів в складних інженерно-геологічних умовах: дис. канд. тех. наук: 192/Калинович Ольга Олексіївна. – Запоріжжя, 2020. – 90 с.</a:t>
            </a:r>
          </a:p>
          <a:p>
            <a:pPr algn="just">
              <a:lnSpc>
                <a:spcPts val="2800"/>
              </a:lnSpc>
            </a:pPr>
            <a:r>
              <a:rPr lang="en-US" sz="2000">
                <a:solidFill>
                  <a:srgbClr val="252930"/>
                </a:solidFill>
                <a:latin typeface="Maven Pro"/>
                <a:ea typeface="Maven Pro"/>
                <a:cs typeface="Maven Pro"/>
                <a:sym typeface="Maven Pro"/>
              </a:rPr>
              <a:t>11.      Construction Methods for Underground Metro Tunnels [Електронний ресурс]. – Режим доступу:</a:t>
            </a:r>
            <a:r>
              <a:rPr lang="en-US" sz="2000" u="sng">
                <a:solidFill>
                  <a:srgbClr val="252930"/>
                </a:solidFill>
                <a:latin typeface="Maven Pro"/>
                <a:ea typeface="Maven Pro"/>
                <a:cs typeface="Maven Pro"/>
                <a:sym typeface="Maven Pro"/>
                <a:hlinkClick r:id="rId5" tooltip="https://constrofacilitator.com/construction-methods-for-underground-metro-tunnels/"/>
              </a:rPr>
              <a:t>https://constrofacilitator.com/construction-methods-for-underground-</a:t>
            </a:r>
            <a:r>
              <a:rPr lang="en-US" sz="2000">
                <a:solidFill>
                  <a:srgbClr val="252930"/>
                </a:solidFill>
                <a:latin typeface="Maven Pro"/>
                <a:ea typeface="Maven Pro"/>
                <a:cs typeface="Maven Pro"/>
                <a:sym typeface="Maven Pro"/>
              </a:rPr>
              <a:t> </a:t>
            </a:r>
            <a:r>
              <a:rPr lang="en-US" sz="2000" u="sng">
                <a:solidFill>
                  <a:srgbClr val="252930"/>
                </a:solidFill>
                <a:latin typeface="Maven Pro"/>
                <a:ea typeface="Maven Pro"/>
                <a:cs typeface="Maven Pro"/>
                <a:sym typeface="Maven Pro"/>
                <a:hlinkClick r:id="rId5" tooltip="https://constrofacilitator.com/construction-methods-for-underground-metro-tunnels/"/>
              </a:rPr>
              <a:t>metro-tunnels/</a:t>
            </a:r>
            <a:r>
              <a:rPr lang="en-US" sz="2000">
                <a:solidFill>
                  <a:srgbClr val="252930"/>
                </a:solidFill>
                <a:latin typeface="Maven Pro"/>
                <a:ea typeface="Maven Pro"/>
                <a:cs typeface="Maven Pro"/>
                <a:sym typeface="Maven Pro"/>
              </a:rPr>
              <a:t> (дата звернення23.11.2024)</a:t>
            </a:r>
          </a:p>
          <a:p>
            <a:pPr algn="just">
              <a:lnSpc>
                <a:spcPts val="2800"/>
              </a:lnSpc>
            </a:pPr>
            <a:r>
              <a:rPr lang="en-US" sz="2000">
                <a:solidFill>
                  <a:srgbClr val="252930"/>
                </a:solidFill>
                <a:latin typeface="Maven Pro"/>
                <a:ea typeface="Maven Pro"/>
                <a:cs typeface="Maven Pro"/>
                <a:sym typeface="Maven Pro"/>
              </a:rPr>
              <a:t>12.      На  будівництві  метро  в  Дніпрі  застосували  новий  австрійський  метод [Електронний    ресурс].    –    Режим    доступу:    </a:t>
            </a:r>
            <a:r>
              <a:rPr lang="en-US" sz="2000" u="sng">
                <a:solidFill>
                  <a:srgbClr val="252930"/>
                </a:solidFill>
                <a:latin typeface="Maven Pro"/>
                <a:ea typeface="Maven Pro"/>
                <a:cs typeface="Maven Pro"/>
                <a:sym typeface="Maven Pro"/>
                <a:hlinkClick r:id="rId6" tooltip="https://www.ukrinform.ua/rubric-economy/2843042-na-budivnictvi-metro-v-dnipri-zastosuvali-novij-avstrijskij-metod.html"/>
              </a:rPr>
              <a:t>https://www.ukrinform.ua/rubric-</a:t>
            </a:r>
            <a:r>
              <a:rPr lang="en-US" sz="2000">
                <a:solidFill>
                  <a:srgbClr val="252930"/>
                </a:solidFill>
                <a:latin typeface="Maven Pro"/>
                <a:ea typeface="Maven Pro"/>
                <a:cs typeface="Maven Pro"/>
                <a:sym typeface="Maven Pro"/>
              </a:rPr>
              <a:t> </a:t>
            </a:r>
            <a:r>
              <a:rPr lang="en-US" sz="2000" u="sng">
                <a:solidFill>
                  <a:srgbClr val="252930"/>
                </a:solidFill>
                <a:latin typeface="Maven Pro"/>
                <a:ea typeface="Maven Pro"/>
                <a:cs typeface="Maven Pro"/>
                <a:sym typeface="Maven Pro"/>
                <a:hlinkClick r:id="rId6" tooltip="https://www.ukrinform.ua/rubric-economy/2843042-na-budivnictvi-metro-v-dnipri-zastosuvali-novij-avstrijskij-metod.html"/>
              </a:rPr>
              <a:t>economy/2843042-na-budivnictvi-metro-v-dnipri-zastosuvali-novij-avstrijskij-metod.html</a:t>
            </a:r>
            <a:r>
              <a:rPr lang="en-US" sz="2000">
                <a:solidFill>
                  <a:srgbClr val="252930"/>
                </a:solidFill>
                <a:latin typeface="Maven Pro"/>
                <a:ea typeface="Maven Pro"/>
                <a:cs typeface="Maven Pro"/>
                <a:sym typeface="Maven Pro"/>
              </a:rPr>
              <a:t> (дата звернення23.11.2024)</a:t>
            </a:r>
          </a:p>
          <a:p>
            <a:pPr algn="just">
              <a:lnSpc>
                <a:spcPts val="2800"/>
              </a:lnSpc>
            </a:pPr>
            <a:r>
              <a:rPr lang="en-US" sz="2000">
                <a:solidFill>
                  <a:srgbClr val="252930"/>
                </a:solidFill>
                <a:latin typeface="Maven Pro"/>
                <a:ea typeface="Maven Pro"/>
                <a:cs typeface="Maven Pro"/>
                <a:sym typeface="Maven Pro"/>
              </a:rPr>
              <a:t>13.      Тунельні     споруди     [Електронний     ресурс].     –     Режим     доступу: </a:t>
            </a:r>
            <a:r>
              <a:rPr lang="en-US" sz="2000" u="sng">
                <a:solidFill>
                  <a:srgbClr val="252930"/>
                </a:solidFill>
                <a:latin typeface="Maven Pro"/>
                <a:ea typeface="Maven Pro"/>
                <a:cs typeface="Maven Pro"/>
                <a:sym typeface="Maven Pro"/>
                <a:hlinkClick r:id="rId7" tooltip="http://www.metro.kyiv.ua/node/134"/>
              </a:rPr>
              <a:t>http://www.metro.kyiv.ua/node/134</a:t>
            </a:r>
            <a:r>
              <a:rPr lang="en-US" sz="2000">
                <a:solidFill>
                  <a:srgbClr val="252930"/>
                </a:solidFill>
                <a:latin typeface="Maven Pro"/>
                <a:ea typeface="Maven Pro"/>
                <a:cs typeface="Maven Pro"/>
                <a:sym typeface="Maven Pro"/>
              </a:rPr>
              <a:t> (дата звернення23.11.2024)</a:t>
            </a:r>
          </a:p>
          <a:p>
            <a:pPr algn="just">
              <a:lnSpc>
                <a:spcPts val="2800"/>
              </a:lnSpc>
            </a:pPr>
            <a:endParaRPr lang="en-US" sz="2000">
              <a:solidFill>
                <a:srgbClr val="252930"/>
              </a:solidFill>
              <a:latin typeface="Maven Pro"/>
              <a:ea typeface="Maven Pro"/>
              <a:cs typeface="Maven Pro"/>
              <a:sym typeface="Maven Pro"/>
            </a:endParaRPr>
          </a:p>
        </p:txBody>
      </p:sp>
      <p:sp>
        <p:nvSpPr>
          <p:cNvPr id="3" name="TextBox 3"/>
          <p:cNvSpPr txBox="1"/>
          <p:nvPr/>
        </p:nvSpPr>
        <p:spPr>
          <a:xfrm>
            <a:off x="2187904" y="1133475"/>
            <a:ext cx="15843856" cy="1962150"/>
          </a:xfrm>
          <a:prstGeom prst="rect">
            <a:avLst/>
          </a:prstGeom>
        </p:spPr>
        <p:txBody>
          <a:bodyPr lIns="0" tIns="0" rIns="0" bIns="0" rtlCol="0" anchor="t">
            <a:spAutoFit/>
          </a:bodyPr>
          <a:lstStyle/>
          <a:p>
            <a:pPr algn="ctr">
              <a:lnSpc>
                <a:spcPts val="7200"/>
              </a:lnSpc>
            </a:pPr>
            <a:r>
              <a:rPr lang="en-US" sz="9000" b="1">
                <a:solidFill>
                  <a:srgbClr val="252930"/>
                </a:solidFill>
                <a:latin typeface="Maven Pro Bold"/>
                <a:ea typeface="Maven Pro Bold"/>
                <a:cs typeface="Maven Pro Bold"/>
                <a:sym typeface="Maven Pro Bold"/>
              </a:rPr>
              <a:t>СПИСОК ВИКОРИСТАНИХ ДЖЕРЕЛ</a:t>
            </a:r>
          </a:p>
        </p:txBody>
      </p:sp>
      <p:sp>
        <p:nvSpPr>
          <p:cNvPr id="4" name="Freeform 4"/>
          <p:cNvSpPr/>
          <p:nvPr/>
        </p:nvSpPr>
        <p:spPr>
          <a:xfrm flipH="1">
            <a:off x="-211950" y="-104775"/>
            <a:ext cx="4114800" cy="4114800"/>
          </a:xfrm>
          <a:custGeom>
            <a:avLst/>
            <a:gdLst/>
            <a:ahLst/>
            <a:cxnLst/>
            <a:rect l="l" t="t" r="r" b="b"/>
            <a:pathLst>
              <a:path w="4114800" h="4114800">
                <a:moveTo>
                  <a:pt x="4114800" y="0"/>
                </a:moveTo>
                <a:lnTo>
                  <a:pt x="0" y="0"/>
                </a:lnTo>
                <a:lnTo>
                  <a:pt x="0" y="4114800"/>
                </a:lnTo>
                <a:lnTo>
                  <a:pt x="4114800" y="4114800"/>
                </a:lnTo>
                <a:lnTo>
                  <a:pt x="4114800" y="0"/>
                </a:lnTo>
                <a:close/>
              </a:path>
            </a:pathLst>
          </a:custGeom>
          <a:blipFill>
            <a:blip r:embed="rId8">
              <a:extLst>
                <a:ext uri="{96DAC541-7B7A-43D3-8B79-37D633B846F1}">
                  <asvg:svgBlip xmlns:asvg="http://schemas.microsoft.com/office/drawing/2016/SVG/main" xmlns="" r:embed="rId11"/>
                </a:ext>
              </a:extLst>
            </a:blip>
            <a:stretch>
              <a:fillRect/>
            </a:stretch>
          </a:blipFill>
        </p:spPr>
      </p:sp>
      <p:sp>
        <p:nvSpPr>
          <p:cNvPr id="5" name="Freeform 5"/>
          <p:cNvSpPr/>
          <p:nvPr/>
        </p:nvSpPr>
        <p:spPr>
          <a:xfrm>
            <a:off x="17773650" y="8229600"/>
            <a:ext cx="516220" cy="2057400"/>
          </a:xfrm>
          <a:custGeom>
            <a:avLst/>
            <a:gdLst/>
            <a:ahLst/>
            <a:cxnLst/>
            <a:rect l="l" t="t" r="r" b="b"/>
            <a:pathLst>
              <a:path w="516220" h="2057400">
                <a:moveTo>
                  <a:pt x="0" y="0"/>
                </a:moveTo>
                <a:lnTo>
                  <a:pt x="516220" y="0"/>
                </a:lnTo>
                <a:lnTo>
                  <a:pt x="516220" y="2057400"/>
                </a:lnTo>
                <a:lnTo>
                  <a:pt x="0" y="20574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6" name="Freeform 6"/>
          <p:cNvSpPr/>
          <p:nvPr/>
        </p:nvSpPr>
        <p:spPr>
          <a:xfrm>
            <a:off x="14542983" y="9077308"/>
            <a:ext cx="2716317" cy="1358159"/>
          </a:xfrm>
          <a:custGeom>
            <a:avLst/>
            <a:gdLst/>
            <a:ahLst/>
            <a:cxnLst/>
            <a:rect l="l" t="t" r="r" b="b"/>
            <a:pathLst>
              <a:path w="2716317" h="1358159">
                <a:moveTo>
                  <a:pt x="0" y="0"/>
                </a:moveTo>
                <a:lnTo>
                  <a:pt x="2716317" y="0"/>
                </a:lnTo>
                <a:lnTo>
                  <a:pt x="2716317" y="1358159"/>
                </a:lnTo>
                <a:lnTo>
                  <a:pt x="0" y="1358159"/>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3E6E0"/>
        </a:solidFill>
        <a:effectLst/>
      </p:bgPr>
    </p:bg>
    <p:spTree>
      <p:nvGrpSpPr>
        <p:cNvPr id="1" name=""/>
        <p:cNvGrpSpPr/>
        <p:nvPr/>
      </p:nvGrpSpPr>
      <p:grpSpPr>
        <a:xfrm>
          <a:off x="0" y="0"/>
          <a:ext cx="0" cy="0"/>
          <a:chOff x="0" y="0"/>
          <a:chExt cx="0" cy="0"/>
        </a:xfrm>
      </p:grpSpPr>
      <p:sp>
        <p:nvSpPr>
          <p:cNvPr id="2" name="TextBox 2"/>
          <p:cNvSpPr txBox="1"/>
          <p:nvPr/>
        </p:nvSpPr>
        <p:spPr>
          <a:xfrm>
            <a:off x="2219092" y="989475"/>
            <a:ext cx="16070778" cy="1962150"/>
          </a:xfrm>
          <a:prstGeom prst="rect">
            <a:avLst/>
          </a:prstGeom>
        </p:spPr>
        <p:txBody>
          <a:bodyPr lIns="0" tIns="0" rIns="0" bIns="0" rtlCol="0" anchor="t">
            <a:spAutoFit/>
          </a:bodyPr>
          <a:lstStyle/>
          <a:p>
            <a:pPr algn="ctr">
              <a:lnSpc>
                <a:spcPts val="7200"/>
              </a:lnSpc>
            </a:pPr>
            <a:r>
              <a:rPr lang="en-US" sz="9000" b="1">
                <a:solidFill>
                  <a:srgbClr val="252930"/>
                </a:solidFill>
                <a:latin typeface="Maven Pro Bold"/>
                <a:ea typeface="Maven Pro Bold"/>
                <a:cs typeface="Maven Pro Bold"/>
                <a:sym typeface="Maven Pro Bold"/>
              </a:rPr>
              <a:t>СПИСОК ВИКОРИСТАНИХ ДЖЕРЕЛ</a:t>
            </a:r>
          </a:p>
        </p:txBody>
      </p:sp>
      <p:sp>
        <p:nvSpPr>
          <p:cNvPr id="3" name="Freeform 3"/>
          <p:cNvSpPr/>
          <p:nvPr/>
        </p:nvSpPr>
        <p:spPr>
          <a:xfrm flipH="1">
            <a:off x="-211950" y="-104775"/>
            <a:ext cx="4114800" cy="4114800"/>
          </a:xfrm>
          <a:custGeom>
            <a:avLst/>
            <a:gdLst/>
            <a:ahLst/>
            <a:cxnLst/>
            <a:rect l="l" t="t" r="r" b="b"/>
            <a:pathLst>
              <a:path w="4114800" h="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7773650" y="8229600"/>
            <a:ext cx="516220" cy="2057400"/>
          </a:xfrm>
          <a:custGeom>
            <a:avLst/>
            <a:gdLst/>
            <a:ahLst/>
            <a:cxnLst/>
            <a:rect l="l" t="t" r="r" b="b"/>
            <a:pathLst>
              <a:path w="516220" h="2057400">
                <a:moveTo>
                  <a:pt x="0" y="0"/>
                </a:moveTo>
                <a:lnTo>
                  <a:pt x="516220" y="0"/>
                </a:lnTo>
                <a:lnTo>
                  <a:pt x="516220" y="2057400"/>
                </a:lnTo>
                <a:lnTo>
                  <a:pt x="0" y="20574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14542983" y="9077308"/>
            <a:ext cx="2716317" cy="1358159"/>
          </a:xfrm>
          <a:custGeom>
            <a:avLst/>
            <a:gdLst/>
            <a:ahLst/>
            <a:cxnLst/>
            <a:rect l="l" t="t" r="r" b="b"/>
            <a:pathLst>
              <a:path w="2716317" h="1358159">
                <a:moveTo>
                  <a:pt x="0" y="0"/>
                </a:moveTo>
                <a:lnTo>
                  <a:pt x="2716317" y="0"/>
                </a:lnTo>
                <a:lnTo>
                  <a:pt x="2716317" y="1358159"/>
                </a:lnTo>
                <a:lnTo>
                  <a:pt x="0" y="135815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TextBox 6"/>
          <p:cNvSpPr txBox="1"/>
          <p:nvPr/>
        </p:nvSpPr>
        <p:spPr>
          <a:xfrm>
            <a:off x="400817" y="3821704"/>
            <a:ext cx="17887183" cy="4578350"/>
          </a:xfrm>
          <a:prstGeom prst="rect">
            <a:avLst/>
          </a:prstGeom>
        </p:spPr>
        <p:txBody>
          <a:bodyPr lIns="0" tIns="0" rIns="0" bIns="0" rtlCol="0" anchor="t">
            <a:spAutoFit/>
          </a:bodyPr>
          <a:lstStyle/>
          <a:p>
            <a:pPr algn="l">
              <a:lnSpc>
                <a:spcPts val="2800"/>
              </a:lnSpc>
              <a:spcBef>
                <a:spcPct val="0"/>
              </a:spcBef>
            </a:pPr>
            <a:r>
              <a:rPr lang="en-US" sz="2000">
                <a:solidFill>
                  <a:srgbClr val="252930"/>
                </a:solidFill>
                <a:latin typeface="Maven Pro"/>
                <a:ea typeface="Maven Pro"/>
                <a:cs typeface="Maven Pro"/>
                <a:sym typeface="Maven Pro"/>
              </a:rPr>
              <a:t>14. Вяткін К. І. Проектування та реконструкція дорожньо-транспортних споруд : конспект лекцій для студентів денної та заочної форм навчання спеціальності 192 – Будівництво та цивільна інженерія/К. І. Вяткін; Харків. нац. ун-т міськ. госп-ва ім. О. М. Бекетова.–Харків:ХНУМГ ім. О. М. Бекетова, 2018. – 100 с.</a:t>
            </a:r>
          </a:p>
          <a:p>
            <a:pPr algn="l">
              <a:lnSpc>
                <a:spcPts val="2800"/>
              </a:lnSpc>
              <a:spcBef>
                <a:spcPct val="0"/>
              </a:spcBef>
            </a:pPr>
            <a:r>
              <a:rPr lang="en-US" sz="2000">
                <a:solidFill>
                  <a:srgbClr val="252930"/>
                </a:solidFill>
                <a:latin typeface="Maven Pro"/>
                <a:ea typeface="Maven Pro"/>
                <a:cs typeface="Maven Pro"/>
                <a:sym typeface="Maven Pro"/>
              </a:rPr>
              <a:t>15. Газові лазери [Електронний ресурс]. – Режим доступу: https://moodle.znu.edu.ua/pluginfile.php/711696/mod_resource/content/1/%D0%9B%D0</a:t>
            </a:r>
          </a:p>
          <a:p>
            <a:pPr algn="l">
              <a:lnSpc>
                <a:spcPts val="2800"/>
              </a:lnSpc>
              <a:spcBef>
                <a:spcPct val="0"/>
              </a:spcBef>
            </a:pPr>
            <a:r>
              <a:rPr lang="en-US" sz="2000">
                <a:solidFill>
                  <a:srgbClr val="252930"/>
                </a:solidFill>
                <a:latin typeface="Maven Pro"/>
                <a:ea typeface="Maven Pro"/>
                <a:cs typeface="Maven Pro"/>
                <a:sym typeface="Maven Pro"/>
              </a:rPr>
              <a:t>%B5%D0%BA%D1%86%D1%96%D1%8F_4.pdf (дата звернення23.11.2024)</a:t>
            </a:r>
          </a:p>
          <a:p>
            <a:pPr algn="l">
              <a:lnSpc>
                <a:spcPts val="2800"/>
              </a:lnSpc>
              <a:spcBef>
                <a:spcPct val="0"/>
              </a:spcBef>
            </a:pPr>
            <a:r>
              <a:rPr lang="en-US" sz="2000">
                <a:solidFill>
                  <a:srgbClr val="252930"/>
                </a:solidFill>
                <a:latin typeface="Maven Pro"/>
                <a:ea typeface="Maven Pro"/>
                <a:cs typeface="Maven Pro"/>
                <a:sym typeface="Maven Pro"/>
              </a:rPr>
              <a:t>16. Лазерні джерела випромінювання та їх застосування в мікроелектроніці. Навчальний посібник // О.К. Шуаібов, І.І. Опачко, І.Е. Качер, М.П. Чучман, - Ужгород. Ужгородський національний університет, фізичний та інженерно- фізичний факультети. 2009. - с.238.</a:t>
            </a:r>
          </a:p>
          <a:p>
            <a:pPr algn="l">
              <a:lnSpc>
                <a:spcPts val="2800"/>
              </a:lnSpc>
              <a:spcBef>
                <a:spcPct val="0"/>
              </a:spcBef>
            </a:pPr>
            <a:r>
              <a:rPr lang="en-US" sz="2000">
                <a:solidFill>
                  <a:srgbClr val="252930"/>
                </a:solidFill>
                <a:latin typeface="Maven Pro"/>
                <a:ea typeface="Maven Pro"/>
                <a:cs typeface="Maven Pro"/>
                <a:sym typeface="Maven Pro"/>
              </a:rPr>
              <a:t>17. Рідинні лазери [Електронний ресурс]. – Режим доступу: https://stud.com.ua/83189/tovaroznavstvo/ridinni_lazeri (дата звернення03.12.2024)</a:t>
            </a:r>
          </a:p>
          <a:p>
            <a:pPr algn="l">
              <a:lnSpc>
                <a:spcPts val="2800"/>
              </a:lnSpc>
              <a:spcBef>
                <a:spcPct val="0"/>
              </a:spcBef>
            </a:pPr>
            <a:r>
              <a:rPr lang="en-US" sz="2000">
                <a:solidFill>
                  <a:srgbClr val="252930"/>
                </a:solidFill>
                <a:latin typeface="Maven Pro"/>
                <a:ea typeface="Maven Pro"/>
                <a:cs typeface="Maven Pro"/>
                <a:sym typeface="Maven Pro"/>
              </a:rPr>
              <a:t>18. Лазерні технології. Практикум. Навчальний посібник // Г.С. Тимчик, Г.В. Богатирьова, М.С. Мамута, - Київ. КПІ ім. Сікорського спеціальності</a:t>
            </a:r>
          </a:p>
          <a:p>
            <a:pPr algn="l">
              <a:lnSpc>
                <a:spcPts val="2800"/>
              </a:lnSpc>
              <a:spcBef>
                <a:spcPct val="0"/>
              </a:spcBef>
            </a:pPr>
            <a:r>
              <a:rPr lang="en-US" sz="2000">
                <a:solidFill>
                  <a:srgbClr val="252930"/>
                </a:solidFill>
                <a:latin typeface="Maven Pro"/>
                <a:ea typeface="Maven Pro"/>
                <a:cs typeface="Maven Pro"/>
                <a:sym typeface="Maven Pro"/>
              </a:rPr>
              <a:t>«Автоматизація та комп’ютерно-інтегровані технології». 2022. – с. 124</a:t>
            </a:r>
          </a:p>
          <a:p>
            <a:pPr algn="l">
              <a:lnSpc>
                <a:spcPts val="2800"/>
              </a:lnSpc>
              <a:spcBef>
                <a:spcPct val="0"/>
              </a:spcBef>
            </a:pPr>
            <a:r>
              <a:rPr lang="en-US" sz="2000">
                <a:solidFill>
                  <a:srgbClr val="252930"/>
                </a:solidFill>
                <a:latin typeface="Maven Pro"/>
                <a:ea typeface="Maven Pro"/>
                <a:cs typeface="Maven Pro"/>
                <a:sym typeface="Maven Pro"/>
              </a:rPr>
              <a:t>19. Пупань Л. І. П88 Лазерні технології у машинобудуванні : навч. посібник для студентів спеціальності «Прикладна механіка» денної, заочної та дистанційної форм навчання / Л. І. Пупань. – Харків: НТУ «ХПІ», 2020. – 109 с. Shield Tunneling Machine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3E6E0"/>
        </a:solidFill>
        <a:effectLst/>
      </p:bgPr>
    </p:bg>
    <p:spTree>
      <p:nvGrpSpPr>
        <p:cNvPr id="1" name=""/>
        <p:cNvGrpSpPr/>
        <p:nvPr/>
      </p:nvGrpSpPr>
      <p:grpSpPr>
        <a:xfrm>
          <a:off x="0" y="0"/>
          <a:ext cx="0" cy="0"/>
          <a:chOff x="0" y="0"/>
          <a:chExt cx="0" cy="0"/>
        </a:xfrm>
      </p:grpSpPr>
      <p:sp>
        <p:nvSpPr>
          <p:cNvPr id="2" name="TextBox 2"/>
          <p:cNvSpPr txBox="1"/>
          <p:nvPr/>
        </p:nvSpPr>
        <p:spPr>
          <a:xfrm>
            <a:off x="2754150" y="4095750"/>
            <a:ext cx="12779699" cy="1047750"/>
          </a:xfrm>
          <a:prstGeom prst="rect">
            <a:avLst/>
          </a:prstGeom>
        </p:spPr>
        <p:txBody>
          <a:bodyPr lIns="0" tIns="0" rIns="0" bIns="0" rtlCol="0" anchor="t">
            <a:spAutoFit/>
          </a:bodyPr>
          <a:lstStyle/>
          <a:p>
            <a:pPr algn="ctr">
              <a:lnSpc>
                <a:spcPts val="7200"/>
              </a:lnSpc>
            </a:pPr>
            <a:r>
              <a:rPr lang="en-US" sz="9000" b="1">
                <a:solidFill>
                  <a:srgbClr val="252D37"/>
                </a:solidFill>
                <a:latin typeface="Maven Pro Bold"/>
                <a:ea typeface="Maven Pro Bold"/>
                <a:cs typeface="Maven Pro Bold"/>
                <a:sym typeface="Maven Pro Bold"/>
              </a:rPr>
              <a:t>Дякую за увагу!</a:t>
            </a:r>
          </a:p>
        </p:txBody>
      </p:sp>
      <p:sp>
        <p:nvSpPr>
          <p:cNvPr id="3" name="Freeform 3"/>
          <p:cNvSpPr/>
          <p:nvPr/>
        </p:nvSpPr>
        <p:spPr>
          <a:xfrm>
            <a:off x="0" y="6974593"/>
            <a:ext cx="809919" cy="3227938"/>
          </a:xfrm>
          <a:custGeom>
            <a:avLst/>
            <a:gdLst/>
            <a:ahLst/>
            <a:cxnLst/>
            <a:rect l="l" t="t" r="r" b="b"/>
            <a:pathLst>
              <a:path w="809919" h="3227938">
                <a:moveTo>
                  <a:pt x="0" y="0"/>
                </a:moveTo>
                <a:lnTo>
                  <a:pt x="809919" y="0"/>
                </a:lnTo>
                <a:lnTo>
                  <a:pt x="809919" y="3227938"/>
                </a:lnTo>
                <a:lnTo>
                  <a:pt x="0" y="322793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13969" y="8304597"/>
            <a:ext cx="4261740" cy="2130870"/>
          </a:xfrm>
          <a:custGeom>
            <a:avLst/>
            <a:gdLst/>
            <a:ahLst/>
            <a:cxnLst/>
            <a:rect l="l" t="t" r="r" b="b"/>
            <a:pathLst>
              <a:path w="4261740" h="2130870">
                <a:moveTo>
                  <a:pt x="0" y="0"/>
                </a:moveTo>
                <a:lnTo>
                  <a:pt x="4261740" y="0"/>
                </a:lnTo>
                <a:lnTo>
                  <a:pt x="4261740" y="2130870"/>
                </a:lnTo>
                <a:lnTo>
                  <a:pt x="0" y="213087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rot="-10800000">
            <a:off x="17582856" y="118636"/>
            <a:ext cx="809919" cy="3227938"/>
          </a:xfrm>
          <a:custGeom>
            <a:avLst/>
            <a:gdLst/>
            <a:ahLst/>
            <a:cxnLst/>
            <a:rect l="l" t="t" r="r" b="b"/>
            <a:pathLst>
              <a:path w="809919" h="3227938">
                <a:moveTo>
                  <a:pt x="0" y="0"/>
                </a:moveTo>
                <a:lnTo>
                  <a:pt x="809919" y="0"/>
                </a:lnTo>
                <a:lnTo>
                  <a:pt x="809919" y="3227938"/>
                </a:lnTo>
                <a:lnTo>
                  <a:pt x="0" y="322793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rot="-10800000">
            <a:off x="12517066" y="-114300"/>
            <a:ext cx="4261740" cy="2130870"/>
          </a:xfrm>
          <a:custGeom>
            <a:avLst/>
            <a:gdLst/>
            <a:ahLst/>
            <a:cxnLst/>
            <a:rect l="l" t="t" r="r" b="b"/>
            <a:pathLst>
              <a:path w="4261740" h="2130870">
                <a:moveTo>
                  <a:pt x="0" y="0"/>
                </a:moveTo>
                <a:lnTo>
                  <a:pt x="4261740" y="0"/>
                </a:lnTo>
                <a:lnTo>
                  <a:pt x="4261740" y="2130870"/>
                </a:lnTo>
                <a:lnTo>
                  <a:pt x="0" y="213087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1247</Words>
  <Application>Microsoft Office PowerPoint</Application>
  <PresentationFormat>Произвольный</PresentationFormat>
  <Paragraphs>67</Paragraphs>
  <Slides>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Calibri</vt:lpstr>
      <vt:lpstr>Maven Pro Bold</vt:lpstr>
      <vt:lpstr>Maven Pro</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Ivory Black Simple Geometric Research Project Presentation</dc:title>
  <cp:lastModifiedBy>admin</cp:lastModifiedBy>
  <cp:revision>2</cp:revision>
  <dcterms:created xsi:type="dcterms:W3CDTF">2006-08-16T00:00:00Z</dcterms:created>
  <dcterms:modified xsi:type="dcterms:W3CDTF">2025-03-29T19:49:48Z</dcterms:modified>
  <dc:identifier>DAGjIdjqK9A</dc:identifier>
</cp:coreProperties>
</file>