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74" r:id="rId9"/>
    <p:sldId id="275" r:id="rId10"/>
    <p:sldId id="276" r:id="rId11"/>
    <p:sldId id="277" r:id="rId12"/>
    <p:sldId id="279" r:id="rId13"/>
    <p:sldId id="278" r:id="rId14"/>
    <p:sldId id="268" r:id="rId15"/>
    <p:sldId id="27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E8D1BA"/>
    <a:srgbClr val="DBB691"/>
    <a:srgbClr val="C9925B"/>
    <a:srgbClr val="9E6934"/>
    <a:srgbClr val="580000"/>
    <a:srgbClr val="0000CC"/>
    <a:srgbClr val="6565FF"/>
    <a:srgbClr val="000066"/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C880D4-EA12-45C2-A11F-D373492441F1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1D8690-4920-4A69-B924-ABE91A2C5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D8690-4920-4A69-B924-ABE91A2C5AEE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D8690-4920-4A69-B924-ABE91A2C5AEE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D8690-4920-4A69-B924-ABE91A2C5AEE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D8690-4920-4A69-B924-ABE91A2C5AEE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D8690-4920-4A69-B924-ABE91A2C5AEE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D8690-4920-4A69-B924-ABE91A2C5AEE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D8690-4920-4A69-B924-ABE91A2C5AEE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D8690-4920-4A69-B924-ABE91A2C5AEE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D8690-4920-4A69-B924-ABE91A2C5AEE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D8690-4920-4A69-B924-ABE91A2C5AEE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D8690-4920-4A69-B924-ABE91A2C5AEE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D8690-4920-4A69-B924-ABE91A2C5AEE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D8690-4920-4A69-B924-ABE91A2C5AEE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D8690-4920-4A69-B924-ABE91A2C5AEE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lubbook.org/book_274_glava_23_Erozij%20runtu%20zakhodi_bo.html" TargetMode="External"/><Relationship Id="rId4" Type="http://schemas.openxmlformats.org/officeDocument/2006/relationships/hyperlink" Target="http://ebooktime.net/book_17_glava_17_2.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OneDrive\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88640"/>
            <a:ext cx="9144000" cy="821953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Центр науково-технічної,  дитячої та юнацької творчості</a:t>
            </a:r>
            <a:br>
              <a:rPr lang="uk-UA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Рахівської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міської ради 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1052736"/>
            <a:ext cx="9144000" cy="82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Всеукраїнський інтерактивний конкурс «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МАН-Юніор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Дослідник»</a:t>
            </a:r>
            <a:endParaRPr kumimoji="0" lang="uk-UA" sz="20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1844824"/>
            <a:ext cx="8892480" cy="82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Номінація:</a:t>
            </a:r>
            <a:r>
              <a:rPr kumimoji="0" lang="uk-UA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Еколог-Юніор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2708920"/>
            <a:ext cx="9144000" cy="8219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ПРОЦЕС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РОЗВИТКУ ВОДНОЇ ЕРОЗІЇ  ТА ЇЇ ВПЛИВ НА ПРИРОДНЕ СЕРЕДОВИЩЕ МАРМАРОСЬКОГО МАСИВУ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0" y="3645024"/>
            <a:ext cx="8964488" cy="2664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algn="r"/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Михайлюк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Діана Вікторівна, </a:t>
            </a:r>
          </a:p>
          <a:p>
            <a:pPr algn="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вихованка гуртка «Юні екологи»,</a:t>
            </a:r>
          </a:p>
          <a:p>
            <a:pPr algn="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Центру науково-технічної, дитячої та </a:t>
            </a:r>
          </a:p>
          <a:p>
            <a:pPr algn="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юнацької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творчості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Рахівської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міської ради, </a:t>
            </a:r>
          </a:p>
          <a:p>
            <a:pPr algn="r"/>
            <a:r>
              <a:rPr lang="uk-UA" b="1" smtClean="0">
                <a:latin typeface="Times New Roman" pitchFamily="18" charset="0"/>
                <a:cs typeface="Times New Roman" pitchFamily="18" charset="0"/>
              </a:rPr>
              <a:t>учениця </a:t>
            </a:r>
            <a:r>
              <a:rPr lang="uk-UA" b="1" smtClean="0"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класу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Рахівського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ЗЗСО І-ІІІ ст., №2.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r"/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Шмиг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Василь Васильович, </a:t>
            </a:r>
          </a:p>
          <a:p>
            <a:pPr algn="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керівник гуртка «Юні екологи»,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Центру науково-технічної, дитячої та </a:t>
            </a:r>
          </a:p>
          <a:p>
            <a:pPr algn="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юнацької творчості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Рахівської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міської ради.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1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0" y="6036047"/>
            <a:ext cx="9144000" cy="82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Рахів</a:t>
            </a:r>
            <a:r>
              <a:rPr kumimoji="0" lang="uk-UA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2025 р.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270" name="AutoShape 6" descr="Щеврик гірський - факти, дієта, ареал і фотографії на Animalia.bi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User\OneDrive\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" name="Овал 23"/>
          <p:cNvSpPr/>
          <p:nvPr/>
        </p:nvSpPr>
        <p:spPr>
          <a:xfrm>
            <a:off x="251520" y="1268760"/>
            <a:ext cx="2808312" cy="108012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0"/>
            <a:ext cx="9144000" cy="82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ВСТУП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395536" y="1484784"/>
            <a:ext cx="252028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МЕТА</a:t>
            </a:r>
            <a:r>
              <a:rPr kumimoji="0" lang="uk-UA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НАУКОВОЇ РОБОТИ: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3203848" y="764704"/>
            <a:ext cx="5616624" cy="216024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3275856" y="980728"/>
            <a:ext cx="5544616" cy="19442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полягає у детальному  вивченні </a:t>
            </a:r>
          </a:p>
          <a:p>
            <a:pPr algn="ctr">
              <a:spcBef>
                <a:spcPct val="0"/>
              </a:spcBef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та  частковому дослідженні   впливу  типів водної  ерозії на руйнування поверхневих ґрунтів, порушення балансу на гірських схилах та руйнування ландшафтних комплексів. </a:t>
            </a:r>
          </a:p>
        </p:txBody>
      </p:sp>
      <p:sp>
        <p:nvSpPr>
          <p:cNvPr id="28" name="Овал 27"/>
          <p:cNvSpPr/>
          <p:nvPr/>
        </p:nvSpPr>
        <p:spPr>
          <a:xfrm>
            <a:off x="251520" y="3429000"/>
            <a:ext cx="2808312" cy="108012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9" name="Заголовок 1"/>
          <p:cNvSpPr txBox="1">
            <a:spLocks/>
          </p:cNvSpPr>
          <p:nvPr/>
        </p:nvSpPr>
        <p:spPr>
          <a:xfrm>
            <a:off x="395536" y="3645024"/>
            <a:ext cx="252028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ОБ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’</a:t>
            </a:r>
            <a:r>
              <a:rPr kumimoji="0" lang="uk-UA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ЄКТ НАУКОВОЇ РОБОТИ: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3203848" y="3068960"/>
            <a:ext cx="5688632" cy="187220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3347864" y="3212976"/>
            <a:ext cx="5544616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визначити типи поширення </a:t>
            </a:r>
          </a:p>
          <a:p>
            <a:pPr algn="ctr">
              <a:spcBef>
                <a:spcPct val="0"/>
              </a:spcBef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водної ерозії на території гірської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Рахівщини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та їхній вплив на природне середовище, особливо на процес відновлення </a:t>
            </a:r>
          </a:p>
          <a:p>
            <a:pPr algn="ctr">
              <a:spcBef>
                <a:spcPct val="0"/>
              </a:spcBef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молодого лісу.</a:t>
            </a:r>
          </a:p>
        </p:txBody>
      </p:sp>
      <p:sp>
        <p:nvSpPr>
          <p:cNvPr id="32" name="Овал 31"/>
          <p:cNvSpPr/>
          <p:nvPr/>
        </p:nvSpPr>
        <p:spPr>
          <a:xfrm>
            <a:off x="323528" y="5301208"/>
            <a:ext cx="2808312" cy="108012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323528" y="5445224"/>
            <a:ext cx="280831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ПРЕДМЕТ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НАУКОВОЇ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РОБОТИ: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3275856" y="5085184"/>
            <a:ext cx="5616624" cy="144016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5" name="Заголовок 1"/>
          <p:cNvSpPr txBox="1">
            <a:spLocks/>
          </p:cNvSpPr>
          <p:nvPr/>
        </p:nvSpPr>
        <p:spPr>
          <a:xfrm>
            <a:off x="3347864" y="5301208"/>
            <a:ext cx="5544616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визначення впливу основних чинників </a:t>
            </a:r>
          </a:p>
          <a:p>
            <a:pPr algn="ctr">
              <a:spcBef>
                <a:spcPct val="0"/>
              </a:spcBef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на процес розвитку водної ерозії та визначити її наслідки на лісорубній площі.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User\OneDrive\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Блок-схема: альтернативный процесс 7"/>
          <p:cNvSpPr/>
          <p:nvPr/>
        </p:nvSpPr>
        <p:spPr>
          <a:xfrm>
            <a:off x="2843808" y="404664"/>
            <a:ext cx="6048672" cy="5904656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Овал 6"/>
          <p:cNvSpPr/>
          <p:nvPr/>
        </p:nvSpPr>
        <p:spPr>
          <a:xfrm>
            <a:off x="395536" y="260648"/>
            <a:ext cx="2304256" cy="194421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18900000" sx="102000" sy="102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395536" y="620688"/>
            <a:ext cx="230425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ЗАВДАННЯ НАУКОВОЇ РОБОТИ: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915816" y="260648"/>
            <a:ext cx="6048672" cy="5976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   - визначити чинники, що мають значний вплив на процес розвитку типів водної ерозії; </a:t>
            </a:r>
          </a:p>
          <a:p>
            <a:pPr>
              <a:spcBef>
                <a:spcPct val="0"/>
              </a:spcBef>
              <a:defRPr/>
            </a:pPr>
            <a:endParaRPr lang="uk-UA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FontTx/>
              <a:buChar char="-"/>
              <a:defRPr/>
            </a:pP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 обрати лісорубну площу, на якій провести експериментальне дослідження та визначити вплив процесу розвитку водної ерозії на процес руйнування поверхневих ґрунтів; </a:t>
            </a:r>
          </a:p>
          <a:p>
            <a:pPr>
              <a:spcBef>
                <a:spcPct val="0"/>
              </a:spcBef>
              <a:buFontTx/>
              <a:buChar char="-"/>
              <a:defRPr/>
            </a:pPr>
            <a:endParaRPr lang="uk-UA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defRPr/>
            </a:pP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- виявити певні наслідки водної ерозії в природному середовищі </a:t>
            </a:r>
            <a:r>
              <a:rPr lang="uk-UA" sz="2200" b="1" dirty="0" err="1" smtClean="0">
                <a:latin typeface="Times New Roman" pitchFamily="18" charset="0"/>
                <a:cs typeface="Times New Roman" pitchFamily="18" charset="0"/>
              </a:rPr>
              <a:t>Мармароського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 масиву; </a:t>
            </a:r>
          </a:p>
          <a:p>
            <a:pPr>
              <a:spcBef>
                <a:spcPct val="0"/>
              </a:spcBef>
              <a:defRPr/>
            </a:pPr>
            <a:endParaRPr lang="uk-UA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defRPr/>
            </a:pP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- надати основні методи запобігання у формуванні водної ерозії на поверхні гірських схилах та лісорубних площ.</a:t>
            </a: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User\OneDrive\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23528" y="692696"/>
            <a:ext cx="8496944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just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Водна ерозія – це процес  руйнування гірських  схилів  та змивання поверхневих ґрунтових  шарів, тимчасовими водними  потоками або площинним змивом 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див. мал. 1.1.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just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Найчастіше вона проявляється  на поверхнях свіжих лісорубних площ, оголених стрімких  схилах та розорених ділянках.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0"/>
            <a:ext cx="9144000" cy="82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ТЕОРЕТИЧНА</a:t>
            </a:r>
            <a:r>
              <a:rPr kumimoji="0" lang="uk-UA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ЧАСТИНА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411760" y="6021288"/>
            <a:ext cx="4104456" cy="4892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just">
              <a:spcBef>
                <a:spcPct val="0"/>
              </a:spcBef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             Мал.1. Водна ерозія.</a:t>
            </a:r>
            <a:endParaRPr kumimoji="0" lang="uk-UA" sz="20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8" name="Рисунок 7" descr="D:\old\ФОТО\SDV_0747.MP4_snapshot_00.02_[2017.01.27_13.57.44]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3068960"/>
            <a:ext cx="460851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sx="102000" sy="102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2" descr="C:\Users\User\OneDrive\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0" y="0"/>
            <a:ext cx="9144000" cy="82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ЕКСПЕРИМЕНТАЛЬНА ЧАСТИНА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39752" y="1340768"/>
            <a:ext cx="4536504" cy="5760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339752" y="1340768"/>
            <a:ext cx="453650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uk-UA" sz="2000" b="1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ОСНОВНІ</a:t>
            </a:r>
            <a:r>
              <a:rPr kumimoji="0" lang="uk-UA" sz="2000" b="1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ТИПИ ВОДНОЇ ЕРОЗІЇ:</a:t>
            </a:r>
            <a:endParaRPr kumimoji="0" lang="uk-UA" sz="2000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2348880"/>
            <a:ext cx="2304256" cy="5760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539552" y="2348880"/>
            <a:ext cx="2304256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uk-UA" sz="2000" b="1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-</a:t>
            </a:r>
            <a:r>
              <a:rPr kumimoji="0" lang="uk-UA" sz="2000" b="1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поверхнева, </a:t>
            </a:r>
            <a:endParaRPr kumimoji="0" lang="uk-UA" sz="2000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228184" y="2348880"/>
            <a:ext cx="2304256" cy="5760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635896" y="2204864"/>
            <a:ext cx="2304256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uk-UA" sz="2000" b="1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-</a:t>
            </a:r>
            <a:r>
              <a:rPr kumimoji="0" lang="uk-UA" sz="2000" b="1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лінійна, </a:t>
            </a:r>
            <a:endParaRPr kumimoji="0" lang="uk-UA" sz="2000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419872" y="2348880"/>
            <a:ext cx="2304256" cy="5760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3419872" y="2348880"/>
            <a:ext cx="2304256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uk-UA" sz="2000" b="1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-</a:t>
            </a:r>
            <a:r>
              <a:rPr kumimoji="0" lang="uk-UA" sz="2000" b="1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лінійна, </a:t>
            </a:r>
            <a:endParaRPr kumimoji="0" lang="uk-UA" sz="2000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6228184" y="2348880"/>
            <a:ext cx="2304256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uk-UA" sz="2000" b="1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- яружна</a:t>
            </a:r>
            <a:r>
              <a:rPr lang="uk-UA" sz="2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kumimoji="0" lang="uk-UA" sz="2000" b="1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uk-UA" sz="2000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26" name="Прямая со стрелкой 25"/>
          <p:cNvCxnSpPr>
            <a:stCxn id="9" idx="2"/>
          </p:cNvCxnSpPr>
          <p:nvPr/>
        </p:nvCxnSpPr>
        <p:spPr>
          <a:xfrm flipH="1">
            <a:off x="1547664" y="1916832"/>
            <a:ext cx="3060340" cy="504056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10" idx="2"/>
          </p:cNvCxnSpPr>
          <p:nvPr/>
        </p:nvCxnSpPr>
        <p:spPr>
          <a:xfrm>
            <a:off x="4608004" y="1916832"/>
            <a:ext cx="2988332" cy="504056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10" idx="2"/>
          </p:cNvCxnSpPr>
          <p:nvPr/>
        </p:nvCxnSpPr>
        <p:spPr>
          <a:xfrm>
            <a:off x="4608004" y="1916832"/>
            <a:ext cx="36004" cy="576064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1115616" y="3501008"/>
            <a:ext cx="6984776" cy="5760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1115616" y="3501008"/>
            <a:ext cx="6984776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uk-UA" sz="2000" b="1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ОСНОВНІ</a:t>
            </a:r>
            <a:r>
              <a:rPr kumimoji="0" lang="uk-UA" sz="2000" b="1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ПРИЧИНИ ФОРМУВАННЯ  ВОДНОЇ ЕРОЗІЇ:</a:t>
            </a:r>
            <a:endParaRPr kumimoji="0" lang="uk-UA" sz="2000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611560" y="4509120"/>
            <a:ext cx="2304256" cy="93610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2" name="Заголовок 1"/>
          <p:cNvSpPr txBox="1">
            <a:spLocks/>
          </p:cNvSpPr>
          <p:nvPr/>
        </p:nvSpPr>
        <p:spPr>
          <a:xfrm>
            <a:off x="611560" y="4581128"/>
            <a:ext cx="2304256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uk-UA" sz="2000" b="1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-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безконтрольні  вирубки  лісів</a:t>
            </a:r>
            <a:r>
              <a:rPr kumimoji="0" lang="uk-UA" sz="2000" b="1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endParaRPr kumimoji="0" lang="uk-UA" sz="2000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6300192" y="4509120"/>
            <a:ext cx="2304256" cy="93610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4" name="Заголовок 1"/>
          <p:cNvSpPr txBox="1">
            <a:spLocks/>
          </p:cNvSpPr>
          <p:nvPr/>
        </p:nvSpPr>
        <p:spPr>
          <a:xfrm>
            <a:off x="3707904" y="4365104"/>
            <a:ext cx="2304256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uk-UA" sz="2000" b="1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-</a:t>
            </a:r>
            <a:r>
              <a:rPr kumimoji="0" lang="uk-UA" sz="2000" b="1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лінійна, </a:t>
            </a:r>
            <a:endParaRPr kumimoji="0" lang="uk-UA" sz="2000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491880" y="4509120"/>
            <a:ext cx="2304256" cy="93610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6" name="Заголовок 1"/>
          <p:cNvSpPr txBox="1">
            <a:spLocks/>
          </p:cNvSpPr>
          <p:nvPr/>
        </p:nvSpPr>
        <p:spPr>
          <a:xfrm>
            <a:off x="3491880" y="4509120"/>
            <a:ext cx="2304256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uk-UA" sz="2000" b="1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-</a:t>
            </a:r>
            <a:r>
              <a:rPr kumimoji="0" lang="uk-UA" sz="2000" b="1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розорення  луків, </a:t>
            </a:r>
            <a:endParaRPr kumimoji="0" lang="uk-UA" sz="2000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7" name="Заголовок 1"/>
          <p:cNvSpPr txBox="1">
            <a:spLocks/>
          </p:cNvSpPr>
          <p:nvPr/>
        </p:nvSpPr>
        <p:spPr>
          <a:xfrm>
            <a:off x="6300192" y="4509120"/>
            <a:ext cx="2304256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kumimoji="0" lang="uk-UA" sz="2000" b="1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-</a:t>
            </a:r>
            <a:r>
              <a:rPr kumimoji="0" lang="uk-UA" sz="2000" b="1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пере-випасання худоби.</a:t>
            </a:r>
          </a:p>
        </p:txBody>
      </p:sp>
      <p:cxnSp>
        <p:nvCxnSpPr>
          <p:cNvPr id="48" name="Прямая со стрелкой 47"/>
          <p:cNvCxnSpPr>
            <a:stCxn id="39" idx="2"/>
          </p:cNvCxnSpPr>
          <p:nvPr/>
        </p:nvCxnSpPr>
        <p:spPr>
          <a:xfrm flipH="1">
            <a:off x="1619672" y="4077072"/>
            <a:ext cx="2988332" cy="504056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40" idx="2"/>
          </p:cNvCxnSpPr>
          <p:nvPr/>
        </p:nvCxnSpPr>
        <p:spPr>
          <a:xfrm>
            <a:off x="4608004" y="4077072"/>
            <a:ext cx="3060340" cy="504056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>
            <a:stCxn id="40" idx="2"/>
          </p:cNvCxnSpPr>
          <p:nvPr/>
        </p:nvCxnSpPr>
        <p:spPr>
          <a:xfrm flipH="1">
            <a:off x="4572000" y="4077072"/>
            <a:ext cx="36004" cy="576064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C:\Users\User\OneDrive\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251520" y="332656"/>
            <a:ext cx="4176464" cy="1440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323528" y="404664"/>
            <a:ext cx="403244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Безконтрольні вирубки  лісів призводять посиленого процесу розвитку водної ерозії та руйнування ґрунтів</a:t>
            </a: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ÐÐ¾ÑÐ¾Ð¶ÐµÐµ Ð¸Ð·Ð¾Ð±ÑÐ°Ð¶ÐµÐ½Ð¸Ðµ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1844824"/>
            <a:ext cx="2978785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sx="102000" sy="102000" algn="bl" rotWithShape="0">
              <a:prstClr val="black">
                <a:alpha val="40000"/>
              </a:prstClr>
            </a:outerShdw>
          </a:effectLst>
        </p:spPr>
      </p:pic>
      <p:sp>
        <p:nvSpPr>
          <p:cNvPr id="18" name="Скругленный прямоугольник 17"/>
          <p:cNvSpPr/>
          <p:nvPr/>
        </p:nvSpPr>
        <p:spPr>
          <a:xfrm>
            <a:off x="4788024" y="332656"/>
            <a:ext cx="4176464" cy="1440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4788024" y="332656"/>
            <a:ext cx="410445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Розорення луків на схилах гір призводять до  швидкого  вимивати  ґрунтів  залишаючи  за  собою  шрами  водної  ерозії. </a:t>
            </a: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Рисунок 22" descr="ÐÐ¾ÑÐ¾Ð¶ÐµÐµ Ð¸Ð·Ð¾Ð±ÑÐ°Ð¶ÐµÐ½Ð¸Ðµ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1772816"/>
            <a:ext cx="2795270" cy="2548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sx="102000" sy="102000" algn="bl" rotWithShape="0">
              <a:prstClr val="black">
                <a:alpha val="40000"/>
              </a:prstClr>
            </a:outerShdw>
          </a:effectLst>
        </p:spPr>
      </p:pic>
      <p:sp>
        <p:nvSpPr>
          <p:cNvPr id="31" name="Скругленный прямоугольник 30"/>
          <p:cNvSpPr/>
          <p:nvPr/>
        </p:nvSpPr>
        <p:spPr>
          <a:xfrm>
            <a:off x="755576" y="4221088"/>
            <a:ext cx="4320480" cy="244182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5" name="Rectangle 2"/>
          <p:cNvSpPr>
            <a:spLocks noChangeArrowheads="1"/>
          </p:cNvSpPr>
          <p:nvPr/>
        </p:nvSpPr>
        <p:spPr bwMode="auto">
          <a:xfrm>
            <a:off x="755576" y="4294403"/>
            <a:ext cx="432048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Пере-випасання худоби призводить  до  ущільнення ґрунту  та порушення  їхньої  структури. Це  призводить  до  швидкого процесу розвитку водної ерозії навколо стійла  та  окремих  експозиціях  гірських  схил</a:t>
            </a: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" name="Рисунок 35" descr="ÐÐ°ÑÑÐ¸Ð½ÐºÐ¸ Ð¿Ð¾ Ð·Ð°Ð¿ÑÐ¾ÑÑ ÐÐ¸Ð¿Ð°ÑÐ°Ð½Ð½Ñ  ÐºÐ¾ÑÑÐ²  Ð½Ð°  ÐºÐ°ÑÐ¿Ð°ÑÑÑÐºÐ¸Ñ Ð¿Ð¾Ð»Ð¾Ð½Ð¸Ð½Ð°Ñ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4509120"/>
            <a:ext cx="3096344" cy="197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sx="102000" sy="102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User\OneDrive\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" name="Стрелка вниз 18"/>
          <p:cNvSpPr/>
          <p:nvPr/>
        </p:nvSpPr>
        <p:spPr>
          <a:xfrm>
            <a:off x="4211960" y="3789040"/>
            <a:ext cx="432048" cy="216024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395536" y="252808"/>
            <a:ext cx="8496944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Дослідження  процесу розвитку  водної  ерозії  проводилося на свіжій  лісо-зрубній площі  гірського схилу басейна Малого потоку, </a:t>
            </a:r>
            <a:r>
              <a:rPr lang="uk-UA" sz="2200" b="1" dirty="0" err="1" smtClean="0">
                <a:latin typeface="Times New Roman" pitchFamily="18" charset="0"/>
                <a:cs typeface="Times New Roman" pitchFamily="18" charset="0"/>
              </a:rPr>
              <a:t>Костилівське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 ЛМГ (</a:t>
            </a:r>
            <a:r>
              <a:rPr lang="uk-UA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див. мал. 5.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Дослідна ділянка розміщена над самим руслом Малого потоку, на висоті 520 м н. р. м., північної-західна експозиція гірського схилу. Вік лісорубної площі становить 1,5 років.  </a:t>
            </a:r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1835696" y="5949280"/>
            <a:ext cx="547260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just">
              <a:spcBef>
                <a:spcPct val="0"/>
              </a:spcBef>
              <a:defRPr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          Мал. 5. Дослідна площа басейна Малого потоку.</a:t>
            </a:r>
            <a:endParaRPr kumimoji="0" lang="uk-UA" sz="1600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7" name="Рисунок 6" descr="C:\Users\User\Pictures\МАН 1\МАН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2492896"/>
            <a:ext cx="5472608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sx="102000" sy="102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C:\Users\User\OneDrive\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" name="Стрелка вниз 18"/>
          <p:cNvSpPr/>
          <p:nvPr/>
        </p:nvSpPr>
        <p:spPr>
          <a:xfrm>
            <a:off x="4211960" y="3789040"/>
            <a:ext cx="432048" cy="216024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611560" y="260648"/>
            <a:ext cx="7920880" cy="86409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18900000" sx="102000" sy="102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1115616" y="188640"/>
            <a:ext cx="676875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          НА ДАНУ ДОСЛІДНУ ТЕРИТОРІЮ ЛІСО-ЗРУБНОЇ </a:t>
            </a:r>
          </a:p>
          <a:p>
            <a:pPr lvl="0" algn="ctr">
              <a:spcBef>
                <a:spcPct val="0"/>
              </a:spcBef>
              <a:defRPr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ПЛОЩІ 3 ГА, ПРОТЯГОМ 30 ХВИЛИННОЇ СИЛЬНОЇ ЗЛИВИ :</a:t>
            </a:r>
            <a:endParaRPr kumimoji="0" lang="uk-UA" sz="1600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843808" y="2132856"/>
            <a:ext cx="3816424" cy="79208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18900000" sx="102000" sy="102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15144" y="1116360"/>
            <a:ext cx="3672408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надійшло біля 66800 л  води:</a:t>
            </a:r>
            <a:endParaRPr kumimoji="0" lang="uk-UA" sz="2000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076056" y="1340768"/>
            <a:ext cx="3816424" cy="79208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18900000" sx="102000" sy="102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5148064" y="1268760"/>
            <a:ext cx="3672408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buFontTx/>
              <a:buChar char="-"/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витрати становили </a:t>
            </a:r>
          </a:p>
          <a:p>
            <a:pPr lvl="0" algn="ctr">
              <a:spcBef>
                <a:spcPct val="0"/>
              </a:spcBef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8400 л  води,</a:t>
            </a:r>
            <a:endParaRPr kumimoji="0" lang="uk-UA" sz="2000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395536" y="1340768"/>
            <a:ext cx="3816424" cy="79208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18900000" sx="102000" sy="102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467544" y="1268760"/>
            <a:ext cx="3672408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надійшло біля 66800 л  води,</a:t>
            </a:r>
            <a:endParaRPr kumimoji="0" lang="uk-UA" sz="2000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2987824" y="2060848"/>
            <a:ext cx="3672408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- коефіцієнт зайвої води становив 58400 л. </a:t>
            </a:r>
            <a:endParaRPr kumimoji="0" lang="uk-UA" sz="2000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21" name="Прямая со стрелкой 20"/>
          <p:cNvCxnSpPr>
            <a:endCxn id="17" idx="0"/>
          </p:cNvCxnSpPr>
          <p:nvPr/>
        </p:nvCxnSpPr>
        <p:spPr>
          <a:xfrm flipH="1">
            <a:off x="2303748" y="1052736"/>
            <a:ext cx="2340260" cy="216024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7" idx="3"/>
            <a:endCxn id="13" idx="2"/>
          </p:cNvCxnSpPr>
          <p:nvPr/>
        </p:nvCxnSpPr>
        <p:spPr>
          <a:xfrm>
            <a:off x="4139952" y="1700808"/>
            <a:ext cx="936104" cy="36004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endCxn id="18" idx="3"/>
          </p:cNvCxnSpPr>
          <p:nvPr/>
        </p:nvCxnSpPr>
        <p:spPr>
          <a:xfrm flipH="1">
            <a:off x="6660232" y="2060848"/>
            <a:ext cx="432048" cy="432048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Заголовок 1"/>
          <p:cNvSpPr txBox="1">
            <a:spLocks/>
          </p:cNvSpPr>
          <p:nvPr/>
        </p:nvSpPr>
        <p:spPr>
          <a:xfrm>
            <a:off x="323528" y="3140968"/>
            <a:ext cx="410445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just">
              <a:spcBef>
                <a:spcPct val="0"/>
              </a:spcBef>
              <a:defRPr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Найбільше руйнування поверхневих ґрунтових шарів відбулося на трьох ділянках: східна, північно-східна  та північно-західна (</a:t>
            </a: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див. мал. 6.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kumimoji="0" lang="uk-UA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>
            <a:off x="323528" y="4797152"/>
            <a:ext cx="4104456" cy="15121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just">
              <a:spcBef>
                <a:spcPct val="0"/>
              </a:spcBef>
              <a:defRPr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Кількість новостворених ерозійних  ліній  становили: </a:t>
            </a:r>
          </a:p>
          <a:p>
            <a:pPr lvl="0" algn="just">
              <a:spcBef>
                <a:spcPct val="0"/>
              </a:spcBef>
              <a:buFontTx/>
              <a:buChar char="-"/>
              <a:defRPr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7 (довжина  80-120 м), </a:t>
            </a:r>
          </a:p>
          <a:p>
            <a:pPr lvl="0" algn="just">
              <a:spcBef>
                <a:spcPct val="0"/>
              </a:spcBef>
              <a:buFontTx/>
              <a:buChar char="-"/>
              <a:defRPr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14 (довжина 40-75 м), </a:t>
            </a:r>
          </a:p>
          <a:p>
            <a:pPr lvl="0" algn="just">
              <a:spcBef>
                <a:spcPct val="0"/>
              </a:spcBef>
              <a:buFontTx/>
              <a:buChar char="-"/>
              <a:defRPr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17 (довжина 15-40 м), </a:t>
            </a:r>
          </a:p>
          <a:p>
            <a:pPr lvl="0" algn="just">
              <a:spcBef>
                <a:spcPct val="0"/>
              </a:spcBef>
              <a:buFontTx/>
              <a:buChar char="-"/>
              <a:defRPr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22 (довжина 5-17 м).</a:t>
            </a:r>
            <a:endParaRPr kumimoji="0" lang="uk-UA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5" name="Рисунок 34" descr="C:\Users\User\Pictures\МАН 1\МАН 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281645"/>
            <a:ext cx="424847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sx="102000" sy="102000" algn="bl" rotWithShape="0">
              <a:prstClr val="black">
                <a:alpha val="40000"/>
              </a:prstClr>
            </a:outerShdw>
          </a:effectLst>
        </p:spPr>
      </p:pic>
      <p:sp>
        <p:nvSpPr>
          <p:cNvPr id="36" name="Прямоугольник 35"/>
          <p:cNvSpPr/>
          <p:nvPr/>
        </p:nvSpPr>
        <p:spPr>
          <a:xfrm>
            <a:off x="4572000" y="5805264"/>
            <a:ext cx="43471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Мал. 6.  Визначені ділянки на яких відбувся </a:t>
            </a: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процес розвитку водної ерозії </a:t>
            </a:r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User\OneDrive\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323528" y="548680"/>
            <a:ext cx="8424936" cy="86409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323528" y="620688"/>
            <a:ext cx="8424936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МАСШТАБНІ ВИРУБКИ ЛІСІВ НА ТЕРИТОРІЇ МАРМАРОСЬКОГО МАСИВУ ПРИЗВЕЛИ ДО ТАКИХ НЕГАТИВНИХ ФАКТОРІВ:</a:t>
            </a:r>
            <a:endParaRPr kumimoji="0" lang="uk-UA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71600" y="1484784"/>
            <a:ext cx="7776864" cy="57606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971600" y="1556792"/>
            <a:ext cx="777686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- швидке перезволоження  поверхневих та  глибинних  ґрунтових  шарів,</a:t>
            </a:r>
            <a:endParaRPr kumimoji="0" lang="uk-UA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71600" y="2132856"/>
            <a:ext cx="7776864" cy="64807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971600" y="2204864"/>
            <a:ext cx="777686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- формування  потужних  поверхневих  водних  стоків  під  час  сильних дощів  та  локальних  злив,</a:t>
            </a:r>
            <a:endParaRPr kumimoji="0" lang="uk-UA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71600" y="2852936"/>
            <a:ext cx="7776864" cy="50405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971600" y="2780928"/>
            <a:ext cx="777686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- руйнування  поверхневого  ґрунтового шару дощовими водами,</a:t>
            </a:r>
            <a:endParaRPr kumimoji="0" lang="uk-UA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971600" y="3429000"/>
            <a:ext cx="7776864" cy="64807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971600" y="3429000"/>
            <a:ext cx="777686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- вимивання мінеральних  речовин  необхідних  для  росту  й  розвитку  молодого  лісового  підліску.</a:t>
            </a:r>
            <a:endParaRPr kumimoji="0" lang="uk-UA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22" name="Прямая со стрелкой 21"/>
          <p:cNvCxnSpPr>
            <a:endCxn id="12" idx="1"/>
          </p:cNvCxnSpPr>
          <p:nvPr/>
        </p:nvCxnSpPr>
        <p:spPr>
          <a:xfrm>
            <a:off x="683568" y="1268760"/>
            <a:ext cx="288032" cy="504056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endCxn id="14" idx="1"/>
          </p:cNvCxnSpPr>
          <p:nvPr/>
        </p:nvCxnSpPr>
        <p:spPr>
          <a:xfrm>
            <a:off x="683568" y="1340768"/>
            <a:ext cx="288032" cy="1080120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endCxn id="17" idx="1"/>
          </p:cNvCxnSpPr>
          <p:nvPr/>
        </p:nvCxnSpPr>
        <p:spPr>
          <a:xfrm>
            <a:off x="611560" y="1268760"/>
            <a:ext cx="360040" cy="1800200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20" idx="1"/>
          </p:cNvCxnSpPr>
          <p:nvPr/>
        </p:nvCxnSpPr>
        <p:spPr>
          <a:xfrm>
            <a:off x="539552" y="1340768"/>
            <a:ext cx="432048" cy="2412268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395536" y="4437112"/>
            <a:ext cx="83529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Під час формування поверхневого площинного змиву та водної ерозії, відбувається вимивання  вмісту  гумусу,  поживних  речовин: </a:t>
            </a:r>
          </a:p>
          <a:p>
            <a:pPr algn="just">
              <a:buFontTx/>
              <a:buChar char="-"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азот </a:t>
            </a:r>
          </a:p>
          <a:p>
            <a:pPr algn="just">
              <a:buFontTx/>
              <a:buChar char="-"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фосфор, </a:t>
            </a:r>
          </a:p>
          <a:p>
            <a:pPr algn="just">
              <a:buFontTx/>
              <a:buChar char="-"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мікроелементів   </a:t>
            </a:r>
          </a:p>
          <a:p>
            <a:pPr algn="just">
              <a:buFontTx/>
              <a:buChar char="-"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біологічних  речовин. 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User\OneDrive\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395536" y="1099193"/>
            <a:ext cx="849694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uk-UA" sz="2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1691680" y="5949280"/>
            <a:ext cx="547260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          Мал. 7. Кволий ліс.</a:t>
            </a:r>
            <a:endParaRPr kumimoji="0" lang="uk-UA" sz="1600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332656"/>
            <a:ext cx="842493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Кінцевим  результатом всього  цього  є  поганий  ріст та  розвиток  молодого  лісового  підліску  на лісо-зрубних площах. </a:t>
            </a:r>
          </a:p>
          <a:p>
            <a:pPr algn="just"/>
            <a:endParaRPr lang="uk-UA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Тому,  із 80% штучних насадженнях  молодої  лісової  розсади  до  ста-річного  віку  доживає  тільки  30-35%,  решта  просто  гине або  стають  кволими  і  гібридними (</a:t>
            </a:r>
            <a:r>
              <a:rPr lang="uk-UA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див. мал. 7.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uk-UA" sz="2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C:\Users\admin\AppData\Local\Microsoft\Windows\Temporary Internet Files\Content.Word\1.1.1.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2564904"/>
            <a:ext cx="5472608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sx="102000" sy="102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C:\Users\User\OneDrive\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323528" y="476672"/>
            <a:ext cx="8424936" cy="129614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548680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ЩОБ В ПОДАЛЬШОМУ ПРИЗУПИНИТИ ПРОЦЕС РОЗВИТКУ ВОДНОЇ ЕРОЗІЇ, ПОТРІБНО ЗРОБИТИ НАСТУПНЕ: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95536" y="2060848"/>
            <a:ext cx="3960440" cy="18002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Прямоугольник 12"/>
          <p:cNvSpPr/>
          <p:nvPr/>
        </p:nvSpPr>
        <p:spPr>
          <a:xfrm>
            <a:off x="395536" y="2204864"/>
            <a:ext cx="38884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 зменшити  площі  вирубки  всіх  лісів,  на  всіх  експозиціях  гірських  схилах;  </a:t>
            </a:r>
            <a:endParaRPr lang="uk-UA" sz="11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788024" y="2132856"/>
            <a:ext cx="3960440" cy="172819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Прямоугольник 17"/>
          <p:cNvSpPr/>
          <p:nvPr/>
        </p:nvSpPr>
        <p:spPr>
          <a:xfrm>
            <a:off x="4860032" y="2276872"/>
            <a:ext cx="381642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на масштабних  лісорубних площах, необхідно  якнайшвидше  провести  штучне відновлення  лісів;</a:t>
            </a:r>
            <a:endParaRPr lang="uk-UA" sz="22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95536" y="4149080"/>
            <a:ext cx="8424936" cy="194421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Прямоугольник 19"/>
          <p:cNvSpPr/>
          <p:nvPr/>
        </p:nvSpPr>
        <p:spPr>
          <a:xfrm>
            <a:off x="467544" y="4365104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лісорубні  площі, після  посадки  лісової  розсади  засіяти  насінням  трав  і  рослин,  щоб  створити  рослинно-трав</a:t>
            </a:r>
            <a:r>
              <a:rPr lang="uk-UA" sz="2400" b="1" dirty="0" smtClean="0">
                <a:ea typeface="Calibri" pitchFamily="34" charset="0"/>
                <a:cs typeface="Times New Roman" pitchFamily="18" charset="0"/>
              </a:rPr>
              <a:t>’</a:t>
            </a:r>
            <a:r>
              <a:rPr lang="uk-UA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яний покрив,  який  буде  захищати  поверхневий  ґрунт  від  розмивання.</a:t>
            </a:r>
            <a:endParaRPr lang="uk-UA" sz="3200" b="1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4572000" y="1700808"/>
            <a:ext cx="72008" cy="2592288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9" idx="2"/>
            <a:endCxn id="12" idx="3"/>
          </p:cNvCxnSpPr>
          <p:nvPr/>
        </p:nvCxnSpPr>
        <p:spPr>
          <a:xfrm flipH="1">
            <a:off x="4355976" y="1749009"/>
            <a:ext cx="180020" cy="1211939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endCxn id="17" idx="1"/>
          </p:cNvCxnSpPr>
          <p:nvPr/>
        </p:nvCxnSpPr>
        <p:spPr>
          <a:xfrm>
            <a:off x="4572000" y="1700808"/>
            <a:ext cx="216024" cy="1296144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User\OneDrive\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395536" y="1099193"/>
            <a:ext cx="849694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uk-UA" sz="2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332656"/>
            <a:ext cx="842493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На  стрімких  схилах  гір  вирубка  лісів,  які  володіють  водо-регулюючими  та  водозахисними  функціями, не потрібно вирубувати.  </a:t>
            </a:r>
          </a:p>
          <a:p>
            <a:pPr algn="just">
              <a:buFont typeface="Wingdings" pitchFamily="2" charset="2"/>
              <a:buChar char="Ø"/>
            </a:pPr>
            <a:endParaRPr lang="uk-UA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Коренева   система таких  дерев  чудово тримає  поверхневі  ґрунтові  шари та захищає їх  від  руйнування дощовими  й  талими  водами.</a:t>
            </a:r>
            <a:endParaRPr lang="uk-UA" sz="2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rto="http://schemas.microsoft.com/office/word/2006/arto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924944"/>
            <a:ext cx="6912768" cy="3312368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sx="102000" sy="102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User\OneDrive\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395536" y="1099193"/>
            <a:ext cx="849694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uk-UA" sz="2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332656"/>
            <a:ext cx="842493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Різноманітний  рослинний  покрив  на  лісо-зрубних  територіях  виконує  надзвичайно  велику  ґрунтозахисну  роль. </a:t>
            </a:r>
          </a:p>
          <a:p>
            <a:pPr algn="just"/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Чим  краще  розвинений  рослинний  покрив, тим  слабше  розвивається  водна  ерозія  на поверхневих  гірських  схилах,  що  є   незахищені  лісовими  масивами.</a:t>
            </a:r>
            <a:endParaRPr lang="uk-UA" sz="2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rto="http://schemas.microsoft.com/office/word/2006/arto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564904"/>
            <a:ext cx="6408712" cy="3744416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sx="102000" sy="102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OneDrive\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79512" y="188640"/>
            <a:ext cx="8784976" cy="5688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ВИСНОВКИ</a:t>
            </a:r>
          </a:p>
          <a:p>
            <a:pPr algn="just">
              <a:spcBef>
                <a:spcPct val="0"/>
              </a:spcBef>
              <a:defRPr/>
            </a:pPr>
            <a:endParaRPr lang="uk-U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     Виходячи  з  цього,  можна  впевнено  зазначити,  що  всі  типи  водних  ерозії  спричиняють  не  тільки  руйнування  поверхневого  ґрунтового  шару, але  й  знижують  рівень  його  родючості.  Тому, масштабні  вирубки  лісів  призводять  до  розвитку  масштабного  розвитку  ерозійних процесів,  які  спричиняють  повне  руйнування  ландшафтних  комплексів  та  порушення  екологічної  рівноваги.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OneDrive\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79512" y="188640"/>
            <a:ext cx="8784976" cy="6336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СПИСОК ВИКОРИСТАНИХ ДЖЕРЕЛ </a:t>
            </a:r>
          </a:p>
          <a:p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Основи геології та геоморфології. – К., 1996.</a:t>
            </a:r>
          </a:p>
          <a:p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http://ebooktime.net/book_17_glava_17_2.1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Водна  ерозія.  </a:t>
            </a:r>
          </a:p>
          <a:p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http://lubbook.org/book_274_glava_23_Erozij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  <a:hlinkClick r:id="rId5"/>
              </a:rPr>
              <a:t>runtu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  <a:hlinkClick r:id="rId5"/>
              </a:rPr>
              <a:t>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  <a:hlinkClick r:id="rId5"/>
              </a:rPr>
              <a:t>zakhodi_bo.html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http://www.oblrada.sumy.ua/index.php?option=com_content&amp;task=view&amp;id=262&amp;Itemid=59.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1888</TotalTime>
  <Words>946</Words>
  <Application>Microsoft Office PowerPoint</Application>
  <PresentationFormat>Экран (4:3)</PresentationFormat>
  <Paragraphs>124</Paragraphs>
  <Slides>15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Центр науково-технічної,  дитячої та юнацької творчості  Рахівської міської ради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</dc:creator>
  <cp:lastModifiedBy>User</cp:lastModifiedBy>
  <cp:revision>144</cp:revision>
  <dcterms:created xsi:type="dcterms:W3CDTF">2025-02-14T14:51:04Z</dcterms:created>
  <dcterms:modified xsi:type="dcterms:W3CDTF">2025-03-17T15:12:40Z</dcterms:modified>
</cp:coreProperties>
</file>