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301" r:id="rId2"/>
    <p:sldId id="272" r:id="rId3"/>
    <p:sldId id="274" r:id="rId4"/>
    <p:sldId id="299" r:id="rId5"/>
    <p:sldId id="286" r:id="rId6"/>
    <p:sldId id="287" r:id="rId7"/>
    <p:sldId id="273" r:id="rId8"/>
    <p:sldId id="279" r:id="rId9"/>
    <p:sldId id="276" r:id="rId10"/>
    <p:sldId id="295" r:id="rId11"/>
    <p:sldId id="296" r:id="rId12"/>
    <p:sldId id="297" r:id="rId13"/>
    <p:sldId id="298" r:id="rId14"/>
    <p:sldId id="30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BFF"/>
    <a:srgbClr val="79DCFF"/>
    <a:srgbClr val="8585FF"/>
    <a:srgbClr val="6DFF6D"/>
    <a:srgbClr val="B3FFB3"/>
    <a:srgbClr val="85FF85"/>
    <a:srgbClr val="FFB547"/>
    <a:srgbClr val="FFCE85"/>
    <a:srgbClr val="666633"/>
    <a:srgbClr val="996633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>
        <p:scale>
          <a:sx n="71" d="100"/>
          <a:sy n="71" d="100"/>
        </p:scale>
        <p:origin x="-134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8FB6D-BAD2-460A-9D4A-3676A1A52A12}" type="datetimeFigureOut">
              <a:rPr lang="uk-UA" smtClean="0"/>
              <a:pPr/>
              <a:t>18.03.2025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6364C-7808-4671-BCF3-109B3C86B8C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821953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Центр науково-технічної,  дитячої та юнацької творчості</a:t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міської ради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052736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Всеукраїнський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інтерактивний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конкурс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Дослідник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844824"/>
            <a:ext cx="889248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Номінація: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Еколог-Юніор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2636912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ЕКОЛОГІЧНА РОЛЬ 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ЛІСОВОГО МАСИВУ В  РЕГУЛЮВАННІ  ДОВОЩОВЇ ВОДИ НА ПОВЕРХНІ ГІРСЬКОГО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СХИЛУ</a:t>
            </a:r>
            <a:endParaRPr lang="uk-UA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3645024"/>
            <a:ext cx="8964488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Бурмиляк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Дарина Михайлівна,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вихованка гуртка «Юні екологи»,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юнацької творчості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міської ради,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учениця 10 класу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Рахівського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ЗЗСО І-ІІІ ст., №1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Шмиг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Василь Васильович,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керівник гуртка «Юні екологи»,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юнацької творчості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міської ради.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6036047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Рахів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2025 р.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270" name="AutoShape 6" descr="Щеврик гірський - факти, дієта, ареал і фотографії на Animalia.b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Блок-схема: альтернативный процесс 12"/>
          <p:cNvSpPr/>
          <p:nvPr/>
        </p:nvSpPr>
        <p:spPr>
          <a:xfrm>
            <a:off x="467544" y="764704"/>
            <a:ext cx="2880320" cy="648072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836712"/>
            <a:ext cx="2664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МЕТА  РОБОТИ: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3491880" y="692696"/>
            <a:ext cx="5328592" cy="1728192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3491880" y="692696"/>
            <a:ext cx="53285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вивчити та частково дослідити коефіцієнт вбирання дощової води лісовим наметом та їхня роль в запобіганні формування негативних водних процесів на гірських схилах. </a:t>
            </a:r>
          </a:p>
        </p:txBody>
      </p:sp>
      <p:sp>
        <p:nvSpPr>
          <p:cNvPr id="1029" name="AutoShape 5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1" name="AutoShape 7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3" name="AutoShape 9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467544" y="2780928"/>
            <a:ext cx="2880320" cy="864096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ямоугольник 23"/>
          <p:cNvSpPr/>
          <p:nvPr/>
        </p:nvSpPr>
        <p:spPr>
          <a:xfrm>
            <a:off x="467544" y="2780928"/>
            <a:ext cx="288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ЄКТ ДОСЛІДЖЕННЯ: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3491880" y="2708920"/>
            <a:ext cx="5328592" cy="1440160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Прямоугольник 25"/>
          <p:cNvSpPr/>
          <p:nvPr/>
        </p:nvSpPr>
        <p:spPr>
          <a:xfrm>
            <a:off x="3491880" y="2708920"/>
            <a:ext cx="5328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визначити коефіцієнт вбирання дощової води лісовим наметом та його роль в запобіганні формування негативних водних явищ на гірських схилах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альтернативный процесс 26"/>
          <p:cNvSpPr/>
          <p:nvPr/>
        </p:nvSpPr>
        <p:spPr>
          <a:xfrm>
            <a:off x="395536" y="4653136"/>
            <a:ext cx="2880320" cy="864096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Прямоугольник 27"/>
          <p:cNvSpPr/>
          <p:nvPr/>
        </p:nvSpPr>
        <p:spPr>
          <a:xfrm>
            <a:off x="395536" y="4653136"/>
            <a:ext cx="288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ПРЕДМЕТ ДОСЛІДЖЕННЯ: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Блок-схема: альтернативный процесс 28"/>
          <p:cNvSpPr/>
          <p:nvPr/>
        </p:nvSpPr>
        <p:spPr>
          <a:xfrm>
            <a:off x="3419872" y="4581128"/>
            <a:ext cx="5328592" cy="1440160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Прямоугольник 29"/>
          <p:cNvSpPr/>
          <p:nvPr/>
        </p:nvSpPr>
        <p:spPr>
          <a:xfrm>
            <a:off x="3419872" y="4581128"/>
            <a:ext cx="5328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вплив деревних порід, типи зелених мохів та поверхневих ґрунтів в запобіганні формування зайвої води на поверхні гірських схилів.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39552" y="980728"/>
            <a:ext cx="2664296" cy="1008112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1052736"/>
            <a:ext cx="2592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ОСНОВНІ ЗАВДАННЯ: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3347864" y="908720"/>
            <a:ext cx="5544616" cy="4464496"/>
          </a:xfrm>
          <a:prstGeom prst="flowChartAlternateProcess">
            <a:avLst/>
          </a:prstGeom>
          <a:gradFill flip="none" rotWithShape="1">
            <a:gsLst>
              <a:gs pos="0">
                <a:srgbClr val="FFB061">
                  <a:tint val="66000"/>
                  <a:satMod val="160000"/>
                </a:srgbClr>
              </a:gs>
              <a:gs pos="50000">
                <a:srgbClr val="FFB061">
                  <a:tint val="44500"/>
                  <a:satMod val="160000"/>
                </a:srgbClr>
              </a:gs>
              <a:gs pos="100000">
                <a:srgbClr val="FFB06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3419872" y="980728"/>
            <a:ext cx="54726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1. Вивчити роль лісового масиву на гірському схилі під час випадання дощу. </a:t>
            </a:r>
          </a:p>
          <a:p>
            <a:pPr algn="just"/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2. Дослідити вплив лісів на зменшення коефіцієнта зайвої води на поверхні гірських схилів. </a:t>
            </a:r>
          </a:p>
          <a:p>
            <a:pPr algn="just"/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3. Надати необхідні рекомендації щодо збереження лісових масивів на гірських схилах.</a:t>
            </a:r>
          </a:p>
        </p:txBody>
      </p:sp>
      <p:pic>
        <p:nvPicPr>
          <p:cNvPr id="13" name="Picture 2" descr="10 цікавих фактів про хвойні ліси ᐈ faktypro.com.u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068960"/>
            <a:ext cx="2727575" cy="180020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11560" y="260648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ТЕОРЕТИЧНА ЧАСТИНА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9" name="Прямоугольник 28"/>
          <p:cNvSpPr/>
          <p:nvPr/>
        </p:nvSpPr>
        <p:spPr>
          <a:xfrm>
            <a:off x="395536" y="764704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Лісовий  масив віком  від  100  років, на  площі  1га  затримує близько 70%  дощової води, яку потім віддає природному  середовищі.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Одне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листяне дерево віком 100 років, протягом  однієї доби випадання  помірного  дощу  вбирає в себе  близько 200 л  води  з площі 10м², а смерека – у 2-3 рази більше.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Якщо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на одному гектарі зростає близько  800 листяних дерев віком більше 100 років, то вони собою затримають близько 160 000 л води.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одна  з  головних  функцій  лісового масиву  в природному  середовищі гірської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Рахівщини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,  яку  називають – водо-затримуюча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11560" y="260648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ЕКСПЕРИМЕНТАЛЬНО-ДОСЛІДНА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ЧАСТИНА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467544" y="1196752"/>
            <a:ext cx="3240360" cy="576064"/>
          </a:xfrm>
          <a:prstGeom prst="flowChartAlternateProcess">
            <a:avLst/>
          </a:prstGeom>
          <a:solidFill>
            <a:srgbClr val="E0FFA3"/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1268760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МЕТОДИКА РОБОТИ: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683568" y="1916832"/>
            <a:ext cx="4104456" cy="864096"/>
          </a:xfrm>
          <a:prstGeom prst="flowChartAlternateProcess">
            <a:avLst/>
          </a:prstGeom>
          <a:solidFill>
            <a:srgbClr val="E0FFA3"/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683568" y="1844824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Польове та експериментальне дослідження  проводилося  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25-26 червня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2024 року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683568" y="2924944"/>
            <a:ext cx="4176464" cy="792088"/>
          </a:xfrm>
          <a:prstGeom prst="flowChartAlternateProcess">
            <a:avLst/>
          </a:prstGeom>
          <a:solidFill>
            <a:srgbClr val="E0FFA3"/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755576" y="2996952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 території урочища урочище 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Черетів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басейн  Малого   потоку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683568" y="3861048"/>
            <a:ext cx="4248472" cy="1080120"/>
          </a:xfrm>
          <a:prstGeom prst="flowChartAlternateProcess">
            <a:avLst/>
          </a:prstGeom>
          <a:solidFill>
            <a:srgbClr val="E0FFA3"/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ямоугольник 23"/>
          <p:cNvSpPr/>
          <p:nvPr/>
        </p:nvSpPr>
        <p:spPr>
          <a:xfrm>
            <a:off x="755576" y="3933056"/>
            <a:ext cx="4248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Розмір дослідної території – 1 га,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розміщена  на  південно-східному схилі,  висота над рівнем моря – 600 м.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683568" y="5085184"/>
            <a:ext cx="4248472" cy="720080"/>
          </a:xfrm>
          <a:prstGeom prst="flowChartAlternateProcess">
            <a:avLst/>
          </a:prstGeom>
          <a:solidFill>
            <a:srgbClr val="E0FFA3"/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Прямоугольник 25"/>
          <p:cNvSpPr/>
          <p:nvPr/>
        </p:nvSpPr>
        <p:spPr>
          <a:xfrm>
            <a:off x="827584" y="5085184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Тривалість випадання помірно-сильного дощу: 12 годин.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467544" y="1700808"/>
            <a:ext cx="72008" cy="3744416"/>
          </a:xfrm>
          <a:prstGeom prst="line">
            <a:avLst/>
          </a:prstGeom>
          <a:ln w="381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endCxn id="25" idx="1"/>
          </p:cNvCxnSpPr>
          <p:nvPr/>
        </p:nvCxnSpPr>
        <p:spPr>
          <a:xfrm>
            <a:off x="467544" y="5445224"/>
            <a:ext cx="216024" cy="0"/>
          </a:xfrm>
          <a:prstGeom prst="line">
            <a:avLst/>
          </a:prstGeom>
          <a:ln w="381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67544" y="4365104"/>
            <a:ext cx="216024" cy="0"/>
          </a:xfrm>
          <a:prstGeom prst="line">
            <a:avLst/>
          </a:prstGeom>
          <a:ln w="381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539552" y="3284984"/>
            <a:ext cx="216024" cy="0"/>
          </a:xfrm>
          <a:prstGeom prst="line">
            <a:avLst/>
          </a:prstGeom>
          <a:ln w="381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39552" y="2276872"/>
            <a:ext cx="216024" cy="0"/>
          </a:xfrm>
          <a:prstGeom prst="line">
            <a:avLst/>
          </a:prstGeom>
          <a:ln w="38100">
            <a:solidFill>
              <a:srgbClr val="CC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Рисунок 5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060848"/>
            <a:ext cx="3960440" cy="2945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5508104" y="155679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3923928" y="1196752"/>
            <a:ext cx="504056" cy="395174"/>
          </a:xfrm>
          <a:prstGeom prst="straightConnector1">
            <a:avLst/>
          </a:prstGeom>
          <a:ln w="38100">
            <a:solidFill>
              <a:srgbClr val="CDFFC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716016" y="1196752"/>
            <a:ext cx="432048" cy="288032"/>
          </a:xfrm>
          <a:prstGeom prst="straightConnector1">
            <a:avLst/>
          </a:prstGeom>
          <a:ln w="38100">
            <a:solidFill>
              <a:srgbClr val="CDFFC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1547664" y="188640"/>
            <a:ext cx="5904656" cy="1008112"/>
          </a:xfrm>
          <a:prstGeom prst="ellipse">
            <a:avLst/>
          </a:prstGeom>
          <a:solidFill>
            <a:srgbClr val="CDFFC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1691680" y="332656"/>
            <a:ext cx="5544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Перед проведення експериментального дослідження,  мною було визначено: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251520" y="1196752"/>
            <a:ext cx="3672408" cy="792088"/>
          </a:xfrm>
          <a:prstGeom prst="ellipse">
            <a:avLst/>
          </a:prstGeom>
          <a:solidFill>
            <a:srgbClr val="CDFFC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1268760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1. кількість деревних порід </a:t>
            </a:r>
          </a:p>
          <a:p>
            <a:pPr marL="342900" indent="-342900"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за віком та типом,</a:t>
            </a:r>
          </a:p>
        </p:txBody>
      </p:sp>
      <p:sp>
        <p:nvSpPr>
          <p:cNvPr id="30" name="Овал 29"/>
          <p:cNvSpPr/>
          <p:nvPr/>
        </p:nvSpPr>
        <p:spPr>
          <a:xfrm>
            <a:off x="5148064" y="1196752"/>
            <a:ext cx="3672408" cy="792088"/>
          </a:xfrm>
          <a:prstGeom prst="ellipse">
            <a:avLst/>
          </a:prstGeom>
          <a:solidFill>
            <a:srgbClr val="CDFFC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Прямоугольник 31"/>
          <p:cNvSpPr/>
          <p:nvPr/>
        </p:nvSpPr>
        <p:spPr>
          <a:xfrm>
            <a:off x="5148064" y="1268760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2. площа поширення всіх </a:t>
            </a:r>
          </a:p>
          <a:p>
            <a:pPr marL="342900" indent="-342900"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типів зеленого моху,</a:t>
            </a:r>
          </a:p>
        </p:txBody>
      </p:sp>
      <p:sp>
        <p:nvSpPr>
          <p:cNvPr id="41" name="Овал 40"/>
          <p:cNvSpPr/>
          <p:nvPr/>
        </p:nvSpPr>
        <p:spPr>
          <a:xfrm>
            <a:off x="2627784" y="1844824"/>
            <a:ext cx="3672408" cy="792088"/>
          </a:xfrm>
          <a:prstGeom prst="ellipse">
            <a:avLst/>
          </a:prstGeom>
          <a:solidFill>
            <a:srgbClr val="CDFFC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угольник 22"/>
          <p:cNvSpPr/>
          <p:nvPr/>
        </p:nvSpPr>
        <p:spPr>
          <a:xfrm>
            <a:off x="2771800" y="1916832"/>
            <a:ext cx="3384376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3. типи ґрунтів та площа</a:t>
            </a:r>
          </a:p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їх поширення</a:t>
            </a:r>
          </a:p>
        </p:txBody>
      </p:sp>
      <p:graphicFrame>
        <p:nvGraphicFramePr>
          <p:cNvPr id="42" name="Таблица 41"/>
          <p:cNvGraphicFramePr>
            <a:graphicFrameLocks noGrp="1"/>
          </p:cNvGraphicFramePr>
          <p:nvPr/>
        </p:nvGraphicFramePr>
        <p:xfrm>
          <a:off x="251520" y="3501009"/>
          <a:ext cx="8640958" cy="3030646"/>
        </p:xfrm>
        <a:graphic>
          <a:graphicData uri="http://schemas.openxmlformats.org/drawingml/2006/table">
            <a:tbl>
              <a:tblPr/>
              <a:tblGrid>
                <a:gridCol w="1800200"/>
                <a:gridCol w="792088"/>
                <a:gridCol w="720080"/>
                <a:gridCol w="720080"/>
                <a:gridCol w="792088"/>
                <a:gridCol w="936104"/>
                <a:gridCol w="974738"/>
                <a:gridCol w="825462"/>
                <a:gridCol w="127328"/>
                <a:gridCol w="952790"/>
              </a:tblGrid>
              <a:tr h="64540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Кількість деревних порід (у шт.).                  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9FFFD8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          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               Вік деревних порід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9FFF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Типи мохів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9806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Сфагнум </a:t>
                      </a: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лісовий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Зозулин  </a:t>
                      </a: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льон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 err="1">
                          <a:latin typeface="Times New Roman"/>
                          <a:ea typeface="Calibri"/>
                          <a:cs typeface="Times New Roman"/>
                        </a:rPr>
                        <a:t>Гілоко-мієвий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Андреєвий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</a:tr>
              <a:tr h="44980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18-30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9FFF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31-50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9FFF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51-90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9FFF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91-120</a:t>
                      </a:r>
                      <a:endParaRPr lang="uk-UA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9FFF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98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Ялина  карпатська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49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15м²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7м²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11 м²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17м²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</a:tr>
              <a:tr h="198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Ялиця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61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Загальна площа: 50м²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00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98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Бук  лісовий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54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              </a:t>
                      </a: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Типи ґрунтів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961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Явір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Бурі лісові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Сірі лісові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Світло-сірі</a:t>
                      </a:r>
                      <a:endParaRPr lang="uk-UA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8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Граб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uk-UA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450 м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350 м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200 м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8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Ясень</a:t>
                      </a:r>
                      <a:endParaRPr lang="uk-UA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uk-UA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uk-UA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Calibri"/>
                          <a:cs typeface="Times New Roman"/>
                        </a:rPr>
                        <a:t>Загальна площа: 1000 м</a:t>
                      </a:r>
                      <a:endParaRPr lang="uk-UA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263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    Всього:</a:t>
                      </a:r>
                      <a:endParaRPr lang="uk-UA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753 штук</a:t>
                      </a:r>
                      <a:endParaRPr lang="uk-UA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E5FF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latin typeface="Times New Roman"/>
                          <a:ea typeface="Calibri"/>
                          <a:cs typeface="Times New Roman"/>
                        </a:rPr>
                        <a:t>           -</a:t>
                      </a:r>
                      <a:endParaRPr lang="uk-UA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9" name="Прямая со стрелкой 18"/>
          <p:cNvCxnSpPr/>
          <p:nvPr/>
        </p:nvCxnSpPr>
        <p:spPr>
          <a:xfrm>
            <a:off x="4572000" y="1196752"/>
            <a:ext cx="0" cy="648072"/>
          </a:xfrm>
          <a:prstGeom prst="straightConnector1">
            <a:avLst/>
          </a:prstGeom>
          <a:ln w="38100">
            <a:solidFill>
              <a:srgbClr val="CDFFC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51520" y="292494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Таблиця 1.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Кількість  деревних порід, площі поширення зелених мохів та типи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ґрунтів.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683568" y="2852936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Таблиця 2.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Середній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кофіцієнт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зволоженості деревних порід (у %)</a:t>
            </a:r>
          </a:p>
          <a:p>
            <a:pPr algn="ctr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395536" y="3501008"/>
          <a:ext cx="8424937" cy="2736306"/>
        </p:xfrm>
        <a:graphic>
          <a:graphicData uri="http://schemas.openxmlformats.org/drawingml/2006/table">
            <a:tbl>
              <a:tblPr>
                <a:effectLst>
                  <a:outerShdw blurRad="50800" dist="38100" dir="18900000" sx="101000" sy="101000" algn="b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967724"/>
                <a:gridCol w="1002081"/>
                <a:gridCol w="956532"/>
                <a:gridCol w="966469"/>
                <a:gridCol w="971440"/>
                <a:gridCol w="998768"/>
                <a:gridCol w="1561923"/>
              </a:tblGrid>
              <a:tr h="912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Порода деревини</a:t>
                      </a: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20-25%</a:t>
                      </a: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26-35%</a:t>
                      </a: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36-45%</a:t>
                      </a: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46-55%</a:t>
                      </a: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56-60%</a:t>
                      </a: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Середнє коефіцієнт зволоженості</a:t>
                      </a: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66FF66"/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Ялина карпатська 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39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44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63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25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28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38%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Ялина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32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41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44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38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20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44%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Бук лісовий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36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39 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38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32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18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32%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Явір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18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20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22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13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36%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Граб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6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18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18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12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9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37%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Ясень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10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15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22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/>
                          <a:ea typeface="Calibri"/>
                          <a:cs typeface="Times New Roman"/>
                        </a:rPr>
                        <a:t>16 шт.</a:t>
                      </a:r>
                      <a:endParaRPr lang="uk-UA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16 шт.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Calibri"/>
                          <a:cs typeface="Times New Roman"/>
                        </a:rPr>
                        <a:t>38%</a:t>
                      </a:r>
                      <a:endParaRPr lang="uk-UA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rgbClr val="B3FFB3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67544" y="188640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Максимальна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вологості окремих порід дерев становила 56%, а мінімальна – 22%.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uk-UA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чином 25 червня, за допомогою   вологоміра   деревини,    були     визначено    наступне:  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середній  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рівень  зволоженості дерев становив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35-45%;</a:t>
            </a:r>
          </a:p>
          <a:p>
            <a:pPr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середній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рівень  вологості   лісового  масиву   становив – 38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%.</a:t>
            </a:r>
            <a:endParaRPr lang="uk-UA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539552" y="4725144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Мал. 1. Коефіцієнт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вбирання води деревними породами протягом 12 годин випадання помірно-сильного дощу на дослідній площі  1га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799288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Рисунок 2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856895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323528" y="18864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Таблиця 3.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Типи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мохів на дослідній території урочища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Черетова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та  їхній коефіцієнт вбирання дощової води 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95536" y="4437112"/>
            <a:ext cx="4032448" cy="504056"/>
          </a:xfrm>
          <a:prstGeom prst="roundRect">
            <a:avLst/>
          </a:prstGeom>
          <a:solidFill>
            <a:srgbClr val="B0FF6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Прямоугольник 28"/>
          <p:cNvSpPr/>
          <p:nvPr/>
        </p:nvSpPr>
        <p:spPr>
          <a:xfrm>
            <a:off x="395536" y="4437112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Важливі функції  зеленого моху: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95536" y="5013176"/>
            <a:ext cx="5832648" cy="432048"/>
          </a:xfrm>
          <a:prstGeom prst="roundRect">
            <a:avLst/>
          </a:prstGeom>
          <a:solidFill>
            <a:srgbClr val="B0FF6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Прямоугольник 33"/>
          <p:cNvSpPr/>
          <p:nvPr/>
        </p:nvSpPr>
        <p:spPr>
          <a:xfrm>
            <a:off x="395536" y="5013176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1. підтримує водний баланс,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95536" y="5517232"/>
            <a:ext cx="5904656" cy="432048"/>
          </a:xfrm>
          <a:prstGeom prst="roundRect">
            <a:avLst/>
          </a:prstGeom>
          <a:solidFill>
            <a:srgbClr val="B0FF6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1" name="Прямоугольник 40"/>
          <p:cNvSpPr/>
          <p:nvPr/>
        </p:nvSpPr>
        <p:spPr>
          <a:xfrm>
            <a:off x="395536" y="5517232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2. своєю вологістю живиться лісову фауну та флору,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95536" y="6021288"/>
            <a:ext cx="5904656" cy="432048"/>
          </a:xfrm>
          <a:prstGeom prst="roundRect">
            <a:avLst/>
          </a:prstGeom>
          <a:solidFill>
            <a:srgbClr val="B0FF6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4" name="Прямоугольник 43"/>
          <p:cNvSpPr/>
          <p:nvPr/>
        </p:nvSpPr>
        <p:spPr>
          <a:xfrm>
            <a:off x="395536" y="6021288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3. позитивно впливає на розвиток різних видів грибів. </a:t>
            </a:r>
          </a:p>
        </p:txBody>
      </p:sp>
      <p:pic>
        <p:nvPicPr>
          <p:cNvPr id="11266" name="Picture 2" descr="Типи моху - Плеврокарпний мо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653136"/>
            <a:ext cx="2484275" cy="1800200"/>
          </a:xfrm>
          <a:prstGeom prst="rect">
            <a:avLst/>
          </a:prstGeom>
          <a:noFill/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6804248" y="2564904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2" name="Блок-схема: альтернативный процесс 31"/>
          <p:cNvSpPr/>
          <p:nvPr/>
        </p:nvSpPr>
        <p:spPr>
          <a:xfrm>
            <a:off x="2051720" y="404664"/>
            <a:ext cx="5472608" cy="576064"/>
          </a:xfrm>
          <a:prstGeom prst="flowChartAlternateProcess">
            <a:avLst/>
          </a:prstGeom>
          <a:solidFill>
            <a:srgbClr val="6DFF6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Прямоугольник 32"/>
          <p:cNvSpPr/>
          <p:nvPr/>
        </p:nvSpPr>
        <p:spPr>
          <a:xfrm>
            <a:off x="2123728" y="404664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Результати дослідження на площі А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489654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395536" y="4293096"/>
            <a:ext cx="4824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Мал. 2. Розподіл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дощової води між головними компонентами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старого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лісу та коефіцієнт зайвої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води.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Рисунок 3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412776"/>
            <a:ext cx="356388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Прямоугольник 46"/>
          <p:cNvSpPr/>
          <p:nvPr/>
        </p:nvSpPr>
        <p:spPr>
          <a:xfrm>
            <a:off x="5364088" y="2996952"/>
            <a:ext cx="360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Розподіл  коефіцієнту зайвої  дощової води на години та площі 1га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364088" y="3717032"/>
            <a:ext cx="3528392" cy="936104"/>
          </a:xfrm>
          <a:prstGeom prst="roundRect">
            <a:avLst/>
          </a:prstGeom>
          <a:solidFill>
            <a:srgbClr val="79DC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9" name="Прямоугольник 48"/>
          <p:cNvSpPr/>
          <p:nvPr/>
        </p:nvSpPr>
        <p:spPr>
          <a:xfrm>
            <a:off x="5364088" y="3717032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На площу 1га надійшло  близько  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54900 л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 протягом 12 годин випадання дощу.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419872" y="4941168"/>
            <a:ext cx="2736304" cy="864096"/>
          </a:xfrm>
          <a:prstGeom prst="roundRect">
            <a:avLst/>
          </a:prstGeom>
          <a:solidFill>
            <a:srgbClr val="79DC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3" name="Прямоугольник 52"/>
          <p:cNvSpPr/>
          <p:nvPr/>
        </p:nvSpPr>
        <p:spPr>
          <a:xfrm>
            <a:off x="3491880" y="4869160"/>
            <a:ext cx="26642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Коефіцієнт  затримання  дощової води лісовим масивом  -  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50672 л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228184" y="4941168"/>
            <a:ext cx="2736304" cy="864096"/>
          </a:xfrm>
          <a:prstGeom prst="roundRect">
            <a:avLst/>
          </a:prstGeom>
          <a:solidFill>
            <a:srgbClr val="79DC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6" name="Прямоугольник 55"/>
          <p:cNvSpPr/>
          <p:nvPr/>
        </p:nvSpPr>
        <p:spPr>
          <a:xfrm>
            <a:off x="6300192" y="5085184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Коефіцієнт  зайвої дощової води  - 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4027 л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/1га.  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 стрелкой 59"/>
          <p:cNvCxnSpPr>
            <a:stCxn id="49" idx="2"/>
          </p:cNvCxnSpPr>
          <p:nvPr/>
        </p:nvCxnSpPr>
        <p:spPr>
          <a:xfrm flipH="1">
            <a:off x="5868144" y="4640362"/>
            <a:ext cx="1224136" cy="300806"/>
          </a:xfrm>
          <a:prstGeom prst="straightConnector1">
            <a:avLst/>
          </a:prstGeom>
          <a:ln w="38100">
            <a:solidFill>
              <a:srgbClr val="79D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7236296" y="4653136"/>
            <a:ext cx="1008112" cy="288032"/>
          </a:xfrm>
          <a:prstGeom prst="straightConnector1">
            <a:avLst/>
          </a:prstGeom>
          <a:ln w="38100">
            <a:solidFill>
              <a:srgbClr val="79D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763688" y="404664"/>
            <a:ext cx="5472608" cy="576064"/>
          </a:xfrm>
          <a:prstGeom prst="flowChartAlternateProcess">
            <a:avLst/>
          </a:prstGeom>
          <a:solidFill>
            <a:srgbClr val="6DFF6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404664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Результати дослідження на площі Б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24744"/>
            <a:ext cx="669674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115616" y="4653136"/>
            <a:ext cx="6696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Мал. 3. Коефіцієнт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зайвої дощової води на лісорубній площі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9552" y="5229200"/>
            <a:ext cx="8136904" cy="1008112"/>
          </a:xfrm>
          <a:prstGeom prst="roundRect">
            <a:avLst/>
          </a:prstGeom>
          <a:solidFill>
            <a:srgbClr val="B3EB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5301208"/>
            <a:ext cx="81369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Навіть, при помірному дощу, який триває більше 10 годин, на свіжій лісорубній площі відбувається повільний процес руйнування поверхні ґрунту, вимивання корисних мінеральних речовин та зниження його родючості в середньому на 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20-25%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627784" y="692696"/>
            <a:ext cx="4176464" cy="57606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692696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Основні  рекомендації: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95536" y="1628800"/>
            <a:ext cx="3888432" cy="216024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700808"/>
            <a:ext cx="3888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1. Площі вирубок лісів не </a:t>
            </a:r>
          </a:p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повинна перевищувати 2 га, краще вирубувати невеличкими куртинами, а на поверхні гірського схилу залишати 10-30 дерев.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860032" y="1628800"/>
            <a:ext cx="3888432" cy="216024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4932040" y="1844824"/>
            <a:ext cx="36724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2. Під час вирубки дерев, потрібно берегти молодий підлісок, який виріс природнім шляхом від породних дерев.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2483768" y="4077072"/>
            <a:ext cx="4104456" cy="1944216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угольник 17"/>
          <p:cNvSpPr/>
          <p:nvPr/>
        </p:nvSpPr>
        <p:spPr>
          <a:xfrm>
            <a:off x="2627784" y="4221088"/>
            <a:ext cx="38164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3. Свіжі лісо-зрубні площі необхідно відразу засаджувати молодими деревами, дотримуючись необхідних технологій їх відновленню.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4283968" y="1268760"/>
            <a:ext cx="288032" cy="1401544"/>
          </a:xfrm>
          <a:prstGeom prst="straightConnector1">
            <a:avLst/>
          </a:prstGeom>
          <a:ln w="38100">
            <a:solidFill>
              <a:srgbClr val="B3EB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8" idx="2"/>
            <a:endCxn id="14" idx="1"/>
          </p:cNvCxnSpPr>
          <p:nvPr/>
        </p:nvCxnSpPr>
        <p:spPr>
          <a:xfrm>
            <a:off x="4716016" y="1215916"/>
            <a:ext cx="144016" cy="1493004"/>
          </a:xfrm>
          <a:prstGeom prst="straightConnector1">
            <a:avLst/>
          </a:prstGeom>
          <a:ln w="38100">
            <a:solidFill>
              <a:srgbClr val="B3EB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4535996" y="1268760"/>
            <a:ext cx="108012" cy="2808312"/>
          </a:xfrm>
          <a:prstGeom prst="straightConnector1">
            <a:avLst/>
          </a:prstGeom>
          <a:ln w="38100">
            <a:solidFill>
              <a:srgbClr val="B3EB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220" name="AutoShape 4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79512" y="404664"/>
            <a:ext cx="2232248" cy="576064"/>
          </a:xfrm>
          <a:prstGeom prst="flowChartAlternateProcess">
            <a:avLst/>
          </a:prstGeom>
          <a:solidFill>
            <a:srgbClr val="B0FF97"/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476672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ВИСНОВКИ: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339752" y="404664"/>
            <a:ext cx="6552728" cy="6192688"/>
          </a:xfrm>
          <a:prstGeom prst="flowChartAlternateProcess">
            <a:avLst/>
          </a:prstGeom>
          <a:solidFill>
            <a:srgbClr val="B0FF97"/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548680"/>
            <a:ext cx="6408712" cy="590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1. Лісовий масив зі всіма своїми частинами </a:t>
            </a:r>
          </a:p>
          <a:p>
            <a:pPr marL="342900" lvl="0" indent="-34290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вбирає в себе велику кількість води, під час випадання</a:t>
            </a:r>
          </a:p>
          <a:p>
            <a:pPr marL="342900" lvl="0" indent="-34290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різних типів дощів.</a:t>
            </a:r>
          </a:p>
          <a:p>
            <a:pPr marL="342900" lvl="0" indent="-342900" algn="just"/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2. Процес розвитку водної ерозії та руйнування поверхні ґрунтів найбільш спостерігається на свіжих лісо-зрубних площі, від 5 га, віком 1-2 роки.</a:t>
            </a:r>
          </a:p>
          <a:p>
            <a:pPr lvl="0" algn="just"/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3. Під наметом старого лісу, практично ніколи не спостерігається процес розвитку водної ерозії, а поверхня ґрунтів не зазнає руйнування тимчасовими поверхневими водними потоками.</a:t>
            </a:r>
          </a:p>
          <a:p>
            <a:pPr lvl="0" algn="just"/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4. Спостереження та дослідження довели, що лісовий масив зі своїм компонентами увібрав в себе близько 90% дощової води, а 10% - це зайва дощова вода, яка випаровується в повітря та акумулюється листяним покривом.   </a:t>
            </a:r>
          </a:p>
          <a:p>
            <a:pPr lvl="0" algn="just"/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5. Старі ліси та праліси відіграють надзвичайно важливу  </a:t>
            </a:r>
          </a:p>
          <a:p>
            <a:pPr lvl="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роль в регулюванні поверхневого водного стоку та  </a:t>
            </a:r>
          </a:p>
          <a:p>
            <a:pPr lvl="0"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запобігають руйнуванню поверхневих ґрунтів.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11560" y="260648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9" name="Прямоугольник 28"/>
          <p:cNvSpPr/>
          <p:nvPr/>
        </p:nvSpPr>
        <p:spPr>
          <a:xfrm>
            <a:off x="395536" y="908720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Айзенберг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М.М.,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Каганер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М.С.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Гідролого-гідрографічна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вивченість селевих явищ на Україні // Селеві потоки на території України. М., 2000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Василевський Г.А.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Воднібагатства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Карпат. – Ужгород: Карпати, 2003.</a:t>
            </a:r>
          </a:p>
          <a:p>
            <a:pPr algn="just"/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Генсірук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С. А. "Ліси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" / Наук. тов. ім. Шевченка,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Укр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ДЛТУ. - Львів, 2002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4532</TotalTime>
  <Words>1132</Words>
  <Application>Microsoft Office PowerPoint</Application>
  <PresentationFormat>Экран (4:3)</PresentationFormat>
  <Paragraphs>211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Центр науково-технічної,  дитячої та юнацької творчості  Рахівської міської ради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239</cp:revision>
  <dcterms:created xsi:type="dcterms:W3CDTF">2022-09-02T08:17:19Z</dcterms:created>
  <dcterms:modified xsi:type="dcterms:W3CDTF">2025-03-18T17:34:04Z</dcterms:modified>
</cp:coreProperties>
</file>