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65" r:id="rId6"/>
    <p:sldId id="267" r:id="rId7"/>
    <p:sldId id="268" r:id="rId8"/>
    <p:sldId id="269" r:id="rId9"/>
    <p:sldId id="270" r:id="rId10"/>
    <p:sldId id="261" r:id="rId11"/>
    <p:sldId id="262" r:id="rId12"/>
    <p:sldId id="263" r:id="rId13"/>
    <p:sldId id="271" r:id="rId14"/>
    <p:sldId id="272" r:id="rId15"/>
    <p:sldId id="27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erriweather" panose="00000500000000000000" pitchFamily="2" charset="-52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9E0418-6C8C-41D6-85AA-88ED13DDEED1}">
  <a:tblStyle styleId="{BC9E0418-6C8C-41D6-85AA-88ED13DDEE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1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ad6abf875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ad6abf875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b8f63ee59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b8f63ee59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b8f63ee5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b8f63ee5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2514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b8f63ee59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b8f63ee59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b8f63ee59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bb8f63ee59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df6c2c77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df6c2c77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/>
        </p:nvSpPr>
        <p:spPr>
          <a:xfrm>
            <a:off x="2130125" y="218150"/>
            <a:ext cx="41703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-222375" y="57750"/>
            <a:ext cx="98049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Всеукраїнський інтерактивний конкурс «МАН-Юніор-Дослідник»</a:t>
            </a:r>
            <a:endParaRPr sz="1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Номінація «Технік»</a:t>
            </a:r>
            <a:endParaRPr sz="1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177225" y="1180525"/>
            <a:ext cx="88965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Комунальний заклад “Харківська обласна МАН Харківської обласної ради Харківської</a:t>
            </a:r>
            <a:endParaRPr sz="1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області”</a:t>
            </a:r>
            <a:endParaRPr sz="16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558200" y="1800750"/>
            <a:ext cx="78489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Програмно-апаратний комплекс для передачі текстових повідомлень за технологією LI-FI</a:t>
            </a:r>
            <a:endParaRPr sz="2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2058825" y="2420975"/>
            <a:ext cx="7014900" cy="1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Татарінов Андрій Максимович - Комунальний заклад «Харківський ліцей № 47 Харківської міської ради», 7 клас.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Науковий керівник: Лавров Володимир Дмитрович - керівник гуртка Комунального закладу «Харківська обласна Мала академія наук Харківської обласної ради».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5D845A-8F0C-434D-8C29-7C5B294AFF41}"/>
              </a:ext>
            </a:extLst>
          </p:cNvPr>
          <p:cNvSpPr/>
          <p:nvPr/>
        </p:nvSpPr>
        <p:spPr>
          <a:xfrm>
            <a:off x="95653" y="785400"/>
            <a:ext cx="5413122" cy="395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5" name="Google Shape;105;p18"/>
          <p:cNvSpPr txBox="1"/>
          <p:nvPr/>
        </p:nvSpPr>
        <p:spPr>
          <a:xfrm>
            <a:off x="777900" y="248700"/>
            <a:ext cx="6801300" cy="1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Функціональна схема пристрою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166650" y="937225"/>
            <a:ext cx="956400" cy="156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Монітор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7083325" y="865025"/>
            <a:ext cx="1601100" cy="187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Мобільний телефон з встановленим застосунком LIFIProject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5791238" y="1721575"/>
            <a:ext cx="589800" cy="308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5209375" y="1778975"/>
            <a:ext cx="5100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5188100" y="1077400"/>
            <a:ext cx="17961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Оптичний канал зв’язку 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4316650" y="1279525"/>
            <a:ext cx="956400" cy="10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Фото приймач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2159300" y="1162450"/>
            <a:ext cx="1068000" cy="126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Мікро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контролер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3445275" y="1640800"/>
            <a:ext cx="653400" cy="308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1314475" y="1640800"/>
            <a:ext cx="653400" cy="308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8"/>
          <p:cNvSpPr/>
          <p:nvPr/>
        </p:nvSpPr>
        <p:spPr>
          <a:xfrm>
            <a:off x="2270900" y="3362400"/>
            <a:ext cx="956400" cy="73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Батарея 9V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2565800" y="2682275"/>
            <a:ext cx="255000" cy="520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63" y="2429150"/>
            <a:ext cx="2355801" cy="187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35905">
            <a:off x="-18625" y="2231675"/>
            <a:ext cx="1911749" cy="19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4141" flipH="1">
            <a:off x="3882047" y="457016"/>
            <a:ext cx="1591504" cy="113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1047" y="2848031"/>
            <a:ext cx="2667300" cy="136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7700" y="4208350"/>
            <a:ext cx="802800" cy="9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D76E1-B919-41C3-9B7F-B5B530868053}"/>
              </a:ext>
            </a:extLst>
          </p:cNvPr>
          <p:cNvSpPr txBox="1"/>
          <p:nvPr/>
        </p:nvSpPr>
        <p:spPr>
          <a:xfrm>
            <a:off x="2119781" y="78540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Приймач</a:t>
            </a:r>
            <a:endParaRPr lang="ru-UA" sz="1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854278-B24D-4B49-BAF8-0EADC4639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844" y="2081509"/>
            <a:ext cx="4679156" cy="3066404"/>
          </a:xfrm>
          <a:prstGeom prst="rect">
            <a:avLst/>
          </a:prstGeom>
        </p:spPr>
      </p:pic>
      <p:sp>
        <p:nvSpPr>
          <p:cNvPr id="126" name="Google Shape;126;p19"/>
          <p:cNvSpPr txBox="1"/>
          <p:nvPr/>
        </p:nvSpPr>
        <p:spPr>
          <a:xfrm>
            <a:off x="1670850" y="-43869"/>
            <a:ext cx="64086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Схема електрична принципова приймача</a:t>
            </a:r>
            <a:endParaRPr sz="20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28" name="Google Shape;128;p19"/>
          <p:cNvGraphicFramePr/>
          <p:nvPr>
            <p:extLst>
              <p:ext uri="{D42A27DB-BD31-4B8C-83A1-F6EECF244321}">
                <p14:modId xmlns:p14="http://schemas.microsoft.com/office/powerpoint/2010/main" val="1925729601"/>
              </p:ext>
            </p:extLst>
          </p:nvPr>
        </p:nvGraphicFramePr>
        <p:xfrm>
          <a:off x="184282" y="1069331"/>
          <a:ext cx="5173530" cy="2458019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764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Поз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Найменування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chemeClr val="lt1"/>
                          </a:solidFill>
                        </a:rPr>
                        <a:t>Кількість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Прим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4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MC3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Плата мікроконтролера Arduino Uno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1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R1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chemeClr val="lt1"/>
                          </a:solidFill>
                        </a:rPr>
                        <a:t>Резистор  10k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9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LDR1</a:t>
                      </a:r>
                      <a:endParaRPr/>
                    </a:p>
                  </a:txBody>
                  <a:tcPr marL="91425" marR="91425" marT="91425" marB="9142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chemeClr val="lt1"/>
                          </a:solidFill>
                        </a:rPr>
                        <a:t>Фоторезистор 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chemeClr val="lt1"/>
                          </a:solidFill>
                        </a:rPr>
                        <a:t>1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1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LCD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dirty="0">
                          <a:solidFill>
                            <a:schemeClr val="lt1"/>
                          </a:solidFill>
                        </a:rPr>
                        <a:t>Е</a:t>
                      </a:r>
                      <a:r>
                        <a:rPr lang="ru" dirty="0">
                          <a:solidFill>
                            <a:schemeClr val="lt1"/>
                          </a:solidFill>
                        </a:rPr>
                        <a:t>кран </a:t>
                      </a:r>
                      <a:r>
                        <a:rPr lang="en-US" dirty="0">
                          <a:solidFill>
                            <a:schemeClr val="lt1"/>
                          </a:solidFill>
                        </a:rPr>
                        <a:t>LCD 1602 </a:t>
                      </a:r>
                      <a:r>
                        <a:rPr lang="ru" dirty="0">
                          <a:solidFill>
                            <a:schemeClr val="lt1"/>
                          </a:solidFill>
                        </a:rPr>
                        <a:t>I2C</a:t>
                      </a:r>
                      <a:endParaRPr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</a:rPr>
                        <a:t>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highlight>
                          <a:schemeClr val="lt1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9" name="Google Shape;129;p19"/>
          <p:cNvSpPr txBox="1"/>
          <p:nvPr/>
        </p:nvSpPr>
        <p:spPr>
          <a:xfrm>
            <a:off x="184282" y="479731"/>
            <a:ext cx="31758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Перелік елементів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/>
        </p:nvSpPr>
        <p:spPr>
          <a:xfrm>
            <a:off x="771524" y="175312"/>
            <a:ext cx="7629525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Загальний вид макету комплексу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57597" y="371680"/>
            <a:ext cx="4170101" cy="55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3DEF9D-6791-4BCC-A634-4DACD93C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4456">
            <a:off x="5299233" y="2853605"/>
            <a:ext cx="2627948" cy="21307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2A80C3-18B9-4175-8AC0-DDDD11432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481" y="89587"/>
            <a:ext cx="1704285" cy="37873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A52AB3-0A55-4D40-94E1-85D878F4538C}"/>
              </a:ext>
            </a:extLst>
          </p:cNvPr>
          <p:cNvSpPr txBox="1"/>
          <p:nvPr/>
        </p:nvSpPr>
        <p:spPr>
          <a:xfrm>
            <a:off x="3286126" y="128588"/>
            <a:ext cx="6293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ВИСНОВКИ:</a:t>
            </a:r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3CBD6-89F8-48DB-97B3-3C6B1FB687EC}"/>
              </a:ext>
            </a:extLst>
          </p:cNvPr>
          <p:cNvSpPr txBox="1"/>
          <p:nvPr/>
        </p:nvSpPr>
        <p:spPr>
          <a:xfrm>
            <a:off x="478631" y="692945"/>
            <a:ext cx="841533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  </a:t>
            </a:r>
            <a:r>
              <a:rPr lang="uk-UA" sz="1800" dirty="0">
                <a:solidFill>
                  <a:schemeClr val="bg1"/>
                </a:solidFill>
              </a:rPr>
              <a:t>Завдання дослідження виконані в повному обсязі.</a:t>
            </a:r>
          </a:p>
          <a:p>
            <a:r>
              <a:rPr lang="uk-UA" sz="1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 Прийняті технічні рішення дозволили створити програмно-апаратний комплекс передачі текстових повідомлень за технологією Li-Fi. Комплекс побудовано на доступних компонентах з використанням відкритого програмного забезпечення. Його особливістю є застосування в якості передавача звичайного мобільного телефону на базі Android.</a:t>
            </a:r>
            <a:r>
              <a:rPr lang="ru-RU" sz="28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ru-RU" sz="28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r>
              <a:rPr lang="ru-RU" sz="28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 </a:t>
            </a:r>
            <a:r>
              <a:rPr lang="uk-UA" sz="1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Комплекс є простим в застосуванні, не потребує складних налаштувань Дослідження має практичне значення. Його результати можуть бути використані для побудови бездротових мереж передачі даних.</a:t>
            </a:r>
            <a:br>
              <a:rPr lang="uk-UA" sz="1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</a:br>
            <a:r>
              <a:rPr lang="uk-UA" sz="1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  Подальших досліджень потребує вирішення питання забезпечення передачі текстових повідомлень на українській мові.</a:t>
            </a:r>
            <a:br>
              <a:rPr lang="uk-UA" sz="1800" dirty="0">
                <a:solidFill>
                  <a:schemeClr val="bg1"/>
                </a:solidFill>
              </a:rPr>
            </a:br>
            <a:endParaRPr lang="ru-U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2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DE5791-C2CD-4513-9629-B74B3E3D2E94}"/>
              </a:ext>
            </a:extLst>
          </p:cNvPr>
          <p:cNvSpPr txBox="1"/>
          <p:nvPr/>
        </p:nvSpPr>
        <p:spPr>
          <a:xfrm>
            <a:off x="350045" y="0"/>
            <a:ext cx="7950992" cy="466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1.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Світлі технології Li-Fi // URL: https://learn-english.net.ua/samovchitel/svitli-texnologii-li-fi (дата звернення - 12 січня 2024р.)</a:t>
            </a:r>
            <a:endParaRPr lang="uk-UA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uk-U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2.What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LiFi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// URL: http://www.lifi-centre.com/about-li-fi/what-is-li-fi-technology/ (дата звернення - 10 січня 2024р.)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3.Light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becomes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URL: https://purelifi.com/ (дата звернення - 12 січня 2024р.)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4.Li-Fi - технологія з кіно проникає у наше життя // URL: https://besprovodnik.ru/li-fi-tekhnologiya/ (дата звернення - 18 січня 2024р.)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5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.Люмінесценція. Добра фізика // URL: http://gutpfusik.blogspot.com/2014/03/blog-post.html (дата звернення - 18 лютого 2024р.)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6.Фотоефект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Information Portal REPORTER // URL: https://reporter.zp.ua/fotoefekt-l-uk.html (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звернення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- 18 </a:t>
            </a:r>
            <a:r>
              <a:rPr lang="en-US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лютого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2024р.)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7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93AED-4595-44B5-A41B-1A0744833995}"/>
              </a:ext>
            </a:extLst>
          </p:cNvPr>
          <p:cNvSpPr txBox="1"/>
          <p:nvPr/>
        </p:nvSpPr>
        <p:spPr>
          <a:xfrm>
            <a:off x="800100" y="1971585"/>
            <a:ext cx="834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>
                <a:solidFill>
                  <a:schemeClr val="bg1"/>
                </a:solidFill>
              </a:rPr>
              <a:t>Дякую за увагу!</a:t>
            </a:r>
            <a:endParaRPr lang="ru-U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8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86;p15">
            <a:extLst>
              <a:ext uri="{FF2B5EF4-FFF2-40B4-BE49-F238E27FC236}">
                <a16:creationId xmlns:a16="http://schemas.microsoft.com/office/drawing/2014/main" id="{3A48EA3D-E1CA-45A3-885F-DABFE2E6D1D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407" y="1961274"/>
            <a:ext cx="4159993" cy="31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7" y="68248"/>
            <a:ext cx="3335237" cy="22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975" y="402162"/>
            <a:ext cx="2337938" cy="31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3725" y="209672"/>
            <a:ext cx="2891000" cy="21654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55600" y="2751300"/>
            <a:ext cx="23379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Сигнальные вогнище</a:t>
            </a: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[4]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2175826" y="3592254"/>
            <a:ext cx="28230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Оптичний телеграф</a:t>
            </a: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[4]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4998826" y="209672"/>
            <a:ext cx="13581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Маяк</a:t>
            </a: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[4]</a:t>
            </a: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998825" y="2404423"/>
            <a:ext cx="3145049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err="1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Фотофон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прообраз </a:t>
            </a:r>
            <a:r>
              <a:rPr lang="ru-RU" sz="1800" dirty="0" err="1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сучасного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телефону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[4]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252000" y="201775"/>
            <a:ext cx="43200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Хто винайшов LI-FI?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0" y="1741900"/>
            <a:ext cx="5277300" cy="3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Засновник сучасної технології Li-Fi  професор Единбурзького</a:t>
            </a:r>
            <a:endParaRPr sz="17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університету (Великобританія), почесний професор університету Jacob’s</a:t>
            </a:r>
            <a:endParaRPr sz="17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University міста Бремен (Німеччина) доктор технічних наук Харальд Хаас</a:t>
            </a:r>
            <a:r>
              <a:rPr lang="en-US" sz="17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[1]</a:t>
            </a:r>
            <a:r>
              <a:rPr lang="ru" sz="17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350" y="57924"/>
            <a:ext cx="4179025" cy="50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494"/>
            <a:ext cx="7195244" cy="41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1387394" y="0"/>
            <a:ext cx="4074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dirty="0">
                <a:solidFill>
                  <a:schemeClr val="tx1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  Що таке LI-FI?</a:t>
            </a:r>
            <a:endParaRPr sz="2700" dirty="0">
              <a:solidFill>
                <a:schemeClr val="tx1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-76200" y="4349601"/>
            <a:ext cx="9119294" cy="22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LI-FI – бездротова система зв’язку в якій світло світлодіодів використовується як</a:t>
            </a:r>
            <a:endParaRPr sz="1800" dirty="0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несуча сигналу замість звичних радіочастот</a:t>
            </a:r>
            <a:r>
              <a:rPr lang="en-US" sz="1800" dirty="0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[2]</a:t>
            </a:r>
            <a:r>
              <a:rPr lang="ru" sz="1800" dirty="0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800" dirty="0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3A7926-C48C-49B8-BF2A-E7C95EDF8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94" y="71999"/>
            <a:ext cx="3543300" cy="15478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A8323-00E6-4FAA-A0BD-C844315FF022}"/>
              </a:ext>
            </a:extLst>
          </p:cNvPr>
          <p:cNvSpPr txBox="1"/>
          <p:nvPr/>
        </p:nvSpPr>
        <p:spPr>
          <a:xfrm>
            <a:off x="0" y="128589"/>
            <a:ext cx="871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</a:rPr>
              <a:t>Світлодіод напівпровідниковий елемент принцип дії якого</a:t>
            </a:r>
            <a:br>
              <a:rPr lang="uk-UA" sz="2400" dirty="0">
                <a:solidFill>
                  <a:schemeClr val="bg1"/>
                </a:solidFill>
              </a:rPr>
            </a:br>
            <a:r>
              <a:rPr lang="uk-UA" sz="2400" dirty="0">
                <a:solidFill>
                  <a:schemeClr val="bg1"/>
                </a:solidFill>
              </a:rPr>
              <a:t>заснований на явищі електричної люмінесценції</a:t>
            </a:r>
            <a:r>
              <a:rPr lang="en-US" sz="2400" dirty="0">
                <a:solidFill>
                  <a:schemeClr val="bg1"/>
                </a:solidFill>
              </a:rPr>
              <a:t>[5]</a:t>
            </a:r>
            <a:endParaRPr lang="ru-UA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53664-147A-4FAD-81B3-7780C735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003438"/>
            <a:ext cx="7281096" cy="38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696714-6D42-45AA-A121-7DED8ABE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5" y="753789"/>
            <a:ext cx="4546059" cy="2619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13F2E-18ED-4F9C-B96E-1E6CBF7870BB}"/>
              </a:ext>
            </a:extLst>
          </p:cNvPr>
          <p:cNvSpPr txBox="1"/>
          <p:nvPr/>
        </p:nvSpPr>
        <p:spPr>
          <a:xfrm>
            <a:off x="157163" y="255080"/>
            <a:ext cx="882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Застосування внутрішнього фотоефекту в напівпровідниках</a:t>
            </a:r>
            <a:endParaRPr lang="ru-UA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155014-4843-4F1F-BA10-15EFE87E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97" y="2963514"/>
            <a:ext cx="3700462" cy="2466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049514-750A-462D-8795-38E4C8D89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61405">
            <a:off x="6729911" y="381698"/>
            <a:ext cx="1614919" cy="16149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4E5064-D673-46C4-90D9-CBC168BBB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88039">
            <a:off x="296618" y="3468872"/>
            <a:ext cx="1495425" cy="1743075"/>
          </a:xfrm>
          <a:prstGeom prst="rect">
            <a:avLst/>
          </a:prstGeom>
        </p:spPr>
      </p:pic>
      <p:pic>
        <p:nvPicPr>
          <p:cNvPr id="2052" name="Picture 4" descr="Беккерель, Александр Эдмон — Википедия">
            <a:extLst>
              <a:ext uri="{FF2B5EF4-FFF2-40B4-BE49-F238E27FC236}">
                <a16:creationId xmlns:a16="http://schemas.microsoft.com/office/drawing/2014/main" id="{0183E8A3-2E99-4AD7-BD18-58C27C61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5" y="803090"/>
            <a:ext cx="1943100" cy="30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992451-1B45-48F7-A2D1-E3C011521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624" y="2009648"/>
            <a:ext cx="2234022" cy="297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DDF28-7BE3-42A3-854E-D5808F74F629}"/>
              </a:ext>
            </a:extLst>
          </p:cNvPr>
          <p:cNvSpPr txBox="1"/>
          <p:nvPr/>
        </p:nvSpPr>
        <p:spPr>
          <a:xfrm>
            <a:off x="-186851" y="1391630"/>
            <a:ext cx="2387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666C90-D6F8-42F4-8793-764CF71E435E}"/>
              </a:ext>
            </a:extLst>
          </p:cNvPr>
          <p:cNvSpPr/>
          <p:nvPr/>
        </p:nvSpPr>
        <p:spPr>
          <a:xfrm>
            <a:off x="35125" y="3436144"/>
            <a:ext cx="1943100" cy="4512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solidFill>
                  <a:schemeClr val="tx1">
                    <a:lumMod val="50000"/>
                  </a:schemeClr>
                </a:solidFill>
              </a:rPr>
              <a:t>А.Беккерель</a:t>
            </a:r>
            <a:r>
              <a:rPr lang="uk-UA" sz="1400" dirty="0">
                <a:solidFill>
                  <a:schemeClr val="tx1">
                    <a:lumMod val="50000"/>
                  </a:schemeClr>
                </a:solidFill>
              </a:rPr>
              <a:t>(1820-1891)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[6]</a:t>
            </a:r>
            <a:endParaRPr lang="ru-UA" sz="14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ru-UA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0D3C84-61BB-44D8-9BAC-F43A7B2CADCC}"/>
              </a:ext>
            </a:extLst>
          </p:cNvPr>
          <p:cNvSpPr/>
          <p:nvPr/>
        </p:nvSpPr>
        <p:spPr>
          <a:xfrm>
            <a:off x="6425624" y="4419600"/>
            <a:ext cx="2234022" cy="56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err="1">
                <a:solidFill>
                  <a:schemeClr val="tx1"/>
                </a:solidFill>
              </a:rPr>
              <a:t>А.Ейнштейн</a:t>
            </a:r>
            <a:r>
              <a:rPr lang="uk-UA" dirty="0">
                <a:solidFill>
                  <a:schemeClr val="tx1"/>
                </a:solidFill>
              </a:rPr>
              <a:t>(1879-1955)</a:t>
            </a:r>
            <a:r>
              <a:rPr lang="en-US" dirty="0">
                <a:solidFill>
                  <a:schemeClr val="tx1"/>
                </a:solidFill>
              </a:rPr>
              <a:t>[6]</a:t>
            </a:r>
            <a:endParaRPr lang="ru-UA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74C786-CB02-4BA7-9FB7-D1780A67D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9191" y="3255483"/>
            <a:ext cx="2088661" cy="20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2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1A0E6-F1E3-41A6-9E6B-1C781AFCC884}"/>
              </a:ext>
            </a:extLst>
          </p:cNvPr>
          <p:cNvSpPr txBox="1"/>
          <p:nvPr/>
        </p:nvSpPr>
        <p:spPr>
          <a:xfrm>
            <a:off x="2286000" y="235744"/>
            <a:ext cx="442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Мета творчої роботи:</a:t>
            </a:r>
            <a:endParaRPr lang="ru-UA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FB1DC-E7ED-44D5-93E2-DDC30F1E88D8}"/>
              </a:ext>
            </a:extLst>
          </p:cNvPr>
          <p:cNvSpPr txBox="1"/>
          <p:nvPr/>
        </p:nvSpPr>
        <p:spPr>
          <a:xfrm>
            <a:off x="100011" y="650082"/>
            <a:ext cx="9043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Li-Fi – технології, особливостей її застосування, створення на її базі програмно-апаратного комплексу для  передачі текстової інформації, виготовлення та випробування макету такого пристрою, підготовка рекомендацій, щодо подальшого використання результатів дослідження.</a:t>
            </a:r>
            <a:endParaRPr lang="ru-UA" sz="2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AD2EE-8BF8-4611-8A19-25BEEE02D22B}"/>
              </a:ext>
            </a:extLst>
          </p:cNvPr>
          <p:cNvSpPr txBox="1"/>
          <p:nvPr/>
        </p:nvSpPr>
        <p:spPr>
          <a:xfrm>
            <a:off x="1271588" y="1916937"/>
            <a:ext cx="875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Актуальність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chemeClr val="bg1"/>
                </a:solidFill>
              </a:rPr>
              <a:t>дослідження обґрунтовується:</a:t>
            </a:r>
            <a:endParaRPr lang="ru-UA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7E177-AAD1-4FED-8DE4-F87F9D0C55A0}"/>
              </a:ext>
            </a:extLst>
          </p:cNvPr>
          <p:cNvSpPr txBox="1"/>
          <p:nvPr/>
        </p:nvSpPr>
        <p:spPr>
          <a:xfrm>
            <a:off x="850106" y="2373508"/>
            <a:ext cx="6522244" cy="278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складностями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подальшому нарощуванні мережі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тільникових радіочастот;   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обмеженістю радіочастотного діапазону; 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-низькою енергетичною ефективністю роботи стільникових станцій; 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-безпечною експлуатацію, відсутністю шкідливого впливу на оточуюче середовище;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-захищеністю каналу передачі інформації.</a:t>
            </a:r>
            <a:endParaRPr lang="ru-UA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6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E23D2-A11B-4E49-8E39-28CBF3A101E6}"/>
              </a:ext>
            </a:extLst>
          </p:cNvPr>
          <p:cNvSpPr txBox="1"/>
          <p:nvPr/>
        </p:nvSpPr>
        <p:spPr>
          <a:xfrm>
            <a:off x="450056" y="150019"/>
            <a:ext cx="785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Об’єктом дослідження у роботі є оптичні технології зв’язку. 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дослідження – пристрій LI-FI – зв’язку для передачі текстових повідомлень. 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EC035-192E-4937-A373-528B6778582E}"/>
              </a:ext>
            </a:extLst>
          </p:cNvPr>
          <p:cNvSpPr txBox="1"/>
          <p:nvPr/>
        </p:nvSpPr>
        <p:spPr>
          <a:xfrm>
            <a:off x="550069" y="1394877"/>
            <a:ext cx="852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Завдання дослідження:</a:t>
            </a:r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B42E2-E435-4BDB-8E23-D509E3F5D661}"/>
              </a:ext>
            </a:extLst>
          </p:cNvPr>
          <p:cNvSpPr txBox="1"/>
          <p:nvPr/>
        </p:nvSpPr>
        <p:spPr>
          <a:xfrm>
            <a:off x="178594" y="1794987"/>
            <a:ext cx="8229600" cy="346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-здійснений збір та аналіз матеріалу , щодо предмету дослідження;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-розроблені технічні вимоги до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-прийняті технічні рішення щодо складу та будови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-розроблена електрична схема приймача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-розроблено програмне забезпечення приймача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-виготовлено  макет приймача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-здійснено випробування комплексу;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-сформульовані висновки та рекомендації, щодо подальшого використання результатів дослідження.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5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72458D-02FE-4CB1-B7EF-61B06CA6B0CD}"/>
              </a:ext>
            </a:extLst>
          </p:cNvPr>
          <p:cNvSpPr txBox="1"/>
          <p:nvPr/>
        </p:nvSpPr>
        <p:spPr>
          <a:xfrm>
            <a:off x="392906" y="157163"/>
            <a:ext cx="5164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</a:rPr>
              <a:t>Технічні вимоги до комплексу:</a:t>
            </a:r>
            <a:endParaRPr lang="ru-UA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E7887-8E38-477E-BE65-CDE6A4F4B403}"/>
              </a:ext>
            </a:extLst>
          </p:cNvPr>
          <p:cNvSpPr txBox="1"/>
          <p:nvPr/>
        </p:nvSpPr>
        <p:spPr>
          <a:xfrm>
            <a:off x="78582" y="557273"/>
            <a:ext cx="8436768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Програмно-апаратний комплекс призначений для передачі текстових повідомлень за технологією оптичного зв’язку 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Комплекс повинен забезпечувати передачу наступних повідомлень: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hello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morning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afternoon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evening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000" dirty="0" err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sorry</a:t>
            </a:r>
            <a:r>
              <a:rPr lang="uk-UA" sz="20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 якості передавача повинен використовуватись мобільний телефон ОС 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Android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Відображення текстового повідомлення на приймачі повинну здійснюватися на 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LCD</a:t>
            </a: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екрані;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Приймач повинен бути автономним пристроєм з автономним живленням.</a:t>
            </a:r>
            <a:endParaRPr lang="ru-UA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73917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784</Words>
  <Application>Microsoft Office PowerPoint</Application>
  <PresentationFormat>Экран (16:9)</PresentationFormat>
  <Paragraphs>85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Roboto</vt:lpstr>
      <vt:lpstr>Calibri</vt:lpstr>
      <vt:lpstr>Arial</vt:lpstr>
      <vt:lpstr>Times New Roman</vt:lpstr>
      <vt:lpstr>Merriweather</vt:lpstr>
      <vt:lpstr>Paradigm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28</cp:revision>
  <dcterms:modified xsi:type="dcterms:W3CDTF">2024-04-09T13:00:55Z</dcterms:modified>
</cp:coreProperties>
</file>