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75" r:id="rId6"/>
    <p:sldId id="276" r:id="rId7"/>
    <p:sldId id="260" r:id="rId8"/>
    <p:sldId id="277" r:id="rId9"/>
    <p:sldId id="272" r:id="rId10"/>
    <p:sldId id="261" r:id="rId11"/>
    <p:sldId id="27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91"/>
    <a:srgbClr val="9C0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Y="400000" custLinFactY="100000" custLinFactNeighborY="100000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/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X="100000" custScaleY="400000" custLinFactY="200000" custLinFactNeighborX="-11036" custLinFactNeighborY="295096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Y="400000" custLinFactY="21051" custLinFactNeighborY="100000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7375189" cy="12745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331" y="37331"/>
        <a:ext cx="7300527" cy="119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5793740" cy="2554544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/>
          </a:endParaRPr>
        </a:p>
      </dsp:txBody>
      <dsp:txXfrm>
        <a:off x="74820" y="74820"/>
        <a:ext cx="5644100" cy="2404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7375189" cy="12745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331" y="37331"/>
        <a:ext cx="7300527" cy="119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18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91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50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4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44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09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2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327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41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43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34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6136" y="232744"/>
            <a:ext cx="1153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ХМЕЛЬНИЦЬКЕ ТЕРИТОРІАЛЬНЕ ВІДДІЛЕННЯ МАЛОЇ АКАДЕМІЇ НАУК УКРАЇНИ</a:t>
            </a:r>
          </a:p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КАМ’ЯНЕЦЬ-ПОДІЛЬСЬКЕ МІСЬКЕ НАУКОВЕ ТОВАРИСТВО МАН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09323496"/>
              </p:ext>
            </p:extLst>
          </p:nvPr>
        </p:nvGraphicFramePr>
        <p:xfrm>
          <a:off x="2408404" y="2232783"/>
          <a:ext cx="7375189" cy="12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3342328" y="2408405"/>
            <a:ext cx="55073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«Фата-Моргана»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26136" y="1206988"/>
            <a:ext cx="115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«МАН–Юніор Дослідник»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57841981"/>
              </p:ext>
            </p:extLst>
          </p:nvPr>
        </p:nvGraphicFramePr>
        <p:xfrm>
          <a:off x="6072124" y="4071487"/>
          <a:ext cx="579374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кутник 9"/>
          <p:cNvSpPr/>
          <p:nvPr/>
        </p:nvSpPr>
        <p:spPr>
          <a:xfrm>
            <a:off x="6072124" y="4194597"/>
            <a:ext cx="5793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Ясінський Артем Григорович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здобувач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7 класу Кам’янець-Подільського ліцею №1 Кам’янець-Подільської міської ради Хмельницької області</a:t>
            </a:r>
          </a:p>
          <a:p>
            <a:pPr algn="just"/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керівник: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Теличко Іван Іванович, вчитель фізики Кам’янець-Подільського ліцею №1 Кам’янець-Подільської міської ради Хмельницької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5119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6" grpId="0"/>
      <p:bldP spid="8" grpId="0"/>
      <p:bldGraphic spid="9" grpId="0">
        <p:bldAsOne/>
      </p:bldGraphic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45776" y="1021189"/>
            <a:ext cx="115004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Laven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P. (2015).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Numerical Study of Superior Mirage Formation Using a Ray Tracing Approach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Journal of Applied Meteorology and Climatology, 54(3), 526-540.</a:t>
            </a:r>
          </a:p>
          <a:p>
            <a:pPr indent="44767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Z., &amp; Zhao, C. (2019).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Experimental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Investigation of Fata Morgana Phenomena over a Lake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Applied Optics, 58(10), C83-C88.</a:t>
            </a:r>
          </a:p>
          <a:p>
            <a:pPr indent="44767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Teich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M. C., &amp; Saleh, B. E. A. (2007).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Fundamentals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of Photonics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Wiley-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Interscience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4767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Smith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W. J. (2008).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Modern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Optical Engineering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McGraw-Hill Education.</a:t>
            </a:r>
          </a:p>
          <a:p>
            <a:pPr indent="44767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Dombrovsky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L. A. (2010).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Scattering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and Absorption of Light by Small Particles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Springer Science &amp; Business Media.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4363913"/>
              </p:ext>
            </p:extLst>
          </p:nvPr>
        </p:nvGraphicFramePr>
        <p:xfrm>
          <a:off x="2408405" y="2618503"/>
          <a:ext cx="7375189" cy="12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3596854" y="2714622"/>
            <a:ext cx="4998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Дякую за увагу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8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 дослідження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9320" y="965205"/>
            <a:ext cx="1150044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проєкту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полягає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розробці моделей, що пояснюють явище Фата-Моргана, її залежність від кута спостереження, характеристик об’єкта та умов спостереження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досягнення зазначених цілей вирішувалися такі </a:t>
            </a: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дослідження: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експериментальних умов для спостереження явища Фата-Моргана в контрольованих умовах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дослідження за допомогою світлових лазерних ефектів.</a:t>
            </a:r>
          </a:p>
        </p:txBody>
      </p:sp>
    </p:spTree>
    <p:extLst>
      <p:ext uri="{BB962C8B-B14F-4D97-AF65-F5344CB8AC3E}">
        <p14:creationId xmlns:p14="http://schemas.microsoft.com/office/powerpoint/2010/main" val="15014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Міражі: як вони утворюються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0" y="1135930"/>
            <a:ext cx="70564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Міражі – це різноманітні за формою оптичні явища в атмосфері Землі, при яких поряд з дійсним зображенням предмета видно його уявне зображення, що розташоване, як правило, набагато ближче або далі від реального предмета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r="28777"/>
          <a:stretch/>
        </p:blipFill>
        <p:spPr>
          <a:xfrm>
            <a:off x="7863840" y="1135930"/>
            <a:ext cx="3995927" cy="49418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80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Міражі: як вони утворюються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59320" y="1086104"/>
            <a:ext cx="745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Фізичний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 походження міражу залежить в основному від його виду, але основний принцип у всіх випадках – це заломлення сонячних променів на кордоні шарів повітря, які мають різну густину.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2" y="1086104"/>
            <a:ext cx="3739895" cy="48967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1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Міражі: як вони утворюються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59319" y="985520"/>
            <a:ext cx="115004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Основними видами міражів є нижні і верхні міражі. Крім того, існують бічні міражі, Фата-моргана, міражі далекого бачення та інші.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Презентації турніра\рисунок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6" y="2555180"/>
            <a:ext cx="6428230" cy="33670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359319" y="2946340"/>
            <a:ext cx="4861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Розіб’ємо умовно нашу рідину на маленькі ділянки ∆</a:t>
            </a:r>
            <a:r>
              <a:rPr lang="uk-UA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(в яких показник заломлення світла змінюється на ∆</a:t>
            </a:r>
            <a:r>
              <a:rPr lang="uk-UA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Міражі: як вони утворюються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59320" y="1287272"/>
            <a:ext cx="7221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переході з більш оптичного середовища в менш оптичне, кут падіння менше кута заломлення. Оскільки чіткої межі немає, заломлення відбувається багатократно і ми бачимо плавно вигнуту лінію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Презентації турніра\рисунок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77" y="1042416"/>
            <a:ext cx="4279390" cy="49469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середовища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9320" y="965205"/>
            <a:ext cx="64813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Оптично однорідним називають середовище, в кожній точці якого абсолютний показник заломлення світла має однакове значення.</a:t>
            </a:r>
          </a:p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Але можна створити середовище, в якого абсолютний показник заломлення більший або менший (якщо розчиняти різні речовини у воді, нагріваючи або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охолоджуваючи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її). Це дає можливість отримати області з різними значеннями показника заломлення.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550" r="27794"/>
          <a:stretch/>
        </p:blipFill>
        <p:spPr>
          <a:xfrm>
            <a:off x="7107372" y="1258025"/>
            <a:ext cx="4752395" cy="41345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4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Межа </a:t>
            </a: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 рідин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45776" y="889510"/>
            <a:ext cx="11500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плоскопаралельний</a:t>
            </a:r>
            <a:r>
              <a:rPr lang="uk-UA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 кювет спочатку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залили чисту воду, далі, обережно, по стінці заливаємо розчин повареної солі.</a:t>
            </a:r>
          </a:p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Сфокусуємо світло у вигляді вузького пучка на бокову стінку кювети так, щоб світло падало на межу розподілу рідин знизу.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041" t="39198" r="4624"/>
          <a:stretch/>
        </p:blipFill>
        <p:spPr>
          <a:xfrm>
            <a:off x="1831570" y="2937754"/>
            <a:ext cx="8528858" cy="29811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0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0" y="1166842"/>
            <a:ext cx="78889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 оптично однорідному середовищі світло поширюється прямолінійно.</a:t>
            </a:r>
          </a:p>
          <a:p>
            <a:pPr indent="44767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 шарі оптично неоднорідної рідини, світловий пучок викривлюється в сторону збільшення показника заломлення світла.</a:t>
            </a:r>
          </a:p>
          <a:p>
            <a:pPr indent="44767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Радіус кривизни залежить від градієнта заломлення світла. Чим він більший, тим менший радіус кривизни. І навпаки.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473177" y="4660299"/>
            <a:ext cx="336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експериментальної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роботи</a:t>
            </a:r>
            <a:endParaRPr lang="uk-UA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9177" r="9191" b="9116"/>
          <a:stretch/>
        </p:blipFill>
        <p:spPr>
          <a:xfrm>
            <a:off x="8473177" y="1270952"/>
            <a:ext cx="3386591" cy="33916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5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576</Words>
  <Application>Microsoft Office PowerPoint</Application>
  <PresentationFormat>Широкий екран</PresentationFormat>
  <Paragraphs>42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СЗОШ №1</dc:creator>
  <cp:lastModifiedBy>СЗОШ №1</cp:lastModifiedBy>
  <cp:revision>40</cp:revision>
  <dcterms:created xsi:type="dcterms:W3CDTF">2024-03-26T17:49:45Z</dcterms:created>
  <dcterms:modified xsi:type="dcterms:W3CDTF">2024-04-13T20:41:50Z</dcterms:modified>
</cp:coreProperties>
</file>