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9" r:id="rId5"/>
    <p:sldId id="260" r:id="rId6"/>
    <p:sldId id="262" r:id="rId7"/>
    <p:sldId id="261" r:id="rId8"/>
    <p:sldId id="263" r:id="rId9"/>
    <p:sldId id="266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9" autoAdjust="0"/>
    <p:restoredTop sz="94660"/>
  </p:normalViewPr>
  <p:slideViewPr>
    <p:cSldViewPr snapToGrid="0">
      <p:cViewPr varScale="1">
        <p:scale>
          <a:sx n="76" d="100"/>
          <a:sy n="76" d="100"/>
        </p:scale>
        <p:origin x="4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9448F-570F-4C10-B4C3-E03DDA2FD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EAB289-3955-43C0-B062-366307C88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8ACE4-D401-4C3F-880D-D6EBD20C7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7111-A517-4320-A8D4-21BAFCF735E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9880AB-19A9-44D6-A45D-03E79C70F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A42E4D-BCC3-4637-B10F-99EF37BC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1E99-CB3D-4575-B61A-A141A593F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23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0FBA7-FC32-4939-891F-F4F816B37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776A10-077E-419C-9509-A296FA1E9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8D57CE-CB8C-4321-92CE-F95F6C8EF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7111-A517-4320-A8D4-21BAFCF735E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B29392-CA40-43CB-B9E1-736895023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047934-BBB1-4452-BC66-90E58770B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1E99-CB3D-4575-B61A-A141A593F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8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30B6DD-570E-44D3-A009-DFCB8E6A7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046FEC-2589-4A13-B484-971E8090C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EC5641-8DD6-4B68-9DED-E80F7F155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7111-A517-4320-A8D4-21BAFCF735E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584B0C-EF2D-4329-927B-1A0BC11AA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B0D4A-1315-4684-9FA7-875BD5E8C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1E99-CB3D-4575-B61A-A141A593F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137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2F341-DDEB-4B22-9F22-59D2B04C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5D6242-D1F3-4C22-9991-85D4E8E32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6B6A58-3122-4C65-AC58-562BD5E71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7111-A517-4320-A8D4-21BAFCF735E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6DCF87-1F9F-4DA3-92DB-B80B565DC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08DBC2-5989-4E19-B6E5-4EEBDF891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1E99-CB3D-4575-B61A-A141A593F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69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3830D-6386-462C-A377-173FCFC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24F5DA-0558-46B6-B56E-ADFD6A02E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7FA358-7914-4366-B032-C2B87A011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7111-A517-4320-A8D4-21BAFCF735E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33A85-F0F9-46C8-B95D-072081ED6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7D85E9-7C24-439F-BAB1-071D518F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1E99-CB3D-4575-B61A-A141A593F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99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6B55B-D1F9-4039-8C19-0F4CD520A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0F0771-4867-40B4-BA2A-66A5FF64A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346870-6E0B-46C9-943E-E70D0A081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EDC758-1227-4726-AA0C-9682D20CB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7111-A517-4320-A8D4-21BAFCF735E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C495A2-0132-47BA-91D3-31D38BA4F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480173-CE99-400D-9FA4-B6C505A40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1E99-CB3D-4575-B61A-A141A593F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94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60323-155F-4885-920A-F7EB084C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A9961D-E051-4123-B31D-2936C1C38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45B62D-764E-45E8-A5AA-35BB535E3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7F26A5-8DE1-486C-9D36-2BDAC794EF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BF5A68-CB02-4AA3-BD73-04A3175FD6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20F762-93DA-4E3C-B048-0F8BE1DFE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7111-A517-4320-A8D4-21BAFCF735E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3802C88-6E5E-4980-B6AC-BC0C63D52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C53D15-F8BE-42B3-BEDA-0E9D15A92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1E99-CB3D-4575-B61A-A141A593F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029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FFF54-E705-4356-8C18-A887DB04C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79B200-9BF8-4BA4-886F-767F48823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7111-A517-4320-A8D4-21BAFCF735E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709031-7789-4C60-9692-B9D94A632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FE474F-54FD-4228-9266-ACBB58EF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1E99-CB3D-4575-B61A-A141A593F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95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2E990E5-37E4-4A38-8E6F-3AC664BEF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7111-A517-4320-A8D4-21BAFCF735E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F74669-1F1E-4E43-8822-424D49C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E7EB70-7296-4A92-BBE5-8446D5866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1E99-CB3D-4575-B61A-A141A593F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892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271B0-3232-4A42-8C74-0C03B1D2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50B12D-20BB-40E2-9DF3-FD112F769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6EED6C-2B06-439E-B4BC-3A1C499B9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6D0107-6F47-43A0-B789-F76E77E87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7111-A517-4320-A8D4-21BAFCF735E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FA7781-9D9E-4C59-B8AB-6F36A345C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BB45E7-6620-4525-9C5A-E5F1AF4C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1E99-CB3D-4575-B61A-A141A593F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023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65216-7F10-4CCF-A28F-00AFC0DE4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E6A93D-92F7-43E3-BCA5-407F7E2F2E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61BD40-39AE-47A9-9CFB-60F596384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C29D18-7B5F-4521-90AD-125BE6638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7111-A517-4320-A8D4-21BAFCF735E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7D43CD-C840-483F-80F1-62B5D3BEF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9520C5-254D-4F92-8D11-DA1E2585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21E99-CB3D-4575-B61A-A141A593F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273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DC5FC-10CF-48AE-BA7C-B6D5D1DE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2CDD2D-B94A-4820-8E2A-614DC4C5A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872CEB-FBDF-4964-AA7C-E8DF09C35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67111-A517-4320-A8D4-21BAFCF735E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1D2BB6-DDE2-4745-B4F9-362891282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4F81D-5B2C-4A6C-A3F1-D199BB7D6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21E99-CB3D-4575-B61A-A141A593F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62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ib.kam.gov.ua/ystoryya-verhney-kolonyy" TargetMode="External"/><Relationship Id="rId2" Type="http://schemas.openxmlformats.org/officeDocument/2006/relationships/hyperlink" Target="https://sobitie.com.ua/intervyu/kamyanske-cikave-149056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f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sites.google.com/km12.ukr.education/valentina2023/%D0%B3%D0%BE%D0%BB%D0%BE%D0%B2%D0%BD%D0%B0-%D1%81%D1%82%D0%BE%D1%80%D1%96%D0%BD%D0%BA%D0%B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354F0-345C-4B13-92EE-398255773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075" y="382588"/>
            <a:ext cx="10296525" cy="1655762"/>
          </a:xfrm>
        </p:spPr>
        <p:txBody>
          <a:bodyPr>
            <a:normAutofit fontScale="90000"/>
          </a:bodyPr>
          <a:lstStyle/>
          <a:p>
            <a:r>
              <a:rPr lang="uk-UA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Екскурсійний маршрут </a:t>
            </a:r>
            <a:br>
              <a:rPr lang="uk-UA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«Польський слід в історії міста Кам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янського</a:t>
            </a:r>
            <a:r>
              <a:rPr lang="uk-UA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7B71E8-6C47-4C53-91D5-FE8F9A856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700" y="4819648"/>
            <a:ext cx="9512301" cy="180975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Ярова Катерина Олександрівна, Комунальний заклад «Гімназія №12» Кам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янської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 ради, 8 клас, вихованка гуртка «Європейські студії» Будинку творчості дітей та юнацтва,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м.Кам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янське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Дніпропетровське територіальне відділення МАН України</a:t>
            </a:r>
          </a:p>
          <a:p>
            <a:pPr algn="l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Чирва Валентина Василівна , вчитель історії  комунального закладу «Гімназія №12» Кам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янської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міської ради</a:t>
            </a: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рік</a:t>
            </a:r>
          </a:p>
          <a:p>
            <a:pPr algn="l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3CC975-53EE-4355-85E7-307C11E0C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2154903"/>
            <a:ext cx="3400425" cy="254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9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85B958-994A-4E0B-9F39-22AA7AC89450}"/>
              </a:ext>
            </a:extLst>
          </p:cNvPr>
          <p:cNvSpPr txBox="1"/>
          <p:nvPr/>
        </p:nvSpPr>
        <p:spPr>
          <a:xfrm>
            <a:off x="533400" y="495300"/>
            <a:ext cx="107569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Список використаних джерел</a:t>
            </a:r>
            <a:endParaRPr lang="en-US" sz="2000" dirty="0"/>
          </a:p>
          <a:p>
            <a:r>
              <a:rPr lang="en-US" sz="2000" dirty="0"/>
              <a:t>1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Л.Алексієвська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Кам’янське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https://sobitie.com.ua/intervyu/kamyanske-cikave-149056/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2.О.Слоневський Ігнатій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Ясюкович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 історії .- вид-во «Пороги», 2009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О.Слоневський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Життя. Смерть. Воскресіння.- Дніпро, «Поліграфіст»,2022 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О.Слоневський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Історія Верхньої колонії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https://lib.kam.gov.ua/ystoryya-verhney-kolonyy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F1D861-EF41-4288-8496-A815FBBEF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40" y="2854324"/>
            <a:ext cx="4798060" cy="359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27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231AC5-B1FF-4F09-9C75-95F08193D0EC}"/>
              </a:ext>
            </a:extLst>
          </p:cNvPr>
          <p:cNvSpPr/>
          <p:nvPr/>
        </p:nvSpPr>
        <p:spPr>
          <a:xfrm>
            <a:off x="571500" y="787401"/>
            <a:ext cx="11493500" cy="4229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 дослідження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показати внесок польської громади в економічний, культурний та релігійний розвиток міста Кам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янського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ХІХ ст. на прикладах історико-культурних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яток, які збереглися  в історичній частині міста.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Завдання: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Опрацювати джерела інформації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література, періодична преса, усні свідчення) про історію створення та існування історико-культурних споруд, збудованих представниками польської громади або за їх ініціативи.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Розробити історико-пізнавальний маршрут історичною частиною міста, який допоможе  ознайомити  туристів з архітектурними пам’ятками, які створюють  уявлення про вплив польської громади на розвиток та формування міста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Кам’янського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ХІХ столітті.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66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F3A437-3CCE-4948-BA84-E5B91D04D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" t="9034" r="8395" b="8963"/>
          <a:stretch/>
        </p:blipFill>
        <p:spPr>
          <a:xfrm>
            <a:off x="143013" y="1394875"/>
            <a:ext cx="6098762" cy="42711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C3FB8F-5585-47BA-82AB-09E2C1FD5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72" y="264429"/>
            <a:ext cx="3584879" cy="249447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3BC5EF6-1308-41B5-A937-238B54172692}"/>
              </a:ext>
            </a:extLst>
          </p:cNvPr>
          <p:cNvSpPr/>
          <p:nvPr/>
        </p:nvSpPr>
        <p:spPr>
          <a:xfrm>
            <a:off x="7724776" y="352425"/>
            <a:ext cx="4143236" cy="624114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 екскурсія «Польський слід в історії Кам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янського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найстаріший історичній  частині міста – Верхній колонії.</a:t>
            </a: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Тут знаходиться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ятник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директору-розпоряднику Дніпровського  металургійного заводу  Ігнатію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Ясюковичу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поляку за походженням. </a:t>
            </a: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Саме за його ініціативи та активної участі, за кошти заводу, який був побудований в 1887 році,  споруджувалися собори, лікарні, навчальні та розважальні заклади, які і сьогодні прикрашають наше місто. Розбудовували місто польські інженери, кваліфіковані робітники, архітектори, будівельники, які проживали тоді в Кам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янському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ятника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який був відкритий в 2014 році відомий в Україні скульптор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Гарнік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Хачатрян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: вправо с вырезом 1">
            <a:extLst>
              <a:ext uri="{FF2B5EF4-FFF2-40B4-BE49-F238E27FC236}">
                <a16:creationId xmlns:a16="http://schemas.microsoft.com/office/drawing/2014/main" id="{34B76502-0CCC-4802-BFEA-0BD0E8AE9CA3}"/>
              </a:ext>
            </a:extLst>
          </p:cNvPr>
          <p:cNvSpPr/>
          <p:nvPr/>
        </p:nvSpPr>
        <p:spPr>
          <a:xfrm>
            <a:off x="558800" y="352425"/>
            <a:ext cx="2387600" cy="1235075"/>
          </a:xfrm>
          <a:prstGeom prst="notch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Зупинка 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108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99210D-9877-4012-911E-F3A404E82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6096000" y="457200"/>
            <a:ext cx="5703110" cy="31337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28FFB4-78B3-4D7F-A148-A0A4DF328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13612" r="1728" b="2777"/>
          <a:stretch/>
        </p:blipFill>
        <p:spPr>
          <a:xfrm>
            <a:off x="600075" y="383742"/>
            <a:ext cx="4419600" cy="328064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BE07F45-CFF7-45FB-967E-3B2A7BE20C76}"/>
              </a:ext>
            </a:extLst>
          </p:cNvPr>
          <p:cNvSpPr/>
          <p:nvPr/>
        </p:nvSpPr>
        <p:spPr>
          <a:xfrm>
            <a:off x="447675" y="3924300"/>
            <a:ext cx="11268075" cy="254995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Навпроти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ятника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Ігнатія Ігнатійовича 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Ясюковича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просторій площі, яка тепер носить його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я, знаходиться будівля заводоуправління. Ця чудова споруда в стилі модерн була побудована польськими інженерами та будівельниками в 1898 році.</a:t>
            </a:r>
            <a:r>
              <a:rPr lang="uk-UA" dirty="0">
                <a:solidFill>
                  <a:schemeClr val="tx1"/>
                </a:solidFill>
              </a:rPr>
              <a:t> 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Колись перед заводоуправлінням стояли дві статуї, що символізували промисловість і торгівлю. Окрасою цього місця стали й дві скульптури левів, поставлені обабіч дверей заводської прохідної з боку території підприємства.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E7F47-A2CF-4911-9335-7B87954A5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760" y="2024062"/>
            <a:ext cx="3553690" cy="2443162"/>
          </a:xfrm>
          <a:prstGeom prst="rect">
            <a:avLst/>
          </a:prstGeom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3A6A20C2-CE71-4CF6-8F25-3921B32B209D}"/>
              </a:ext>
            </a:extLst>
          </p:cNvPr>
          <p:cNvSpPr/>
          <p:nvPr/>
        </p:nvSpPr>
        <p:spPr>
          <a:xfrm rot="10800000" flipV="1">
            <a:off x="4533900" y="277921"/>
            <a:ext cx="2260600" cy="72537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Зупинка 2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033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17EC82-46B9-4C56-8B9A-40197CFE1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230" y="165073"/>
            <a:ext cx="4668429" cy="31115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957D80-6885-4CB5-AA7E-BD9F46FF9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48" y="1622501"/>
            <a:ext cx="1638300" cy="2457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ACE926-A928-4A40-A3EC-4FAD52117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66675"/>
            <a:ext cx="2133600" cy="2133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2511AF-339A-45CD-A76C-CC5BE9D53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601" y="165073"/>
            <a:ext cx="2702712" cy="21336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88D81E-BE3D-47C6-B1C5-6D83833FF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00" y="1695349"/>
            <a:ext cx="2954006" cy="19688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4E2B64-B2F3-45AE-B518-DD61B0C7C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36" y="1950125"/>
            <a:ext cx="2571750" cy="1714081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9693DDEA-B5D5-49EF-8003-4F8E8EE8E142}"/>
              </a:ext>
            </a:extLst>
          </p:cNvPr>
          <p:cNvSpPr/>
          <p:nvPr/>
        </p:nvSpPr>
        <p:spPr>
          <a:xfrm rot="10800000" flipV="1">
            <a:off x="200025" y="3756102"/>
            <a:ext cx="11814175" cy="285424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solidFill>
                <a:srgbClr val="000000"/>
              </a:solidFill>
              <a:latin typeface="Roboto-Regular"/>
            </a:endParaRPr>
          </a:p>
          <a:p>
            <a:endParaRPr lang="ru-RU" sz="1400" dirty="0">
              <a:solidFill>
                <a:srgbClr val="000000"/>
              </a:solidFill>
              <a:latin typeface="Roboto-Regular"/>
            </a:endParaRPr>
          </a:p>
          <a:p>
            <a:endParaRPr lang="ru-RU" sz="1400" dirty="0">
              <a:solidFill>
                <a:srgbClr val="000000"/>
              </a:solidFill>
              <a:latin typeface="Roboto-Regular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головною конторою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стоїть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заводського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клубу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згодом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музею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1899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ініціативою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Ігнатія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Ясюковича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клуб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слугував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зборів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дозвілля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заводського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клубу» та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гімнастичного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товариства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«У концертному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1915 р.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співак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Федір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Шаляпін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–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сповіщає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меморіальна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табличка.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базується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спогадах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документально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підтверджений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Натомість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сумнівів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1913 року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заводського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клубу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виступив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концертом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співак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двадцятого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століття –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Касторський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для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поліпшення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акустичних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сцену при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вмонтовано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пляшки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шампанського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Одну з таких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пляшок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видобуту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так давно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міг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побачити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відвідувач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музею.</a:t>
            </a:r>
          </a:p>
          <a:p>
            <a:br>
              <a:rPr lang="ru-RU" dirty="0"/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3CA49431-085C-4B5B-A54F-8156B9ED018C}"/>
              </a:ext>
            </a:extLst>
          </p:cNvPr>
          <p:cNvSpPr/>
          <p:nvPr/>
        </p:nvSpPr>
        <p:spPr>
          <a:xfrm>
            <a:off x="2420455" y="195209"/>
            <a:ext cx="2324608" cy="111253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Зупинка 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336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39FAE2-DF59-4B24-95C2-E013D4E89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85750"/>
            <a:ext cx="2751423" cy="37996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8B879F-79B0-44D4-A71D-F47246DD4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72" y="1047482"/>
            <a:ext cx="3585003" cy="271489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97464F4-7DA2-4E88-8583-7A702DDD4BD3}"/>
              </a:ext>
            </a:extLst>
          </p:cNvPr>
          <p:cNvSpPr/>
          <p:nvPr/>
        </p:nvSpPr>
        <p:spPr>
          <a:xfrm>
            <a:off x="676275" y="4085422"/>
            <a:ext cx="10563225" cy="260032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Звичною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справою в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далекі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спорудження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православних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церков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установах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Дніпровського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заводу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зобов’язаний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відраховувати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піввідсотка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заробітної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плати на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 і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письмово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підтверджував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роботу.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Свято-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Миколаївська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церква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спроєктована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архітектором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Леонідом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Альбертовичем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Бродницьким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завершена в 1894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Вона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витримана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поширеному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неоруському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зодчества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сторіччя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Увесь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декор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цегли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ліплення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тут не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застосовувалось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Згодом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церква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пережила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масштабних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розбудов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A5F7017A-B284-4D3D-831B-ED975E298FAC}"/>
              </a:ext>
            </a:extLst>
          </p:cNvPr>
          <p:cNvSpPr/>
          <p:nvPr/>
        </p:nvSpPr>
        <p:spPr>
          <a:xfrm>
            <a:off x="4375872" y="63500"/>
            <a:ext cx="2579402" cy="11684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Зупинка 4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C18F0A-A347-4AE5-933F-3B9353C083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6"/>
          <a:stretch/>
        </p:blipFill>
        <p:spPr>
          <a:xfrm>
            <a:off x="8758523" y="172253"/>
            <a:ext cx="2651866" cy="390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20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11988B-ED0B-4E42-B86F-8BD71649E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1" y="295545"/>
            <a:ext cx="4112290" cy="27428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F0FB0A-721C-42CC-A2C6-6772A775F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06" y="267242"/>
            <a:ext cx="2888218" cy="3723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D8ABBE-BD54-4C15-B9A5-3EE11662B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99" y="200294"/>
            <a:ext cx="2857500" cy="38576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C1A698-8076-4007-8D6C-3EB56C4E8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1" y="3429000"/>
            <a:ext cx="3790950" cy="2712899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8B12EB8-4AE4-4926-AC68-AAEC519046D9}"/>
              </a:ext>
            </a:extLst>
          </p:cNvPr>
          <p:cNvSpPr/>
          <p:nvPr/>
        </p:nvSpPr>
        <p:spPr>
          <a:xfrm>
            <a:off x="4318000" y="4057919"/>
            <a:ext cx="7769225" cy="280008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Чисельністю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впливовістю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польської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пояснюється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такої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видатної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костьол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Святого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Костел  - 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перлина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краю.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Споруджений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костел за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проєктом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архітектора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Харманського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близькому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англійської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готики. У 1898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відбулося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перше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богослужіння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Згодом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костьолу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побудували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католицький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дитячий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притулок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школою. В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роки костел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краєзнавців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вдалося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зберегти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відреставрувати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3CD465B5-446F-4D13-9C4F-EC63171A6C31}"/>
              </a:ext>
            </a:extLst>
          </p:cNvPr>
          <p:cNvSpPr/>
          <p:nvPr/>
        </p:nvSpPr>
        <p:spPr>
          <a:xfrm>
            <a:off x="3825209" y="200294"/>
            <a:ext cx="2216594" cy="1003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Зупинка 5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020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21DE705-98BD-48B1-803C-A6AD0EB93930}"/>
              </a:ext>
            </a:extLst>
          </p:cNvPr>
          <p:cNvSpPr/>
          <p:nvPr/>
        </p:nvSpPr>
        <p:spPr>
          <a:xfrm>
            <a:off x="190501" y="3114675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https://sites.google.com/km12.ukr.education/valentina2023/%D0%B3%D0%BE%D0%BB%D0%BE%D0%B2%D0%BD%D0%B0-%D1%81%D1%82%D0%BE%D1%80%D1%96%D0%BD%D0%BA%D0%B0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DBF744-6F57-491F-8B23-40BA8254B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264319"/>
            <a:ext cx="5067300" cy="28503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C51C18-55DD-4C82-A0DA-7BF310EDE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1" y="395911"/>
            <a:ext cx="4200298" cy="236320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FA5DDD3-8C86-4169-A55D-AEE3DAF0FBD8}"/>
              </a:ext>
            </a:extLst>
          </p:cNvPr>
          <p:cNvSpPr/>
          <p:nvPr/>
        </p:nvSpPr>
        <p:spPr>
          <a:xfrm>
            <a:off x="7625593" y="2971800"/>
            <a:ext cx="3623206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Маршрут екскурсії</a:t>
            </a:r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998A8B6-B58D-404B-8281-C9F4A51E8C80}"/>
              </a:ext>
            </a:extLst>
          </p:cNvPr>
          <p:cNvSpPr/>
          <p:nvPr/>
        </p:nvSpPr>
        <p:spPr>
          <a:xfrm>
            <a:off x="304800" y="4098882"/>
            <a:ext cx="10943999" cy="20433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розбудовували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спадщиною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опубліковані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сайті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познайомитися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бажаючі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Запрошуємо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завітати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83611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5FD1599-41C1-409F-8FB0-F76CBFBB36D7}"/>
              </a:ext>
            </a:extLst>
          </p:cNvPr>
          <p:cNvSpPr/>
          <p:nvPr/>
        </p:nvSpPr>
        <p:spPr>
          <a:xfrm>
            <a:off x="241300" y="342900"/>
            <a:ext cx="11798300" cy="5090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Висновки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Створений історико-пізнавальний маршрут історичною частиною міста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Кам’янського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так звана Верхня колонія), який охоплює найбільш цікаві історико-культурні пам’ятки, споруди, дозволяє дізнатися та наочно уявити , який вплив мала  польська громада в ХІХ столітті на його формування та розвиток 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Потрібно відзначити роль видатного діяча , директора-розпорядника металургійного заводу Ігнатія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Ясюковича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поляка за походженням, з ініціативи та фінансової підтримки  якого і була побудована більшість цих історичних споруд.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Вплив європейського стилю та рівня життя, бачення духовних та культурних потреб працівників заводу, розбудова соціальної інфраструктури ( лікарні, освітні заклади, клуби для проведення дозвілля) поступово створили умови для подальшого розвитку та  надання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Кам’янському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статусу міста.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Новизна нашого  дослідження  полягає в виокремлені частини історії розвитку міста, її європейському етапі та зв’язку з польським впливом, нашій європейські спадщині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Важливо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зберегти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розповідати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пам’ятки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прикрашають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наше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місто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роблять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особливим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не схожим на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промислові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міста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регіону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2871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1058</Words>
  <Application>Microsoft Office PowerPoint</Application>
  <PresentationFormat>Широкоэкранный</PresentationFormat>
  <Paragraphs>49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Roboto-Regular</vt:lpstr>
      <vt:lpstr>Times New Roman</vt:lpstr>
      <vt:lpstr>Тема Office</vt:lpstr>
      <vt:lpstr>Екскурсійний маршрут  «Польський слід в історії міста Кам’янського»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Екскурсійний маршрут «Польський слід в історії Кам’янського»</dc:title>
  <dc:creator>Admin</dc:creator>
  <cp:lastModifiedBy>Admin</cp:lastModifiedBy>
  <cp:revision>5</cp:revision>
  <dcterms:created xsi:type="dcterms:W3CDTF">2024-04-01T08:05:28Z</dcterms:created>
  <dcterms:modified xsi:type="dcterms:W3CDTF">2024-04-08T11:53:18Z</dcterms:modified>
</cp:coreProperties>
</file>