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61" r:id="rId5"/>
    <p:sldId id="262" r:id="rId6"/>
    <p:sldId id="263" r:id="rId7"/>
    <p:sldId id="265" r:id="rId8"/>
    <p:sldId id="266" r:id="rId9"/>
    <p:sldId id="267" r:id="rId10"/>
    <p:sldId id="264" r:id="rId11"/>
    <p:sldId id="268" r:id="rId12"/>
    <p:sldId id="269" r:id="rId13"/>
    <p:sldId id="259" r:id="rId14"/>
    <p:sldId id="260"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218049F-3A5F-4B1D-99A5-8F09F3BDD7CC}" type="datetimeFigureOut">
              <a:rPr lang="ru-RU" smtClean="0"/>
              <a:t>14.04.2024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974E844-A76E-4588-AAD3-FB581F186BFF}" type="slidenum">
              <a:rPr lang="ru-RU" smtClean="0"/>
              <a:t>‹#›</a:t>
            </a:fld>
            <a:endParaRPr lang="ru-RU"/>
          </a:p>
        </p:txBody>
      </p:sp>
    </p:spTree>
    <p:extLst>
      <p:ext uri="{BB962C8B-B14F-4D97-AF65-F5344CB8AC3E}">
        <p14:creationId xmlns:p14="http://schemas.microsoft.com/office/powerpoint/2010/main" val="2816073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218049F-3A5F-4B1D-99A5-8F09F3BDD7CC}" type="datetimeFigureOut">
              <a:rPr lang="ru-RU" smtClean="0"/>
              <a:t>14.04.2024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974E844-A76E-4588-AAD3-FB581F186BFF}" type="slidenum">
              <a:rPr lang="ru-RU" smtClean="0"/>
              <a:t>‹#›</a:t>
            </a:fld>
            <a:endParaRPr lang="ru-RU"/>
          </a:p>
        </p:txBody>
      </p:sp>
    </p:spTree>
    <p:extLst>
      <p:ext uri="{BB962C8B-B14F-4D97-AF65-F5344CB8AC3E}">
        <p14:creationId xmlns:p14="http://schemas.microsoft.com/office/powerpoint/2010/main" val="1311735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218049F-3A5F-4B1D-99A5-8F09F3BDD7CC}" type="datetimeFigureOut">
              <a:rPr lang="ru-RU" smtClean="0"/>
              <a:t>14.04.2024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974E844-A76E-4588-AAD3-FB581F186BFF}" type="slidenum">
              <a:rPr lang="ru-RU" smtClean="0"/>
              <a:t>‹#›</a:t>
            </a:fld>
            <a:endParaRPr lang="ru-RU"/>
          </a:p>
        </p:txBody>
      </p:sp>
    </p:spTree>
    <p:extLst>
      <p:ext uri="{BB962C8B-B14F-4D97-AF65-F5344CB8AC3E}">
        <p14:creationId xmlns:p14="http://schemas.microsoft.com/office/powerpoint/2010/main" val="84384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ru-RU" smtClean="0"/>
              <a:t>Образец текста</a:t>
            </a:r>
          </a:p>
        </p:txBody>
      </p:sp>
      <p:sp>
        <p:nvSpPr>
          <p:cNvPr id="4" name="Date Placeholder 3"/>
          <p:cNvSpPr>
            <a:spLocks noGrp="1"/>
          </p:cNvSpPr>
          <p:nvPr>
            <p:ph type="dt" sz="half" idx="10"/>
          </p:nvPr>
        </p:nvSpPr>
        <p:spPr/>
        <p:txBody>
          <a:bodyPr/>
          <a:lstStyle/>
          <a:p>
            <a:fld id="{A218049F-3A5F-4B1D-99A5-8F09F3BDD7CC}" type="datetimeFigureOut">
              <a:rPr lang="ru-RU" smtClean="0"/>
              <a:t>14.04.2024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974E844-A76E-4588-AAD3-FB581F186BFF}" type="slidenum">
              <a:rPr lang="ru-RU" smtClean="0"/>
              <a:t>‹#›</a:t>
            </a:fld>
            <a:endParaRPr lang="ru-RU"/>
          </a:p>
        </p:txBody>
      </p:sp>
    </p:spTree>
    <p:extLst>
      <p:ext uri="{BB962C8B-B14F-4D97-AF65-F5344CB8AC3E}">
        <p14:creationId xmlns:p14="http://schemas.microsoft.com/office/powerpoint/2010/main" val="2969627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ru-RU" smtClean="0"/>
              <a:t>Образец текста</a:t>
            </a:r>
          </a:p>
        </p:txBody>
      </p:sp>
      <p:sp>
        <p:nvSpPr>
          <p:cNvPr id="4" name="Date Placeholder 3"/>
          <p:cNvSpPr>
            <a:spLocks noGrp="1"/>
          </p:cNvSpPr>
          <p:nvPr>
            <p:ph type="dt" sz="half" idx="10"/>
          </p:nvPr>
        </p:nvSpPr>
        <p:spPr/>
        <p:txBody>
          <a:bodyPr/>
          <a:lstStyle/>
          <a:p>
            <a:fld id="{A218049F-3A5F-4B1D-99A5-8F09F3BDD7CC}" type="datetimeFigureOut">
              <a:rPr lang="ru-RU" smtClean="0"/>
              <a:t>14.04.2024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974E844-A76E-4588-AAD3-FB581F186BFF}" type="slidenum">
              <a:rPr lang="ru-RU" smtClean="0"/>
              <a:t>‹#›</a:t>
            </a:fld>
            <a:endParaRPr lang="ru-RU"/>
          </a:p>
        </p:txBody>
      </p:sp>
    </p:spTree>
    <p:extLst>
      <p:ext uri="{BB962C8B-B14F-4D97-AF65-F5344CB8AC3E}">
        <p14:creationId xmlns:p14="http://schemas.microsoft.com/office/powerpoint/2010/main" val="1833691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218049F-3A5F-4B1D-99A5-8F09F3BDD7CC}" type="datetimeFigureOut">
              <a:rPr lang="ru-RU" smtClean="0"/>
              <a:t>14.04.2024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974E844-A76E-4588-AAD3-FB581F186BFF}" type="slidenum">
              <a:rPr lang="ru-RU" smtClean="0"/>
              <a:t>‹#›</a:t>
            </a:fld>
            <a:endParaRPr lang="ru-RU"/>
          </a:p>
        </p:txBody>
      </p:sp>
    </p:spTree>
    <p:extLst>
      <p:ext uri="{BB962C8B-B14F-4D97-AF65-F5344CB8AC3E}">
        <p14:creationId xmlns:p14="http://schemas.microsoft.com/office/powerpoint/2010/main" val="1539904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218049F-3A5F-4B1D-99A5-8F09F3BDD7CC}" type="datetimeFigureOut">
              <a:rPr lang="ru-RU" smtClean="0"/>
              <a:t>14.04.2024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974E844-A76E-4588-AAD3-FB581F186BFF}" type="slidenum">
              <a:rPr lang="ru-RU" smtClean="0"/>
              <a:t>‹#›</a:t>
            </a:fld>
            <a:endParaRPr lang="ru-RU"/>
          </a:p>
        </p:txBody>
      </p:sp>
    </p:spTree>
    <p:extLst>
      <p:ext uri="{BB962C8B-B14F-4D97-AF65-F5344CB8AC3E}">
        <p14:creationId xmlns:p14="http://schemas.microsoft.com/office/powerpoint/2010/main" val="3665299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218049F-3A5F-4B1D-99A5-8F09F3BDD7CC}" type="datetimeFigureOut">
              <a:rPr lang="ru-RU" smtClean="0"/>
              <a:t>14.04.2024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974E844-A76E-4588-AAD3-FB581F186BFF}" type="slidenum">
              <a:rPr lang="ru-RU" smtClean="0"/>
              <a:t>‹#›</a:t>
            </a:fld>
            <a:endParaRPr lang="ru-RU"/>
          </a:p>
        </p:txBody>
      </p:sp>
    </p:spTree>
    <p:extLst>
      <p:ext uri="{BB962C8B-B14F-4D97-AF65-F5344CB8AC3E}">
        <p14:creationId xmlns:p14="http://schemas.microsoft.com/office/powerpoint/2010/main" val="1086521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218049F-3A5F-4B1D-99A5-8F09F3BDD7CC}" type="datetimeFigureOut">
              <a:rPr lang="ru-RU" smtClean="0"/>
              <a:t>14.04.2024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974E844-A76E-4588-AAD3-FB581F186BFF}" type="slidenum">
              <a:rPr lang="ru-RU" smtClean="0"/>
              <a:t>‹#›</a:t>
            </a:fld>
            <a:endParaRPr lang="ru-RU"/>
          </a:p>
        </p:txBody>
      </p:sp>
    </p:spTree>
    <p:extLst>
      <p:ext uri="{BB962C8B-B14F-4D97-AF65-F5344CB8AC3E}">
        <p14:creationId xmlns:p14="http://schemas.microsoft.com/office/powerpoint/2010/main" val="3640561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218049F-3A5F-4B1D-99A5-8F09F3BDD7CC}" type="datetimeFigureOut">
              <a:rPr lang="ru-RU" smtClean="0"/>
              <a:t>14.04.2024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974E844-A76E-4588-AAD3-FB581F186BFF}" type="slidenum">
              <a:rPr lang="ru-RU" smtClean="0"/>
              <a:t>‹#›</a:t>
            </a:fld>
            <a:endParaRPr lang="ru-RU"/>
          </a:p>
        </p:txBody>
      </p:sp>
    </p:spTree>
    <p:extLst>
      <p:ext uri="{BB962C8B-B14F-4D97-AF65-F5344CB8AC3E}">
        <p14:creationId xmlns:p14="http://schemas.microsoft.com/office/powerpoint/2010/main" val="654535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218049F-3A5F-4B1D-99A5-8F09F3BDD7CC}" type="datetimeFigureOut">
              <a:rPr lang="ru-RU" smtClean="0"/>
              <a:t>14.04.2024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974E844-A76E-4588-AAD3-FB581F186BFF}" type="slidenum">
              <a:rPr lang="ru-RU" smtClean="0"/>
              <a:t>‹#›</a:t>
            </a:fld>
            <a:endParaRPr lang="ru-RU"/>
          </a:p>
        </p:txBody>
      </p:sp>
    </p:spTree>
    <p:extLst>
      <p:ext uri="{BB962C8B-B14F-4D97-AF65-F5344CB8AC3E}">
        <p14:creationId xmlns:p14="http://schemas.microsoft.com/office/powerpoint/2010/main" val="1034486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218049F-3A5F-4B1D-99A5-8F09F3BDD7CC}" type="datetimeFigureOut">
              <a:rPr lang="ru-RU" smtClean="0"/>
              <a:t>14.04.2024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974E844-A76E-4588-AAD3-FB581F186BFF}" type="slidenum">
              <a:rPr lang="ru-RU" smtClean="0"/>
              <a:t>‹#›</a:t>
            </a:fld>
            <a:endParaRPr lang="ru-RU"/>
          </a:p>
        </p:txBody>
      </p:sp>
    </p:spTree>
    <p:extLst>
      <p:ext uri="{BB962C8B-B14F-4D97-AF65-F5344CB8AC3E}">
        <p14:creationId xmlns:p14="http://schemas.microsoft.com/office/powerpoint/2010/main" val="3980901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218049F-3A5F-4B1D-99A5-8F09F3BDD7CC}" type="datetimeFigureOut">
              <a:rPr lang="ru-RU" smtClean="0"/>
              <a:t>14.04.2024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974E844-A76E-4588-AAD3-FB581F186BFF}" type="slidenum">
              <a:rPr lang="ru-RU" smtClean="0"/>
              <a:t>‹#›</a:t>
            </a:fld>
            <a:endParaRPr lang="ru-RU"/>
          </a:p>
        </p:txBody>
      </p:sp>
    </p:spTree>
    <p:extLst>
      <p:ext uri="{BB962C8B-B14F-4D97-AF65-F5344CB8AC3E}">
        <p14:creationId xmlns:p14="http://schemas.microsoft.com/office/powerpoint/2010/main" val="4052195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218049F-3A5F-4B1D-99A5-8F09F3BDD7CC}" type="datetimeFigureOut">
              <a:rPr lang="ru-RU" smtClean="0"/>
              <a:t>14.04.2024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974E844-A76E-4588-AAD3-FB581F186BFF}" type="slidenum">
              <a:rPr lang="ru-RU" smtClean="0"/>
              <a:t>‹#›</a:t>
            </a:fld>
            <a:endParaRPr lang="ru-RU"/>
          </a:p>
        </p:txBody>
      </p:sp>
    </p:spTree>
    <p:extLst>
      <p:ext uri="{BB962C8B-B14F-4D97-AF65-F5344CB8AC3E}">
        <p14:creationId xmlns:p14="http://schemas.microsoft.com/office/powerpoint/2010/main" val="2376047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18049F-3A5F-4B1D-99A5-8F09F3BDD7CC}" type="datetimeFigureOut">
              <a:rPr lang="ru-RU" smtClean="0"/>
              <a:t>14.04.2024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E974E844-A76E-4588-AAD3-FB581F186BFF}" type="slidenum">
              <a:rPr lang="ru-RU" smtClean="0"/>
              <a:t>‹#›</a:t>
            </a:fld>
            <a:endParaRPr lang="ru-RU"/>
          </a:p>
        </p:txBody>
      </p:sp>
    </p:spTree>
    <p:extLst>
      <p:ext uri="{BB962C8B-B14F-4D97-AF65-F5344CB8AC3E}">
        <p14:creationId xmlns:p14="http://schemas.microsoft.com/office/powerpoint/2010/main" val="1065703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218049F-3A5F-4B1D-99A5-8F09F3BDD7CC}" type="datetimeFigureOut">
              <a:rPr lang="ru-RU" smtClean="0"/>
              <a:t>14.04.2024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974E844-A76E-4588-AAD3-FB581F186BFF}" type="slidenum">
              <a:rPr lang="ru-RU" smtClean="0"/>
              <a:t>‹#›</a:t>
            </a:fld>
            <a:endParaRPr lang="ru-RU"/>
          </a:p>
        </p:txBody>
      </p:sp>
    </p:spTree>
    <p:extLst>
      <p:ext uri="{BB962C8B-B14F-4D97-AF65-F5344CB8AC3E}">
        <p14:creationId xmlns:p14="http://schemas.microsoft.com/office/powerpoint/2010/main" val="1947945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a:off x="6399212" y="5883275"/>
            <a:ext cx="914400" cy="365125"/>
          </a:xfrm>
        </p:spPr>
        <p:txBody>
          <a:bodyPr/>
          <a:lstStyle/>
          <a:p>
            <a:fld id="{A218049F-3A5F-4B1D-99A5-8F09F3BDD7CC}" type="datetimeFigureOut">
              <a:rPr lang="ru-RU" smtClean="0"/>
              <a:t>14.04.2024</a:t>
            </a:fld>
            <a:endParaRPr lang="ru-RU"/>
          </a:p>
        </p:txBody>
      </p:sp>
      <p:sp>
        <p:nvSpPr>
          <p:cNvPr id="6" name="Footer Placeholder 5"/>
          <p:cNvSpPr>
            <a:spLocks noGrp="1"/>
          </p:cNvSpPr>
          <p:nvPr>
            <p:ph type="ftr" sz="quarter" idx="11"/>
          </p:nvPr>
        </p:nvSpPr>
        <p:spPr>
          <a:xfrm>
            <a:off x="1141412" y="5883275"/>
            <a:ext cx="5105400" cy="365125"/>
          </a:xfrm>
        </p:spPr>
        <p:txBody>
          <a:bodyPr/>
          <a:lstStyle/>
          <a:p>
            <a:endParaRPr lang="ru-RU"/>
          </a:p>
        </p:txBody>
      </p:sp>
      <p:sp>
        <p:nvSpPr>
          <p:cNvPr id="7" name="Slide Number Placeholder 6"/>
          <p:cNvSpPr>
            <a:spLocks noGrp="1"/>
          </p:cNvSpPr>
          <p:nvPr>
            <p:ph type="sldNum" sz="quarter" idx="12"/>
          </p:nvPr>
        </p:nvSpPr>
        <p:spPr>
          <a:xfrm>
            <a:off x="10742612" y="5883275"/>
            <a:ext cx="322567" cy="365125"/>
          </a:xfrm>
        </p:spPr>
        <p:txBody>
          <a:bodyPr/>
          <a:lstStyle/>
          <a:p>
            <a:fld id="{E974E844-A76E-4588-AAD3-FB581F186BFF}" type="slidenum">
              <a:rPr lang="ru-RU" smtClean="0"/>
              <a:t>‹#›</a:t>
            </a:fld>
            <a:endParaRPr lang="ru-RU"/>
          </a:p>
        </p:txBody>
      </p:sp>
    </p:spTree>
    <p:extLst>
      <p:ext uri="{BB962C8B-B14F-4D97-AF65-F5344CB8AC3E}">
        <p14:creationId xmlns:p14="http://schemas.microsoft.com/office/powerpoint/2010/main" val="2784284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A218049F-3A5F-4B1D-99A5-8F09F3BDD7CC}" type="datetimeFigureOut">
              <a:rPr lang="ru-RU" smtClean="0"/>
              <a:t>14.04.2024</a:t>
            </a:fld>
            <a:endParaRPr lang="ru-RU"/>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ru-RU"/>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E974E844-A76E-4588-AAD3-FB581F186BFF}" type="slidenum">
              <a:rPr lang="ru-RU" smtClean="0"/>
              <a:t>‹#›</a:t>
            </a:fld>
            <a:endParaRPr lang="ru-RU"/>
          </a:p>
        </p:txBody>
      </p:sp>
    </p:spTree>
    <p:extLst>
      <p:ext uri="{BB962C8B-B14F-4D97-AF65-F5344CB8AC3E}">
        <p14:creationId xmlns:p14="http://schemas.microsoft.com/office/powerpoint/2010/main" val="84008993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697527"/>
            <a:ext cx="12191999" cy="2348674"/>
          </a:xfrm>
        </p:spPr>
        <p:txBody>
          <a:bodyPr>
            <a:normAutofit/>
          </a:bodyPr>
          <a:lstStyle/>
          <a:p>
            <a:pPr algn="ctr"/>
            <a:r>
              <a:rPr lang="ru-RU" b="1" dirty="0" smtClean="0">
                <a:solidFill>
                  <a:srgbClr val="FF0000"/>
                </a:solidFill>
              </a:rPr>
              <a:t>Розробка екскурсійного маршруту «Житомир – серце поліського краю»</a:t>
            </a:r>
            <a:endParaRPr lang="ru-RU" dirty="0"/>
          </a:p>
        </p:txBody>
      </p:sp>
      <p:sp>
        <p:nvSpPr>
          <p:cNvPr id="3" name="Подзаголовок 2"/>
          <p:cNvSpPr>
            <a:spLocks noGrp="1"/>
          </p:cNvSpPr>
          <p:nvPr>
            <p:ph type="subTitle" idx="1"/>
          </p:nvPr>
        </p:nvSpPr>
        <p:spPr>
          <a:xfrm>
            <a:off x="5306291" y="4179122"/>
            <a:ext cx="6697023" cy="2394857"/>
          </a:xfrm>
        </p:spPr>
        <p:txBody>
          <a:bodyPr>
            <a:normAutofit/>
          </a:bodyPr>
          <a:lstStyle/>
          <a:p>
            <a:r>
              <a:rPr lang="ru-RU" b="1" u="sng" dirty="0" smtClean="0">
                <a:latin typeface="Times New Roman" panose="02020603050405020304" pitchFamily="18" charset="0"/>
                <a:cs typeface="Times New Roman" panose="02020603050405020304" pitchFamily="18" charset="0"/>
              </a:rPr>
              <a:t>Янчецька Анастасія Олександрівна</a:t>
            </a:r>
            <a:r>
              <a:rPr lang="ru-RU" b="1" dirty="0" smtClean="0">
                <a:latin typeface="Times New Roman" panose="02020603050405020304" pitchFamily="18" charset="0"/>
                <a:cs typeface="Times New Roman" panose="02020603050405020304" pitchFamily="18" charset="0"/>
              </a:rPr>
              <a:t>, студентка ІІ курсу ВСП «Житомирський торговельно-економічний фаховий коледж ДТЕУ», Житомирське територіальне відділення Малої академії наук України, м. Житомир.</a:t>
            </a:r>
            <a:br>
              <a:rPr lang="ru-RU" b="1" dirty="0" smtClean="0">
                <a:latin typeface="Times New Roman" panose="02020603050405020304" pitchFamily="18" charset="0"/>
                <a:cs typeface="Times New Roman" panose="02020603050405020304" pitchFamily="18" charset="0"/>
              </a:rPr>
            </a:br>
            <a:r>
              <a:rPr lang="ru-RU" b="1" u="sng" dirty="0" smtClean="0">
                <a:latin typeface="Times New Roman" panose="02020603050405020304" pitchFamily="18" charset="0"/>
                <a:cs typeface="Times New Roman" panose="02020603050405020304" pitchFamily="18" charset="0"/>
              </a:rPr>
              <a:t>Науковий керівник: </a:t>
            </a:r>
            <a:r>
              <a:rPr lang="ru-RU" b="1" dirty="0" smtClean="0">
                <a:latin typeface="Times New Roman" panose="02020603050405020304" pitchFamily="18" charset="0"/>
                <a:cs typeface="Times New Roman" panose="02020603050405020304" pitchFamily="18" charset="0"/>
              </a:rPr>
              <a:t>Панченко Вікторія Сергіївна, к.і.н., голова Центру Науки ВСП «ЖТЕФК ДТЕУ».</a:t>
            </a:r>
            <a:endParaRPr lang="ru-RU" b="1" dirty="0">
              <a:latin typeface="Times New Roman" panose="02020603050405020304" pitchFamily="18" charset="0"/>
              <a:cs typeface="Times New Roman" panose="02020603050405020304" pitchFamily="18" charset="0"/>
            </a:endParaRPr>
          </a:p>
        </p:txBody>
      </p:sp>
      <p:sp>
        <p:nvSpPr>
          <p:cNvPr id="5" name="Заголовок 1"/>
          <p:cNvSpPr txBox="1">
            <a:spLocks/>
          </p:cNvSpPr>
          <p:nvPr/>
        </p:nvSpPr>
        <p:spPr>
          <a:xfrm>
            <a:off x="115742" y="0"/>
            <a:ext cx="12076258" cy="1741714"/>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uk-UA"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Міністерство освіти та науки України</a:t>
            </a:r>
            <a:br>
              <a:rPr lang="uk-UA"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uk-UA"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ВСП «Житомирський торговельно-економічний фаховий коледж Державного торговельно-економічного університету» </a:t>
            </a:r>
            <a:br>
              <a:rPr lang="uk-UA"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uk-UA"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Циклова комісія гуманітарних та природничих дисциплін</a:t>
            </a:r>
            <a:endParaRPr lang="ru-RU"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26" name="Picture 2" descr="Частина 1 : історія Житомира в фотографіях."/>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42" y="3325092"/>
            <a:ext cx="4830331" cy="3381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260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www.ztec.com.ua/ztec/pages/news/z-2022-1014-103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48255" y="681036"/>
            <a:ext cx="3514436" cy="60245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03564" y="152400"/>
            <a:ext cx="10875818" cy="400110"/>
          </a:xfrm>
          <a:prstGeom prst="rect">
            <a:avLst/>
          </a:prstGeom>
          <a:solidFill>
            <a:srgbClr val="FFC000"/>
          </a:solidFill>
        </p:spPr>
        <p:txBody>
          <a:bodyPr wrap="square" rtlCol="0">
            <a:spAutoFit/>
          </a:bodyPr>
          <a:lstStyle/>
          <a:p>
            <a:pPr algn="ctr"/>
            <a:r>
              <a:rPr lang="uk-UA"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ЗУПИНКА ШОСТА. СПАСО-ПРЕОБРАЖЕНСЬКИЙ КАФЕДРАЛЬНИЙ СОБОР</a:t>
            </a:r>
            <a:endParaRPr lang="ru-RU"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3711718" y="681036"/>
            <a:ext cx="4836537" cy="6247864"/>
          </a:xfrm>
          <a:prstGeom prst="rect">
            <a:avLst/>
          </a:prstGeom>
          <a:noFill/>
        </p:spPr>
        <p:txBody>
          <a:bodyPr wrap="square" rtlCol="0">
            <a:spAutoFit/>
          </a:bodyPr>
          <a:lstStyle/>
          <a:p>
            <a:pPr algn="just"/>
            <a:r>
              <a:rPr lang="uk-UA"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Спасо - Преображенський собор — пам'ятник архітектури державного значення у м. Житомирі, один з найбільших православних храмів України. Почали будувати собор в 1851 році, а в 1853 вже майже закінчена будівля несподівано завалилася. Другий раз будували собор з 1866 по 1874 рр. за проєктом академіка архітектури Карла Рахау, з участю професора архітектури Ернеста Жібера і петербурзького архітектора В. Шаламова. Споруда обійшлася в 336 865 руб., не враховуючи церковного начиння та ікон.</a:t>
            </a:r>
          </a:p>
          <a:p>
            <a:pPr algn="just"/>
            <a:r>
              <a:rPr lang="uk-UA"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Фасад цегляний, в російсько-візантійському стилі, хрестовий у плані, тринефний, п'ятиголовий, з чотириярусною дзвіницею.</a:t>
            </a:r>
            <a:r>
              <a:rPr lang="ru-RU"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Висота собору 53 </a:t>
            </a:r>
            <a:r>
              <a:rPr lang="ru-RU"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 </a:t>
            </a:r>
            <a:r>
              <a:rPr lang="ru-RU"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дзвіниці </a:t>
            </a:r>
            <a:r>
              <a:rPr lang="ru-RU"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установлений </a:t>
            </a:r>
            <a:r>
              <a:rPr lang="ru-RU"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головний дзвін вагою 500 пудів.</a:t>
            </a:r>
            <a:endParaRPr lang="uk-UA"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a:stretch>
            <a:fillRect/>
          </a:stretch>
        </p:blipFill>
        <p:spPr>
          <a:xfrm>
            <a:off x="132484" y="681036"/>
            <a:ext cx="3578148" cy="3059692"/>
          </a:xfrm>
          <a:prstGeom prst="rect">
            <a:avLst/>
          </a:prstGeom>
        </p:spPr>
      </p:pic>
      <p:pic>
        <p:nvPicPr>
          <p:cNvPr id="6146" name="Picture 2" descr="Кафедральний собор | Житомирська Єпархі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483" y="3869253"/>
            <a:ext cx="3578149" cy="2836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164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3564" y="152400"/>
            <a:ext cx="10875818" cy="400110"/>
          </a:xfrm>
          <a:prstGeom prst="rect">
            <a:avLst/>
          </a:prstGeom>
          <a:solidFill>
            <a:srgbClr val="FFC000"/>
          </a:solidFill>
        </p:spPr>
        <p:txBody>
          <a:bodyPr wrap="square" rtlCol="0">
            <a:spAutoFit/>
          </a:bodyPr>
          <a:lstStyle/>
          <a:p>
            <a:pPr algn="ctr"/>
            <a:r>
              <a:rPr lang="uk-UA"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ЗУПИНКА СЬОМА. МОНУМЕНТ ВІЧНОЇ СЛАВИ</a:t>
            </a:r>
            <a:endParaRPr lang="ru-RU"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098" name="Picture 2" descr="https://1.zt.ua/wp-content/uploads/2020/01/1473319849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1512"/>
            <a:ext cx="3238500" cy="24193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66655" y="671512"/>
            <a:ext cx="5721927" cy="6186309"/>
          </a:xfrm>
          <a:prstGeom prst="rect">
            <a:avLst/>
          </a:prstGeom>
          <a:noFill/>
        </p:spPr>
        <p:txBody>
          <a:bodyPr wrap="square" rtlCol="0">
            <a:spAutoFit/>
          </a:bodyPr>
          <a:lstStyle/>
          <a:p>
            <a:pPr algn="just"/>
            <a:r>
              <a:rPr lang="uk-UA" sz="2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В одному з наймальовничіших  куточків Житомира (район Корбутівка, вулиця Чуднівська) у 1979 р. на  був відкритий Монумент Слави на  честь воїнів-визволителів, партизан та підпільників. Розташований він на природному скелястому пагорбі, на одній з найвищих точок міста, де його видно здалеку. </a:t>
            </a:r>
          </a:p>
          <a:p>
            <a:pPr algn="just"/>
            <a:r>
              <a:rPr lang="uk-UA" sz="2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Автори Монумента Слави  – скульптори І. Коломієць і Г. Хусид, архітектори  І. Іванов, А. Ігнашенко. </a:t>
            </a:r>
          </a:p>
          <a:p>
            <a:pPr algn="just"/>
            <a:r>
              <a:rPr lang="uk-UA" sz="2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Монумент являє собою високу масивну колону циліндричної форми, висічену з житомирського лабрадориту, на якій установлена скульптурна композиція – воїн Радянської Армії, партизан і жінка-робітниця тилу.</a:t>
            </a:r>
            <a:endParaRPr lang="uk-UA" sz="2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100" name="Picture 4" descr="Файл:Монумент Слави у Житомирі.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8582" y="671511"/>
            <a:ext cx="2978727" cy="6020233"/>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4"/>
          <a:stretch>
            <a:fillRect/>
          </a:stretch>
        </p:blipFill>
        <p:spPr>
          <a:xfrm>
            <a:off x="0" y="3340245"/>
            <a:ext cx="3238500" cy="3351499"/>
          </a:xfrm>
          <a:prstGeom prst="rect">
            <a:avLst/>
          </a:prstGeom>
        </p:spPr>
      </p:pic>
    </p:spTree>
    <p:extLst>
      <p:ext uri="{BB962C8B-B14F-4D97-AF65-F5344CB8AC3E}">
        <p14:creationId xmlns:p14="http://schemas.microsoft.com/office/powerpoint/2010/main" val="513608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43589" y="152400"/>
            <a:ext cx="4602884" cy="400110"/>
          </a:xfrm>
          <a:prstGeom prst="rect">
            <a:avLst/>
          </a:prstGeom>
          <a:solidFill>
            <a:srgbClr val="FFC000"/>
          </a:solidFill>
        </p:spPr>
        <p:txBody>
          <a:bodyPr wrap="square" rtlCol="0">
            <a:spAutoFit/>
          </a:bodyPr>
          <a:lstStyle/>
          <a:p>
            <a:pPr algn="ctr"/>
            <a:r>
              <a:rPr lang="uk-UA"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ЗУПИНКА ВОСЬМА. ГІДРОПАРК</a:t>
            </a:r>
            <a:endParaRPr lang="ru-RU"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a:stretch>
            <a:fillRect/>
          </a:stretch>
        </p:blipFill>
        <p:spPr>
          <a:xfrm>
            <a:off x="8391525" y="152400"/>
            <a:ext cx="3689639" cy="1939636"/>
          </a:xfrm>
          <a:prstGeom prst="rect">
            <a:avLst/>
          </a:prstGeom>
        </p:spPr>
      </p:pic>
      <p:pic>
        <p:nvPicPr>
          <p:cNvPr id="5122" name="Picture 2" descr="Житомир Детский и взрослый пляжи в Гидропарке (Житомир… — Журнал Житомира |  блог на WordP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422073" cy="222711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Корбутовский гидропарк"/>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1525" y="2227118"/>
            <a:ext cx="3692071" cy="2095500"/>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5"/>
          <a:stretch>
            <a:fillRect/>
          </a:stretch>
        </p:blipFill>
        <p:spPr>
          <a:xfrm>
            <a:off x="8391524" y="4457700"/>
            <a:ext cx="3689639" cy="2233180"/>
          </a:xfrm>
          <a:prstGeom prst="rect">
            <a:avLst/>
          </a:prstGeom>
        </p:spPr>
      </p:pic>
      <p:pic>
        <p:nvPicPr>
          <p:cNvPr id="8" name="Рисунок 7"/>
          <p:cNvPicPr>
            <a:picLocks noChangeAspect="1"/>
          </p:cNvPicPr>
          <p:nvPr/>
        </p:nvPicPr>
        <p:blipFill>
          <a:blip r:embed="rId6"/>
          <a:stretch>
            <a:fillRect/>
          </a:stretch>
        </p:blipFill>
        <p:spPr>
          <a:xfrm>
            <a:off x="0" y="2227119"/>
            <a:ext cx="3422073" cy="2230582"/>
          </a:xfrm>
          <a:prstGeom prst="rect">
            <a:avLst/>
          </a:prstGeom>
        </p:spPr>
      </p:pic>
      <p:pic>
        <p:nvPicPr>
          <p:cNvPr id="9" name="Рисунок 8"/>
          <p:cNvPicPr>
            <a:picLocks noChangeAspect="1"/>
          </p:cNvPicPr>
          <p:nvPr/>
        </p:nvPicPr>
        <p:blipFill>
          <a:blip r:embed="rId7"/>
          <a:stretch>
            <a:fillRect/>
          </a:stretch>
        </p:blipFill>
        <p:spPr>
          <a:xfrm>
            <a:off x="-1" y="4454237"/>
            <a:ext cx="3409374" cy="2403763"/>
          </a:xfrm>
          <a:prstGeom prst="rect">
            <a:avLst/>
          </a:prstGeom>
        </p:spPr>
      </p:pic>
      <p:sp>
        <p:nvSpPr>
          <p:cNvPr id="10" name="TextBox 9"/>
          <p:cNvSpPr txBox="1"/>
          <p:nvPr/>
        </p:nvSpPr>
        <p:spPr>
          <a:xfrm>
            <a:off x="3422073" y="651164"/>
            <a:ext cx="4969451" cy="6186309"/>
          </a:xfrm>
          <a:prstGeom prst="rect">
            <a:avLst/>
          </a:prstGeom>
          <a:noFill/>
        </p:spPr>
        <p:txBody>
          <a:bodyPr wrap="square" rtlCol="0">
            <a:spAutoFit/>
          </a:bodyPr>
          <a:lstStyle/>
          <a:p>
            <a:pPr algn="just"/>
            <a:r>
              <a:rPr lang="uk-UA" dirty="0" smtClean="0">
                <a:latin typeface="Times New Roman" panose="02020603050405020304" pitchFamily="18" charset="0"/>
                <a:cs typeface="Times New Roman" panose="02020603050405020304" pitchFamily="18" charset="0"/>
              </a:rPr>
              <a:t>	Гідропарк — парк у Житомирі, розташований біля р. Тетерів. Його територія функціонально розбита на зони: пляжну, спортивну, тихого відпочинку, дитячу, прогулянково-лісопаркову. В зоні тихого відпочинку присутній ряд паралельних алей, який простягається вздовж водного басейну.</a:t>
            </a:r>
          </a:p>
          <a:p>
            <a:pPr algn="just"/>
            <a:r>
              <a:rPr lang="uk-UA" dirty="0" smtClean="0">
                <a:latin typeface="Times New Roman" panose="02020603050405020304" pitchFamily="18" charset="0"/>
                <a:cs typeface="Times New Roman" panose="02020603050405020304" pitchFamily="18" charset="0"/>
              </a:rPr>
              <a:t>	Вздовж річки розміщені два пляжі: дитячий та дорослий. Пляжна зона оформлена відсипним піском, розрахована на прийом не менше 6000 </a:t>
            </a:r>
            <a:r>
              <a:rPr lang="uk-UA" dirty="0" err="1" smtClean="0">
                <a:latin typeface="Times New Roman" panose="02020603050405020304" pitchFamily="18" charset="0"/>
                <a:cs typeface="Times New Roman" panose="02020603050405020304" pitchFamily="18" charset="0"/>
              </a:rPr>
              <a:t>чол</a:t>
            </a:r>
            <a:r>
              <a:rPr lang="uk-UA" dirty="0" smtClean="0">
                <a:latin typeface="Times New Roman" panose="02020603050405020304" pitchFamily="18" charset="0"/>
                <a:cs typeface="Times New Roman" panose="02020603050405020304" pitchFamily="18" charset="0"/>
              </a:rPr>
              <a:t>. одночасного відпочинку, облаштована кабінками для переодягання, парасольками від сонця, медпунктом, рятувальною станцією з наглядовою вежею.</a:t>
            </a:r>
          </a:p>
          <a:p>
            <a:pPr algn="just"/>
            <a:r>
              <a:rPr lang="uk-UA" dirty="0" smtClean="0">
                <a:latin typeface="Times New Roman" panose="02020603050405020304" pitchFamily="18" charset="0"/>
                <a:cs typeface="Times New Roman" panose="02020603050405020304" pitchFamily="18" charset="0"/>
              </a:rPr>
              <a:t>	На території гідропарку посезонно працюють такі атракціони: «Веселий потяг», «Дзвіночок», «Дитяча ланцюгова карусель», «Веселі </a:t>
            </a:r>
            <a:r>
              <a:rPr lang="uk-UA" dirty="0" err="1" smtClean="0">
                <a:latin typeface="Times New Roman" panose="02020603050405020304" pitchFamily="18" charset="0"/>
                <a:cs typeface="Times New Roman" panose="02020603050405020304" pitchFamily="18" charset="0"/>
              </a:rPr>
              <a:t>гірки</a:t>
            </a:r>
            <a:r>
              <a:rPr lang="uk-UA" dirty="0" smtClean="0">
                <a:latin typeface="Times New Roman" panose="02020603050405020304" pitchFamily="18" charset="0"/>
                <a:cs typeface="Times New Roman" panose="02020603050405020304" pitchFamily="18" charset="0"/>
              </a:rPr>
              <a:t>», «Доросла ланцюгова карусель», «Колесо огляду — М», «Берізка».</a:t>
            </a:r>
          </a:p>
          <a:p>
            <a:pPr algn="just"/>
            <a:r>
              <a:rPr lang="uk-UA" dirty="0" smtClean="0">
                <a:latin typeface="Times New Roman" panose="02020603050405020304" pitchFamily="18" charset="0"/>
                <a:cs typeface="Times New Roman" panose="02020603050405020304" pitchFamily="18" charset="0"/>
              </a:rPr>
              <a:t>	У 1983 р. гідропарк прикрашений скульптурами за мотивами українських казок. ("Коник-стрибунець" скульптора Й.С.Табачника)</a:t>
            </a:r>
            <a:endParaRPr lang="uk-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0628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07668" y="180109"/>
            <a:ext cx="9905998" cy="748145"/>
          </a:xfrm>
          <a:solidFill>
            <a:schemeClr val="accent6">
              <a:lumMod val="75000"/>
            </a:schemeClr>
          </a:solidFill>
        </p:spPr>
        <p:txBody>
          <a:bodyPr>
            <a:normAutofit/>
          </a:bodyPr>
          <a:lstStyle/>
          <a:p>
            <a:pPr algn="ctr"/>
            <a:r>
              <a:rPr lang="uk-UA" b="1" dirty="0" smtClean="0">
                <a:solidFill>
                  <a:srgbClr val="FFFF00"/>
                </a:solidFill>
                <a:latin typeface="Times New Roman" panose="02020603050405020304" pitchFamily="18" charset="0"/>
                <a:cs typeface="Times New Roman" panose="02020603050405020304" pitchFamily="18" charset="0"/>
              </a:rPr>
              <a:t>ЗАГАЛЬНІ ВИСНОВКИ:</a:t>
            </a:r>
            <a:endParaRPr lang="ru-RU" b="1" dirty="0">
              <a:solidFill>
                <a:srgbClr val="FFFF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21674" y="1122218"/>
            <a:ext cx="11305308" cy="5632311"/>
          </a:xfrm>
          <a:prstGeom prst="rect">
            <a:avLst/>
          </a:prstGeom>
          <a:noFill/>
        </p:spPr>
        <p:txBody>
          <a:bodyPr wrap="square" rtlCol="0">
            <a:spAutoFit/>
          </a:bodyPr>
          <a:lstStyle/>
          <a:p>
            <a:pPr marL="457200" indent="-457200" algn="just">
              <a:spcAft>
                <a:spcPts val="0"/>
              </a:spcAft>
              <a:buFont typeface="Wingdings" panose="05000000000000000000" pitchFamily="2" charset="2"/>
              <a:buChar char="Ø"/>
            </a:pPr>
            <a:r>
              <a:rPr lang="uk-UA" sz="2400" b="1" u="sng"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Результатом науково-пошукової роботи </a:t>
            </a:r>
            <a:r>
              <a:rPr lang="uk-UA" sz="2400" dirty="0" smtClean="0">
                <a:latin typeface="Times New Roman" panose="02020603050405020304" pitchFamily="18" charset="0"/>
                <a:ea typeface="Calibri" panose="020F0502020204030204" pitchFamily="34" charset="0"/>
                <a:cs typeface="Times New Roman" panose="02020603050405020304" pitchFamily="18" charset="0"/>
              </a:rPr>
              <a:t>став екскурсійний маршрут м. Житомир, який був апробований на початку квітня 2024 р. із групами першого курсу. Його фахову оцінку дали викладачі туризму коледжу та відомі краєзнавці міста.</a:t>
            </a:r>
          </a:p>
          <a:p>
            <a:pPr marL="457200" indent="-457200" algn="just">
              <a:spcAft>
                <a:spcPts val="0"/>
              </a:spcAft>
              <a:buFont typeface="Wingdings" panose="05000000000000000000" pitchFamily="2" charset="2"/>
              <a:buChar char="Ø"/>
            </a:pPr>
            <a:r>
              <a:rPr lang="uk-UA" sz="2400" dirty="0" smtClean="0">
                <a:latin typeface="Times New Roman" panose="02020603050405020304" pitchFamily="18" charset="0"/>
                <a:ea typeface="Calibri" panose="020F0502020204030204" pitchFamily="34" charset="0"/>
                <a:cs typeface="Times New Roman" panose="02020603050405020304" pitchFamily="18" charset="0"/>
              </a:rPr>
              <a:t>Сильними сторонами маршруту є: різноплановість, насиченість, збалансованість теоретичного матеріалу та активностей, продуманість логістики і харчування. Серед недоліків тестові групи вказали значну тривалість, залежність від погодних умов (половина екскурсії проводиться під відкритим небом), дороговизну пропонованих сувенірів</a:t>
            </a:r>
            <a:r>
              <a:rPr lang="ru-RU" sz="2400" dirty="0" smtClean="0">
                <a:latin typeface="Times New Roman" panose="02020603050405020304" pitchFamily="18" charset="0"/>
                <a:ea typeface="Calibri" panose="020F0502020204030204" pitchFamily="34" charset="0"/>
                <a:cs typeface="Times New Roman" panose="02020603050405020304" pitchFamily="18" charset="0"/>
              </a:rPr>
              <a:t>. </a:t>
            </a:r>
          </a:p>
          <a:p>
            <a:pPr marL="457200" indent="-457200" algn="just">
              <a:spcAft>
                <a:spcPts val="0"/>
              </a:spcAft>
              <a:buFont typeface="Wingdings" panose="05000000000000000000" pitchFamily="2" charset="2"/>
              <a:buChar char="Ø"/>
            </a:pPr>
            <a:r>
              <a:rPr lang="uk-UA" sz="2400" b="1" u="sng"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Внесок автора: </a:t>
            </a:r>
            <a:r>
              <a:rPr lang="uk-UA" sz="2400" dirty="0" smtClean="0">
                <a:latin typeface="Times New Roman" panose="02020603050405020304" pitchFamily="18" charset="0"/>
                <a:ea typeface="Calibri" panose="020F0502020204030204" pitchFamily="34" charset="0"/>
                <a:cs typeface="Times New Roman" panose="02020603050405020304" pitchFamily="18" charset="0"/>
              </a:rPr>
              <a:t>працюючи у місцевих бібліотеках, архіві, у ході бесід із краєзнавцями і старожилами був зібраний унікальний матеріал для портфеля екскурсовода-гіда. Розроблений квест парком та допоміжні активності для урізноманітнення екскурсії.</a:t>
            </a:r>
            <a:endParaRPr lang="ru-RU" sz="2400" dirty="0" smtClean="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spcAft>
                <a:spcPts val="0"/>
              </a:spcAft>
              <a:buFont typeface="Wingdings" panose="05000000000000000000" pitchFamily="2" charset="2"/>
              <a:buChar char="Ø"/>
            </a:pPr>
            <a:r>
              <a:rPr lang="uk-UA" sz="2400" b="1" u="sng"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Новизна роботи: </a:t>
            </a:r>
            <a:r>
              <a:rPr lang="uk-UA" sz="2400" dirty="0" smtClean="0">
                <a:latin typeface="Times New Roman" panose="02020603050405020304" pitchFamily="18" charset="0"/>
                <a:ea typeface="Calibri" panose="020F0502020204030204" pitchFamily="34" charset="0"/>
                <a:cs typeface="Times New Roman" panose="02020603050405020304" pitchFamily="18" charset="0"/>
              </a:rPr>
              <a:t>автор прагнув показати нові грані та особливості давно відомих об’єктів, відкрити їх з нової незнаної для більшості містян сторони.</a:t>
            </a:r>
          </a:p>
        </p:txBody>
      </p:sp>
    </p:spTree>
    <p:extLst>
      <p:ext uri="{BB962C8B-B14F-4D97-AF65-F5344CB8AC3E}">
        <p14:creationId xmlns:p14="http://schemas.microsoft.com/office/powerpoint/2010/main" val="1853890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81746" y="124692"/>
            <a:ext cx="6026727" cy="461665"/>
          </a:xfrm>
          <a:prstGeom prst="rect">
            <a:avLst/>
          </a:prstGeom>
          <a:solidFill>
            <a:srgbClr val="FFC000"/>
          </a:solidFill>
        </p:spPr>
        <p:txBody>
          <a:bodyPr wrap="square" rtlCol="0">
            <a:spAutoFit/>
          </a:bodyPr>
          <a:lstStyle/>
          <a:p>
            <a:pPr algn="ctr"/>
            <a:r>
              <a:rPr lang="uk-UA"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Джерела та література:</a:t>
            </a:r>
            <a:endParaRPr lang="ru-RU"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21672" y="695742"/>
            <a:ext cx="11859491" cy="6186309"/>
          </a:xfrm>
          <a:prstGeom prst="rect">
            <a:avLst/>
          </a:prstGeom>
        </p:spPr>
        <p:txBody>
          <a:bodyPr wrap="square">
            <a:spAutoFit/>
          </a:bodyPr>
          <a:lstStyle/>
          <a:p>
            <a:pPr algn="ctr"/>
            <a:r>
              <a:rPr lang="uk-UA" b="1" u="sng" dirty="0">
                <a:latin typeface="Times New Roman" panose="02020603050405020304" pitchFamily="18" charset="0"/>
                <a:cs typeface="Times New Roman" panose="02020603050405020304" pitchFamily="18" charset="0"/>
              </a:rPr>
              <a:t>Список джерел охоплює 54 позиції</a:t>
            </a:r>
            <a:r>
              <a:rPr lang="uk-UA" b="1" u="sng" dirty="0" smtClean="0">
                <a:latin typeface="Times New Roman" panose="02020603050405020304" pitchFamily="18" charset="0"/>
                <a:cs typeface="Times New Roman" panose="02020603050405020304" pitchFamily="18" charset="0"/>
              </a:rPr>
              <a:t>. Наведемо основні з них.</a:t>
            </a:r>
          </a:p>
          <a:p>
            <a:pPr marL="342900" indent="-342900" algn="just">
              <a:buAutoNum type="arabicPeriod"/>
            </a:pPr>
            <a:r>
              <a:rPr lang="uk-UA" dirty="0" smtClean="0">
                <a:latin typeface="Times New Roman" panose="02020603050405020304" pitchFamily="18" charset="0"/>
                <a:cs typeface="Times New Roman" panose="02020603050405020304" pitchFamily="18" charset="0"/>
              </a:rPr>
              <a:t>Державний архів Житомирської обл., Ф</a:t>
            </a:r>
            <a:r>
              <a:rPr lang="uk-UA" dirty="0">
                <a:latin typeface="Times New Roman" panose="02020603050405020304" pitchFamily="18" charset="0"/>
                <a:cs typeface="Times New Roman" panose="02020603050405020304" pitchFamily="18" charset="0"/>
              </a:rPr>
              <a:t>. </a:t>
            </a:r>
            <a:r>
              <a:rPr lang="uk-UA" dirty="0" smtClean="0">
                <a:latin typeface="Times New Roman" panose="02020603050405020304" pitchFamily="18" charset="0"/>
                <a:cs typeface="Times New Roman" panose="02020603050405020304" pitchFamily="18" charset="0"/>
              </a:rPr>
              <a:t>167, </a:t>
            </a:r>
            <a:r>
              <a:rPr lang="ru-RU" dirty="0" err="1" smtClean="0">
                <a:latin typeface="Times New Roman" panose="02020603050405020304" pitchFamily="18" charset="0"/>
                <a:cs typeface="Times New Roman" panose="02020603050405020304" pitchFamily="18" charset="0"/>
              </a:rPr>
              <a:t>Спр</a:t>
            </a:r>
            <a:r>
              <a:rPr lang="ru-RU" dirty="0">
                <a:latin typeface="Times New Roman" panose="02020603050405020304" pitchFamily="18" charset="0"/>
                <a:cs typeface="Times New Roman" panose="02020603050405020304" pitchFamily="18" charset="0"/>
              </a:rPr>
              <a:t>. 146. Особова справа барона </a:t>
            </a:r>
            <a:r>
              <a:rPr lang="ru-RU" dirty="0" smtClean="0">
                <a:latin typeface="Times New Roman" panose="02020603050405020304" pitchFamily="18" charset="0"/>
                <a:cs typeface="Times New Roman" panose="02020603050405020304" pitchFamily="18" charset="0"/>
              </a:rPr>
              <a:t>де Шодуара </a:t>
            </a:r>
            <a:r>
              <a:rPr lang="ru-RU" dirty="0">
                <a:latin typeface="Times New Roman" panose="02020603050405020304" pitchFamily="18" charset="0"/>
                <a:cs typeface="Times New Roman" panose="02020603050405020304" pitchFamily="18" charset="0"/>
              </a:rPr>
              <a:t>Івана </a:t>
            </a:r>
            <a:r>
              <a:rPr lang="ru-RU" dirty="0" smtClean="0">
                <a:latin typeface="Times New Roman" panose="02020603050405020304" pitchFamily="18" charset="0"/>
                <a:cs typeface="Times New Roman" panose="02020603050405020304" pitchFamily="18" charset="0"/>
              </a:rPr>
              <a:t>Максиміліановича</a:t>
            </a:r>
            <a:r>
              <a:rPr lang="ru-RU" dirty="0">
                <a:latin typeface="Times New Roman" panose="02020603050405020304" pitchFamily="18" charset="0"/>
                <a:cs typeface="Times New Roman" panose="02020603050405020304" pitchFamily="18" charset="0"/>
              </a:rPr>
              <a:t>. 1889-1909 рр., 41 арк</a:t>
            </a:r>
            <a:r>
              <a:rPr lang="ru-RU" dirty="0" smtClean="0">
                <a:latin typeface="Times New Roman" panose="02020603050405020304" pitchFamily="18" charset="0"/>
                <a:cs typeface="Times New Roman" panose="02020603050405020304" pitchFamily="18" charset="0"/>
              </a:rPr>
              <a:t>.</a:t>
            </a:r>
          </a:p>
          <a:p>
            <a:pPr marL="342900" indent="-342900">
              <a:buAutoNum type="arabicPeriod"/>
            </a:pPr>
            <a:r>
              <a:rPr lang="uk-UA" dirty="0">
                <a:latin typeface="Times New Roman" panose="02020603050405020304" pitchFamily="18" charset="0"/>
                <a:cs typeface="Times New Roman" panose="02020603050405020304" pitchFamily="18" charset="0"/>
              </a:rPr>
              <a:t>Державний архів Житомирської обл., </a:t>
            </a:r>
            <a:r>
              <a:rPr lang="uk-UA" dirty="0" smtClean="0">
                <a:latin typeface="Times New Roman" panose="02020603050405020304" pitchFamily="18" charset="0"/>
                <a:cs typeface="Times New Roman" panose="02020603050405020304" pitchFamily="18" charset="0"/>
              </a:rPr>
              <a:t>Ф</a:t>
            </a:r>
            <a:r>
              <a:rPr lang="uk-UA" dirty="0">
                <a:latin typeface="Times New Roman" panose="02020603050405020304" pitchFamily="18" charset="0"/>
                <a:cs typeface="Times New Roman" panose="02020603050405020304" pitchFamily="18" charset="0"/>
              </a:rPr>
              <a:t>. </a:t>
            </a:r>
            <a:r>
              <a:rPr lang="uk-UA" dirty="0" smtClean="0">
                <a:latin typeface="Times New Roman" panose="02020603050405020304" pitchFamily="18" charset="0"/>
                <a:cs typeface="Times New Roman" panose="02020603050405020304" pitchFamily="18" charset="0"/>
              </a:rPr>
              <a:t>27. </a:t>
            </a:r>
            <a:r>
              <a:rPr lang="uk-UA" dirty="0" err="1" smtClean="0">
                <a:latin typeface="Times New Roman" panose="02020603050405020304" pitchFamily="18" charset="0"/>
                <a:cs typeface="Times New Roman" panose="02020603050405020304" pitchFamily="18" charset="0"/>
              </a:rPr>
              <a:t>Оп</a:t>
            </a:r>
            <a:r>
              <a:rPr lang="uk-UA" dirty="0">
                <a:latin typeface="Times New Roman" panose="02020603050405020304" pitchFamily="18" charset="0"/>
                <a:cs typeface="Times New Roman" panose="02020603050405020304" pitchFamily="18" charset="0"/>
              </a:rPr>
              <a:t>. </a:t>
            </a:r>
            <a:r>
              <a:rPr lang="uk-UA" dirty="0" smtClean="0">
                <a:latin typeface="Times New Roman" panose="02020603050405020304" pitchFamily="18" charset="0"/>
                <a:cs typeface="Times New Roman" panose="02020603050405020304" pitchFamily="18" charset="0"/>
              </a:rPr>
              <a:t>1, </a:t>
            </a:r>
            <a:r>
              <a:rPr lang="uk-UA" dirty="0" err="1" smtClean="0">
                <a:latin typeface="Times New Roman" panose="02020603050405020304" pitchFamily="18" charset="0"/>
                <a:cs typeface="Times New Roman" panose="02020603050405020304" pitchFamily="18" charset="0"/>
              </a:rPr>
              <a:t>Спр</a:t>
            </a:r>
            <a:r>
              <a:rPr lang="uk-UA" dirty="0">
                <a:latin typeface="Times New Roman" panose="02020603050405020304" pitchFamily="18" charset="0"/>
                <a:cs typeface="Times New Roman" panose="02020603050405020304" pitchFamily="18" charset="0"/>
              </a:rPr>
              <a:t>. 1660 Нотаріальний духовний заповіт І. М. де Шодуара. 1903 р. 4 </a:t>
            </a:r>
            <a:r>
              <a:rPr lang="uk-UA" dirty="0" err="1">
                <a:latin typeface="Times New Roman" panose="02020603050405020304" pitchFamily="18" charset="0"/>
                <a:cs typeface="Times New Roman" panose="02020603050405020304" pitchFamily="18" charset="0"/>
              </a:rPr>
              <a:t>арк</a:t>
            </a:r>
            <a:r>
              <a:rPr lang="uk-UA" dirty="0">
                <a:latin typeface="Times New Roman" panose="02020603050405020304" pitchFamily="18" charset="0"/>
                <a:cs typeface="Times New Roman" panose="02020603050405020304" pitchFamily="18" charset="0"/>
              </a:rPr>
              <a:t>.</a:t>
            </a:r>
          </a:p>
          <a:p>
            <a:pPr marL="342900" indent="-342900">
              <a:buAutoNum type="arabicPeriod"/>
            </a:pPr>
            <a:r>
              <a:rPr lang="ru-RU" dirty="0" smtClean="0">
                <a:latin typeface="Times New Roman" panose="02020603050405020304" pitchFamily="18" charset="0"/>
                <a:cs typeface="Times New Roman" panose="02020603050405020304" pitchFamily="18" charset="0"/>
              </a:rPr>
              <a:t>Обзор </a:t>
            </a:r>
            <a:r>
              <a:rPr lang="ru-RU" dirty="0">
                <a:latin typeface="Times New Roman" panose="02020603050405020304" pitchFamily="18" charset="0"/>
                <a:cs typeface="Times New Roman" panose="02020603050405020304" pitchFamily="18" charset="0"/>
              </a:rPr>
              <a:t>Волынской губернии за 1911 г. </a:t>
            </a:r>
            <a:r>
              <a:rPr lang="ru-RU" dirty="0" smtClean="0">
                <a:latin typeface="Times New Roman" panose="02020603050405020304" pitchFamily="18" charset="0"/>
                <a:cs typeface="Times New Roman" panose="02020603050405020304" pitchFamily="18" charset="0"/>
              </a:rPr>
              <a:t>Житомир</a:t>
            </a:r>
            <a:r>
              <a:rPr lang="ru-RU" dirty="0">
                <a:latin typeface="Times New Roman" panose="02020603050405020304" pitchFamily="18" charset="0"/>
                <a:cs typeface="Times New Roman" panose="02020603050405020304" pitchFamily="18" charset="0"/>
              </a:rPr>
              <a:t>, 1912</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102 с.</a:t>
            </a:r>
          </a:p>
          <a:p>
            <a:pPr marL="342900" indent="-342900">
              <a:buAutoNum type="arabicPeriod"/>
            </a:pPr>
            <a:r>
              <a:rPr lang="ru-RU" dirty="0" smtClean="0">
                <a:latin typeface="Times New Roman" panose="02020603050405020304" pitchFamily="18" charset="0"/>
                <a:cs typeface="Times New Roman" panose="02020603050405020304" pitchFamily="18" charset="0"/>
              </a:rPr>
              <a:t>Обзор </a:t>
            </a:r>
            <a:r>
              <a:rPr lang="ru-RU" dirty="0">
                <a:latin typeface="Times New Roman" panose="02020603050405020304" pitchFamily="18" charset="0"/>
                <a:cs typeface="Times New Roman" panose="02020603050405020304" pitchFamily="18" charset="0"/>
              </a:rPr>
              <a:t>Волынской губернии за 1912 г</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Житомир, 1913</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108 с.</a:t>
            </a:r>
          </a:p>
          <a:p>
            <a:pPr marL="342900" indent="-342900">
              <a:buAutoNum type="arabicPeriod"/>
            </a:pPr>
            <a:r>
              <a:rPr lang="ru-RU" dirty="0" smtClean="0">
                <a:latin typeface="Times New Roman" panose="02020603050405020304" pitchFamily="18" charset="0"/>
                <a:cs typeface="Times New Roman" panose="02020603050405020304" pitchFamily="18" charset="0"/>
              </a:rPr>
              <a:t>Памятная </a:t>
            </a:r>
            <a:r>
              <a:rPr lang="ru-RU" dirty="0">
                <a:latin typeface="Times New Roman" panose="02020603050405020304" pitchFamily="18" charset="0"/>
                <a:cs typeface="Times New Roman" panose="02020603050405020304" pitchFamily="18" charset="0"/>
              </a:rPr>
              <a:t>книжка Волынской губернии на 1886 год / под ред.  </a:t>
            </a:r>
            <a:r>
              <a:rPr lang="ru-RU" dirty="0" smtClean="0">
                <a:latin typeface="Times New Roman" panose="02020603050405020304" pitchFamily="18" charset="0"/>
                <a:cs typeface="Times New Roman" panose="02020603050405020304" pitchFamily="18" charset="0"/>
              </a:rPr>
              <a:t>И</a:t>
            </a:r>
            <a:r>
              <a:rPr lang="ru-RU" dirty="0">
                <a:latin typeface="Times New Roman" panose="02020603050405020304" pitchFamily="18" charset="0"/>
                <a:cs typeface="Times New Roman" panose="02020603050405020304" pitchFamily="18" charset="0"/>
              </a:rPr>
              <a:t>. Ф. Мацкевича</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Житомир: типография губернского правления, 1885</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313 с.</a:t>
            </a:r>
          </a:p>
          <a:p>
            <a:pPr marL="342900" indent="-342900">
              <a:buAutoNum type="arabicPeriod"/>
            </a:pPr>
            <a:r>
              <a:rPr lang="ru-RU" dirty="0" smtClean="0">
                <a:latin typeface="Times New Roman" panose="02020603050405020304" pitchFamily="18" charset="0"/>
                <a:cs typeface="Times New Roman" panose="02020603050405020304" pitchFamily="18" charset="0"/>
              </a:rPr>
              <a:t>Памятная </a:t>
            </a:r>
            <a:r>
              <a:rPr lang="ru-RU" dirty="0">
                <a:latin typeface="Times New Roman" panose="02020603050405020304" pitchFamily="18" charset="0"/>
                <a:cs typeface="Times New Roman" panose="02020603050405020304" pitchFamily="18" charset="0"/>
              </a:rPr>
              <a:t>книжка Волынской губернии на 1893 год / под ред</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И. Ф. Мацкевича. </a:t>
            </a:r>
            <a:r>
              <a:rPr lang="ru-RU" dirty="0" smtClean="0">
                <a:latin typeface="Times New Roman" panose="02020603050405020304" pitchFamily="18" charset="0"/>
                <a:cs typeface="Times New Roman" panose="02020603050405020304" pitchFamily="18" charset="0"/>
              </a:rPr>
              <a:t>Житомир</a:t>
            </a:r>
            <a:r>
              <a:rPr lang="ru-RU" dirty="0">
                <a:latin typeface="Times New Roman" panose="02020603050405020304" pitchFamily="18" charset="0"/>
                <a:cs typeface="Times New Roman" panose="02020603050405020304" pitchFamily="18" charset="0"/>
              </a:rPr>
              <a:t>: типография С. П. Бродевича, 1893. </a:t>
            </a:r>
            <a:r>
              <a:rPr lang="ru-RU" dirty="0" smtClean="0">
                <a:latin typeface="Times New Roman" panose="02020603050405020304" pitchFamily="18" charset="0"/>
                <a:cs typeface="Times New Roman" panose="02020603050405020304" pitchFamily="18" charset="0"/>
              </a:rPr>
              <a:t>332 </a:t>
            </a:r>
            <a:r>
              <a:rPr lang="ru-RU" dirty="0">
                <a:latin typeface="Times New Roman" panose="02020603050405020304" pitchFamily="18" charset="0"/>
                <a:cs typeface="Times New Roman" panose="02020603050405020304" pitchFamily="18" charset="0"/>
              </a:rPr>
              <a:t>с</a:t>
            </a:r>
            <a:r>
              <a:rPr lang="ru-RU" dirty="0" smtClean="0">
                <a:latin typeface="Times New Roman" panose="02020603050405020304" pitchFamily="18" charset="0"/>
                <a:cs typeface="Times New Roman" panose="02020603050405020304" pitchFamily="18" charset="0"/>
              </a:rPr>
              <a:t>.</a:t>
            </a:r>
          </a:p>
          <a:p>
            <a:pPr marL="342900" indent="-342900">
              <a:buAutoNum type="arabicPeriod"/>
            </a:pPr>
            <a:r>
              <a:rPr lang="ru-RU" dirty="0" smtClean="0">
                <a:latin typeface="Times New Roman" panose="02020603050405020304" pitchFamily="18" charset="0"/>
                <a:cs typeface="Times New Roman" panose="02020603050405020304" pitchFamily="18" charset="0"/>
              </a:rPr>
              <a:t>Список </a:t>
            </a:r>
            <a:r>
              <a:rPr lang="ru-RU" dirty="0">
                <a:latin typeface="Times New Roman" panose="02020603050405020304" pitchFamily="18" charset="0"/>
                <a:cs typeface="Times New Roman" panose="02020603050405020304" pitchFamily="18" charset="0"/>
              </a:rPr>
              <a:t>землевладельцев и арендаторам Волынской губернии, во владении коих находится не менее 50 </a:t>
            </a:r>
            <a:r>
              <a:rPr lang="ru-RU" dirty="0" err="1">
                <a:latin typeface="Times New Roman" panose="02020603050405020304" pitchFamily="18" charset="0"/>
                <a:cs typeface="Times New Roman" panose="02020603050405020304" pitchFamily="18" charset="0"/>
              </a:rPr>
              <a:t>дес</a:t>
            </a:r>
            <a:r>
              <a:rPr lang="ru-RU" dirty="0">
                <a:latin typeface="Times New Roman" panose="02020603050405020304" pitchFamily="18" charset="0"/>
                <a:cs typeface="Times New Roman" panose="02020603050405020304" pitchFamily="18" charset="0"/>
              </a:rPr>
              <a:t>. земли.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Житомир: губ. стат. ком., 1913</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270 с.</a:t>
            </a:r>
          </a:p>
          <a:p>
            <a:pPr marL="342900" indent="-342900">
              <a:buAutoNum type="arabicPeriod"/>
            </a:pPr>
            <a:r>
              <a:rPr lang="ru-RU" dirty="0" smtClean="0">
                <a:latin typeface="Times New Roman" panose="02020603050405020304" pitchFamily="18" charset="0"/>
                <a:cs typeface="Times New Roman" panose="02020603050405020304" pitchFamily="18" charset="0"/>
              </a:rPr>
              <a:t>Список </a:t>
            </a:r>
            <a:r>
              <a:rPr lang="ru-RU" dirty="0">
                <a:latin typeface="Times New Roman" panose="02020603050405020304" pitchFamily="18" charset="0"/>
                <a:cs typeface="Times New Roman" panose="02020603050405020304" pitchFamily="18" charset="0"/>
              </a:rPr>
              <a:t>населенных мест Волынской губернии</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Житомир: губ. стат. ком., 1911. </a:t>
            </a:r>
            <a:r>
              <a:rPr lang="ru-RU" dirty="0" smtClean="0">
                <a:latin typeface="Times New Roman" panose="02020603050405020304" pitchFamily="18" charset="0"/>
                <a:cs typeface="Times New Roman" panose="02020603050405020304" pitchFamily="18" charset="0"/>
              </a:rPr>
              <a:t>454 </a:t>
            </a:r>
            <a:r>
              <a:rPr lang="ru-RU" dirty="0">
                <a:latin typeface="Times New Roman" panose="02020603050405020304" pitchFamily="18" charset="0"/>
                <a:cs typeface="Times New Roman" panose="02020603050405020304" pitchFamily="18" charset="0"/>
              </a:rPr>
              <a:t>с</a:t>
            </a:r>
            <a:r>
              <a:rPr lang="ru-RU" dirty="0" smtClean="0">
                <a:latin typeface="Times New Roman" panose="02020603050405020304" pitchFamily="18" charset="0"/>
                <a:cs typeface="Times New Roman" panose="02020603050405020304" pitchFamily="18" charset="0"/>
              </a:rPr>
              <a:t>.</a:t>
            </a:r>
          </a:p>
          <a:p>
            <a:pPr marL="342900" indent="-342900">
              <a:buAutoNum type="arabicPeriod"/>
            </a:pPr>
            <a:r>
              <a:rPr lang="ru-RU" dirty="0" smtClean="0">
                <a:latin typeface="Times New Roman" panose="02020603050405020304" pitchFamily="18" charset="0"/>
                <a:cs typeface="Times New Roman" panose="02020603050405020304" pitchFamily="18" charset="0"/>
              </a:rPr>
              <a:t>Толмачев </a:t>
            </a:r>
            <a:r>
              <a:rPr lang="ru-RU" dirty="0">
                <a:latin typeface="Times New Roman" panose="02020603050405020304" pitchFamily="18" charset="0"/>
                <a:cs typeface="Times New Roman" panose="02020603050405020304" pitchFamily="18" charset="0"/>
              </a:rPr>
              <a:t>И. Н. Юго-Западный край. Статистическое обозрение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И. Н. Толмачев. </a:t>
            </a:r>
            <a:r>
              <a:rPr lang="ru-RU" dirty="0" smtClean="0">
                <a:latin typeface="Times New Roman" panose="02020603050405020304" pitchFamily="18" charset="0"/>
                <a:cs typeface="Times New Roman" panose="02020603050405020304" pitchFamily="18" charset="0"/>
              </a:rPr>
              <a:t>К</a:t>
            </a:r>
            <a:r>
              <a:rPr lang="ru-RU" dirty="0">
                <a:latin typeface="Times New Roman" panose="02020603050405020304" pitchFamily="18" charset="0"/>
                <a:cs typeface="Times New Roman" panose="02020603050405020304" pitchFamily="18" charset="0"/>
              </a:rPr>
              <a:t>.,1897. </a:t>
            </a:r>
            <a:r>
              <a:rPr lang="ru-RU" dirty="0" smtClean="0">
                <a:latin typeface="Times New Roman" panose="02020603050405020304" pitchFamily="18" charset="0"/>
                <a:cs typeface="Times New Roman" panose="02020603050405020304" pitchFamily="18" charset="0"/>
              </a:rPr>
              <a:t>480 </a:t>
            </a:r>
            <a:r>
              <a:rPr lang="ru-RU" dirty="0">
                <a:latin typeface="Times New Roman" panose="02020603050405020304" pitchFamily="18" charset="0"/>
                <a:cs typeface="Times New Roman" panose="02020603050405020304" pitchFamily="18" charset="0"/>
              </a:rPr>
              <a:t>с</a:t>
            </a:r>
            <a:r>
              <a:rPr lang="ru-RU" dirty="0" smtClean="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a:p>
            <a:pPr marL="342900" indent="-342900">
              <a:buAutoNum type="arabicPeriod"/>
            </a:pPr>
            <a:r>
              <a:rPr lang="ru-RU" dirty="0">
                <a:latin typeface="Times New Roman" panose="02020603050405020304" pitchFamily="18" charset="0"/>
                <a:cs typeface="Times New Roman" panose="02020603050405020304" pitchFamily="18" charset="0"/>
              </a:rPr>
              <a:t>Соціологічне опитування громадян </a:t>
            </a:r>
            <a:r>
              <a:rPr lang="ru-RU" dirty="0" smtClean="0">
                <a:latin typeface="Times New Roman" panose="02020603050405020304" pitchFamily="18" charset="0"/>
                <a:cs typeface="Times New Roman" panose="02020603050405020304" pitchFamily="18" charset="0"/>
              </a:rPr>
              <a:t>«</a:t>
            </a:r>
            <a:r>
              <a:rPr lang="uk-UA" dirty="0" smtClean="0">
                <a:latin typeface="Times New Roman" panose="02020603050405020304" pitchFamily="18" charset="0"/>
                <a:cs typeface="Times New Roman" panose="02020603050405020304" pitchFamily="18" charset="0"/>
              </a:rPr>
              <a:t>Туристична візитівка м. Житомир»</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Проведене </a:t>
            </a:r>
            <a:r>
              <a:rPr lang="ru-RU" dirty="0" smtClean="0">
                <a:latin typeface="Times New Roman" panose="02020603050405020304" pitchFamily="18" charset="0"/>
                <a:cs typeface="Times New Roman" panose="02020603050405020304" pitchFamily="18" charset="0"/>
              </a:rPr>
              <a:t>Янчецькою А.О. на вулицях міста у березні 2024 </a:t>
            </a:r>
            <a:r>
              <a:rPr lang="ru-RU" dirty="0">
                <a:latin typeface="Times New Roman" panose="02020603050405020304" pitchFamily="18" charset="0"/>
                <a:cs typeface="Times New Roman" panose="02020603050405020304" pitchFamily="18" charset="0"/>
              </a:rPr>
              <a:t>р. Опитано </a:t>
            </a:r>
            <a:r>
              <a:rPr lang="ru-RU" dirty="0" smtClean="0">
                <a:latin typeface="Times New Roman" panose="02020603050405020304" pitchFamily="18" charset="0"/>
                <a:cs typeface="Times New Roman" panose="02020603050405020304" pitchFamily="18" charset="0"/>
              </a:rPr>
              <a:t>200 </a:t>
            </a:r>
            <a:r>
              <a:rPr lang="ru-RU" dirty="0">
                <a:latin typeface="Times New Roman" panose="02020603050405020304" pitchFamily="18" charset="0"/>
                <a:cs typeface="Times New Roman" panose="02020603050405020304" pitchFamily="18" charset="0"/>
              </a:rPr>
              <a:t>чол</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marL="342900" indent="-342900">
              <a:buAutoNum type="arabicPeriod"/>
            </a:pPr>
            <a:r>
              <a:rPr lang="ru-RU" dirty="0" smtClean="0">
                <a:latin typeface="Times New Roman" panose="02020603050405020304" pitchFamily="18" charset="0"/>
                <a:cs typeface="Times New Roman" panose="02020603050405020304" pitchFamily="18" charset="0"/>
              </a:rPr>
              <a:t>Буравський </a:t>
            </a:r>
            <a:r>
              <a:rPr lang="ru-RU" dirty="0">
                <a:latin typeface="Times New Roman" panose="02020603050405020304" pitchFamily="18" charset="0"/>
                <a:cs typeface="Times New Roman" panose="02020603050405020304" pitchFamily="18" charset="0"/>
              </a:rPr>
              <a:t>О. А. Поляки Волині у другій половині ХІХ – на початку ХХ </a:t>
            </a:r>
            <a:r>
              <a:rPr lang="ru-RU" dirty="0" smtClean="0">
                <a:latin typeface="Times New Roman" panose="02020603050405020304" pitchFamily="18" charset="0"/>
                <a:cs typeface="Times New Roman" panose="02020603050405020304" pitchFamily="18" charset="0"/>
              </a:rPr>
              <a:t>ст</a:t>
            </a:r>
            <a:r>
              <a:rPr lang="ru-RU" dirty="0">
                <a:latin typeface="Times New Roman" panose="02020603050405020304" pitchFamily="18" charset="0"/>
                <a:cs typeface="Times New Roman" panose="02020603050405020304" pitchFamily="18" charset="0"/>
              </a:rPr>
              <a:t>.</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Житомир: вид-во ЖДУ, 2004</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168 с</a:t>
            </a:r>
            <a:r>
              <a:rPr lang="ru-RU" dirty="0" smtClean="0">
                <a:latin typeface="Times New Roman" panose="02020603050405020304" pitchFamily="18" charset="0"/>
                <a:cs typeface="Times New Roman" panose="02020603050405020304" pitchFamily="18" charset="0"/>
              </a:rPr>
              <a:t>.</a:t>
            </a:r>
          </a:p>
          <a:p>
            <a:pPr marL="342900" indent="-342900">
              <a:buAutoNum type="arabicPeriod"/>
            </a:pPr>
            <a:r>
              <a:rPr lang="ru-RU" dirty="0" smtClean="0">
                <a:latin typeface="Times New Roman" panose="02020603050405020304" pitchFamily="18" charset="0"/>
                <a:cs typeface="Times New Roman" panose="02020603050405020304" pitchFamily="18" charset="0"/>
              </a:rPr>
              <a:t>Доценко </a:t>
            </a:r>
            <a:r>
              <a:rPr lang="ru-RU" dirty="0">
                <a:latin typeface="Times New Roman" panose="02020603050405020304" pitchFamily="18" charset="0"/>
                <a:cs typeface="Times New Roman" panose="02020603050405020304" pitchFamily="18" charset="0"/>
              </a:rPr>
              <a:t>В. Соціально-економічне становище єврейської громади Волинської губернії (кінець ХІХ – початок ХХ ст</a:t>
            </a:r>
            <a:r>
              <a:rPr lang="ru-RU"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URL :</a:t>
            </a:r>
            <a:r>
              <a:rPr lang="ru-RU"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http://www.ualogos.kiev.ua/ fulltext.html?id=925</a:t>
            </a:r>
            <a:endParaRPr lang="ru-RU" dirty="0">
              <a:latin typeface="Times New Roman" panose="02020603050405020304" pitchFamily="18" charset="0"/>
              <a:cs typeface="Times New Roman" panose="02020603050405020304" pitchFamily="18" charset="0"/>
            </a:endParaRPr>
          </a:p>
          <a:p>
            <a:pPr marL="342900" indent="-342900">
              <a:buAutoNum type="arabicPeriod"/>
            </a:pPr>
            <a:r>
              <a:rPr lang="ru-RU" dirty="0">
                <a:latin typeface="Times New Roman" panose="02020603050405020304" pitchFamily="18" charset="0"/>
                <a:cs typeface="Times New Roman" panose="02020603050405020304" pitchFamily="18" charset="0"/>
              </a:rPr>
              <a:t>Житомирщина. Історичний нарис. Навчальний посібник. А.Б. Войтенко, О.М. Іващенко, О.С. Кузьмін. Житомир: «Полісся», 2008. 272 с</a:t>
            </a:r>
            <a:r>
              <a:rPr lang="ru-RU" dirty="0" smtClean="0">
                <a:latin typeface="Times New Roman" panose="02020603050405020304" pitchFamily="18" charset="0"/>
                <a:cs typeface="Times New Roman" panose="02020603050405020304" pitchFamily="18" charset="0"/>
              </a:rPr>
              <a:t>.</a:t>
            </a:r>
            <a:endParaRPr lang="uk-UA"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1406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81746" y="124692"/>
            <a:ext cx="6026727" cy="461665"/>
          </a:xfrm>
          <a:prstGeom prst="rect">
            <a:avLst/>
          </a:prstGeom>
          <a:solidFill>
            <a:srgbClr val="FFC000"/>
          </a:solidFill>
        </p:spPr>
        <p:txBody>
          <a:bodyPr wrap="square" rtlCol="0">
            <a:spAutoFit/>
          </a:bodyPr>
          <a:lstStyle/>
          <a:p>
            <a:pPr algn="ctr"/>
            <a:r>
              <a:rPr lang="uk-UA"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Джерела та література:</a:t>
            </a:r>
            <a:endParaRPr lang="ru-RU"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96982" y="734291"/>
            <a:ext cx="11914909" cy="4708981"/>
          </a:xfrm>
          <a:prstGeom prst="rect">
            <a:avLst/>
          </a:prstGeom>
          <a:noFill/>
        </p:spPr>
        <p:txBody>
          <a:bodyPr wrap="square" rtlCol="0">
            <a:spAutoFit/>
          </a:bodyPr>
          <a:lstStyle/>
          <a:p>
            <a:pPr marL="457200" indent="-457200" algn="just">
              <a:buFont typeface="+mj-lt"/>
              <a:buAutoNum type="arabicPeriod" startAt="14"/>
            </a:pPr>
            <a:r>
              <a:rPr lang="uk-UA" sz="2000" dirty="0">
                <a:latin typeface="Times New Roman" panose="02020603050405020304" pitchFamily="18" charset="0"/>
                <a:cs typeface="Times New Roman" panose="02020603050405020304" pitchFamily="18" charset="0"/>
              </a:rPr>
              <a:t>Іващенко О. Монумент Вічної Слави (іст., мист.). [Ст. 83]. Пам’ятки і пам’ятні місця історії та культури міста Житомира і Житомирського району. Вип. 6. Житомир : Полісся, 2006. С. 156-158</a:t>
            </a:r>
            <a:r>
              <a:rPr lang="uk-UA" sz="2000" dirty="0" smtClean="0">
                <a:latin typeface="Times New Roman" panose="02020603050405020304" pitchFamily="18" charset="0"/>
                <a:cs typeface="Times New Roman" panose="02020603050405020304" pitchFamily="18" charset="0"/>
              </a:rPr>
              <a:t>.</a:t>
            </a:r>
          </a:p>
          <a:p>
            <a:pPr marL="457200" indent="-457200" algn="just">
              <a:buFont typeface="+mj-lt"/>
              <a:buAutoNum type="arabicPeriod" startAt="14"/>
            </a:pPr>
            <a:r>
              <a:rPr lang="uk-UA" sz="2000" dirty="0" smtClean="0">
                <a:latin typeface="Times New Roman" panose="02020603050405020304" pitchFamily="18" charset="0"/>
                <a:cs typeface="Times New Roman" panose="02020603050405020304" pitchFamily="18" charset="0"/>
              </a:rPr>
              <a:t>Молчанов </a:t>
            </a:r>
            <a:r>
              <a:rPr lang="uk-UA" sz="2000" dirty="0">
                <a:latin typeface="Times New Roman" panose="02020603050405020304" pitchFamily="18" charset="0"/>
                <a:cs typeface="Times New Roman" panose="02020603050405020304" pitchFamily="18" charset="0"/>
              </a:rPr>
              <a:t>В. Соціально-економічні й політичні умови життя міської еліти Правобережної України на початку ХХ ст. Київська старовина. 2002. №4. С. 46-57</a:t>
            </a:r>
            <a:r>
              <a:rPr lang="uk-UA" sz="2000" dirty="0" smtClean="0">
                <a:latin typeface="Times New Roman" panose="02020603050405020304" pitchFamily="18" charset="0"/>
                <a:cs typeface="Times New Roman" panose="02020603050405020304" pitchFamily="18" charset="0"/>
              </a:rPr>
              <a:t>.</a:t>
            </a:r>
          </a:p>
          <a:p>
            <a:pPr marL="342900" indent="-342900" algn="just">
              <a:buFont typeface="+mj-lt"/>
              <a:buAutoNum type="arabicPeriod" startAt="14"/>
            </a:pPr>
            <a:r>
              <a:rPr lang="uk-UA" sz="2000" dirty="0" smtClean="0">
                <a:latin typeface="Times New Roman" panose="02020603050405020304" pitchFamily="18" charset="0"/>
                <a:cs typeface="Times New Roman" panose="02020603050405020304" pitchFamily="18" charset="0"/>
              </a:rPr>
              <a:t>Опанасюк О. Є. Житомир : що? Де? Як? : фотопутівник / О. Є. Опанасюк, Ю. Л. Каповський. –</a:t>
            </a:r>
          </a:p>
          <a:p>
            <a:pPr marL="342900" indent="-342900" algn="just">
              <a:buFont typeface="+mj-lt"/>
              <a:buAutoNum type="arabicPeriod" startAt="14"/>
            </a:pPr>
            <a:r>
              <a:rPr lang="uk-UA" sz="2000" dirty="0" smtClean="0">
                <a:latin typeface="Times New Roman" panose="02020603050405020304" pitchFamily="18" charset="0"/>
                <a:cs typeface="Times New Roman" panose="02020603050405020304" pitchFamily="18" charset="0"/>
              </a:rPr>
              <a:t>Київ : Мистецтво, 1984. 213 с.</a:t>
            </a:r>
          </a:p>
          <a:p>
            <a:pPr marL="342900" lvl="0" indent="-342900" algn="just">
              <a:buFont typeface="+mj-lt"/>
              <a:buAutoNum type="arabicPeriod" startAt="14"/>
            </a:pPr>
            <a:r>
              <a:rPr lang="uk-UA" sz="2000" dirty="0" smtClean="0">
                <a:solidFill>
                  <a:prstClr val="white"/>
                </a:solidFill>
                <a:latin typeface="Times New Roman" panose="02020603050405020304" pitchFamily="18" charset="0"/>
                <a:cs typeface="Times New Roman" panose="02020603050405020304" pitchFamily="18" charset="0"/>
              </a:rPr>
              <a:t>Пам'ятки монументального мистецтва Житомирської області / обл. редкол. з підготов. тому Зводу пам'яток історії та культури України по Житомир. обл. ; [заг. ред., ілюстр., підготов. текстів Г. Мокрицького]. Житомир : Волинь, 2011. 286 с.</a:t>
            </a:r>
            <a:endParaRPr lang="uk-UA" sz="2000" dirty="0" smtClean="0">
              <a:latin typeface="Times New Roman" panose="02020603050405020304" pitchFamily="18" charset="0"/>
              <a:cs typeface="Times New Roman" panose="02020603050405020304" pitchFamily="18" charset="0"/>
            </a:endParaRPr>
          </a:p>
          <a:p>
            <a:pPr marL="342900" indent="-342900" algn="just">
              <a:buFont typeface="+mj-lt"/>
              <a:buAutoNum type="arabicPeriod" startAt="14"/>
            </a:pPr>
            <a:r>
              <a:rPr lang="uk-UA" sz="2000" dirty="0" smtClean="0">
                <a:latin typeface="Times New Roman" panose="02020603050405020304" pitchFamily="18" charset="0"/>
                <a:cs typeface="Times New Roman" panose="02020603050405020304" pitchFamily="18" charset="0"/>
              </a:rPr>
              <a:t>Таранець С.В. ПИЛИПОНИ. URL: http://www.history.org.ua/?termin=Pylypony (останній перегляд: 14.04.2024)</a:t>
            </a:r>
          </a:p>
          <a:p>
            <a:pPr marL="342900" indent="-342900" algn="just">
              <a:buFont typeface="+mj-lt"/>
              <a:buAutoNum type="arabicPeriod" startAt="14"/>
            </a:pPr>
            <a:r>
              <a:rPr lang="uk-UA" sz="2000" dirty="0" smtClean="0">
                <a:latin typeface="Times New Roman" panose="02020603050405020304" pitchFamily="18" charset="0"/>
                <a:cs typeface="Times New Roman" panose="02020603050405020304" pitchFamily="18" charset="0"/>
              </a:rPr>
              <a:t>Пам'ятки Житомира : енциклопедія : Пам'ятки археології, історії та монументального мистецтва / за заг. ред. Г. Мокрицького. Житомир : Волинь, 2009. – 294 с.</a:t>
            </a:r>
          </a:p>
          <a:p>
            <a:pPr marL="342900" indent="-342900" algn="just">
              <a:buFont typeface="+mj-lt"/>
              <a:buAutoNum type="arabicPeriod" startAt="14"/>
            </a:pPr>
            <a:r>
              <a:rPr lang="uk-UA" sz="2000" dirty="0" smtClean="0">
                <a:latin typeface="Times New Roman" panose="02020603050405020304" pitchFamily="18" charset="0"/>
                <a:cs typeface="Times New Roman" panose="02020603050405020304" pitchFamily="18" charset="0"/>
              </a:rPr>
              <a:t>Шинальський І. І. Підпільна боротьба на Житомирщині в 1941-1944 рр. Стривожена пам'ять : спогади ветеранів. Житомир : Льонок, 1993. С. 152-155.</a:t>
            </a:r>
            <a:endParaRPr lang="uk-UA" sz="20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a:stretch>
            <a:fillRect/>
          </a:stretch>
        </p:blipFill>
        <p:spPr>
          <a:xfrm>
            <a:off x="4003964" y="5374113"/>
            <a:ext cx="3509745" cy="1373051"/>
          </a:xfrm>
          <a:prstGeom prst="rect">
            <a:avLst/>
          </a:prstGeom>
        </p:spPr>
      </p:pic>
    </p:spTree>
    <p:extLst>
      <p:ext uri="{BB962C8B-B14F-4D97-AF65-F5344CB8AC3E}">
        <p14:creationId xmlns:p14="http://schemas.microsoft.com/office/powerpoint/2010/main" val="829655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20144" y="2161309"/>
            <a:ext cx="6761020" cy="4708981"/>
          </a:xfrm>
          <a:prstGeom prst="rect">
            <a:avLst/>
          </a:prstGeom>
          <a:solidFill>
            <a:srgbClr val="00B0F0"/>
          </a:solidFill>
        </p:spPr>
        <p:txBody>
          <a:bodyPr wrap="square" rtlCol="0">
            <a:spAutoFit/>
          </a:bodyPr>
          <a:lstStyle/>
          <a:p>
            <a:r>
              <a:rPr lang="uk-UA" sz="2400" b="1" u="sng"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ЗАВДАННЯ ДОСЛІДЖЕННЯ:</a:t>
            </a:r>
          </a:p>
          <a:p>
            <a:pPr marL="285750" indent="-285750" algn="just">
              <a:buFont typeface="Wingdings" panose="05000000000000000000" pitchFamily="2" charset="2"/>
              <a:buChar char="Ø"/>
            </a:pPr>
            <a:r>
              <a:rPr lang="uk-UA" sz="2300" b="1" dirty="0" smtClean="0">
                <a:solidFill>
                  <a:schemeClr val="bg2"/>
                </a:solidFill>
                <a:latin typeface="Times New Roman" panose="02020603050405020304" pitchFamily="18" charset="0"/>
                <a:cs typeface="Times New Roman" panose="02020603050405020304" pitchFamily="18" charset="0"/>
              </a:rPr>
              <a:t>ознайомитись із вже наявними маршрутами, перевагами і недоліками їх реалізації; </a:t>
            </a:r>
          </a:p>
          <a:p>
            <a:pPr marL="285750" indent="-285750" algn="just">
              <a:buFont typeface="Wingdings" panose="05000000000000000000" pitchFamily="2" charset="2"/>
              <a:buChar char="Ø"/>
            </a:pPr>
            <a:r>
              <a:rPr lang="uk-UA" sz="2300" b="1" dirty="0" smtClean="0">
                <a:solidFill>
                  <a:schemeClr val="bg2"/>
                </a:solidFill>
                <a:latin typeface="Times New Roman" panose="02020603050405020304" pitchFamily="18" charset="0"/>
                <a:cs typeface="Times New Roman" panose="02020603050405020304" pitchFamily="18" charset="0"/>
              </a:rPr>
              <a:t>провести опитування серед місцевих жителів щодо об’єктів, які вони вважають візитівкою краю; </a:t>
            </a:r>
          </a:p>
          <a:p>
            <a:pPr marL="285750" indent="-285750" algn="just">
              <a:buFont typeface="Wingdings" panose="05000000000000000000" pitchFamily="2" charset="2"/>
              <a:buChar char="Ø"/>
            </a:pPr>
            <a:r>
              <a:rPr lang="uk-UA" sz="2300" b="1" dirty="0" smtClean="0">
                <a:solidFill>
                  <a:schemeClr val="bg2"/>
                </a:solidFill>
                <a:latin typeface="Times New Roman" panose="02020603050405020304" pitchFamily="18" charset="0"/>
                <a:cs typeface="Times New Roman" panose="02020603050405020304" pitchFamily="18" charset="0"/>
              </a:rPr>
              <a:t>проаналізувати наявні краєзнавчі, історико-культурні та туристичні дані та джерела; </a:t>
            </a:r>
          </a:p>
          <a:p>
            <a:pPr marL="285750" indent="-285750" algn="just">
              <a:buFont typeface="Wingdings" panose="05000000000000000000" pitchFamily="2" charset="2"/>
              <a:buChar char="Ø"/>
            </a:pPr>
            <a:r>
              <a:rPr lang="uk-UA" sz="2300" b="1" dirty="0" smtClean="0">
                <a:solidFill>
                  <a:schemeClr val="bg2"/>
                </a:solidFill>
                <a:latin typeface="Times New Roman" panose="02020603050405020304" pitchFamily="18" charset="0"/>
                <a:cs typeface="Times New Roman" panose="02020603050405020304" pitchFamily="18" charset="0"/>
              </a:rPr>
              <a:t>обрати туристичні атракції та спланувати схему маршруту, врахувавши спосіб переміщення, час і місце для обіду та купівлі сувенірів; </a:t>
            </a:r>
          </a:p>
          <a:p>
            <a:pPr marL="285750" indent="-285750" algn="just">
              <a:buFont typeface="Wingdings" panose="05000000000000000000" pitchFamily="2" charset="2"/>
              <a:buChar char="Ø"/>
            </a:pPr>
            <a:r>
              <a:rPr lang="uk-UA" sz="2300" b="1" dirty="0" smtClean="0">
                <a:solidFill>
                  <a:schemeClr val="bg2"/>
                </a:solidFill>
                <a:latin typeface="Times New Roman" panose="02020603050405020304" pitchFamily="18" charset="0"/>
                <a:cs typeface="Times New Roman" panose="02020603050405020304" pitchFamily="18" charset="0"/>
              </a:rPr>
              <a:t>здійснити апробацію екскурсійного маршруту</a:t>
            </a:r>
            <a:endParaRPr lang="ru-RU" sz="23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10836" y="110836"/>
            <a:ext cx="5128248" cy="2308324"/>
          </a:xfrm>
          <a:prstGeom prst="rect">
            <a:avLst/>
          </a:prstGeom>
          <a:solidFill>
            <a:srgbClr val="00B0F0"/>
          </a:solidFill>
        </p:spPr>
        <p:txBody>
          <a:bodyPr wrap="square" rtlCol="0">
            <a:spAutoFit/>
          </a:bodyPr>
          <a:lstStyle/>
          <a:p>
            <a:pPr algn="just"/>
            <a:r>
              <a:rPr lang="uk-UA" sz="2400" b="1" dirty="0" smtClean="0">
                <a:solidFill>
                  <a:srgbClr val="FFFF00"/>
                </a:solidFill>
                <a:latin typeface="Times New Roman" panose="02020603050405020304" pitchFamily="18" charset="0"/>
                <a:ea typeface="Calibri" panose="020F0502020204030204" pitchFamily="34" charset="0"/>
              </a:rPr>
              <a:t>МЕТА ДОСЛІДЖЕННЯ</a:t>
            </a:r>
            <a:r>
              <a:rPr lang="uk-UA" sz="2400" dirty="0" smtClean="0">
                <a:solidFill>
                  <a:srgbClr val="FFFF00"/>
                </a:solidFill>
                <a:latin typeface="Times New Roman" panose="02020603050405020304" pitchFamily="18" charset="0"/>
                <a:ea typeface="Calibri" panose="020F0502020204030204" pitchFamily="34" charset="0"/>
              </a:rPr>
              <a:t>: </a:t>
            </a:r>
            <a:r>
              <a:rPr lang="uk-UA" sz="2400"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на основі опрацювання джерел та свідчень містян розробити екскурсійний маршрут м. Житомир у рамках співпраці із Обласним туристично-інформаційним центром.</a:t>
            </a:r>
            <a:endParaRPr lang="ru-RU" sz="2400" dirty="0">
              <a:solidFill>
                <a:schemeClr val="bg1"/>
              </a:solidFill>
              <a:effectLst>
                <a:outerShdw blurRad="38100" dist="38100" dir="2700000" algn="tl">
                  <a:srgbClr val="000000">
                    <a:alpha val="43137"/>
                  </a:srgbClr>
                </a:outerShdw>
              </a:effectLst>
            </a:endParaRPr>
          </a:p>
        </p:txBody>
      </p:sp>
      <p:pic>
        <p:nvPicPr>
          <p:cNvPr id="2050" name="Picture 2" descr="Файл:Театр у Житомирі, 19 ст.jpg — Вікіпеді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0144" y="0"/>
            <a:ext cx="6761020" cy="21613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1.bp.blogspot.com/_QTI1Nxn7wE8/TJSsY3b7YLI/AAAAAAAABJM/-8LTKkSs45A/s800/Zytomierz+00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34" y="2549237"/>
            <a:ext cx="5128249" cy="4136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778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06436" y="138545"/>
            <a:ext cx="8520546" cy="584775"/>
          </a:xfrm>
          <a:prstGeom prst="rect">
            <a:avLst/>
          </a:prstGeom>
          <a:solidFill>
            <a:srgbClr val="FFC000"/>
          </a:solidFill>
        </p:spPr>
        <p:txBody>
          <a:bodyPr wrap="square" rtlCol="0">
            <a:spAutoFit/>
          </a:bodyPr>
          <a:lstStyle/>
          <a:p>
            <a:r>
              <a:rPr lang="uk-UA"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ОРГАНІЗАЦІЙНІ ПИТАННЯ МАРШРУТУ</a:t>
            </a:r>
            <a:r>
              <a:rPr lang="uk-UA" dirty="0" smtClean="0"/>
              <a:t>:</a:t>
            </a:r>
            <a:endParaRPr lang="ru-RU" dirty="0"/>
          </a:p>
        </p:txBody>
      </p:sp>
      <p:pic>
        <p:nvPicPr>
          <p:cNvPr id="3074" name="Picture 2" descr="Картинка автобуса для дітей"/>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2341416" cy="1468582"/>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3"/>
          <a:stretch>
            <a:fillRect/>
          </a:stretch>
        </p:blipFill>
        <p:spPr>
          <a:xfrm>
            <a:off x="2341417" y="971550"/>
            <a:ext cx="9712038" cy="5734050"/>
          </a:xfrm>
          <a:prstGeom prst="rect">
            <a:avLst/>
          </a:prstGeom>
        </p:spPr>
      </p:pic>
      <p:pic>
        <p:nvPicPr>
          <p:cNvPr id="7" name="Рисунок 6"/>
          <p:cNvPicPr>
            <a:picLocks noChangeAspect="1"/>
          </p:cNvPicPr>
          <p:nvPr/>
        </p:nvPicPr>
        <p:blipFill>
          <a:blip r:embed="rId4"/>
          <a:stretch>
            <a:fillRect/>
          </a:stretch>
        </p:blipFill>
        <p:spPr>
          <a:xfrm>
            <a:off x="99120" y="1578120"/>
            <a:ext cx="2131462" cy="1636136"/>
          </a:xfrm>
          <a:prstGeom prst="rect">
            <a:avLst/>
          </a:prstGeom>
        </p:spPr>
      </p:pic>
      <p:sp>
        <p:nvSpPr>
          <p:cNvPr id="8" name="TextBox 7"/>
          <p:cNvSpPr txBox="1"/>
          <p:nvPr/>
        </p:nvSpPr>
        <p:spPr>
          <a:xfrm>
            <a:off x="99120" y="3323793"/>
            <a:ext cx="2131462" cy="861774"/>
          </a:xfrm>
          <a:prstGeom prst="rect">
            <a:avLst/>
          </a:prstGeom>
          <a:solidFill>
            <a:srgbClr val="FFC000"/>
          </a:solidFill>
        </p:spPr>
        <p:txBody>
          <a:bodyPr wrap="square" rtlCol="0">
            <a:spAutoFit/>
          </a:bodyPr>
          <a:lstStyle/>
          <a:p>
            <a:pPr algn="ctr"/>
            <a:r>
              <a:rPr lang="uk-UA" sz="1600" b="1" dirty="0" smtClean="0">
                <a:solidFill>
                  <a:srgbClr val="7030A0"/>
                </a:solidFill>
                <a:latin typeface="Times New Roman" panose="02020603050405020304" pitchFamily="18" charset="0"/>
                <a:cs typeface="Times New Roman" panose="02020603050405020304" pitchFamily="18" charset="0"/>
              </a:rPr>
              <a:t>Автор роботи, студентка </a:t>
            </a:r>
          </a:p>
          <a:p>
            <a:pPr algn="ctr"/>
            <a:r>
              <a:rPr lang="uk-UA" sz="1600" b="1" dirty="0" smtClean="0">
                <a:solidFill>
                  <a:srgbClr val="7030A0"/>
                </a:solidFill>
                <a:latin typeface="Times New Roman" panose="02020603050405020304" pitchFamily="18" charset="0"/>
                <a:cs typeface="Times New Roman" panose="02020603050405020304" pitchFamily="18" charset="0"/>
              </a:rPr>
              <a:t>Янчецька А. О</a:t>
            </a:r>
            <a:r>
              <a:rPr lang="uk-UA" b="1" dirty="0" smtClean="0">
                <a:solidFill>
                  <a:srgbClr val="7030A0"/>
                </a:solidFill>
                <a:latin typeface="Times New Roman" panose="02020603050405020304" pitchFamily="18" charset="0"/>
                <a:cs typeface="Times New Roman" panose="02020603050405020304" pitchFamily="18" charset="0"/>
              </a:rPr>
              <a:t>.</a:t>
            </a:r>
            <a:endParaRPr lang="ru-RU" b="1" dirty="0">
              <a:solidFill>
                <a:srgbClr val="7030A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 y="4171907"/>
            <a:ext cx="2341417" cy="2585323"/>
          </a:xfrm>
          <a:prstGeom prst="rect">
            <a:avLst/>
          </a:prstGeom>
          <a:noFill/>
        </p:spPr>
        <p:txBody>
          <a:bodyPr wrap="square" rtlCol="0">
            <a:spAutoFit/>
          </a:bodyPr>
          <a:lstStyle/>
          <a:p>
            <a:r>
              <a:rPr lang="uk-UA" b="1" u="sng"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Тривалість</a:t>
            </a:r>
            <a:r>
              <a:rPr lang="uk-UA" b="1" dirty="0" smtClean="0">
                <a:latin typeface="Times New Roman" panose="02020603050405020304" pitchFamily="18" charset="0"/>
                <a:cs typeface="Times New Roman" panose="02020603050405020304" pitchFamily="18" charset="0"/>
              </a:rPr>
              <a:t> – 5 год.</a:t>
            </a:r>
          </a:p>
          <a:p>
            <a:r>
              <a:rPr lang="uk-UA" b="1" u="sng"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Вартість</a:t>
            </a:r>
            <a:r>
              <a:rPr lang="uk-UA" b="1" dirty="0" smtClean="0">
                <a:latin typeface="Times New Roman" panose="02020603050405020304" pitchFamily="18" charset="0"/>
                <a:cs typeface="Times New Roman" panose="02020603050405020304" pitchFamily="18" charset="0"/>
              </a:rPr>
              <a:t> – 200 грн.</a:t>
            </a:r>
          </a:p>
          <a:p>
            <a:r>
              <a:rPr lang="uk-UA" b="1" dirty="0" smtClean="0">
                <a:latin typeface="Times New Roman" panose="02020603050405020304" pitchFamily="18" charset="0"/>
                <a:cs typeface="Times New Roman" panose="02020603050405020304" pitchFamily="18" charset="0"/>
              </a:rPr>
              <a:t>Включено оренду автобуса, дегустацію морозива і квиток у музей</a:t>
            </a:r>
          </a:p>
          <a:p>
            <a:r>
              <a:rPr lang="uk-UA" b="1" u="sng"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Не входять у вартість: </a:t>
            </a:r>
            <a:r>
              <a:rPr lang="uk-UA" b="1" dirty="0" smtClean="0">
                <a:latin typeface="Times New Roman" panose="02020603050405020304" pitchFamily="18" charset="0"/>
                <a:cs typeface="Times New Roman" panose="02020603050405020304" pitchFamily="18" charset="0"/>
              </a:rPr>
              <a:t>обід та сувеніри.</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7337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93964"/>
            <a:ext cx="11540836" cy="646331"/>
          </a:xfrm>
          <a:prstGeom prst="rect">
            <a:avLst/>
          </a:prstGeom>
          <a:solidFill>
            <a:srgbClr val="FFC000"/>
          </a:solidFill>
        </p:spPr>
        <p:txBody>
          <a:bodyPr wrap="square" rtlCol="0">
            <a:spAutoFit/>
          </a:bodyPr>
          <a:lstStyle/>
          <a:p>
            <a:pPr algn="ctr"/>
            <a:r>
              <a:rPr lang="uk-UA"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Зупинка перша. Маслозавод «РУДЬ»</a:t>
            </a:r>
            <a:endParaRPr lang="ru-RU"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098" name="Picture 2" descr="http://www.ztec.com.ua/ztec/pages/news/z-2021-0625-0702/PXL_20210624_1055500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110" y="970901"/>
            <a:ext cx="3757757" cy="303306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ztec.com.ua/ztec/pages/news/z-2021-0625-0702/PXL_20210624_11273706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110" y="4153442"/>
            <a:ext cx="3757757" cy="2704558"/>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a:stretch>
            <a:fillRect/>
          </a:stretch>
        </p:blipFill>
        <p:spPr>
          <a:xfrm>
            <a:off x="8478982" y="970901"/>
            <a:ext cx="3510828" cy="2594696"/>
          </a:xfrm>
          <a:prstGeom prst="rect">
            <a:avLst/>
          </a:prstGeom>
        </p:spPr>
      </p:pic>
      <p:pic>
        <p:nvPicPr>
          <p:cNvPr id="6" name="Рисунок 5"/>
          <p:cNvPicPr>
            <a:picLocks noChangeAspect="1"/>
          </p:cNvPicPr>
          <p:nvPr/>
        </p:nvPicPr>
        <p:blipFill>
          <a:blip r:embed="rId5"/>
          <a:stretch>
            <a:fillRect/>
          </a:stretch>
        </p:blipFill>
        <p:spPr>
          <a:xfrm>
            <a:off x="8478982" y="3696203"/>
            <a:ext cx="3510828" cy="3161797"/>
          </a:xfrm>
          <a:prstGeom prst="rect">
            <a:avLst/>
          </a:prstGeom>
        </p:spPr>
      </p:pic>
      <p:sp>
        <p:nvSpPr>
          <p:cNvPr id="7" name="TextBox 6"/>
          <p:cNvSpPr txBox="1"/>
          <p:nvPr/>
        </p:nvSpPr>
        <p:spPr>
          <a:xfrm>
            <a:off x="3937867" y="970901"/>
            <a:ext cx="4541115" cy="5355312"/>
          </a:xfrm>
          <a:prstGeom prst="rect">
            <a:avLst/>
          </a:prstGeom>
          <a:noFill/>
        </p:spPr>
        <p:txBody>
          <a:bodyPr wrap="square" rtlCol="0">
            <a:spAutoFit/>
          </a:bodyPr>
          <a:lstStyle/>
          <a:p>
            <a:pPr marL="285750" indent="-285750" algn="just">
              <a:buFont typeface="Wingdings" panose="05000000000000000000" pitchFamily="2" charset="2"/>
              <a:buChar char="Ø"/>
            </a:pPr>
            <a:r>
              <a:rPr lang="uk-UA" sz="1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uk-UA"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Житомирський маслозавод» — найбільший виробник морозива на ринку вже більше 10 років. Його частка в різні роки становила 27-32%.</a:t>
            </a:r>
          </a:p>
          <a:p>
            <a:pPr marL="285750" indent="-285750" algn="just">
              <a:buFont typeface="Wingdings" panose="05000000000000000000" pitchFamily="2" charset="2"/>
              <a:buChar char="Ø"/>
            </a:pPr>
            <a:r>
              <a:rPr lang="uk-UA"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Щодня компанія «</a:t>
            </a:r>
            <a:r>
              <a:rPr lang="uk-UA"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Рудь</a:t>
            </a:r>
            <a:r>
              <a:rPr lang="uk-UA"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переробляє 300 т молока, за добу виробляється близько 150 т морозива (600 тис. порцій).</a:t>
            </a:r>
          </a:p>
          <a:p>
            <a:pPr marL="285750" indent="-285750" algn="just">
              <a:buFont typeface="Wingdings" panose="05000000000000000000" pitchFamily="2" charset="2"/>
              <a:buChar char="Ø"/>
            </a:pPr>
            <a:r>
              <a:rPr lang="uk-UA"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Дохід за рік: 2,2 млрд грн.</a:t>
            </a:r>
          </a:p>
          <a:p>
            <a:pPr marL="285750" indent="-285750" algn="just">
              <a:buFont typeface="Wingdings" panose="05000000000000000000" pitchFamily="2" charset="2"/>
              <a:buChar char="Ø"/>
            </a:pPr>
            <a:r>
              <a:rPr lang="uk-UA"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uk-UA"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Рудь</a:t>
            </a:r>
            <a:r>
              <a:rPr lang="uk-UA"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експортує морозиво до 30 країн: Ізраїль, Молдову, Грузію, Японію. Країни ЄС і США.</a:t>
            </a:r>
          </a:p>
          <a:p>
            <a:pPr marL="285750" indent="-285750" algn="just">
              <a:buFont typeface="Wingdings" panose="05000000000000000000" pitchFamily="2" charset="2"/>
              <a:buChar char="Ø"/>
            </a:pPr>
            <a:r>
              <a:rPr lang="uk-UA"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Крім морозива, завод також виробляє масло, сухе знежирене молоко, сметану, кефір, йогурти та заморожені овочеві та ягідні суміші.</a:t>
            </a:r>
          </a:p>
          <a:p>
            <a:pPr marL="285750" indent="-285750" algn="just">
              <a:buFont typeface="Wingdings" panose="05000000000000000000" pitchFamily="2" charset="2"/>
              <a:buChar char="Ø"/>
            </a:pPr>
            <a:r>
              <a:rPr lang="uk-UA"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Підприємство є одним з найбільших платників податків Житомирської області. Тут працює 763 людини</a:t>
            </a:r>
            <a:r>
              <a:rPr lang="ru-RU" dirty="0" smtClean="0"/>
              <a:t>.</a:t>
            </a:r>
            <a:endParaRPr lang="ru-RU" dirty="0"/>
          </a:p>
        </p:txBody>
      </p:sp>
    </p:spTree>
    <p:extLst>
      <p:ext uri="{BB962C8B-B14F-4D97-AF65-F5344CB8AC3E}">
        <p14:creationId xmlns:p14="http://schemas.microsoft.com/office/powerpoint/2010/main" val="3219241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7817" y="152400"/>
            <a:ext cx="11845637" cy="1077218"/>
          </a:xfrm>
          <a:prstGeom prst="rect">
            <a:avLst/>
          </a:prstGeom>
          <a:solidFill>
            <a:srgbClr val="FFC000"/>
          </a:solidFill>
        </p:spPr>
        <p:txBody>
          <a:bodyPr wrap="square" rtlCol="0">
            <a:spAutoFit/>
          </a:bodyPr>
          <a:lstStyle/>
          <a:p>
            <a:pPr algn="ctr"/>
            <a:r>
              <a:rPr lang="uk-UA"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Зупинка друга. Національний музей космонавтики ім. С.Корольова</a:t>
            </a:r>
            <a:endParaRPr lang="ru-RU"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122" name="Picture 2" descr="http://www.ztec.com.ua/ztec/pages/news/z-2021-1010-006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21091" y="1385456"/>
            <a:ext cx="2632362" cy="285403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ztec.com.ua/ztec/pages/news/z-2021-1010-006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01" y="3962400"/>
            <a:ext cx="2732882" cy="28956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Музей космонавтики имени С. П. Королёва — Википедия"/>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00" y="1324642"/>
            <a:ext cx="2732883" cy="254273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Національний музей космонавтики ім. С .П. Корольова - ViaRegiaUkra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21091" y="4395329"/>
            <a:ext cx="2632362" cy="23379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64873" y="1385456"/>
            <a:ext cx="5957454" cy="5347853"/>
          </a:xfrm>
          <a:prstGeom prst="rect">
            <a:avLst/>
          </a:prstGeom>
          <a:noFill/>
        </p:spPr>
        <p:txBody>
          <a:bodyPr wrap="square" rtlCol="0">
            <a:spAutoFit/>
          </a:bodyPr>
          <a:lstStyle/>
          <a:p>
            <a:endParaRPr lang="ru-RU" dirty="0"/>
          </a:p>
        </p:txBody>
      </p:sp>
      <p:sp>
        <p:nvSpPr>
          <p:cNvPr id="8" name="TextBox 7"/>
          <p:cNvSpPr txBox="1"/>
          <p:nvPr/>
        </p:nvSpPr>
        <p:spPr>
          <a:xfrm>
            <a:off x="2840183" y="1225689"/>
            <a:ext cx="6580908" cy="5632311"/>
          </a:xfrm>
          <a:prstGeom prst="rect">
            <a:avLst/>
          </a:prstGeom>
          <a:noFill/>
        </p:spPr>
        <p:txBody>
          <a:bodyPr wrap="square" rtlCol="0">
            <a:spAutoFit/>
          </a:bodyPr>
          <a:lstStyle/>
          <a:p>
            <a:pPr algn="ctr"/>
            <a:r>
              <a:rPr lang="uk-UA"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Музей космонавтики ім. С.П. Корольова (експозиція «Космос») був заснований у 1987 </a:t>
            </a:r>
            <a:r>
              <a:rPr lang="uk-UA"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 </a:t>
            </a:r>
            <a:r>
              <a:rPr lang="uk-UA"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та відкритий для відвідувачів у 1991 </a:t>
            </a:r>
            <a:r>
              <a:rPr lang="uk-UA"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 </a:t>
            </a:r>
            <a:r>
              <a:rPr lang="uk-UA"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 спеціально збудованій будівлі</a:t>
            </a:r>
            <a:r>
              <a:rPr lang="ru-RU"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uk-UA"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Серед експонатів музею багато різноманітних речей пов’язаних із космонавтикою: різні інструменти та прилади, їжа космонавтів, скафандри, двигуни, схеми польотів і справжній місячний ґрунт. Але найбільшою популярністю користуються космічні літальні апарати: справжній обгорілий спускний апарат космічного корабля «Союз-27», повнорозмірний макет спускного апарату корабля «Восток», на якому літав Юрій Гагарін, космічний корабель «Союз», орбітальний відсік корабля «Союз», супутник «Ореол-3», автоматична міжпланетна станція «Луна-1», «Луна-9», «Венера-7», «Вега», самохідний апарат «Луноход-2» та інші. На вулиці стоїть пам’ятник Корольову, одноступенева висотна геофізична</a:t>
            </a:r>
            <a:r>
              <a:rPr lang="ru-RU"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ракета </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P-5B </a:t>
            </a:r>
            <a:r>
              <a:rPr lang="ru-RU"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та бойова ракета </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P-12.</a:t>
            </a:r>
            <a:endParaRPr lang="ru-RU"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4244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0436" y="0"/>
            <a:ext cx="10418619" cy="584775"/>
          </a:xfrm>
          <a:prstGeom prst="rect">
            <a:avLst/>
          </a:prstGeom>
          <a:solidFill>
            <a:srgbClr val="FFC000"/>
          </a:solidFill>
        </p:spPr>
        <p:txBody>
          <a:bodyPr wrap="square" rtlCol="0">
            <a:spAutoFit/>
          </a:bodyPr>
          <a:lstStyle/>
          <a:p>
            <a:pPr algn="ctr"/>
            <a:r>
              <a:rPr lang="uk-UA"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ЗУПИНКА ТРЕТЯ. ШОДУАРІВСЬКИЙ ПАРК</a:t>
            </a:r>
            <a:endParaRPr lang="ru-RU"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146" name="Picture 2" descr="Шодуарівський» замість «парк імені Ю.О.Гагаріна» — у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57" y="626338"/>
            <a:ext cx="4361007" cy="2961557"/>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3"/>
          <a:stretch>
            <a:fillRect/>
          </a:stretch>
        </p:blipFill>
        <p:spPr>
          <a:xfrm>
            <a:off x="100157" y="3629458"/>
            <a:ext cx="4361008" cy="3117706"/>
          </a:xfrm>
          <a:prstGeom prst="rect">
            <a:avLst/>
          </a:prstGeom>
        </p:spPr>
      </p:pic>
      <p:sp>
        <p:nvSpPr>
          <p:cNvPr id="6" name="TextBox 5"/>
          <p:cNvSpPr txBox="1"/>
          <p:nvPr/>
        </p:nvSpPr>
        <p:spPr>
          <a:xfrm>
            <a:off x="4461165" y="626338"/>
            <a:ext cx="4419599" cy="6186309"/>
          </a:xfrm>
          <a:prstGeom prst="rect">
            <a:avLst/>
          </a:prstGeom>
          <a:noFill/>
        </p:spPr>
        <p:txBody>
          <a:bodyPr wrap="square" rtlCol="0">
            <a:spAutoFit/>
          </a:bodyPr>
          <a:lstStyle/>
          <a:p>
            <a:pPr marL="285750" indent="-285750" algn="just">
              <a:buFont typeface="Wingdings" panose="05000000000000000000" pitchFamily="2" charset="2"/>
              <a:buChar char="Ø"/>
            </a:pPr>
            <a:r>
              <a:rPr lang="uk-UA"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Шодуарівський парк охоплює близько 36 га на березі р. Тетерів. Тут є фонтани, скульптури, унікальні рослини і зони відпочинку</a:t>
            </a:r>
            <a:r>
              <a:rPr lang="ru-RU"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Ø"/>
            </a:pP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Парк заклав барон </a:t>
            </a:r>
            <a:r>
              <a:rPr lang="ru-RU"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І. М. де </a:t>
            </a:r>
            <a:r>
              <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Шодуар – відомий меценат і дослідник, голова Російського товариства захисту тварин. У </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XIX </a:t>
            </a:r>
            <a:r>
              <a:rPr lang="ru-RU"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ст. </a:t>
            </a:r>
            <a:r>
              <a:rPr lang="uk-UA"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він побудував в Житомирі палац, розбивши навколо розкішний парк в стилі бароко з мармуровими статуями, альтанками і екзотичними рослинами (напр., рідкісне Гінкго - “дерево любові”</a:t>
            </a:r>
            <a:r>
              <a:rPr lang="ru-RU"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Ø"/>
            </a:pPr>
            <a:endParaRPr lang="ru-RU"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uk-UA"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Однією з найцікавіших пам’яток є графські гранітні сходи, побудовані у 1912 р. та білосніжна альтанка, збудована у 1953 р. А наймальовничіше місце парку – підвісний пішохідний міст через р. Тетерів протяжністю </a:t>
            </a:r>
            <a:r>
              <a:rPr lang="ru-RU"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350 </a:t>
            </a:r>
            <a:r>
              <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a:t>
            </a:r>
          </a:p>
        </p:txBody>
      </p:sp>
      <p:pic>
        <p:nvPicPr>
          <p:cNvPr id="7" name="Рисунок 6"/>
          <p:cNvPicPr>
            <a:picLocks noChangeAspect="1"/>
          </p:cNvPicPr>
          <p:nvPr/>
        </p:nvPicPr>
        <p:blipFill>
          <a:blip r:embed="rId4"/>
          <a:stretch>
            <a:fillRect/>
          </a:stretch>
        </p:blipFill>
        <p:spPr>
          <a:xfrm>
            <a:off x="8880764" y="626338"/>
            <a:ext cx="3311236" cy="6120826"/>
          </a:xfrm>
          <a:prstGeom prst="rect">
            <a:avLst/>
          </a:prstGeom>
        </p:spPr>
      </p:pic>
    </p:spTree>
    <p:extLst>
      <p:ext uri="{BB962C8B-B14F-4D97-AF65-F5344CB8AC3E}">
        <p14:creationId xmlns:p14="http://schemas.microsoft.com/office/powerpoint/2010/main" val="449194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3236" y="207818"/>
            <a:ext cx="11513128" cy="461665"/>
          </a:xfrm>
          <a:prstGeom prst="rect">
            <a:avLst/>
          </a:prstGeom>
          <a:solidFill>
            <a:srgbClr val="FFC000"/>
          </a:solidFill>
        </p:spPr>
        <p:txBody>
          <a:bodyPr wrap="square" rtlCol="0">
            <a:spAutoFit/>
          </a:bodyPr>
          <a:lstStyle/>
          <a:p>
            <a:pPr algn="ctr"/>
            <a:r>
              <a:rPr lang="uk-UA"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ЗУПИНКА ЧЕТВЕРТА. КОМПЛЕКС СПОРУД ВУЛИЦІ МИХАЙЛІВСЬКОЇ</a:t>
            </a:r>
            <a:endParaRPr lang="ru-RU"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3408218" y="669483"/>
            <a:ext cx="5292438" cy="6186309"/>
          </a:xfrm>
          <a:prstGeom prst="rect">
            <a:avLst/>
          </a:prstGeom>
          <a:noFill/>
        </p:spPr>
        <p:txBody>
          <a:bodyPr wrap="square" rtlCol="0">
            <a:spAutoFit/>
          </a:bodyPr>
          <a:lstStyle/>
          <a:p>
            <a:pPr algn="just"/>
            <a:r>
              <a:rPr lang="uk-UA" dirty="0" smtClean="0">
                <a:latin typeface="Times New Roman" panose="02020603050405020304" pitchFamily="18" charset="0"/>
                <a:cs typeface="Times New Roman" panose="02020603050405020304" pitchFamily="18" charset="0"/>
              </a:rPr>
              <a:t>	Вулиця Михайлівська — одна із центральних пішохідних вулиць міста Житомира довжиною в 370 м. </a:t>
            </a:r>
            <a:r>
              <a:rPr lang="uk-UA" dirty="0">
                <a:latin typeface="Times New Roman" panose="02020603050405020304" pitchFamily="18" charset="0"/>
                <a:cs typeface="Times New Roman" panose="02020603050405020304" pitchFamily="18" charset="0"/>
              </a:rPr>
              <a:t>Вулиця виникла на місці селища старообрядців-</a:t>
            </a:r>
            <a:r>
              <a:rPr lang="uk-UA" dirty="0" err="1">
                <a:latin typeface="Times New Roman" panose="02020603050405020304" pitchFamily="18" charset="0"/>
                <a:cs typeface="Times New Roman" panose="02020603050405020304" pitchFamily="18" charset="0"/>
              </a:rPr>
              <a:t>пилипонів</a:t>
            </a:r>
            <a:r>
              <a:rPr lang="uk-UA" dirty="0">
                <a:latin typeface="Times New Roman" panose="02020603050405020304" pitchFamily="18" charset="0"/>
                <a:cs typeface="Times New Roman" panose="02020603050405020304" pitchFamily="18" charset="0"/>
              </a:rPr>
              <a:t> на тогочасній околиці Житомира, тому мала початково назву Пилипонівська. Всередині </a:t>
            </a:r>
            <a:r>
              <a:rPr lang="en-US" dirty="0">
                <a:latin typeface="Times New Roman" panose="02020603050405020304" pitchFamily="18" charset="0"/>
                <a:cs typeface="Times New Roman" panose="02020603050405020304" pitchFamily="18" charset="0"/>
              </a:rPr>
              <a:t>XIX </a:t>
            </a:r>
            <a:r>
              <a:rPr lang="uk-UA" dirty="0">
                <a:latin typeface="Times New Roman" panose="02020603050405020304" pitchFamily="18" charset="0"/>
                <a:cs typeface="Times New Roman" panose="02020603050405020304" pitchFamily="18" charset="0"/>
              </a:rPr>
              <a:t>ст. старообрядців </a:t>
            </a:r>
            <a:r>
              <a:rPr lang="uk-UA" dirty="0" smtClean="0">
                <a:latin typeface="Times New Roman" panose="02020603050405020304" pitchFamily="18" charset="0"/>
                <a:cs typeface="Times New Roman" panose="02020603050405020304" pitchFamily="18" charset="0"/>
              </a:rPr>
              <a:t>виселено </a:t>
            </a:r>
            <a:r>
              <a:rPr lang="uk-UA" dirty="0">
                <a:latin typeface="Times New Roman" panose="02020603050405020304" pitchFamily="18" charset="0"/>
                <a:cs typeface="Times New Roman" panose="02020603050405020304" pitchFamily="18" charset="0"/>
              </a:rPr>
              <a:t>за межі міста. У 1856 р. купець Михайло Хаботін за власні гроші побудував на початку вулиці Свято-Михайлівський собор, і в 1888 р. її офіційно перейменували на </a:t>
            </a:r>
            <a:r>
              <a:rPr lang="uk-UA" dirty="0" smtClean="0">
                <a:latin typeface="Times New Roman" panose="02020603050405020304" pitchFamily="18" charset="0"/>
                <a:cs typeface="Times New Roman" panose="02020603050405020304" pitchFamily="18" charset="0"/>
              </a:rPr>
              <a:t>Михайлівську.</a:t>
            </a:r>
            <a:endParaRPr lang="uk-UA" dirty="0">
              <a:latin typeface="Times New Roman" panose="02020603050405020304" pitchFamily="18" charset="0"/>
              <a:cs typeface="Times New Roman" panose="02020603050405020304" pitchFamily="18" charset="0"/>
            </a:endParaRPr>
          </a:p>
          <a:p>
            <a:pPr algn="just"/>
            <a:r>
              <a:rPr lang="uk-UA" dirty="0" smtClean="0">
                <a:latin typeface="Times New Roman" panose="02020603050405020304" pitchFamily="18" charset="0"/>
                <a:cs typeface="Times New Roman" panose="02020603050405020304" pitchFamily="18" charset="0"/>
              </a:rPr>
              <a:t>	Вулиця </a:t>
            </a:r>
            <a:r>
              <a:rPr lang="uk-UA" dirty="0">
                <a:latin typeface="Times New Roman" panose="02020603050405020304" pitchFamily="18" charset="0"/>
                <a:cs typeface="Times New Roman" panose="02020603050405020304" pitchFamily="18" charset="0"/>
              </a:rPr>
              <a:t>значною мірою зберегла оригінальний архітектурний ландшафт </a:t>
            </a:r>
            <a:r>
              <a:rPr lang="en-US" dirty="0">
                <a:latin typeface="Times New Roman" panose="02020603050405020304" pitchFamily="18" charset="0"/>
                <a:cs typeface="Times New Roman" panose="02020603050405020304" pitchFamily="18" charset="0"/>
              </a:rPr>
              <a:t>XIX — </a:t>
            </a:r>
            <a:r>
              <a:rPr lang="uk-UA" dirty="0" err="1">
                <a:latin typeface="Times New Roman" panose="02020603050405020304" pitchFamily="18" charset="0"/>
                <a:cs typeface="Times New Roman" panose="02020603050405020304" pitchFamily="18" charset="0"/>
              </a:rPr>
              <a:t>поч</a:t>
            </a:r>
            <a:r>
              <a:rPr lang="uk-UA"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XX </a:t>
            </a:r>
            <a:r>
              <a:rPr lang="uk-UA" dirty="0">
                <a:latin typeface="Times New Roman" panose="02020603050405020304" pitchFamily="18" charset="0"/>
                <a:cs typeface="Times New Roman" panose="02020603050405020304" pitchFamily="18" charset="0"/>
              </a:rPr>
              <a:t>ст. На ній розташовані архітектурні пам'ятки, на розі з вул. Київською знаходиться Свято-Михайлівський кафедральний собор із пам'ятником митрополитові Іларіону (Іванові Огієнку) біля нього</a:t>
            </a:r>
            <a:r>
              <a:rPr lang="uk-UA" dirty="0" smtClean="0">
                <a:latin typeface="Times New Roman" panose="02020603050405020304" pitchFamily="18" charset="0"/>
                <a:cs typeface="Times New Roman" panose="02020603050405020304" pitchFamily="18" charset="0"/>
              </a:rPr>
              <a:t>.</a:t>
            </a:r>
            <a:endParaRPr lang="uk-UA" dirty="0">
              <a:latin typeface="Times New Roman" panose="02020603050405020304" pitchFamily="18" charset="0"/>
              <a:cs typeface="Times New Roman" panose="02020603050405020304" pitchFamily="18" charset="0"/>
            </a:endParaRPr>
          </a:p>
          <a:p>
            <a:pPr algn="just"/>
            <a:r>
              <a:rPr lang="uk-UA" dirty="0" smtClean="0">
                <a:latin typeface="Times New Roman" panose="02020603050405020304" pitchFamily="18" charset="0"/>
                <a:cs typeface="Times New Roman" panose="02020603050405020304" pitchFamily="18" charset="0"/>
              </a:rPr>
              <a:t>	У 2018 </a:t>
            </a:r>
            <a:r>
              <a:rPr lang="uk-UA" dirty="0">
                <a:latin typeface="Times New Roman" panose="02020603050405020304" pitchFamily="18" charset="0"/>
                <a:cs typeface="Times New Roman" panose="02020603050405020304" pitchFamily="18" charset="0"/>
              </a:rPr>
              <a:t>р. на розі з вул. Лятошинського з'явився пішохідний </a:t>
            </a:r>
            <a:r>
              <a:rPr lang="uk-UA" dirty="0" smtClean="0">
                <a:latin typeface="Times New Roman" panose="02020603050405020304" pitchFamily="18" charset="0"/>
                <a:cs typeface="Times New Roman" panose="02020603050405020304" pitchFamily="18" charset="0"/>
              </a:rPr>
              <a:t>фонтан. </a:t>
            </a:r>
            <a:r>
              <a:rPr lang="uk-UA" dirty="0">
                <a:latin typeface="Times New Roman" panose="02020603050405020304" pitchFamily="18" charset="0"/>
                <a:cs typeface="Times New Roman" panose="02020603050405020304" pitchFamily="18" charset="0"/>
              </a:rPr>
              <a:t>Михайлівська вулиця є традиційною відпочинковою локацією міста: тут розташовано чимало кав'ярень та інших закладів </a:t>
            </a:r>
            <a:r>
              <a:rPr lang="uk-UA" dirty="0" smtClean="0">
                <a:latin typeface="Times New Roman" panose="02020603050405020304" pitchFamily="18" charset="0"/>
                <a:cs typeface="Times New Roman" panose="02020603050405020304" pitchFamily="18" charset="0"/>
              </a:rPr>
              <a:t>харчування. У </a:t>
            </a:r>
            <a:r>
              <a:rPr lang="uk-UA" dirty="0">
                <a:latin typeface="Times New Roman" panose="02020603050405020304" pitchFamily="18" charset="0"/>
                <a:cs typeface="Times New Roman" panose="02020603050405020304" pitchFamily="18" charset="0"/>
              </a:rPr>
              <a:t>погожі дні місцеві художники виставляють на продаж власні картини</a:t>
            </a:r>
            <a:r>
              <a:rPr lang="uk-UA" dirty="0" smtClean="0">
                <a:latin typeface="Times New Roman" panose="02020603050405020304" pitchFamily="18" charset="0"/>
                <a:cs typeface="Times New Roman" panose="02020603050405020304" pitchFamily="18" charset="0"/>
              </a:rPr>
              <a:t>.</a:t>
            </a:r>
            <a:endParaRPr lang="uk-UA" dirty="0">
              <a:latin typeface="Times New Roman" panose="02020603050405020304" pitchFamily="18" charset="0"/>
              <a:cs typeface="Times New Roman" panose="02020603050405020304" pitchFamily="18" charset="0"/>
            </a:endParaRPr>
          </a:p>
        </p:txBody>
      </p:sp>
      <p:pic>
        <p:nvPicPr>
          <p:cNvPr id="1028" name="Picture 4" descr="Будинок Трибел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52361"/>
            <a:ext cx="3387144" cy="27177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451986"/>
            <a:ext cx="3408216" cy="376189"/>
          </a:xfrm>
          <a:prstGeom prst="rect">
            <a:avLst/>
          </a:prstGeom>
          <a:noFill/>
        </p:spPr>
        <p:txBody>
          <a:bodyPr wrap="square" rtlCol="0">
            <a:spAutoFit/>
          </a:bodyPr>
          <a:lstStyle/>
          <a:p>
            <a:pPr algn="ctr"/>
            <a:r>
              <a:rPr lang="uk-UA" b="1" dirty="0" smtClean="0">
                <a:effectLst>
                  <a:outerShdw blurRad="38100" dist="38100" dir="2700000" algn="tl">
                    <a:srgbClr val="000000">
                      <a:alpha val="43137"/>
                    </a:srgbClr>
                  </a:outerShdw>
                </a:effectLst>
              </a:rPr>
              <a:t>Будинок Трибеля</a:t>
            </a:r>
            <a:endParaRPr lang="ru-RU" b="1" dirty="0">
              <a:effectLst>
                <a:outerShdw blurRad="38100" dist="38100" dir="2700000" algn="tl">
                  <a:srgbClr val="000000">
                    <a:alpha val="43137"/>
                  </a:srgbClr>
                </a:outerShdw>
              </a:effectLst>
            </a:endParaRPr>
          </a:p>
        </p:txBody>
      </p:sp>
      <p:pic>
        <p:nvPicPr>
          <p:cNvPr id="1030" name="Picture 6" descr="Музична школа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0657" y="812944"/>
            <a:ext cx="3491344" cy="23736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700656" y="3206418"/>
            <a:ext cx="3311235" cy="369332"/>
          </a:xfrm>
          <a:prstGeom prst="rect">
            <a:avLst/>
          </a:prstGeom>
          <a:noFill/>
        </p:spPr>
        <p:txBody>
          <a:bodyPr wrap="square" rtlCol="0">
            <a:spAutoFit/>
          </a:bodyPr>
          <a:lstStyle/>
          <a:p>
            <a:pPr algn="ctr"/>
            <a:r>
              <a:rPr lang="uk-UA" b="1" dirty="0" smtClean="0">
                <a:effectLst>
                  <a:outerShdw blurRad="38100" dist="38100" dir="2700000" algn="tl">
                    <a:srgbClr val="000000">
                      <a:alpha val="43137"/>
                    </a:srgbClr>
                  </a:outerShdw>
                </a:effectLst>
              </a:rPr>
              <a:t>Музична школа </a:t>
            </a:r>
            <a:endParaRPr lang="ru-RU" b="1" dirty="0">
              <a:effectLst>
                <a:outerShdw blurRad="38100" dist="38100" dir="2700000" algn="tl">
                  <a:srgbClr val="000000">
                    <a:alpha val="43137"/>
                  </a:srgbClr>
                </a:outerShdw>
              </a:effectLst>
            </a:endParaRPr>
          </a:p>
        </p:txBody>
      </p:sp>
      <p:pic>
        <p:nvPicPr>
          <p:cNvPr id="1032" name="Picture 8" descr="Історія пішохідної вулиці Михайлівської в Житомирі + фотогалере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4655" y="3595623"/>
            <a:ext cx="3463348" cy="2985286"/>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a:blip r:embed="rId5"/>
          <a:stretch>
            <a:fillRect/>
          </a:stretch>
        </p:blipFill>
        <p:spPr>
          <a:xfrm>
            <a:off x="0" y="859867"/>
            <a:ext cx="3387144" cy="2715883"/>
          </a:xfrm>
          <a:prstGeom prst="rect">
            <a:avLst/>
          </a:prstGeom>
        </p:spPr>
      </p:pic>
    </p:spTree>
    <p:extLst>
      <p:ext uri="{BB962C8B-B14F-4D97-AF65-F5344CB8AC3E}">
        <p14:creationId xmlns:p14="http://schemas.microsoft.com/office/powerpoint/2010/main" val="2947621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32584" y="68377"/>
            <a:ext cx="6109855" cy="584775"/>
          </a:xfrm>
          <a:prstGeom prst="rect">
            <a:avLst/>
          </a:prstGeom>
          <a:solidFill>
            <a:srgbClr val="FFC000"/>
          </a:solidFill>
        </p:spPr>
        <p:txBody>
          <a:bodyPr wrap="square" rtlCol="0">
            <a:spAutoFit/>
          </a:bodyPr>
          <a:lstStyle/>
          <a:p>
            <a:pPr algn="ctr"/>
            <a:r>
              <a:rPr lang="uk-UA"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ОБІД. СУВЕНІРИ</a:t>
            </a:r>
            <a:endParaRPr lang="ru-RU"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050" name="Picture 2" descr="Повар картинка ❤️ Best arts at givor.r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93382" y="0"/>
            <a:ext cx="2798618" cy="22721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Поваренок на прозрачном фоне — 3mu.r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21" y="165244"/>
            <a:ext cx="2227406" cy="3671742"/>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4"/>
          <a:stretch>
            <a:fillRect/>
          </a:stretch>
        </p:blipFill>
        <p:spPr>
          <a:xfrm>
            <a:off x="9230762" y="2165205"/>
            <a:ext cx="2843042" cy="2171268"/>
          </a:xfrm>
          <a:prstGeom prst="rect">
            <a:avLst/>
          </a:prstGeom>
        </p:spPr>
      </p:pic>
      <p:pic>
        <p:nvPicPr>
          <p:cNvPr id="2058" name="Picture 10" descr="Хочу з'їсти &amp; Реберня на Михайлівській, Житомир, вулиця Михайлівська, ᐈ  контакти, відгуки, адреса, карта, телефон, фото - Guide.in.u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16304" y="4437351"/>
            <a:ext cx="2857500" cy="197730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Кафе Варенична Балувана Галя в Житомирі вул. Михайлівська 14: меню, ціни та  відгуки, адреса і телефон | Tomato.u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721" y="3961677"/>
            <a:ext cx="4083915" cy="2452979"/>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a:blip r:embed="rId7"/>
          <a:stretch>
            <a:fillRect/>
          </a:stretch>
        </p:blipFill>
        <p:spPr>
          <a:xfrm>
            <a:off x="2531747" y="750019"/>
            <a:ext cx="3143250" cy="2133600"/>
          </a:xfrm>
          <a:prstGeom prst="rect">
            <a:avLst/>
          </a:prstGeom>
        </p:spPr>
      </p:pic>
      <p:pic>
        <p:nvPicPr>
          <p:cNvPr id="10" name="Рисунок 9"/>
          <p:cNvPicPr>
            <a:picLocks noChangeAspect="1"/>
          </p:cNvPicPr>
          <p:nvPr/>
        </p:nvPicPr>
        <p:blipFill>
          <a:blip r:embed="rId8"/>
          <a:stretch>
            <a:fillRect/>
          </a:stretch>
        </p:blipFill>
        <p:spPr>
          <a:xfrm>
            <a:off x="2531747" y="3008310"/>
            <a:ext cx="3105150" cy="828675"/>
          </a:xfrm>
          <a:prstGeom prst="rect">
            <a:avLst/>
          </a:prstGeom>
        </p:spPr>
      </p:pic>
      <p:pic>
        <p:nvPicPr>
          <p:cNvPr id="11" name="Рисунок 10"/>
          <p:cNvPicPr>
            <a:picLocks noChangeAspect="1"/>
          </p:cNvPicPr>
          <p:nvPr/>
        </p:nvPicPr>
        <p:blipFill>
          <a:blip r:embed="rId9"/>
          <a:stretch>
            <a:fillRect/>
          </a:stretch>
        </p:blipFill>
        <p:spPr>
          <a:xfrm>
            <a:off x="5818995" y="750019"/>
            <a:ext cx="3105150" cy="2124075"/>
          </a:xfrm>
          <a:prstGeom prst="rect">
            <a:avLst/>
          </a:prstGeom>
        </p:spPr>
      </p:pic>
      <p:pic>
        <p:nvPicPr>
          <p:cNvPr id="12" name="Рисунок 11"/>
          <p:cNvPicPr>
            <a:picLocks noChangeAspect="1"/>
          </p:cNvPicPr>
          <p:nvPr/>
        </p:nvPicPr>
        <p:blipFill>
          <a:blip r:embed="rId10"/>
          <a:stretch>
            <a:fillRect/>
          </a:stretch>
        </p:blipFill>
        <p:spPr>
          <a:xfrm>
            <a:off x="5757082" y="2956497"/>
            <a:ext cx="3228975" cy="880488"/>
          </a:xfrm>
          <a:prstGeom prst="rect">
            <a:avLst/>
          </a:prstGeom>
        </p:spPr>
      </p:pic>
      <p:pic>
        <p:nvPicPr>
          <p:cNvPr id="2062" name="Picture 14" descr="https://www.zhitomir.info/f/images/2020/10/16/195626/5f89703ae4c4f_original_w859_h569.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51653" y="3961676"/>
            <a:ext cx="4790786" cy="245298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0" y="6501678"/>
            <a:ext cx="12192000" cy="369332"/>
          </a:xfrm>
          <a:prstGeom prst="rect">
            <a:avLst/>
          </a:prstGeom>
          <a:solidFill>
            <a:srgbClr val="FFC000"/>
          </a:solidFill>
        </p:spPr>
        <p:txBody>
          <a:bodyPr wrap="square" rtlCol="0">
            <a:spAutoFit/>
          </a:bodyPr>
          <a:lstStyle/>
          <a:p>
            <a:r>
              <a:rPr lang="ru-RU" b="1" dirty="0">
                <a:solidFill>
                  <a:srgbClr val="C00000"/>
                </a:solidFill>
                <a:effectLst>
                  <a:outerShdw blurRad="38100" dist="38100" dir="2700000" algn="tl">
                    <a:srgbClr val="000000">
                      <a:alpha val="43137"/>
                    </a:srgbClr>
                  </a:outerShdw>
                </a:effectLst>
              </a:rPr>
              <a:t>Адреса магазину </a:t>
            </a:r>
            <a:r>
              <a:rPr lang="ru-RU" b="1" dirty="0" smtClean="0">
                <a:solidFill>
                  <a:srgbClr val="C00000"/>
                </a:solidFill>
                <a:effectLst>
                  <a:outerShdw blurRad="38100" dist="38100" dir="2700000" algn="tl">
                    <a:srgbClr val="000000">
                      <a:alpha val="43137"/>
                    </a:srgbClr>
                  </a:outerShdw>
                </a:effectLst>
              </a:rPr>
              <a:t>Сувенірів: </a:t>
            </a:r>
            <a:r>
              <a:rPr lang="ru-RU" b="1" dirty="0">
                <a:solidFill>
                  <a:srgbClr val="C00000"/>
                </a:solidFill>
                <a:effectLst>
                  <a:outerShdw blurRad="38100" dist="38100" dir="2700000" algn="tl">
                    <a:srgbClr val="000000">
                      <a:alpha val="43137"/>
                    </a:srgbClr>
                  </a:outerShdw>
                </a:effectLst>
              </a:rPr>
              <a:t>м. Житомир, вул. Михайлівська, </a:t>
            </a:r>
            <a:r>
              <a:rPr lang="ru-RU" b="1" dirty="0" smtClean="0">
                <a:solidFill>
                  <a:srgbClr val="C00000"/>
                </a:solidFill>
                <a:effectLst>
                  <a:outerShdw blurRad="38100" dist="38100" dir="2700000" algn="tl">
                    <a:srgbClr val="000000">
                      <a:alpha val="43137"/>
                    </a:srgbClr>
                  </a:outerShdw>
                </a:effectLst>
              </a:rPr>
              <a:t>8/1 Графік </a:t>
            </a:r>
            <a:r>
              <a:rPr lang="ru-RU" b="1" dirty="0">
                <a:solidFill>
                  <a:srgbClr val="C00000"/>
                </a:solidFill>
                <a:effectLst>
                  <a:outerShdw blurRad="38100" dist="38100" dir="2700000" algn="tl">
                    <a:srgbClr val="000000">
                      <a:alpha val="43137"/>
                    </a:srgbClr>
                  </a:outerShdw>
                </a:effectLst>
              </a:rPr>
              <a:t>роботи: щоденно </a:t>
            </a:r>
            <a:r>
              <a:rPr lang="ru-RU" b="1" dirty="0" smtClean="0">
                <a:solidFill>
                  <a:srgbClr val="C00000"/>
                </a:solidFill>
                <a:effectLst>
                  <a:outerShdw blurRad="38100" dist="38100" dir="2700000" algn="tl">
                    <a:srgbClr val="000000">
                      <a:alpha val="43137"/>
                    </a:srgbClr>
                  </a:outerShdw>
                </a:effectLst>
              </a:rPr>
              <a:t>11:00-20:00</a:t>
            </a:r>
            <a:endParaRPr lang="ru-RU"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70438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В центре Житомира есть Славянск, где всегда лежат цветы — Karachu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184" y="138544"/>
            <a:ext cx="4246708" cy="660861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В центрі Житомира є Слов'янськ, де завжди лежать квіти — Karachu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3443" y="678873"/>
            <a:ext cx="3018557" cy="42394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02728" y="138544"/>
            <a:ext cx="7689272" cy="400110"/>
          </a:xfrm>
          <a:prstGeom prst="rect">
            <a:avLst/>
          </a:prstGeom>
          <a:solidFill>
            <a:srgbClr val="FFC000"/>
          </a:solidFill>
        </p:spPr>
        <p:txBody>
          <a:bodyPr wrap="square" rtlCol="0">
            <a:spAutoFit/>
          </a:bodyPr>
          <a:lstStyle/>
          <a:p>
            <a:pPr algn="ctr"/>
            <a:r>
              <a:rPr lang="uk-UA"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ЗУПИНКА П’ЯТА. ПАМ’ЯТНИК ЗАХИСНИКАМ УКРАЇНИ </a:t>
            </a:r>
            <a:endParaRPr lang="ru-RU"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4391892" y="538654"/>
            <a:ext cx="4711411" cy="4493538"/>
          </a:xfrm>
          <a:prstGeom prst="rect">
            <a:avLst/>
          </a:prstGeom>
          <a:noFill/>
        </p:spPr>
        <p:txBody>
          <a:bodyPr wrap="square" rtlCol="0">
            <a:spAutoFit/>
          </a:bodyPr>
          <a:lstStyle/>
          <a:p>
            <a:pPr algn="just"/>
            <a:r>
              <a:rPr lang="uk-UA" sz="2200" dirty="0" smtClean="0">
                <a:latin typeface="Times New Roman" panose="02020603050405020304" pitchFamily="18" charset="0"/>
                <a:cs typeface="Times New Roman" panose="02020603050405020304" pitchFamily="18" charset="0"/>
              </a:rPr>
              <a:t>	14 жовтня 2021 р. на майдані Перемоги у Житомирі відкрили пам'ятник "Захисникам України у війні з російським агресором". </a:t>
            </a:r>
          </a:p>
          <a:p>
            <a:pPr algn="just"/>
            <a:r>
              <a:rPr lang="uk-UA" sz="2200" dirty="0" smtClean="0">
                <a:latin typeface="Times New Roman" panose="02020603050405020304" pitchFamily="18" charset="0"/>
                <a:cs typeface="Times New Roman" panose="02020603050405020304" pitchFamily="18" charset="0"/>
              </a:rPr>
              <a:t>		Він складається з 4 гранітних стел та бронзових фігур військового ЗСУ, волонтера, медпрацівника та добровольця. Усі фігури розташовані на сходинках, на яких написані населені пункти, де загинули захисники. Вгорі монументу розташоване сонце, що символізує світле майбутнє України.</a:t>
            </a:r>
            <a:endParaRPr lang="uk-UA" sz="2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502728" y="4919008"/>
            <a:ext cx="7619133" cy="1938992"/>
          </a:xfrm>
          <a:prstGeom prst="rect">
            <a:avLst/>
          </a:prstGeom>
          <a:solidFill>
            <a:schemeClr val="accent6">
              <a:lumMod val="75000"/>
            </a:schemeClr>
          </a:solidFill>
        </p:spPr>
        <p:txBody>
          <a:bodyPr wrap="square" rtlCol="0">
            <a:spAutoFit/>
          </a:bodyPr>
          <a:lstStyle/>
          <a:p>
            <a:pPr algn="just"/>
            <a:r>
              <a:rPr lang="ru-RU"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uk-UA"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Симетричність та саме такий вибір форми теж не випадкові. Якщо подивитися на монумент згори, то побачимо правильну геометричну форму, що схожа на орнамент української вишиванки, яка належить до символіки зірок. Це є символом гармонії, порядку у всесвіті та в кожній людині», - за словами архітекторки Дарини </a:t>
            </a:r>
            <a:r>
              <a:rPr lang="ru-RU"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Євпак</a:t>
            </a:r>
            <a:endParaRPr lang="ru-RU"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29238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етка">
  <a:themeElements>
    <a:clrScheme name="Сетка">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Сетка">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Сетка">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Сетка</Template>
  <TotalTime>475</TotalTime>
  <Words>1410</Words>
  <Application>Microsoft Office PowerPoint</Application>
  <PresentationFormat>Широкоэкранный</PresentationFormat>
  <Paragraphs>85</Paragraphs>
  <Slides>15</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15</vt:i4>
      </vt:variant>
    </vt:vector>
  </HeadingPairs>
  <TitlesOfParts>
    <vt:vector size="21" baseType="lpstr">
      <vt:lpstr>Arial</vt:lpstr>
      <vt:lpstr>Calibri</vt:lpstr>
      <vt:lpstr>Century Gothic</vt:lpstr>
      <vt:lpstr>Times New Roman</vt:lpstr>
      <vt:lpstr>Wingdings</vt:lpstr>
      <vt:lpstr>Сетка</vt:lpstr>
      <vt:lpstr>Розробка екскурсійного маршруту «Житомир – серце поліського краю»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ЗАГАЛЬНІ ВИСНОВКИ:</vt:lpstr>
      <vt:lpstr>Презентация PowerPoint</vt:lpstr>
      <vt:lpstr>Презентация PowerPoint</vt:lpstr>
    </vt:vector>
  </TitlesOfParts>
  <Company>Reanimator Extreme Edition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Розробка екскурсійного маршруту «Житомир – серце поліського краю»</dc:title>
  <dc:creator>23</dc:creator>
  <cp:lastModifiedBy>23</cp:lastModifiedBy>
  <cp:revision>37</cp:revision>
  <dcterms:created xsi:type="dcterms:W3CDTF">2024-04-13T13:36:04Z</dcterms:created>
  <dcterms:modified xsi:type="dcterms:W3CDTF">2024-04-14T14:15:59Z</dcterms:modified>
</cp:coreProperties>
</file>