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62" r:id="rId5"/>
    <p:sldId id="269" r:id="rId6"/>
    <p:sldId id="265" r:id="rId7"/>
    <p:sldId id="259" r:id="rId8"/>
    <p:sldId id="267" r:id="rId9"/>
    <p:sldId id="257" r:id="rId10"/>
    <p:sldId id="261" r:id="rId11"/>
    <p:sldId id="264" r:id="rId12"/>
    <p:sldId id="260" r:id="rId13"/>
    <p:sldId id="263" r:id="rId14"/>
    <p:sldId id="266" r:id="rId15"/>
    <p:sldId id="273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8A4"/>
    <a:srgbClr val="F6E58E"/>
    <a:srgbClr val="FCBD78"/>
    <a:srgbClr val="E6E6E6"/>
    <a:srgbClr val="F6F250"/>
    <a:srgbClr val="FBD1B7"/>
    <a:srgbClr val="EDA9A9"/>
    <a:srgbClr val="FACEBE"/>
    <a:srgbClr val="ECDA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93CD3-586D-4F9B-8577-AD23A9490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0205906-C74F-49D0-904C-F004842A57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C08BF2-56A6-489B-B38B-EF7AF5C1E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C188-82ED-47A8-A983-FEBE0DB753E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27BEDC-ACFB-4295-9570-5077F0A68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EA0628-3855-43E4-B7D6-0CBBD8CFA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78D5-05E4-4BBB-AE52-2395006C3CD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40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90C09-4EEC-496A-BFD3-11F0E9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2317555-ED75-420B-9806-888132964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618FA0-DC42-442F-8A35-4AF6670F7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C188-82ED-47A8-A983-FEBE0DB753E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968FD7-A20A-4DA5-B6C2-F05A33D72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F8C0CC-00EC-4D2D-BDD0-EAE56F9C8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78D5-05E4-4BBB-AE52-2395006C3CD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026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01C1F72-E320-41EE-9A83-6CE8DCA719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EB5A1A9-7B15-4663-987D-F25CF319F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86A7D0D-CD9C-4F35-A344-34F94E062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C188-82ED-47A8-A983-FEBE0DB753E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2D8136-7598-4248-AE95-7321AFC06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78E29B-8AA6-4F64-81A3-C69C1C165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78D5-05E4-4BBB-AE52-2395006C3CD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259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87379-4D17-4DAD-AEB7-E7B541D1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CA632D6-F4B8-4304-B6B9-D02435CA5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1C54C28-456B-42BB-8351-A83762D2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C188-82ED-47A8-A983-FEBE0DB753E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C511FF9-F47C-44FB-A717-6D75996C0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DDE5FA-B7ED-487E-94AC-BDE10C6AB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78D5-05E4-4BBB-AE52-2395006C3CD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734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FFD80-733B-4A7D-892D-63A1905EE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C533DF1-3E25-4C2C-86DD-B28374AB5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0E24C3-18D1-4383-8D86-544C6C7A6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C188-82ED-47A8-A983-FEBE0DB753E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154C3CD-1F8A-4D94-9023-096ACD4A3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20A97D-F759-4A7C-96F9-AD051B58C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78D5-05E4-4BBB-AE52-2395006C3CD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278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E1C1D-C25F-4F5C-80F0-AA5503678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B48B5DC-5B9A-4E49-AA5E-7EC0950B9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A1EA378-ED72-45A7-B5AE-5ED777D92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C6C8756-BA8D-45EB-9678-B2146F40A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C188-82ED-47A8-A983-FEBE0DB753E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11E99E9-F5EC-4299-A49A-B1168B03F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F607391-6953-40D5-8AF9-292062ABF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78D5-05E4-4BBB-AE52-2395006C3CD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625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197D2-02FE-4F3B-A995-B4A135D2A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2B56CD-9FEA-4DE2-94F0-891D7778F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342DD70-6E24-4B28-B731-59A0F15C7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12B8FD1-FC75-47FA-9C61-C5396257F2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1DB49A8-8446-4BCA-9031-B3740B470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B0E67EC-F36E-4B7F-A8CC-EE65683BA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C188-82ED-47A8-A983-FEBE0DB753E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206D355-7A89-46AD-A552-AABD5A420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11238C8-6AE3-4BC7-8327-A96053259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78D5-05E4-4BBB-AE52-2395006C3CD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855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D7D2E4-C3F2-43C2-90E6-7D5D403E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E56F9C-4B58-4FAC-93B2-F27E57ABA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C188-82ED-47A8-A983-FEBE0DB753E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5E3267D-2636-4F7C-BEED-8E63D8A3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77DA280-D12F-49DD-8B3E-F5BBE21C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78D5-05E4-4BBB-AE52-2395006C3CD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562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E6A200-B7F0-411B-ACB9-973CFE87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C188-82ED-47A8-A983-FEBE0DB753E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1684FAD-F4CC-43F3-B904-B0260D479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56EAF0D-4418-4343-96AC-78B29311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78D5-05E4-4BBB-AE52-2395006C3CD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439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D6DAE-E742-49DB-99D5-FB941926F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B960AC7-09B5-43EB-946E-BB3390EE0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F5DB2AA-6933-4583-8D6C-2B1012352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D42345-5B3F-40E7-A6B9-3FD493922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C188-82ED-47A8-A983-FEBE0DB753E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B6BFF2E-F466-4542-90FB-4C4F8C0C2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FE06054-0970-4CEE-B7B0-0F6A1899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78D5-05E4-4BBB-AE52-2395006C3CD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908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9F6A76-40F0-475F-BFD6-E987CD12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BE1B535-3B0A-4068-8F5A-E8066648E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0ABD9BD-3613-4593-B532-C4E087D88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97D60D1-6F0E-446A-A8ED-893DE5D79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C188-82ED-47A8-A983-FEBE0DB753E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CC578B-B53B-4E4F-8C55-9DDD92122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BC8940C-9F65-49D4-A0BE-24316063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78D5-05E4-4BBB-AE52-2395006C3CD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593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17EBDC0-118C-469F-9335-80607A279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36A7CEC-BACA-47DE-9E09-0191E86A7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8A973B4-8284-4A3E-A0CA-97C079D96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0C188-82ED-47A8-A983-FEBE0DB753E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815B13-C2FC-4F3F-BCC0-63B8BB0C8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CD700AD-A6FF-4FDF-AE68-F64F21260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078D5-05E4-4BBB-AE52-2395006C3CD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74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kyivregiontours.gov.ua/blog/skulpturky-bc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ult.km.ua/news/view/939-den-skauta-v-ukrajini-tradiciji-plastovogo-ruhu-na-podilli" TargetMode="External"/><Relationship Id="rId5" Type="http://schemas.openxmlformats.org/officeDocument/2006/relationships/hyperlink" Target="http://bkm.in.ua/informatsiya/istoriya-odnogo-eksponata/akinak" TargetMode="External"/><Relationship Id="rId4" Type="http://schemas.openxmlformats.org/officeDocument/2006/relationships/hyperlink" Target="https://theater.kyiv.ua/about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A74818-7120-4BD1-AB0F-8BFF073F75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6F8BE1-2A35-4068-AAB6-8B24DF9F7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7262" y="1549769"/>
            <a:ext cx="9380737" cy="2303140"/>
          </a:xfrm>
        </p:spPr>
        <p:txBody>
          <a:bodyPr>
            <a:normAutofit/>
          </a:bodyPr>
          <a:lstStyle/>
          <a:p>
            <a:r>
              <a:rPr lang="uk-UA" sz="6600" b="1" dirty="0">
                <a:solidFill>
                  <a:srgbClr val="FCBD78"/>
                </a:solidFill>
                <a:latin typeface="+mn-lt"/>
              </a:rPr>
              <a:t>Е</a:t>
            </a:r>
            <a:r>
              <a:rPr lang="ru-RU" sz="6600" b="1" dirty="0" err="1">
                <a:solidFill>
                  <a:srgbClr val="FCBD78"/>
                </a:solidFill>
                <a:latin typeface="+mn-lt"/>
              </a:rPr>
              <a:t>кскурсійний</a:t>
            </a:r>
            <a:r>
              <a:rPr lang="ru-RU" sz="6600" b="1" dirty="0">
                <a:solidFill>
                  <a:srgbClr val="FCBD78"/>
                </a:solidFill>
                <a:latin typeface="+mn-lt"/>
              </a:rPr>
              <a:t> маршрут </a:t>
            </a:r>
            <a:r>
              <a:rPr lang="ru-RU" sz="6600" b="1" dirty="0" err="1">
                <a:solidFill>
                  <a:srgbClr val="FCBD78"/>
                </a:solidFill>
                <a:latin typeface="+mn-lt"/>
              </a:rPr>
              <a:t>містом</a:t>
            </a:r>
            <a:r>
              <a:rPr lang="ru-RU" sz="6600" b="1" dirty="0">
                <a:solidFill>
                  <a:srgbClr val="FCBD78"/>
                </a:solidFill>
                <a:latin typeface="+mn-lt"/>
              </a:rPr>
              <a:t> </a:t>
            </a:r>
            <a:r>
              <a:rPr lang="ru-RU" sz="6600" b="1" dirty="0" err="1">
                <a:solidFill>
                  <a:srgbClr val="FCBD78"/>
                </a:solidFill>
                <a:latin typeface="+mn-lt"/>
              </a:rPr>
              <a:t>Біла</a:t>
            </a:r>
            <a:r>
              <a:rPr lang="ru-RU" sz="6600" b="1" dirty="0">
                <a:solidFill>
                  <a:srgbClr val="FCBD78"/>
                </a:solidFill>
                <a:latin typeface="+mn-lt"/>
              </a:rPr>
              <a:t> Церква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42E28B7-C47E-4ACE-A0CC-3E63EF079C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9016" y="4357850"/>
            <a:ext cx="9144000" cy="2208359"/>
          </a:xfrm>
        </p:spPr>
        <p:txBody>
          <a:bodyPr>
            <a:normAutofit/>
          </a:bodyPr>
          <a:lstStyle/>
          <a:p>
            <a:pPr algn="l"/>
            <a:r>
              <a:rPr lang="uk-UA" b="1" dirty="0" err="1">
                <a:solidFill>
                  <a:srgbClr val="F6E58E"/>
                </a:solidFill>
              </a:rPr>
              <a:t>Проєкт</a:t>
            </a:r>
            <a:r>
              <a:rPr lang="uk-UA" b="1" dirty="0">
                <a:solidFill>
                  <a:srgbClr val="F6E58E"/>
                </a:solidFill>
              </a:rPr>
              <a:t> виконала:</a:t>
            </a:r>
            <a:r>
              <a:rPr lang="uk-UA" dirty="0">
                <a:solidFill>
                  <a:srgbClr val="F6E58E"/>
                </a:solidFill>
              </a:rPr>
              <a:t> </a:t>
            </a:r>
            <a:r>
              <a:rPr lang="uk-UA" dirty="0" err="1">
                <a:solidFill>
                  <a:srgbClr val="F6E58E"/>
                </a:solidFill>
              </a:rPr>
              <a:t>Щербачук</a:t>
            </a:r>
            <a:r>
              <a:rPr lang="uk-UA" dirty="0">
                <a:solidFill>
                  <a:srgbClr val="F6E58E"/>
                </a:solidFill>
              </a:rPr>
              <a:t> Софія Андріївна, учениця 10 класу ліцею «Білоцерківський колегіум» Білоцерківської міської ради Київської області</a:t>
            </a:r>
            <a:endParaRPr lang="ru-RU" dirty="0">
              <a:solidFill>
                <a:srgbClr val="F6E58E"/>
              </a:solidFill>
            </a:endParaRPr>
          </a:p>
          <a:p>
            <a:pPr algn="l"/>
            <a:r>
              <a:rPr lang="uk-UA" b="1" dirty="0">
                <a:solidFill>
                  <a:srgbClr val="F6E58E"/>
                </a:solidFill>
              </a:rPr>
              <a:t>Керівник </a:t>
            </a:r>
            <a:r>
              <a:rPr lang="uk-UA" b="1" dirty="0" err="1">
                <a:solidFill>
                  <a:srgbClr val="F6E58E"/>
                </a:solidFill>
              </a:rPr>
              <a:t>проєкту</a:t>
            </a:r>
            <a:r>
              <a:rPr lang="uk-UA" b="1" dirty="0">
                <a:solidFill>
                  <a:srgbClr val="F6E58E"/>
                </a:solidFill>
              </a:rPr>
              <a:t>:</a:t>
            </a:r>
            <a:r>
              <a:rPr lang="uk-UA" dirty="0">
                <a:solidFill>
                  <a:srgbClr val="F6E58E"/>
                </a:solidFill>
              </a:rPr>
              <a:t> </a:t>
            </a:r>
            <a:r>
              <a:rPr lang="uk-UA" dirty="0" err="1">
                <a:solidFill>
                  <a:srgbClr val="F6E58E"/>
                </a:solidFill>
              </a:rPr>
              <a:t>Махаринська</a:t>
            </a:r>
            <a:r>
              <a:rPr lang="uk-UA" dirty="0">
                <a:solidFill>
                  <a:srgbClr val="F6E58E"/>
                </a:solidFill>
              </a:rPr>
              <a:t> Оксана Петрівна, учитель історії та правознавства ліцею «Білоцерківський колегіум» Білоцерківської міської ради Київської області</a:t>
            </a:r>
            <a:endParaRPr lang="ru-RU" dirty="0">
              <a:solidFill>
                <a:srgbClr val="F6E58E"/>
              </a:solidFill>
            </a:endParaRPr>
          </a:p>
          <a:p>
            <a:endParaRPr lang="ru-RU" dirty="0"/>
          </a:p>
        </p:txBody>
      </p:sp>
      <p:sp>
        <p:nvSpPr>
          <p:cNvPr id="9" name="Підзаголовок 2">
            <a:extLst>
              <a:ext uri="{FF2B5EF4-FFF2-40B4-BE49-F238E27FC236}">
                <a16:creationId xmlns:a16="http://schemas.microsoft.com/office/drawing/2014/main" id="{29D7D055-39D9-484E-AE14-A31A32145C02}"/>
              </a:ext>
            </a:extLst>
          </p:cNvPr>
          <p:cNvSpPr txBox="1">
            <a:spLocks/>
          </p:cNvSpPr>
          <p:nvPr/>
        </p:nvSpPr>
        <p:spPr>
          <a:xfrm>
            <a:off x="948430" y="234480"/>
            <a:ext cx="1029513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>
                <a:solidFill>
                  <a:srgbClr val="F6E58E"/>
                </a:solidFill>
              </a:rPr>
              <a:t>Білоцерківське територіальне відділення МАН України</a:t>
            </a:r>
            <a:endParaRPr lang="ru-RU" sz="3200" b="1" dirty="0">
              <a:solidFill>
                <a:srgbClr val="F6E58E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9969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343714-E9E7-4482-A3F4-84DA135952A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69E5C-F28B-4F78-8E8D-67CB4B048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96" y="217504"/>
            <a:ext cx="8320832" cy="1325563"/>
          </a:xfrm>
        </p:spPr>
        <p:txBody>
          <a:bodyPr/>
          <a:lstStyle/>
          <a:p>
            <a:pPr algn="ctr"/>
            <a:r>
              <a:rPr lang="ru-RU" b="1" i="1" dirty="0" err="1">
                <a:solidFill>
                  <a:srgbClr val="F6E58E"/>
                </a:solidFill>
                <a:latin typeface="+mn-lt"/>
              </a:rPr>
              <a:t>Мініскульптура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 </a:t>
            </a:r>
            <a:br>
              <a:rPr lang="ru-RU" b="1" i="1" dirty="0">
                <a:solidFill>
                  <a:srgbClr val="F6E58E"/>
                </a:solidFill>
                <a:latin typeface="+mn-lt"/>
              </a:rPr>
            </a:br>
            <a:r>
              <a:rPr lang="ru-RU" b="1" i="1" dirty="0">
                <a:solidFill>
                  <a:srgbClr val="F6E58E"/>
                </a:solidFill>
                <a:latin typeface="+mn-lt"/>
              </a:rPr>
              <a:t>«</a:t>
            </a:r>
            <a:r>
              <a:rPr lang="ru-RU" b="1" i="1" dirty="0" err="1">
                <a:solidFill>
                  <a:srgbClr val="F6E58E"/>
                </a:solidFill>
                <a:latin typeface="+mn-lt"/>
              </a:rPr>
              <a:t>Магдебурзьке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 право»</a:t>
            </a:r>
            <a:endParaRPr lang="ru-RU" i="1" dirty="0">
              <a:solidFill>
                <a:srgbClr val="F6E58E"/>
              </a:solidFill>
              <a:latin typeface="+mn-lt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EAD9A4F-4CE5-404B-A74C-5F1118424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296" y="1543067"/>
            <a:ext cx="8030592" cy="52338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	</a:t>
            </a:r>
            <a:endParaRPr lang="uk-UA" sz="2600" dirty="0">
              <a:solidFill>
                <a:srgbClr val="FCBD78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	Скульптура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була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встановлена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на честь </a:t>
            </a:r>
            <a:r>
              <a:rPr lang="ru-RU" sz="2600" b="1" i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повстання</a:t>
            </a:r>
            <a:r>
              <a:rPr lang="ru-RU" sz="2600" b="1" i="1" dirty="0">
                <a:solidFill>
                  <a:srgbClr val="FCBD78"/>
                </a:solidFill>
                <a:cs typeface="Times New Roman" panose="02020603050405020304" pitchFamily="18" charset="0"/>
              </a:rPr>
              <a:t> 1589-1596 у </a:t>
            </a:r>
            <a:r>
              <a:rPr lang="ru-RU" sz="2600" b="1" i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Білій</a:t>
            </a:r>
            <a:r>
              <a:rPr lang="ru-RU" sz="2600" b="1" i="1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b="1" i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Церкві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. У </a:t>
            </a:r>
            <a:r>
              <a:rPr lang="ru-RU" sz="2600" i="1" dirty="0">
                <a:solidFill>
                  <a:srgbClr val="FCBD78"/>
                </a:solidFill>
                <a:cs typeface="Times New Roman" panose="02020603050405020304" pitchFamily="18" charset="0"/>
              </a:rPr>
              <a:t>1589 р.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Біла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Церква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отримала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u="sng" dirty="0" err="1">
                <a:solidFill>
                  <a:srgbClr val="FCBD78"/>
                </a:solidFill>
                <a:cs typeface="Times New Roman" panose="02020603050405020304" pitchFamily="18" charset="0"/>
              </a:rPr>
              <a:t>Магдебурзьке</a:t>
            </a:r>
            <a:r>
              <a:rPr lang="ru-RU" sz="2600" u="sng" dirty="0">
                <a:solidFill>
                  <a:srgbClr val="FCBD78"/>
                </a:solidFill>
                <a:cs typeface="Times New Roman" panose="02020603050405020304" pitchFamily="18" charset="0"/>
              </a:rPr>
              <a:t> право.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Для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жителів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це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була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велика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подія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адже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відтепер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вони не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потребували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феодальної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залежності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. Та </a:t>
            </a:r>
            <a:r>
              <a:rPr lang="ru-RU" sz="2600" i="1" dirty="0">
                <a:solidFill>
                  <a:srgbClr val="FCBD78"/>
                </a:solidFill>
                <a:cs typeface="Times New Roman" panose="02020603050405020304" pitchFamily="18" charset="0"/>
              </a:rPr>
              <a:t>князь </a:t>
            </a:r>
            <a:r>
              <a:rPr lang="ru-RU" sz="2600" i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Острозький</a:t>
            </a:r>
            <a:r>
              <a:rPr lang="ru-RU" sz="2600" i="1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мав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інші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плани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. Через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це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місто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охопило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довге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повстання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.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Повстання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придушували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декілька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разів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стративши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ватажків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0790D6-A4F9-43DF-A2A7-0A8AE46ED4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33751" y="3365885"/>
            <a:ext cx="2376996" cy="3169328"/>
          </a:xfrm>
          <a:prstGeom prst="rect">
            <a:avLst/>
          </a:prstGeom>
          <a:ln w="57150">
            <a:solidFill>
              <a:srgbClr val="F6E58E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C91F45-3C29-4955-8DCE-BFE778327F6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03324" y="365349"/>
            <a:ext cx="3565380" cy="2677749"/>
          </a:xfrm>
          <a:prstGeom prst="rect">
            <a:avLst/>
          </a:prstGeom>
          <a:ln w="57150">
            <a:solidFill>
              <a:srgbClr val="F6E58E"/>
            </a:solidFill>
          </a:ln>
        </p:spPr>
      </p:pic>
    </p:spTree>
    <p:extLst>
      <p:ext uri="{BB962C8B-B14F-4D97-AF65-F5344CB8AC3E}">
        <p14:creationId xmlns:p14="http://schemas.microsoft.com/office/powerpoint/2010/main" val="3080737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7B954C-4765-4D1D-B3A1-57ECADB0F7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6022D-2DB9-453C-8C6C-CC23B3E17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17" y="96938"/>
            <a:ext cx="8866159" cy="1325563"/>
          </a:xfrm>
        </p:spPr>
        <p:txBody>
          <a:bodyPr/>
          <a:lstStyle/>
          <a:p>
            <a:pPr algn="ctr"/>
            <a:r>
              <a:rPr lang="ru-RU" b="1" i="1" dirty="0" err="1">
                <a:solidFill>
                  <a:srgbClr val="F6E58E"/>
                </a:solidFill>
                <a:latin typeface="+mn-lt"/>
              </a:rPr>
              <a:t>Мініскульптура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 </a:t>
            </a:r>
            <a:br>
              <a:rPr lang="ru-RU" b="1" i="1" dirty="0">
                <a:solidFill>
                  <a:srgbClr val="F6E58E"/>
                </a:solidFill>
                <a:latin typeface="+mn-lt"/>
              </a:rPr>
            </a:br>
            <a:r>
              <a:rPr lang="ru-RU" b="1" i="1" dirty="0">
                <a:solidFill>
                  <a:srgbClr val="F6E58E"/>
                </a:solidFill>
                <a:latin typeface="+mn-lt"/>
              </a:rPr>
              <a:t>«</a:t>
            </a:r>
            <a:r>
              <a:rPr lang="ru-RU" b="1" i="1" dirty="0" err="1">
                <a:solidFill>
                  <a:srgbClr val="F6E58E"/>
                </a:solidFill>
                <a:latin typeface="+mn-lt"/>
              </a:rPr>
              <a:t>Американський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 </a:t>
            </a:r>
            <a:r>
              <a:rPr lang="ru-RU" b="1" i="1" dirty="0" err="1">
                <a:solidFill>
                  <a:srgbClr val="F6E58E"/>
                </a:solidFill>
                <a:latin typeface="+mn-lt"/>
              </a:rPr>
              <a:t>літак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»</a:t>
            </a:r>
            <a:endParaRPr lang="ru-RU" i="1" dirty="0">
              <a:solidFill>
                <a:srgbClr val="F6E58E"/>
              </a:solidFill>
              <a:latin typeface="+mn-lt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80805B3-11EF-42F8-844B-CFDE514E2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417" y="1422501"/>
            <a:ext cx="8234779" cy="52364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2400" dirty="0">
                <a:solidFill>
                  <a:srgbClr val="FCBD78"/>
                </a:solidFill>
              </a:rPr>
              <a:t>	</a:t>
            </a:r>
          </a:p>
          <a:p>
            <a:pPr marL="0" indent="0">
              <a:buNone/>
            </a:pPr>
            <a:r>
              <a:rPr lang="uk-UA" sz="2400" dirty="0">
                <a:solidFill>
                  <a:srgbClr val="FCBD78"/>
                </a:solidFill>
              </a:rPr>
              <a:t>	Ця скульптура має вигляд </a:t>
            </a:r>
            <a:r>
              <a:rPr lang="uk-UA" sz="2400" b="1" dirty="0">
                <a:solidFill>
                  <a:srgbClr val="FCBD78"/>
                </a:solidFill>
              </a:rPr>
              <a:t>Кінг-</a:t>
            </a:r>
            <a:r>
              <a:rPr lang="uk-UA" sz="2400" b="1" dirty="0" err="1">
                <a:solidFill>
                  <a:srgbClr val="FCBD78"/>
                </a:solidFill>
              </a:rPr>
              <a:t>Конга</a:t>
            </a:r>
            <a:r>
              <a:rPr lang="uk-UA" sz="2400" dirty="0">
                <a:solidFill>
                  <a:srgbClr val="FCBD78"/>
                </a:solidFill>
              </a:rPr>
              <a:t>, </a:t>
            </a:r>
            <a:r>
              <a:rPr lang="uk-UA" sz="2400" i="1" dirty="0">
                <a:solidFill>
                  <a:srgbClr val="FCBD78"/>
                </a:solidFill>
              </a:rPr>
              <a:t>великої </a:t>
            </a:r>
            <a:r>
              <a:rPr lang="uk-UA" sz="2400" i="1" dirty="0" err="1">
                <a:solidFill>
                  <a:srgbClr val="FCBD78"/>
                </a:solidFill>
              </a:rPr>
              <a:t>мавпи</a:t>
            </a:r>
            <a:r>
              <a:rPr lang="uk-UA" sz="2400" i="1" dirty="0">
                <a:solidFill>
                  <a:srgbClr val="FCBD78"/>
                </a:solidFill>
              </a:rPr>
              <a:t>, чудовиська американських фільмів</a:t>
            </a:r>
            <a:r>
              <a:rPr lang="uk-UA" sz="2400" dirty="0">
                <a:solidFill>
                  <a:srgbClr val="FCBD78"/>
                </a:solidFill>
              </a:rPr>
              <a:t>. Та як він пов’язаний з містом </a:t>
            </a:r>
            <a:r>
              <a:rPr lang="uk-UA" sz="2400" b="1" dirty="0">
                <a:solidFill>
                  <a:srgbClr val="FCBD78"/>
                </a:solidFill>
              </a:rPr>
              <a:t>Біла Церква</a:t>
            </a:r>
            <a:r>
              <a:rPr lang="uk-UA" sz="2400" dirty="0">
                <a:solidFill>
                  <a:srgbClr val="FCBD78"/>
                </a:solidFill>
              </a:rPr>
              <a:t>?</a:t>
            </a:r>
          </a:p>
          <a:p>
            <a:pPr marL="0" indent="0">
              <a:buNone/>
            </a:pPr>
            <a:r>
              <a:rPr lang="uk-UA" sz="2400" dirty="0">
                <a:solidFill>
                  <a:srgbClr val="FCBD78"/>
                </a:solidFill>
              </a:rPr>
              <a:t>	Більше ста років тому, а саме </a:t>
            </a:r>
            <a:r>
              <a:rPr lang="uk-UA" sz="2400" i="1" dirty="0">
                <a:solidFill>
                  <a:srgbClr val="FCBD78"/>
                </a:solidFill>
              </a:rPr>
              <a:t>під час окупації більшовиків</a:t>
            </a:r>
            <a:r>
              <a:rPr lang="uk-UA" sz="2400" dirty="0">
                <a:solidFill>
                  <a:srgbClr val="FCBD78"/>
                </a:solidFill>
              </a:rPr>
              <a:t>, українські та польські війська боролися за </a:t>
            </a:r>
            <a:r>
              <a:rPr lang="uk-UA" sz="2400" b="1" dirty="0" err="1">
                <a:solidFill>
                  <a:srgbClr val="FCBD78"/>
                </a:solidFill>
              </a:rPr>
              <a:t>сувернітет</a:t>
            </a:r>
            <a:r>
              <a:rPr lang="uk-UA" sz="2400" b="1" dirty="0">
                <a:solidFill>
                  <a:srgbClr val="FCBD78"/>
                </a:solidFill>
              </a:rPr>
              <a:t> України</a:t>
            </a:r>
            <a:r>
              <a:rPr lang="uk-UA" sz="2400" dirty="0">
                <a:solidFill>
                  <a:srgbClr val="FCBD78"/>
                </a:solidFill>
              </a:rPr>
              <a:t>. Одним з підрозділів польських військ був </a:t>
            </a:r>
            <a:r>
              <a:rPr lang="uk-UA" sz="2400" b="1" i="1" dirty="0">
                <a:solidFill>
                  <a:srgbClr val="FCBD78"/>
                </a:solidFill>
              </a:rPr>
              <a:t>дивізіон </a:t>
            </a:r>
            <a:r>
              <a:rPr lang="uk-UA" sz="2400" b="1" i="1" dirty="0" err="1">
                <a:solidFill>
                  <a:srgbClr val="FCBD78"/>
                </a:solidFill>
              </a:rPr>
              <a:t>Костюшка</a:t>
            </a:r>
            <a:r>
              <a:rPr lang="uk-UA" sz="2400" dirty="0">
                <a:solidFill>
                  <a:srgbClr val="FCBD78"/>
                </a:solidFill>
              </a:rPr>
              <a:t>, який складався з пілотів. Одним з цих пілотів був </a:t>
            </a:r>
            <a:r>
              <a:rPr lang="uk-UA" sz="2400" b="1" i="1" dirty="0" err="1">
                <a:solidFill>
                  <a:srgbClr val="FCBD78"/>
                </a:solidFill>
              </a:rPr>
              <a:t>Меріан</a:t>
            </a:r>
            <a:r>
              <a:rPr lang="uk-UA" sz="2400" b="1" i="1" dirty="0">
                <a:solidFill>
                  <a:srgbClr val="FCBD78"/>
                </a:solidFill>
              </a:rPr>
              <a:t> Купер</a:t>
            </a:r>
            <a:r>
              <a:rPr lang="uk-UA" sz="2400" dirty="0">
                <a:solidFill>
                  <a:srgbClr val="FCBD78"/>
                </a:solidFill>
              </a:rPr>
              <a:t>, </a:t>
            </a:r>
            <a:r>
              <a:rPr lang="uk-UA" sz="2400" i="1" dirty="0">
                <a:solidFill>
                  <a:srgbClr val="FCBD78"/>
                </a:solidFill>
              </a:rPr>
              <a:t>автор чудовиська Кінг-Конг</a:t>
            </a:r>
            <a:r>
              <a:rPr lang="uk-UA" sz="2400" dirty="0">
                <a:solidFill>
                  <a:srgbClr val="FCBD78"/>
                </a:solidFill>
              </a:rPr>
              <a:t>. Після звільнення Києва у </a:t>
            </a:r>
            <a:r>
              <a:rPr lang="uk-UA" sz="2400" b="1" i="1" dirty="0">
                <a:solidFill>
                  <a:srgbClr val="FCBD78"/>
                </a:solidFill>
              </a:rPr>
              <a:t>1920 </a:t>
            </a:r>
            <a:r>
              <a:rPr lang="uk-UA" sz="2400" dirty="0">
                <a:solidFill>
                  <a:srgbClr val="FCBD78"/>
                </a:solidFill>
              </a:rPr>
              <a:t>цей підрозділ розмістився у </a:t>
            </a:r>
            <a:r>
              <a:rPr lang="uk-UA" sz="2400" b="1" dirty="0">
                <a:solidFill>
                  <a:srgbClr val="FCBD78"/>
                </a:solidFill>
              </a:rPr>
              <a:t>Білій Церкві</a:t>
            </a:r>
            <a:r>
              <a:rPr lang="uk-UA" sz="2400" dirty="0">
                <a:solidFill>
                  <a:srgbClr val="FCBD78"/>
                </a:solidFill>
              </a:rPr>
              <a:t>, на </a:t>
            </a:r>
            <a:r>
              <a:rPr lang="uk-UA" sz="2400" i="1" dirty="0">
                <a:solidFill>
                  <a:srgbClr val="FCBD78"/>
                </a:solidFill>
              </a:rPr>
              <a:t>аеродромі</a:t>
            </a:r>
            <a:r>
              <a:rPr lang="uk-UA" sz="2400" dirty="0">
                <a:solidFill>
                  <a:srgbClr val="FCBD78"/>
                </a:solidFill>
              </a:rPr>
              <a:t>. Через місяць більшовики повернули собі владу над втраченими українськими землями, а в листопаді літак </a:t>
            </a:r>
            <a:r>
              <a:rPr lang="uk-UA" sz="2400" dirty="0" err="1">
                <a:solidFill>
                  <a:srgbClr val="FCBD78"/>
                </a:solidFill>
              </a:rPr>
              <a:t>Меріана</a:t>
            </a:r>
            <a:r>
              <a:rPr lang="uk-UA" sz="2400" dirty="0">
                <a:solidFill>
                  <a:srgbClr val="FCBD78"/>
                </a:solidFill>
              </a:rPr>
              <a:t> Купера було збито, та чоловіка забрано у полон. Довгих </a:t>
            </a:r>
            <a:r>
              <a:rPr lang="uk-UA" sz="2400" i="1" dirty="0">
                <a:solidFill>
                  <a:srgbClr val="FCBD78"/>
                </a:solidFill>
              </a:rPr>
              <a:t>9 місяців </a:t>
            </a:r>
            <a:r>
              <a:rPr lang="uk-UA" sz="2400" dirty="0">
                <a:solidFill>
                  <a:srgbClr val="FCBD78"/>
                </a:solidFill>
              </a:rPr>
              <a:t>Купер будував залізницю під Москвою та все ж утік з полону, пройшовши </a:t>
            </a:r>
            <a:r>
              <a:rPr lang="uk-UA" sz="2400" b="1" i="1" dirty="0">
                <a:solidFill>
                  <a:srgbClr val="FCBD78"/>
                </a:solidFill>
              </a:rPr>
              <a:t>700 км до Польщі</a:t>
            </a:r>
            <a:r>
              <a:rPr lang="uk-UA" sz="2400" dirty="0">
                <a:solidFill>
                  <a:srgbClr val="FCBD78"/>
                </a:solidFill>
              </a:rPr>
              <a:t>, де був нагороджений орденом.</a:t>
            </a:r>
          </a:p>
          <a:p>
            <a:pPr marL="0" indent="0">
              <a:buNone/>
            </a:pPr>
            <a:r>
              <a:rPr lang="uk-UA" sz="2400" dirty="0">
                <a:solidFill>
                  <a:srgbClr val="FCBD78"/>
                </a:solidFill>
              </a:rPr>
              <a:t>	Повернувшись до США Купер став продюсером у Голівуді. Через певний час чоловік зацікавився горилами, що надихнуло його </a:t>
            </a:r>
            <a:r>
              <a:rPr lang="uk-UA" sz="2400" i="1" dirty="0">
                <a:solidFill>
                  <a:srgbClr val="FCBD78"/>
                </a:solidFill>
              </a:rPr>
              <a:t>написати сценарій до </a:t>
            </a:r>
            <a:r>
              <a:rPr lang="uk-UA" sz="2400" i="1" dirty="0" err="1">
                <a:solidFill>
                  <a:srgbClr val="FCBD78"/>
                </a:solidFill>
              </a:rPr>
              <a:t>фільма</a:t>
            </a:r>
            <a:r>
              <a:rPr lang="uk-UA" sz="2400" i="1" dirty="0">
                <a:solidFill>
                  <a:srgbClr val="FCBD78"/>
                </a:solidFill>
              </a:rPr>
              <a:t> про гігантську мавпу Кінг-Конг</a:t>
            </a:r>
            <a:r>
              <a:rPr lang="uk-UA" sz="2400" dirty="0">
                <a:solidFill>
                  <a:srgbClr val="FCBD78"/>
                </a:solidFill>
              </a:rPr>
              <a:t>.</a:t>
            </a:r>
          </a:p>
          <a:p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C34F91-D726-44BF-91EB-6BE6968FEE0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42999" y="388243"/>
            <a:ext cx="3434584" cy="2579515"/>
          </a:xfrm>
          <a:prstGeom prst="rect">
            <a:avLst/>
          </a:prstGeom>
          <a:ln w="57150">
            <a:solidFill>
              <a:srgbClr val="FCBD78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49AF85-C341-4D46-8801-55111CD6DF6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80576" y="3259063"/>
            <a:ext cx="2328447" cy="3237650"/>
          </a:xfrm>
          <a:prstGeom prst="rect">
            <a:avLst/>
          </a:prstGeom>
          <a:ln w="57150">
            <a:solidFill>
              <a:srgbClr val="FCBD78"/>
            </a:solidFill>
          </a:ln>
        </p:spPr>
      </p:pic>
    </p:spTree>
    <p:extLst>
      <p:ext uri="{BB962C8B-B14F-4D97-AF65-F5344CB8AC3E}">
        <p14:creationId xmlns:p14="http://schemas.microsoft.com/office/powerpoint/2010/main" val="90884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B77D87-C641-4F02-846D-E046362076C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247F73-98A2-4E93-9CFD-62B9D30FF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27" y="302981"/>
            <a:ext cx="10515600" cy="1325563"/>
          </a:xfrm>
        </p:spPr>
        <p:txBody>
          <a:bodyPr/>
          <a:lstStyle/>
          <a:p>
            <a:pPr algn="ctr"/>
            <a:r>
              <a:rPr lang="ru-RU" b="1" i="1" dirty="0" err="1">
                <a:solidFill>
                  <a:srgbClr val="F6E58E"/>
                </a:solidFill>
                <a:latin typeface="+mn-lt"/>
              </a:rPr>
              <a:t>Мініскульптура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 </a:t>
            </a:r>
            <a:br>
              <a:rPr lang="ru-RU" b="1" i="1" dirty="0">
                <a:solidFill>
                  <a:srgbClr val="F6E58E"/>
                </a:solidFill>
                <a:latin typeface="+mn-lt"/>
              </a:rPr>
            </a:br>
            <a:r>
              <a:rPr lang="ru-RU" b="1" i="1" dirty="0">
                <a:solidFill>
                  <a:srgbClr val="F6E58E"/>
                </a:solidFill>
                <a:latin typeface="+mn-lt"/>
              </a:rPr>
              <a:t>«Булава </a:t>
            </a:r>
            <a:r>
              <a:rPr lang="ru-RU" b="1" i="1" dirty="0" err="1">
                <a:solidFill>
                  <a:srgbClr val="F6E58E"/>
                </a:solidFill>
                <a:latin typeface="+mn-lt"/>
              </a:rPr>
              <a:t>Гетьмана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»</a:t>
            </a:r>
            <a:endParaRPr lang="ru-RU" i="1" dirty="0">
              <a:solidFill>
                <a:srgbClr val="F6E58E"/>
              </a:solidFill>
              <a:latin typeface="+mn-lt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5F79C55-E9F7-4027-ACB9-EC7A48F68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827" y="1761709"/>
            <a:ext cx="7666608" cy="4594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	</a:t>
            </a:r>
            <a:endParaRPr lang="uk-UA" sz="2600" b="1" dirty="0">
              <a:solidFill>
                <a:srgbClr val="FCBD78"/>
              </a:solidFill>
            </a:endParaRPr>
          </a:p>
          <a:p>
            <a:pPr marL="0" indent="0">
              <a:buNone/>
            </a:pPr>
            <a:r>
              <a:rPr lang="uk-UA" sz="2600" dirty="0">
                <a:solidFill>
                  <a:srgbClr val="FCBD78"/>
                </a:solidFill>
              </a:rPr>
              <a:t>	Головною ідеєю цієї </a:t>
            </a:r>
            <a:r>
              <a:rPr lang="uk-UA" sz="2600" dirty="0" err="1">
                <a:solidFill>
                  <a:srgbClr val="FCBD78"/>
                </a:solidFill>
              </a:rPr>
              <a:t>мініскульптури</a:t>
            </a:r>
            <a:r>
              <a:rPr lang="uk-UA" sz="2600" dirty="0">
                <a:solidFill>
                  <a:srgbClr val="FCBD78"/>
                </a:solidFill>
              </a:rPr>
              <a:t> було, показати людям козацьку славу нашого міста. За свідченнями деяких істориків </a:t>
            </a:r>
            <a:r>
              <a:rPr lang="uk-UA" sz="2600" i="1" dirty="0">
                <a:solidFill>
                  <a:srgbClr val="FCBD78"/>
                </a:solidFill>
              </a:rPr>
              <a:t>багато гетьманів України побували у нашому місті</a:t>
            </a:r>
            <a:r>
              <a:rPr lang="uk-UA" sz="2600" dirty="0">
                <a:solidFill>
                  <a:srgbClr val="FCBD78"/>
                </a:solidFill>
              </a:rPr>
              <a:t>. Дехто мав у нас резиденцію, а інші полюбляли відзначати певні перемоги у </a:t>
            </a:r>
            <a:r>
              <a:rPr lang="uk-UA" sz="2600" b="1" dirty="0">
                <a:solidFill>
                  <a:srgbClr val="FCBD78"/>
                </a:solidFill>
              </a:rPr>
              <a:t>Білій Церкві. </a:t>
            </a:r>
          </a:p>
          <a:p>
            <a:pPr marL="0" indent="0">
              <a:buNone/>
            </a:pPr>
            <a:r>
              <a:rPr lang="uk-UA" sz="2600" dirty="0">
                <a:solidFill>
                  <a:srgbClr val="FCBD78"/>
                </a:solidFill>
              </a:rPr>
              <a:t>	Ця </a:t>
            </a:r>
            <a:r>
              <a:rPr lang="uk-UA" sz="2600" dirty="0" err="1">
                <a:solidFill>
                  <a:srgbClr val="FCBD78"/>
                </a:solidFill>
              </a:rPr>
              <a:t>мініскульптура</a:t>
            </a:r>
            <a:r>
              <a:rPr lang="uk-UA" sz="2600" dirty="0">
                <a:solidFill>
                  <a:srgbClr val="FCBD78"/>
                </a:solidFill>
              </a:rPr>
              <a:t> – </a:t>
            </a:r>
            <a:r>
              <a:rPr lang="uk-UA" sz="2600" b="1" dirty="0">
                <a:solidFill>
                  <a:srgbClr val="FCBD78"/>
                </a:solidFill>
              </a:rPr>
              <a:t>найпотаємніша скульптура з усіх</a:t>
            </a:r>
            <a:r>
              <a:rPr lang="uk-UA" sz="2600" dirty="0">
                <a:solidFill>
                  <a:srgbClr val="FCBD78"/>
                </a:solidFill>
              </a:rPr>
              <a:t>, адже не кожен може віднайти її.</a:t>
            </a:r>
            <a:endParaRPr lang="ru-RU" sz="2600" dirty="0">
              <a:solidFill>
                <a:srgbClr val="FCBD78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952315-EDCD-42C6-92C8-21FFDC6F453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26261" y="2029180"/>
            <a:ext cx="3235912" cy="3646098"/>
          </a:xfrm>
          <a:prstGeom prst="rect">
            <a:avLst/>
          </a:prstGeom>
          <a:ln w="57150">
            <a:solidFill>
              <a:srgbClr val="FCBD78"/>
            </a:solidFill>
          </a:ln>
        </p:spPr>
      </p:pic>
    </p:spTree>
    <p:extLst>
      <p:ext uri="{BB962C8B-B14F-4D97-AF65-F5344CB8AC3E}">
        <p14:creationId xmlns:p14="http://schemas.microsoft.com/office/powerpoint/2010/main" val="4015095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84965A-B9F8-479F-9427-5BCCBF8359B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85883D-6A41-4483-8F1B-6FA900BE852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1520" y="173352"/>
            <a:ext cx="2750153" cy="3666871"/>
          </a:xfrm>
          <a:prstGeom prst="rect">
            <a:avLst/>
          </a:prstGeom>
          <a:ln w="57150">
            <a:solidFill>
              <a:srgbClr val="F6E58E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18D24-7E79-4A11-9AF8-2EA55429A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28" y="182563"/>
            <a:ext cx="8647768" cy="1325563"/>
          </a:xfrm>
        </p:spPr>
        <p:txBody>
          <a:bodyPr/>
          <a:lstStyle/>
          <a:p>
            <a:pPr algn="ctr"/>
            <a:r>
              <a:rPr lang="ru-RU" b="1" i="1" dirty="0" err="1">
                <a:solidFill>
                  <a:srgbClr val="F6E58E"/>
                </a:solidFill>
                <a:latin typeface="+mn-lt"/>
              </a:rPr>
              <a:t>Мініскульптура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 </a:t>
            </a:r>
            <a:br>
              <a:rPr lang="ru-RU" b="1" i="1" dirty="0">
                <a:solidFill>
                  <a:srgbClr val="F6E58E"/>
                </a:solidFill>
                <a:latin typeface="+mn-lt"/>
              </a:rPr>
            </a:br>
            <a:r>
              <a:rPr lang="ru-RU" b="1" i="1" dirty="0">
                <a:solidFill>
                  <a:srgbClr val="F6E58E"/>
                </a:solidFill>
                <a:latin typeface="+mn-lt"/>
              </a:rPr>
              <a:t>«</a:t>
            </a:r>
            <a:r>
              <a:rPr lang="ru-RU" b="1" i="1" dirty="0" err="1">
                <a:solidFill>
                  <a:srgbClr val="F6E58E"/>
                </a:solidFill>
                <a:latin typeface="+mn-lt"/>
              </a:rPr>
              <a:t>Театральні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 маски»</a:t>
            </a:r>
            <a:endParaRPr lang="ru-RU" i="1" dirty="0">
              <a:solidFill>
                <a:srgbClr val="F6E58E"/>
              </a:solidFill>
              <a:latin typeface="+mn-lt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89C16A-B04A-445A-80D6-17569782C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928" y="1690689"/>
            <a:ext cx="7693241" cy="4802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uk-UA" sz="2400" dirty="0">
              <a:solidFill>
                <a:srgbClr val="FCBD78"/>
              </a:solidFill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	Ідеєю для створення скульптури став </a:t>
            </a:r>
            <a:r>
              <a:rPr lang="uk-UA" sz="2400" i="1" dirty="0">
                <a:solidFill>
                  <a:srgbClr val="FCBD78"/>
                </a:solidFill>
                <a:cs typeface="Times New Roman" panose="02020603050405020304" pitchFamily="18" charset="0"/>
              </a:rPr>
              <a:t>білоцерківський театр, </a:t>
            </a:r>
            <a:r>
              <a:rPr lang="uk-UA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який є одним з визначних місць у </a:t>
            </a:r>
            <a:r>
              <a:rPr lang="uk-UA" sz="2400" b="1" dirty="0">
                <a:solidFill>
                  <a:srgbClr val="FCBD78"/>
                </a:solidFill>
                <a:cs typeface="Times New Roman" panose="02020603050405020304" pitchFamily="18" charset="0"/>
              </a:rPr>
              <a:t>Білій Церкві</a:t>
            </a:r>
            <a:r>
              <a:rPr lang="uk-UA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. Театр було названо на честь одного з корифеїв українського побутового театру – </a:t>
            </a:r>
            <a:r>
              <a:rPr lang="uk-UA" sz="2400" b="1" i="1" dirty="0">
                <a:solidFill>
                  <a:srgbClr val="FCBD78"/>
                </a:solidFill>
                <a:cs typeface="Times New Roman" panose="02020603050405020304" pitchFamily="18" charset="0"/>
              </a:rPr>
              <a:t>Панаса Саксаганського</a:t>
            </a:r>
            <a:r>
              <a:rPr lang="uk-UA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. На сцені театру побували відомі актори такі як: </a:t>
            </a:r>
            <a:r>
              <a:rPr lang="uk-UA" sz="2400" i="1" dirty="0">
                <a:solidFill>
                  <a:srgbClr val="FCBD78"/>
                </a:solidFill>
                <a:cs typeface="Times New Roman" panose="02020603050405020304" pitchFamily="18" charset="0"/>
              </a:rPr>
              <a:t>Лесь Курбас, Михайло Бондаренко, Ігор Рибчинський та інші</a:t>
            </a:r>
            <a:r>
              <a:rPr lang="uk-UA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. З </a:t>
            </a:r>
            <a:r>
              <a:rPr lang="uk-UA" sz="2400" b="1" dirty="0">
                <a:solidFill>
                  <a:srgbClr val="FCBD78"/>
                </a:solidFill>
                <a:cs typeface="Times New Roman" panose="02020603050405020304" pitchFamily="18" charset="0"/>
              </a:rPr>
              <a:t>ХХ ст</a:t>
            </a:r>
            <a:r>
              <a:rPr lang="uk-UA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. і </a:t>
            </a:r>
            <a:r>
              <a:rPr lang="uk-UA" sz="2400" b="1" dirty="0">
                <a:solidFill>
                  <a:srgbClr val="FCBD78"/>
                </a:solidFill>
                <a:cs typeface="Times New Roman" panose="02020603050405020304" pitchFamily="18" charset="0"/>
              </a:rPr>
              <a:t>до нашого часу </a:t>
            </a:r>
            <a:r>
              <a:rPr lang="uk-UA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театр веде активну діяльність, розширює свій репертуар, набирає нових цікавих акторів, приймає активну участь у конкурсах.</a:t>
            </a:r>
          </a:p>
          <a:p>
            <a:pPr marL="0" indent="0">
              <a:buNone/>
            </a:pPr>
            <a:r>
              <a:rPr lang="uk-UA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FDF53D-2836-4094-ABDD-4FF3C3880FB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47798" y="3677665"/>
            <a:ext cx="2220897" cy="2961195"/>
          </a:xfrm>
          <a:prstGeom prst="rect">
            <a:avLst/>
          </a:prstGeom>
          <a:ln w="57150">
            <a:solidFill>
              <a:srgbClr val="F6E58E"/>
            </a:solidFill>
          </a:ln>
        </p:spPr>
      </p:pic>
    </p:spTree>
    <p:extLst>
      <p:ext uri="{BB962C8B-B14F-4D97-AF65-F5344CB8AC3E}">
        <p14:creationId xmlns:p14="http://schemas.microsoft.com/office/powerpoint/2010/main" val="1395146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23E6ED-CEF4-4A9D-B55D-2F21057CDA2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74CA4-BBF3-42EC-9F5B-29F2E458B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862" y="182563"/>
            <a:ext cx="8600450" cy="1325563"/>
          </a:xfrm>
        </p:spPr>
        <p:txBody>
          <a:bodyPr/>
          <a:lstStyle/>
          <a:p>
            <a:pPr algn="ctr"/>
            <a:r>
              <a:rPr lang="ru-RU" b="1" i="1" dirty="0" err="1">
                <a:solidFill>
                  <a:srgbClr val="F6E58E"/>
                </a:solidFill>
                <a:latin typeface="+mn-lt"/>
              </a:rPr>
              <a:t>Мініскульптура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 </a:t>
            </a:r>
            <a:br>
              <a:rPr lang="ru-RU" b="1" i="1" dirty="0">
                <a:solidFill>
                  <a:srgbClr val="F6E58E"/>
                </a:solidFill>
                <a:latin typeface="+mn-lt"/>
              </a:rPr>
            </a:br>
            <a:r>
              <a:rPr lang="ru-RU" b="1" i="1" dirty="0">
                <a:solidFill>
                  <a:srgbClr val="F6E58E"/>
                </a:solidFill>
                <a:latin typeface="+mn-lt"/>
              </a:rPr>
              <a:t>«</a:t>
            </a:r>
            <a:r>
              <a:rPr lang="ru-RU" b="1" i="1" dirty="0" err="1">
                <a:solidFill>
                  <a:srgbClr val="F6E58E"/>
                </a:solidFill>
                <a:latin typeface="+mn-lt"/>
              </a:rPr>
              <a:t>Бронепотяг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 </a:t>
            </a:r>
            <a:r>
              <a:rPr lang="ru-RU" b="1" i="1" dirty="0" err="1">
                <a:solidFill>
                  <a:srgbClr val="F6E58E"/>
                </a:solidFill>
                <a:latin typeface="+mn-lt"/>
              </a:rPr>
              <a:t>Петлюри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»</a:t>
            </a:r>
            <a:endParaRPr lang="ru-RU" i="1" dirty="0">
              <a:solidFill>
                <a:srgbClr val="F6E58E"/>
              </a:solidFill>
              <a:latin typeface="+mn-lt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F72B12A-A187-4EC0-A083-6C927511B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863" y="1690688"/>
            <a:ext cx="7528263" cy="4656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	</a:t>
            </a:r>
            <a:endParaRPr lang="uk-UA" sz="2400" b="1" dirty="0">
              <a:solidFill>
                <a:srgbClr val="FCBD78"/>
              </a:solidFill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	У </a:t>
            </a:r>
            <a:r>
              <a:rPr lang="ru-RU" sz="2400" b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листопаді</a:t>
            </a:r>
            <a:r>
              <a:rPr lang="ru-RU" sz="2400" b="1" dirty="0">
                <a:solidFill>
                  <a:srgbClr val="FCBD78"/>
                </a:solidFill>
                <a:cs typeface="Times New Roman" panose="02020603050405020304" pitchFamily="18" charset="0"/>
              </a:rPr>
              <a:t> 1918 року </a:t>
            </a:r>
            <a:r>
              <a:rPr lang="ru-RU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у</a:t>
            </a:r>
            <a:r>
              <a:rPr lang="ru-RU" sz="2400" b="1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Білій</a:t>
            </a:r>
            <a:r>
              <a:rPr lang="ru-RU" sz="2400" b="1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Церкві</a:t>
            </a:r>
            <a:r>
              <a:rPr lang="ru-RU" sz="2400" b="1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розпочалося</a:t>
            </a:r>
            <a:r>
              <a:rPr lang="ru-RU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антигетьманське</a:t>
            </a:r>
            <a:r>
              <a:rPr lang="ru-RU" sz="2400" i="1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повстання</a:t>
            </a:r>
            <a:r>
              <a:rPr lang="ru-RU" sz="2400" i="1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Січових</a:t>
            </a:r>
            <a:r>
              <a:rPr lang="ru-RU" sz="2400" i="1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Стрільців</a:t>
            </a:r>
            <a:r>
              <a:rPr lang="ru-RU" sz="2400" i="1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під</a:t>
            </a:r>
            <a:r>
              <a:rPr lang="ru-RU" sz="2400" i="1" dirty="0">
                <a:solidFill>
                  <a:srgbClr val="FCBD78"/>
                </a:solidFill>
                <a:cs typeface="Times New Roman" panose="02020603050405020304" pitchFamily="18" charset="0"/>
              </a:rPr>
              <a:t> приводом головного </a:t>
            </a:r>
            <a:r>
              <a:rPr lang="ru-RU" sz="2400" i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отамана</a:t>
            </a:r>
            <a:r>
              <a:rPr lang="ru-RU" sz="2400" i="1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Симона</a:t>
            </a:r>
            <a:r>
              <a:rPr lang="ru-RU" sz="2400" i="1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Петлюри</a:t>
            </a:r>
            <a:r>
              <a:rPr lang="ru-RU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	</a:t>
            </a:r>
            <a:r>
              <a:rPr lang="uk-UA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Табір Січових Стрільців знаходився у </a:t>
            </a:r>
            <a:r>
              <a:rPr lang="uk-UA" sz="2400" b="1" dirty="0">
                <a:solidFill>
                  <a:srgbClr val="FCBD78"/>
                </a:solidFill>
                <a:cs typeface="Times New Roman" panose="02020603050405020304" pitchFamily="18" charset="0"/>
              </a:rPr>
              <a:t>Білій Церкві</a:t>
            </a:r>
            <a:r>
              <a:rPr lang="uk-UA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 неподалік залізничного вокзалу. У </a:t>
            </a:r>
            <a:r>
              <a:rPr lang="uk-UA" sz="24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розпоряджені</a:t>
            </a:r>
            <a:r>
              <a:rPr lang="uk-UA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 Січових Стрільців був </a:t>
            </a:r>
            <a:r>
              <a:rPr lang="uk-UA" sz="2400" b="1" dirty="0">
                <a:solidFill>
                  <a:srgbClr val="FCBD78"/>
                </a:solidFill>
                <a:cs typeface="Times New Roman" panose="02020603050405020304" pitchFamily="18" charset="0"/>
              </a:rPr>
              <a:t>броньований потяг</a:t>
            </a:r>
            <a:r>
              <a:rPr lang="uk-UA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, який слугував їм авангардом у боях. </a:t>
            </a:r>
          </a:p>
          <a:p>
            <a:pPr marL="0" indent="0">
              <a:buNone/>
            </a:pPr>
            <a:r>
              <a:rPr lang="uk-UA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	</a:t>
            </a:r>
            <a:endParaRPr lang="ru-RU" sz="2400" dirty="0">
              <a:solidFill>
                <a:srgbClr val="FCBD78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2CD41F-DE1E-4FC1-9D94-4298C5994F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00301" y="3584712"/>
            <a:ext cx="2228568" cy="2971423"/>
          </a:xfrm>
          <a:prstGeom prst="rect">
            <a:avLst/>
          </a:prstGeom>
          <a:ln w="57150">
            <a:solidFill>
              <a:srgbClr val="F6E58E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F7303B-5ED1-4380-9C61-83FC3C30B4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1058" y="374472"/>
            <a:ext cx="3810253" cy="2861660"/>
          </a:xfrm>
          <a:prstGeom prst="rect">
            <a:avLst/>
          </a:prstGeom>
          <a:ln w="57150">
            <a:solidFill>
              <a:srgbClr val="F6E58E"/>
            </a:solidFill>
          </a:ln>
        </p:spPr>
      </p:pic>
    </p:spTree>
    <p:extLst>
      <p:ext uri="{BB962C8B-B14F-4D97-AF65-F5344CB8AC3E}">
        <p14:creationId xmlns:p14="http://schemas.microsoft.com/office/powerpoint/2010/main" val="3930124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33D06D-7C87-4503-992F-3A0990E0FF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26C10-462B-426E-952E-02C3E2CA6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078"/>
            <a:ext cx="12191999" cy="1325563"/>
          </a:xfrm>
        </p:spPr>
        <p:txBody>
          <a:bodyPr/>
          <a:lstStyle/>
          <a:p>
            <a:r>
              <a:rPr lang="uk-UA" b="1" dirty="0">
                <a:solidFill>
                  <a:srgbClr val="F6E58E"/>
                </a:solidFill>
                <a:latin typeface="+mn-lt"/>
              </a:rPr>
              <a:t>----------------------------Висновки----------------------------</a:t>
            </a:r>
            <a:endParaRPr lang="ru-RU" b="1" dirty="0">
              <a:solidFill>
                <a:srgbClr val="F6E58E"/>
              </a:solidFill>
              <a:latin typeface="+mn-lt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744B0C8-D2A2-45D8-A7B6-DE91D7826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73" y="1414272"/>
            <a:ext cx="5939015" cy="50718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dirty="0"/>
              <a:t>	</a:t>
            </a:r>
            <a:r>
              <a:rPr lang="uk-UA" sz="2400" b="1" dirty="0">
                <a:solidFill>
                  <a:srgbClr val="FCBD78"/>
                </a:solidFill>
              </a:rPr>
              <a:t>Місто Біла Церква</a:t>
            </a:r>
            <a:r>
              <a:rPr lang="uk-UA" sz="2400" dirty="0">
                <a:solidFill>
                  <a:srgbClr val="FCBD78"/>
                </a:solidFill>
              </a:rPr>
              <a:t> багате своєю історією. Вибагливі туристи шукають нові враження. Тому був розроблений новий екскурсійний маршрут містом, який містить у собі </a:t>
            </a:r>
            <a:r>
              <a:rPr lang="uk-UA" sz="2400" b="1" dirty="0">
                <a:solidFill>
                  <a:srgbClr val="FCBD78"/>
                </a:solidFill>
              </a:rPr>
              <a:t>11 локацій та 12 </a:t>
            </a:r>
            <a:r>
              <a:rPr lang="uk-UA" sz="2400" b="1" dirty="0" err="1">
                <a:solidFill>
                  <a:srgbClr val="FCBD78"/>
                </a:solidFill>
              </a:rPr>
              <a:t>мініскульптур</a:t>
            </a:r>
            <a:r>
              <a:rPr lang="uk-UA" sz="2400" dirty="0">
                <a:solidFill>
                  <a:srgbClr val="FCBD78"/>
                </a:solidFill>
              </a:rPr>
              <a:t>, створених </a:t>
            </a:r>
            <a:r>
              <a:rPr lang="uk-UA" sz="2400" i="1" dirty="0">
                <a:solidFill>
                  <a:srgbClr val="FCBD78"/>
                </a:solidFill>
              </a:rPr>
              <a:t>Юрієм </a:t>
            </a:r>
            <a:r>
              <a:rPr lang="uk-UA" sz="2400" i="1" dirty="0" err="1">
                <a:solidFill>
                  <a:srgbClr val="FCBD78"/>
                </a:solidFill>
              </a:rPr>
              <a:t>Колотницьким</a:t>
            </a:r>
            <a:r>
              <a:rPr lang="uk-UA" sz="2400" i="1" dirty="0">
                <a:solidFill>
                  <a:srgbClr val="FCBD78"/>
                </a:solidFill>
              </a:rPr>
              <a:t> та Максимом Василенком</a:t>
            </a:r>
            <a:r>
              <a:rPr lang="uk-UA" sz="2400" dirty="0">
                <a:solidFill>
                  <a:srgbClr val="FCBD78"/>
                </a:solidFill>
              </a:rPr>
              <a:t> у 2020 році. </a:t>
            </a:r>
          </a:p>
          <a:p>
            <a:pPr marL="0" indent="0" algn="just">
              <a:buNone/>
            </a:pPr>
            <a:r>
              <a:rPr lang="uk-UA" sz="2400" dirty="0">
                <a:solidFill>
                  <a:srgbClr val="FCBD78"/>
                </a:solidFill>
              </a:rPr>
              <a:t>	</a:t>
            </a:r>
            <a:r>
              <a:rPr lang="ru-RU" sz="2400" dirty="0" err="1">
                <a:solidFill>
                  <a:srgbClr val="FCBD78"/>
                </a:solidFill>
              </a:rPr>
              <a:t>Це</a:t>
            </a:r>
            <a:r>
              <a:rPr lang="ru-RU" sz="2400" dirty="0">
                <a:solidFill>
                  <a:srgbClr val="FCBD78"/>
                </a:solidFill>
              </a:rPr>
              <a:t> </a:t>
            </a:r>
            <a:r>
              <a:rPr lang="ru-RU" sz="2400" dirty="0" err="1">
                <a:solidFill>
                  <a:srgbClr val="FCBD78"/>
                </a:solidFill>
              </a:rPr>
              <a:t>дослідження</a:t>
            </a:r>
            <a:r>
              <a:rPr lang="ru-RU" sz="2400" dirty="0">
                <a:solidFill>
                  <a:srgbClr val="FCBD78"/>
                </a:solidFill>
              </a:rPr>
              <a:t> </a:t>
            </a:r>
            <a:r>
              <a:rPr lang="ru-RU" sz="2400" dirty="0" err="1">
                <a:solidFill>
                  <a:srgbClr val="FCBD78"/>
                </a:solidFill>
              </a:rPr>
              <a:t>також</a:t>
            </a:r>
            <a:r>
              <a:rPr lang="ru-RU" sz="2400" dirty="0">
                <a:solidFill>
                  <a:srgbClr val="FCBD78"/>
                </a:solidFill>
              </a:rPr>
              <a:t> </a:t>
            </a:r>
            <a:r>
              <a:rPr lang="ru-RU" sz="2400" dirty="0" err="1">
                <a:solidFill>
                  <a:srgbClr val="FCBD78"/>
                </a:solidFill>
              </a:rPr>
              <a:t>допомогло</a:t>
            </a:r>
            <a:r>
              <a:rPr lang="ru-RU" sz="2400" dirty="0">
                <a:solidFill>
                  <a:srgbClr val="FCBD78"/>
                </a:solidFill>
              </a:rPr>
              <a:t> </a:t>
            </a:r>
            <a:r>
              <a:rPr lang="ru-RU" sz="2400" u="sng" dirty="0" err="1">
                <a:solidFill>
                  <a:srgbClr val="FCBD78"/>
                </a:solidFill>
              </a:rPr>
              <a:t>мені</a:t>
            </a:r>
            <a:r>
              <a:rPr lang="ru-RU" sz="2400" dirty="0">
                <a:solidFill>
                  <a:srgbClr val="FCBD78"/>
                </a:solidFill>
              </a:rPr>
              <a:t> </a:t>
            </a:r>
            <a:r>
              <a:rPr lang="ru-RU" sz="2400" dirty="0" err="1">
                <a:solidFill>
                  <a:srgbClr val="FCBD78"/>
                </a:solidFill>
              </a:rPr>
              <a:t>знайти</a:t>
            </a:r>
            <a:r>
              <a:rPr lang="ru-RU" sz="2400" dirty="0">
                <a:solidFill>
                  <a:srgbClr val="FCBD78"/>
                </a:solidFill>
              </a:rPr>
              <a:t> </a:t>
            </a:r>
            <a:r>
              <a:rPr lang="ru-RU" sz="2400" dirty="0" err="1">
                <a:solidFill>
                  <a:srgbClr val="FCBD78"/>
                </a:solidFill>
              </a:rPr>
              <a:t>нове</a:t>
            </a:r>
            <a:r>
              <a:rPr lang="ru-RU" sz="2400" dirty="0">
                <a:solidFill>
                  <a:srgbClr val="FCBD78"/>
                </a:solidFill>
              </a:rPr>
              <a:t> </a:t>
            </a:r>
            <a:r>
              <a:rPr lang="ru-RU" sz="2400" dirty="0" err="1">
                <a:solidFill>
                  <a:srgbClr val="FCBD78"/>
                </a:solidFill>
              </a:rPr>
              <a:t>цікаве</a:t>
            </a:r>
            <a:r>
              <a:rPr lang="ru-RU" sz="2400" dirty="0">
                <a:solidFill>
                  <a:srgbClr val="FCBD78"/>
                </a:solidFill>
              </a:rPr>
              <a:t> </a:t>
            </a:r>
            <a:r>
              <a:rPr lang="ru-RU" sz="2400" dirty="0" err="1">
                <a:solidFill>
                  <a:srgbClr val="FCBD78"/>
                </a:solidFill>
              </a:rPr>
              <a:t>захоплення</a:t>
            </a:r>
            <a:r>
              <a:rPr lang="ru-RU" sz="2400" dirty="0">
                <a:solidFill>
                  <a:srgbClr val="FCBD78"/>
                </a:solidFill>
              </a:rPr>
              <a:t>, яке я не </a:t>
            </a:r>
            <a:r>
              <a:rPr lang="ru-RU" sz="2400" dirty="0" err="1">
                <a:solidFill>
                  <a:srgbClr val="FCBD78"/>
                </a:solidFill>
              </a:rPr>
              <a:t>планую</a:t>
            </a:r>
            <a:r>
              <a:rPr lang="ru-RU" sz="2400" dirty="0">
                <a:solidFill>
                  <a:srgbClr val="FCBD78"/>
                </a:solidFill>
              </a:rPr>
              <a:t> </a:t>
            </a:r>
            <a:r>
              <a:rPr lang="ru-RU" sz="2400" dirty="0" err="1">
                <a:solidFill>
                  <a:srgbClr val="FCBD78"/>
                </a:solidFill>
              </a:rPr>
              <a:t>покидати</a:t>
            </a:r>
            <a:r>
              <a:rPr lang="ru-RU" sz="2400" dirty="0">
                <a:solidFill>
                  <a:srgbClr val="FCBD78"/>
                </a:solidFill>
              </a:rPr>
              <a:t> </a:t>
            </a:r>
            <a:r>
              <a:rPr lang="ru-RU" sz="2400" dirty="0" err="1">
                <a:solidFill>
                  <a:srgbClr val="FCBD78"/>
                </a:solidFill>
              </a:rPr>
              <a:t>найближчим</a:t>
            </a:r>
            <a:r>
              <a:rPr lang="ru-RU" sz="2400" dirty="0">
                <a:solidFill>
                  <a:srgbClr val="FCBD78"/>
                </a:solidFill>
              </a:rPr>
              <a:t> часом. Тому я маю </a:t>
            </a:r>
            <a:r>
              <a:rPr lang="ru-RU" sz="2400" u="sng" dirty="0" err="1">
                <a:solidFill>
                  <a:srgbClr val="FCBD78"/>
                </a:solidFill>
              </a:rPr>
              <a:t>певні</a:t>
            </a:r>
            <a:r>
              <a:rPr lang="ru-RU" sz="2400" u="sng" dirty="0">
                <a:solidFill>
                  <a:srgbClr val="FCBD78"/>
                </a:solidFill>
              </a:rPr>
              <a:t> </a:t>
            </a:r>
            <a:r>
              <a:rPr lang="ru-RU" sz="2400" u="sng" dirty="0" err="1">
                <a:solidFill>
                  <a:srgbClr val="FCBD78"/>
                </a:solidFill>
              </a:rPr>
              <a:t>плани</a:t>
            </a:r>
            <a:r>
              <a:rPr lang="ru-RU" sz="2400" dirty="0">
                <a:solidFill>
                  <a:srgbClr val="FCBD78"/>
                </a:solidFill>
              </a:rPr>
              <a:t> на </a:t>
            </a:r>
            <a:r>
              <a:rPr lang="ru-RU" sz="2400" dirty="0" err="1">
                <a:solidFill>
                  <a:srgbClr val="FCBD78"/>
                </a:solidFill>
              </a:rPr>
              <a:t>нове</a:t>
            </a:r>
            <a:r>
              <a:rPr lang="ru-RU" sz="2400" dirty="0">
                <a:solidFill>
                  <a:srgbClr val="FCBD78"/>
                </a:solidFill>
              </a:rPr>
              <a:t> </a:t>
            </a:r>
            <a:r>
              <a:rPr lang="ru-RU" sz="2400" dirty="0" err="1">
                <a:solidFill>
                  <a:srgbClr val="FCBD78"/>
                </a:solidFill>
              </a:rPr>
              <a:t>дослідження</a:t>
            </a:r>
            <a:r>
              <a:rPr lang="ru-RU" sz="2400" dirty="0">
                <a:solidFill>
                  <a:srgbClr val="FCBD78"/>
                </a:solidFill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B248E1-50E3-4A7F-9542-AED5BC5C7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936" y="1275662"/>
            <a:ext cx="4517017" cy="4933262"/>
          </a:xfrm>
          <a:prstGeom prst="rect">
            <a:avLst/>
          </a:prstGeom>
          <a:ln w="57150">
            <a:solidFill>
              <a:srgbClr val="FAF8A4"/>
            </a:solidFill>
          </a:ln>
        </p:spPr>
      </p:pic>
    </p:spTree>
    <p:extLst>
      <p:ext uri="{BB962C8B-B14F-4D97-AF65-F5344CB8AC3E}">
        <p14:creationId xmlns:p14="http://schemas.microsoft.com/office/powerpoint/2010/main" val="3166569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3925D8-B002-464D-9F2D-E592B49792F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55A34-B059-4817-8862-6B4BD3789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50031"/>
            <a:ext cx="12191999" cy="1325563"/>
          </a:xfrm>
        </p:spPr>
        <p:txBody>
          <a:bodyPr/>
          <a:lstStyle/>
          <a:p>
            <a:r>
              <a:rPr lang="uk-UA" b="1" dirty="0">
                <a:solidFill>
                  <a:srgbClr val="F6E58E"/>
                </a:solidFill>
                <a:latin typeface="+mn-lt"/>
              </a:rPr>
              <a:t>---------------- ВИКОРИСТАННІ ДЖЕРЕЛА ----------------</a:t>
            </a:r>
            <a:endParaRPr lang="ru-RU" b="1" dirty="0">
              <a:solidFill>
                <a:srgbClr val="F6E58E"/>
              </a:solidFill>
              <a:latin typeface="+mn-lt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058D802-CBB5-489E-AF37-D47E62F98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2000" dirty="0">
                <a:solidFill>
                  <a:srgbClr val="FFFF00"/>
                </a:solidFill>
              </a:rPr>
              <a:t>1. Перерва В. С. </a:t>
            </a:r>
            <a:r>
              <a:rPr lang="ru-RU" sz="2000" dirty="0" err="1">
                <a:solidFill>
                  <a:srgbClr val="FFFF00"/>
                </a:solidFill>
              </a:rPr>
              <a:t>Місто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Біла</a:t>
            </a:r>
            <a:r>
              <a:rPr lang="ru-RU" sz="2000" dirty="0">
                <a:solidFill>
                  <a:srgbClr val="FFFF00"/>
                </a:solidFill>
              </a:rPr>
              <a:t> Церква: </a:t>
            </a:r>
            <a:r>
              <a:rPr lang="ru-RU" sz="2000" dirty="0" err="1">
                <a:solidFill>
                  <a:srgbClr val="FFFF00"/>
                </a:solidFill>
              </a:rPr>
              <a:t>історія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проти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міфів</a:t>
            </a:r>
            <a:r>
              <a:rPr lang="ru-RU" sz="2000" dirty="0">
                <a:solidFill>
                  <a:srgbClr val="FFFF00"/>
                </a:solidFill>
              </a:rPr>
              <a:t>. (</a:t>
            </a:r>
            <a:r>
              <a:rPr lang="ru-RU" sz="2000" dirty="0" err="1">
                <a:solidFill>
                  <a:srgbClr val="FFFF00"/>
                </a:solidFill>
              </a:rPr>
              <a:t>Дорадянський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період</a:t>
            </a:r>
            <a:r>
              <a:rPr lang="ru-RU" sz="2000" dirty="0">
                <a:solidFill>
                  <a:srgbClr val="FFFF00"/>
                </a:solidFill>
              </a:rPr>
              <a:t>) </a:t>
            </a:r>
            <a:r>
              <a:rPr lang="en-US" sz="2000" dirty="0">
                <a:solidFill>
                  <a:srgbClr val="FFFF00"/>
                </a:solidFill>
              </a:rPr>
              <a:t>/</a:t>
            </a:r>
            <a:r>
              <a:rPr lang="uk-UA" sz="2000" dirty="0">
                <a:solidFill>
                  <a:srgbClr val="FFFF00"/>
                </a:solidFill>
              </a:rPr>
              <a:t> </a:t>
            </a:r>
            <a:r>
              <a:rPr lang="ru-RU" sz="2000" dirty="0">
                <a:solidFill>
                  <a:srgbClr val="FFFF00"/>
                </a:solidFill>
              </a:rPr>
              <a:t>В. С. Перерва. — </a:t>
            </a:r>
            <a:r>
              <a:rPr lang="ru-RU" sz="2000" dirty="0" err="1">
                <a:solidFill>
                  <a:srgbClr val="FFFF00"/>
                </a:solidFill>
              </a:rPr>
              <a:t>Біла</a:t>
            </a:r>
            <a:r>
              <a:rPr lang="ru-RU" sz="2000" dirty="0">
                <a:solidFill>
                  <a:srgbClr val="FFFF00"/>
                </a:solidFill>
              </a:rPr>
              <a:t> Церква: </a:t>
            </a:r>
            <a:r>
              <a:rPr lang="ru-RU" sz="2000" dirty="0" err="1">
                <a:solidFill>
                  <a:srgbClr val="FFFF00"/>
                </a:solidFill>
              </a:rPr>
              <a:t>Видавець</a:t>
            </a:r>
            <a:r>
              <a:rPr lang="ru-RU" sz="2000" dirty="0">
                <a:solidFill>
                  <a:srgbClr val="FFFF00"/>
                </a:solidFill>
              </a:rPr>
              <a:t>  О. В. </a:t>
            </a:r>
            <a:r>
              <a:rPr lang="ru-RU" sz="2000" dirty="0" err="1">
                <a:solidFill>
                  <a:srgbClr val="FFFF00"/>
                </a:solidFill>
              </a:rPr>
              <a:t>Пшонківський</a:t>
            </a:r>
            <a:r>
              <a:rPr lang="ru-RU" sz="2000" dirty="0">
                <a:solidFill>
                  <a:srgbClr val="FFFF00"/>
                </a:solidFill>
              </a:rPr>
              <a:t>, 2004. – 128 с.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FFFF00"/>
                </a:solidFill>
              </a:rPr>
              <a:t>2. Костомаров М. І. </a:t>
            </a:r>
            <a:r>
              <a:rPr lang="ru-RU" sz="2000" dirty="0" err="1">
                <a:solidFill>
                  <a:srgbClr val="FFFF00"/>
                </a:solidFill>
              </a:rPr>
              <a:t>Історія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України</a:t>
            </a:r>
            <a:r>
              <a:rPr lang="ru-RU" sz="2000" dirty="0">
                <a:solidFill>
                  <a:srgbClr val="FFFF00"/>
                </a:solidFill>
              </a:rPr>
              <a:t> в </a:t>
            </a:r>
            <a:r>
              <a:rPr lang="ru-RU" sz="2000" dirty="0" err="1">
                <a:solidFill>
                  <a:srgbClr val="FFFF00"/>
                </a:solidFill>
              </a:rPr>
              <a:t>життєписах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визначних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її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діячів</a:t>
            </a:r>
            <a:r>
              <a:rPr lang="ru-RU" sz="2000" dirty="0">
                <a:solidFill>
                  <a:srgbClr val="FFFF00"/>
                </a:solidFill>
              </a:rPr>
              <a:t>. — </a:t>
            </a:r>
            <a:r>
              <a:rPr lang="ru-RU" sz="2000" dirty="0" err="1">
                <a:solidFill>
                  <a:srgbClr val="FFFF00"/>
                </a:solidFill>
              </a:rPr>
              <a:t>Львів</a:t>
            </a:r>
            <a:r>
              <a:rPr lang="ru-RU" sz="2000" dirty="0">
                <a:solidFill>
                  <a:srgbClr val="FFFF00"/>
                </a:solidFill>
              </a:rPr>
              <a:t>, 1918. — 494 с.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FFFF00"/>
                </a:solidFill>
              </a:rPr>
              <a:t>3. </a:t>
            </a:r>
            <a:r>
              <a:rPr lang="ru-RU" sz="2000" dirty="0" err="1">
                <a:solidFill>
                  <a:srgbClr val="FFFF00"/>
                </a:solidFill>
              </a:rPr>
              <a:t>Скоропадський</a:t>
            </a:r>
            <a:r>
              <a:rPr lang="ru-RU" sz="2000" dirty="0">
                <a:solidFill>
                  <a:srgbClr val="FFFF00"/>
                </a:solidFill>
              </a:rPr>
              <a:t>, Павло. </a:t>
            </a:r>
            <a:r>
              <a:rPr lang="ru-RU" sz="2000" dirty="0" err="1">
                <a:solidFill>
                  <a:srgbClr val="FFFF00"/>
                </a:solidFill>
              </a:rPr>
              <a:t>Спогади</a:t>
            </a:r>
            <a:r>
              <a:rPr lang="ru-RU" sz="2000" dirty="0">
                <a:solidFill>
                  <a:srgbClr val="FFFF00"/>
                </a:solidFill>
              </a:rPr>
              <a:t>. — </a:t>
            </a:r>
            <a:r>
              <a:rPr lang="ru-RU" sz="2000" dirty="0" err="1">
                <a:solidFill>
                  <a:srgbClr val="FFFF00"/>
                </a:solidFill>
              </a:rPr>
              <a:t>Київ-Філадельфія</a:t>
            </a:r>
            <a:r>
              <a:rPr lang="ru-RU" sz="2000" dirty="0">
                <a:solidFill>
                  <a:srgbClr val="FFFF00"/>
                </a:solidFill>
              </a:rPr>
              <a:t> : АТ "Книга", 1995. — ISBN 5-7702-0845-</a:t>
            </a:r>
            <a:endParaRPr lang="ru-RU" sz="2000" dirty="0"/>
          </a:p>
          <a:p>
            <a:pPr marL="0" indent="0">
              <a:buNone/>
            </a:pPr>
            <a:r>
              <a:rPr lang="uk-UA" sz="2000" dirty="0">
                <a:solidFill>
                  <a:schemeClr val="bg1"/>
                </a:solidFill>
                <a:hlinkClick r:id="rId3"/>
              </a:rPr>
              <a:t>4. </a:t>
            </a:r>
            <a:r>
              <a:rPr lang="en-US" sz="2000" u="sng" dirty="0">
                <a:solidFill>
                  <a:schemeClr val="bg1"/>
                </a:solidFill>
                <a:hlinkClick r:id="rId3"/>
              </a:rPr>
              <a:t>https://kyivregiontours.gov.ua/blog/skulpturky-bc</a:t>
            </a:r>
            <a:endParaRPr lang="uk-UA" sz="2000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sz="2000" u="sng" dirty="0">
                <a:solidFill>
                  <a:schemeClr val="bg1"/>
                </a:solidFill>
                <a:hlinkClick r:id="rId4"/>
              </a:rPr>
              <a:t>5. </a:t>
            </a:r>
            <a:r>
              <a:rPr lang="en-US" sz="2000" u="sng" dirty="0">
                <a:solidFill>
                  <a:schemeClr val="bg1"/>
                </a:solidFill>
                <a:hlinkClick r:id="rId4"/>
              </a:rPr>
              <a:t>https://theater.kyiv.ua/about/</a:t>
            </a:r>
            <a:endParaRPr lang="ru-RU" sz="2000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sz="2000" u="sng" dirty="0">
                <a:solidFill>
                  <a:schemeClr val="bg1"/>
                </a:solidFill>
                <a:hlinkClick r:id="rId5"/>
              </a:rPr>
              <a:t>6. http://bkm.in.ua/informatsiya/istoriya-odnogo-eksponata/akinak</a:t>
            </a:r>
            <a:endParaRPr lang="ru-RU" sz="2000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sz="2000" u="sng" dirty="0">
                <a:solidFill>
                  <a:schemeClr val="bg1"/>
                </a:solidFill>
                <a:hlinkClick r:id="rId6"/>
              </a:rPr>
              <a:t>7. https://www.kult.km.ua/news/view/939-den-skauta-v-ukrajini-tradiciji-plastovogo-ruhu-na-podilli</a:t>
            </a:r>
            <a:endParaRPr lang="ru-RU" sz="2000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uk-UA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3829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5D86C1-73E0-4CDC-AD1B-0983FFC6C1D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AB5157-57C7-4012-966D-15A12CBA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078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b="1" dirty="0">
                <a:solidFill>
                  <a:srgbClr val="F6E58E"/>
                </a:solidFill>
                <a:latin typeface="+mn-lt"/>
              </a:rPr>
              <a:t>------------------------ ВСТУП -------------------------</a:t>
            </a:r>
            <a:endParaRPr lang="ru-RU" sz="5400" b="1" dirty="0">
              <a:solidFill>
                <a:srgbClr val="F6E58E"/>
              </a:solidFill>
              <a:latin typeface="+mn-lt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B93DB7F-2401-44AB-8804-351B76780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9719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	</a:t>
            </a:r>
            <a:r>
              <a:rPr lang="uk-UA" dirty="0">
                <a:solidFill>
                  <a:srgbClr val="FCBD78"/>
                </a:solidFill>
              </a:rPr>
              <a:t>Місто Біла Церква відоме своєю унікальною природою та багатою історією. Відвідуючи місто як турист, ви зможете побувати на різноманітних екскурсіях містом та парком </a:t>
            </a:r>
            <a:r>
              <a:rPr lang="uk-UA" i="1" dirty="0">
                <a:solidFill>
                  <a:srgbClr val="FCBD78"/>
                </a:solidFill>
              </a:rPr>
              <a:t>“Олександрія”. </a:t>
            </a:r>
            <a:r>
              <a:rPr lang="uk-UA" dirty="0">
                <a:solidFill>
                  <a:srgbClr val="FCBD78"/>
                </a:solidFill>
              </a:rPr>
              <a:t>	Але місто розвивається, з'являються нові локації. Зокрема, хочемо познайомити вас із творчістю </a:t>
            </a:r>
            <a:r>
              <a:rPr lang="uk-UA" b="1" i="1" dirty="0">
                <a:solidFill>
                  <a:srgbClr val="FCBD78"/>
                </a:solidFill>
              </a:rPr>
              <a:t>Юрія </a:t>
            </a:r>
            <a:r>
              <a:rPr lang="uk-UA" b="1" i="1" dirty="0" err="1">
                <a:solidFill>
                  <a:srgbClr val="FCBD78"/>
                </a:solidFill>
              </a:rPr>
              <a:t>Колотницького</a:t>
            </a:r>
            <a:r>
              <a:rPr lang="uk-UA" b="1" i="1" dirty="0">
                <a:solidFill>
                  <a:srgbClr val="FCBD78"/>
                </a:solidFill>
              </a:rPr>
              <a:t> та Максима Василенка</a:t>
            </a:r>
            <a:r>
              <a:rPr lang="uk-UA" dirty="0">
                <a:solidFill>
                  <a:srgbClr val="FCBD78"/>
                </a:solidFill>
              </a:rPr>
              <a:t> – авторами </a:t>
            </a:r>
            <a:r>
              <a:rPr lang="uk-UA" b="1" dirty="0">
                <a:solidFill>
                  <a:srgbClr val="FCBD78"/>
                </a:solidFill>
              </a:rPr>
              <a:t>12 </a:t>
            </a:r>
            <a:r>
              <a:rPr lang="uk-UA" b="1" dirty="0" err="1">
                <a:solidFill>
                  <a:srgbClr val="FCBD78"/>
                </a:solidFill>
              </a:rPr>
              <a:t>мініскульптур</a:t>
            </a:r>
            <a:r>
              <a:rPr lang="uk-UA" dirty="0">
                <a:solidFill>
                  <a:srgbClr val="FCBD78"/>
                </a:solidFill>
              </a:rPr>
              <a:t>, </a:t>
            </a:r>
            <a:r>
              <a:rPr lang="uk-UA" i="1" dirty="0">
                <a:solidFill>
                  <a:srgbClr val="FCBD78"/>
                </a:solidFill>
              </a:rPr>
              <a:t>символами Білої Церкви</a:t>
            </a:r>
            <a:r>
              <a:rPr lang="uk-UA" dirty="0">
                <a:solidFill>
                  <a:srgbClr val="FCBD78"/>
                </a:solidFill>
              </a:rPr>
              <a:t>. Ці </a:t>
            </a:r>
            <a:r>
              <a:rPr lang="uk-UA" dirty="0" err="1">
                <a:solidFill>
                  <a:srgbClr val="FCBD78"/>
                </a:solidFill>
              </a:rPr>
              <a:t>мініскульптури</a:t>
            </a:r>
            <a:r>
              <a:rPr lang="uk-UA" dirty="0">
                <a:solidFill>
                  <a:srgbClr val="FCBD78"/>
                </a:solidFill>
              </a:rPr>
              <a:t> відразу зацікавлюють своєю новизною та органічним виконанням. Тому ми розробили екскурсійний маршрут містом Біла Церква, який базується на цих скульптурах.</a:t>
            </a:r>
            <a:endParaRPr lang="ru-RU" dirty="0">
              <a:solidFill>
                <a:srgbClr val="FCBD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40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2AE2BC-925E-43B0-BD40-D43C899B31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8DA1FF7-BD2C-4583-BAE0-52FF3DE12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/>
              <a:t>	</a:t>
            </a:r>
            <a:r>
              <a:rPr lang="uk-UA" b="1" dirty="0">
                <a:solidFill>
                  <a:srgbClr val="FCBD78"/>
                </a:solidFill>
              </a:rPr>
              <a:t>Мета </a:t>
            </a:r>
            <a:r>
              <a:rPr lang="uk-UA" b="1" dirty="0" err="1">
                <a:solidFill>
                  <a:srgbClr val="FCBD78"/>
                </a:solidFill>
              </a:rPr>
              <a:t>проєкту</a:t>
            </a:r>
            <a:r>
              <a:rPr lang="uk-UA" dirty="0">
                <a:solidFill>
                  <a:srgbClr val="FCBD78"/>
                </a:solidFill>
              </a:rPr>
              <a:t> полягає у створенні нового історичного екскурсійного маршруту містом Біла Церква для людей різного віку та захоплень.</a:t>
            </a:r>
            <a:endParaRPr lang="ru-RU" dirty="0">
              <a:solidFill>
                <a:srgbClr val="FCBD78"/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rgbClr val="FCBD78"/>
                </a:solidFill>
              </a:rPr>
              <a:t>	Завдання дослідження:</a:t>
            </a:r>
            <a:endParaRPr lang="ru-RU" dirty="0">
              <a:solidFill>
                <a:srgbClr val="FCBD78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uk-UA" dirty="0">
                <a:solidFill>
                  <a:srgbClr val="FCBD78"/>
                </a:solidFill>
              </a:rPr>
              <a:t>Знайти цікаві історичні об’єкти для екскурсійного маршруту</a:t>
            </a:r>
          </a:p>
          <a:p>
            <a:pPr marL="514350" lvl="0" indent="-514350">
              <a:buFont typeface="+mj-lt"/>
              <a:buAutoNum type="arabicPeriod"/>
            </a:pPr>
            <a:r>
              <a:rPr lang="uk-UA" dirty="0">
                <a:solidFill>
                  <a:srgbClr val="FCBD78"/>
                </a:solidFill>
              </a:rPr>
              <a:t>Вивчити історію створення та цінність цих об’єктів для міста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>
                <a:solidFill>
                  <a:srgbClr val="FCBD78"/>
                </a:solidFill>
              </a:rPr>
              <a:t>Розробити екскурсійний маршрут</a:t>
            </a:r>
            <a:endParaRPr lang="ru-RU" dirty="0">
              <a:solidFill>
                <a:srgbClr val="FCBD78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uk-UA" dirty="0">
                <a:solidFill>
                  <a:srgbClr val="FCBD78"/>
                </a:solidFill>
              </a:rPr>
              <a:t>Провести готовий маршрут для добровольців</a:t>
            </a:r>
          </a:p>
          <a:p>
            <a:pPr marL="0" lvl="0" indent="0">
              <a:buNone/>
            </a:pPr>
            <a:r>
              <a:rPr lang="ru-RU" dirty="0">
                <a:solidFill>
                  <a:srgbClr val="FCBD78"/>
                </a:solidFill>
              </a:rPr>
              <a:t> </a:t>
            </a:r>
            <a:endParaRPr lang="uk-UA" dirty="0">
              <a:solidFill>
                <a:srgbClr val="FCBD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206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93905D-B434-4BF3-B28E-B22A06CA37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5AD15-4649-49AA-B360-676A3DA2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45" y="226817"/>
            <a:ext cx="8007215" cy="142435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err="1">
                <a:solidFill>
                  <a:srgbClr val="F6E58E"/>
                </a:solidFill>
                <a:latin typeface="+mn-lt"/>
              </a:rPr>
              <a:t>Мініскульптури</a:t>
            </a:r>
            <a:r>
              <a:rPr lang="uk-UA" b="1" i="1" dirty="0">
                <a:solidFill>
                  <a:srgbClr val="F6E58E"/>
                </a:solidFill>
                <a:latin typeface="+mn-lt"/>
              </a:rPr>
              <a:t>                                  «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Молот Максим </a:t>
            </a:r>
            <a:r>
              <a:rPr lang="ru-RU" b="1" i="1" dirty="0" err="1">
                <a:solidFill>
                  <a:srgbClr val="F6E58E"/>
                </a:solidFill>
                <a:latin typeface="+mn-lt"/>
              </a:rPr>
              <a:t>Залізняк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» і «</a:t>
            </a:r>
            <a:r>
              <a:rPr lang="ru-RU" b="1" i="1" dirty="0" err="1">
                <a:solidFill>
                  <a:srgbClr val="F6E58E"/>
                </a:solidFill>
                <a:latin typeface="+mn-lt"/>
              </a:rPr>
              <a:t>Голка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 </a:t>
            </a:r>
            <a:r>
              <a:rPr lang="ru-RU" b="1" i="1" dirty="0" err="1">
                <a:solidFill>
                  <a:srgbClr val="F6E58E"/>
                </a:solidFill>
                <a:latin typeface="+mn-lt"/>
              </a:rPr>
              <a:t>Микита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 Швачка»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301489-F631-4283-80FA-F04FA82AF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030" y="1975103"/>
            <a:ext cx="7813266" cy="44896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600" dirty="0"/>
              <a:t>	</a:t>
            </a:r>
            <a:r>
              <a:rPr lang="uk-UA" sz="2400" dirty="0">
                <a:solidFill>
                  <a:srgbClr val="FCBD78"/>
                </a:solidFill>
              </a:rPr>
              <a:t> Перша зупинка </a:t>
            </a:r>
            <a:r>
              <a:rPr lang="uk-UA" sz="2400" b="1" dirty="0">
                <a:solidFill>
                  <a:srgbClr val="FCBD78"/>
                </a:solidFill>
              </a:rPr>
              <a:t>- </a:t>
            </a:r>
            <a:r>
              <a:rPr lang="uk-UA" sz="2400" b="1" dirty="0" err="1">
                <a:solidFill>
                  <a:srgbClr val="FCBD78"/>
                </a:solidFill>
              </a:rPr>
              <a:t>мініскульптури</a:t>
            </a:r>
            <a:r>
              <a:rPr lang="uk-UA" sz="2400" b="1" dirty="0">
                <a:solidFill>
                  <a:srgbClr val="FCBD78"/>
                </a:solidFill>
              </a:rPr>
              <a:t> Максима Залізняка у вигляді молота та Микити Швачки у вигляді голки</a:t>
            </a:r>
            <a:r>
              <a:rPr lang="uk-UA" sz="2400" dirty="0">
                <a:solidFill>
                  <a:srgbClr val="FCBD78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uk-UA" sz="2400" dirty="0">
                <a:solidFill>
                  <a:srgbClr val="FCBD78"/>
                </a:solidFill>
              </a:rPr>
              <a:t>	 Ці скульптури присвячені </a:t>
            </a:r>
            <a:r>
              <a:rPr lang="uk-UA" sz="2400" b="1" dirty="0">
                <a:solidFill>
                  <a:srgbClr val="FCBD78"/>
                </a:solidFill>
              </a:rPr>
              <a:t>подіям Коліївщини</a:t>
            </a:r>
            <a:r>
              <a:rPr lang="uk-UA" sz="2400" dirty="0">
                <a:solidFill>
                  <a:srgbClr val="FCBD78"/>
                </a:solidFill>
              </a:rPr>
              <a:t>, а саме штурму Білої Церкви військами </a:t>
            </a:r>
            <a:r>
              <a:rPr lang="uk-UA" sz="2400" i="1" dirty="0">
                <a:solidFill>
                  <a:srgbClr val="FCBD78"/>
                </a:solidFill>
              </a:rPr>
              <a:t>М. Залізняка</a:t>
            </a:r>
            <a:r>
              <a:rPr lang="uk-UA" sz="2400" dirty="0">
                <a:solidFill>
                  <a:srgbClr val="FCBD78"/>
                </a:solidFill>
              </a:rPr>
              <a:t>. Під час штурму декілька загонів </a:t>
            </a:r>
            <a:r>
              <a:rPr lang="uk-UA" sz="2400" i="1" dirty="0">
                <a:solidFill>
                  <a:srgbClr val="FCBD78"/>
                </a:solidFill>
              </a:rPr>
              <a:t>М. Швачки, І. Бондаренка </a:t>
            </a:r>
            <a:r>
              <a:rPr lang="uk-UA" sz="2400" dirty="0">
                <a:solidFill>
                  <a:srgbClr val="FCBD78"/>
                </a:solidFill>
              </a:rPr>
              <a:t>й</a:t>
            </a:r>
            <a:r>
              <a:rPr lang="uk-UA" sz="2400" i="1" dirty="0">
                <a:solidFill>
                  <a:srgbClr val="FCBD78"/>
                </a:solidFill>
              </a:rPr>
              <a:t> А. Журби </a:t>
            </a:r>
            <a:r>
              <a:rPr lang="uk-UA" sz="2400" dirty="0">
                <a:solidFill>
                  <a:srgbClr val="FCBD78"/>
                </a:solidFill>
              </a:rPr>
              <a:t>оточили місто, але не могли його захопити, адже у ньому знаходився російський гарнізон. На жаль, згодом повстання було придушено, а визначні особи – страчено: повішано, відрубано голову, четвертовано і </a:t>
            </a:r>
            <a:r>
              <a:rPr lang="uk-UA" sz="2400" dirty="0" err="1">
                <a:solidFill>
                  <a:srgbClr val="FCBD78"/>
                </a:solidFill>
              </a:rPr>
              <a:t>саджано</a:t>
            </a:r>
            <a:r>
              <a:rPr lang="uk-UA" sz="2400" dirty="0">
                <a:solidFill>
                  <a:srgbClr val="FCBD78"/>
                </a:solidFill>
              </a:rPr>
              <a:t> на палю. За таку жорстокість </a:t>
            </a:r>
            <a:r>
              <a:rPr lang="uk-UA" sz="2400" i="1" dirty="0">
                <a:solidFill>
                  <a:srgbClr val="FCBD78"/>
                </a:solidFill>
              </a:rPr>
              <a:t>Катерина ІІ </a:t>
            </a:r>
            <a:r>
              <a:rPr lang="uk-UA" sz="2400" dirty="0">
                <a:solidFill>
                  <a:srgbClr val="FCBD78"/>
                </a:solidFill>
              </a:rPr>
              <a:t>нагородила </a:t>
            </a:r>
            <a:r>
              <a:rPr lang="uk-UA" sz="2400" i="1" dirty="0">
                <a:solidFill>
                  <a:srgbClr val="FCBD78"/>
                </a:solidFill>
              </a:rPr>
              <a:t>Браницького</a:t>
            </a:r>
            <a:r>
              <a:rPr lang="uk-UA" sz="2400" dirty="0">
                <a:solidFill>
                  <a:srgbClr val="FCBD78"/>
                </a:solidFill>
              </a:rPr>
              <a:t> староством –Білоцерківським.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CBD78"/>
                </a:solidFill>
              </a:rPr>
              <a:t>	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71886E-0F45-4FC8-B88A-8ACA6F77469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3083" y="170688"/>
            <a:ext cx="2709508" cy="3612676"/>
          </a:xfrm>
          <a:prstGeom prst="rect">
            <a:avLst/>
          </a:prstGeom>
          <a:ln w="57150">
            <a:solidFill>
              <a:srgbClr val="F6E58E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DB1BF5-26CF-4168-92EF-8BAE9B135CA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47315" y="3074636"/>
            <a:ext cx="2709508" cy="3612676"/>
          </a:xfrm>
          <a:prstGeom prst="rect">
            <a:avLst/>
          </a:prstGeom>
          <a:ln w="57150">
            <a:solidFill>
              <a:srgbClr val="F6E58E"/>
            </a:solidFill>
          </a:ln>
        </p:spPr>
      </p:pic>
    </p:spTree>
    <p:extLst>
      <p:ext uri="{BB962C8B-B14F-4D97-AF65-F5344CB8AC3E}">
        <p14:creationId xmlns:p14="http://schemas.microsoft.com/office/powerpoint/2010/main" val="889356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539309-051E-451A-B97A-7AE2589FE41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2253BA-4155-4E11-B061-E0C1102F9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96" y="116550"/>
            <a:ext cx="10515600" cy="1325563"/>
          </a:xfrm>
        </p:spPr>
        <p:txBody>
          <a:bodyPr/>
          <a:lstStyle/>
          <a:p>
            <a:r>
              <a:rPr lang="ru-RU" b="1" i="1" dirty="0" err="1">
                <a:solidFill>
                  <a:srgbClr val="F6E58E"/>
                </a:solidFill>
                <a:latin typeface="+mn-lt"/>
              </a:rPr>
              <a:t>Мініскульптура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 «Ключ Ярослава»</a:t>
            </a:r>
            <a:endParaRPr lang="ru-RU" i="1" dirty="0">
              <a:solidFill>
                <a:srgbClr val="F6E58E"/>
              </a:solidFill>
              <a:latin typeface="+mn-lt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2CFF6CA-7034-447C-9A48-FD50F1729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872" y="1662753"/>
            <a:ext cx="8616518" cy="493928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b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Мініскульптура</a:t>
            </a:r>
            <a:r>
              <a:rPr lang="uk-UA" sz="2400" b="1" dirty="0">
                <a:solidFill>
                  <a:srgbClr val="FCBD78"/>
                </a:solidFill>
                <a:cs typeface="Times New Roman" panose="02020603050405020304" pitchFamily="18" charset="0"/>
              </a:rPr>
              <a:t> «Ключ Ярослава» - </a:t>
            </a:r>
            <a:r>
              <a:rPr lang="uk-UA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друга зупинка, відкриває нам вхід у місто.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uk-UA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	Місто Біла Церква була заснована князем </a:t>
            </a:r>
            <a:r>
              <a:rPr lang="uk-UA" sz="2400" i="1" dirty="0">
                <a:solidFill>
                  <a:srgbClr val="FCBD78"/>
                </a:solidFill>
                <a:cs typeface="Times New Roman" panose="02020603050405020304" pitchFamily="18" charset="0"/>
              </a:rPr>
              <a:t>Ярославом Мудрим у 1032 році</a:t>
            </a:r>
            <a:r>
              <a:rPr lang="uk-UA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. При створенні місто отримало назву Юр</a:t>
            </a:r>
            <a:r>
              <a:rPr lang="en-US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’</a:t>
            </a:r>
            <a:r>
              <a:rPr lang="uk-UA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їв на честь християнського імені Ярослава – Георгій-Юрій. У часи Київської Русі місто слугувало сторожовою фортецею та з іншими фортецями була у складі </a:t>
            </a:r>
            <a:r>
              <a:rPr lang="uk-UA" sz="2400" b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Пороської</a:t>
            </a:r>
            <a:r>
              <a:rPr lang="uk-UA" sz="2400" b="1" dirty="0">
                <a:solidFill>
                  <a:srgbClr val="FCBD78"/>
                </a:solidFill>
                <a:cs typeface="Times New Roman" panose="02020603050405020304" pitchFamily="18" charset="0"/>
              </a:rPr>
              <a:t> оборонної лінії</a:t>
            </a:r>
            <a:r>
              <a:rPr lang="uk-UA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Після</a:t>
            </a:r>
            <a:r>
              <a:rPr lang="ru-RU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пожежі</a:t>
            </a:r>
            <a:r>
              <a:rPr lang="ru-RU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місті</a:t>
            </a:r>
            <a:r>
              <a:rPr lang="ru-RU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залишився</a:t>
            </a:r>
            <a:r>
              <a:rPr lang="ru-RU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лише</a:t>
            </a:r>
            <a:r>
              <a:rPr lang="ru-RU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високий</a:t>
            </a:r>
            <a:r>
              <a:rPr lang="ru-RU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напівзруйнований</a:t>
            </a:r>
            <a:r>
              <a:rPr lang="ru-RU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єпископський</a:t>
            </a:r>
            <a:r>
              <a:rPr lang="ru-RU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 собор з </a:t>
            </a:r>
            <a:r>
              <a:rPr lang="ru-RU" sz="24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білого</a:t>
            </a:r>
            <a:r>
              <a:rPr lang="ru-RU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каменю</a:t>
            </a:r>
            <a:r>
              <a:rPr lang="ru-RU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CBD78"/>
                </a:solidFill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1FEA35-E683-4F39-AE23-F0F4E7289B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4600" y="297758"/>
            <a:ext cx="2574643" cy="3436437"/>
          </a:xfrm>
          <a:prstGeom prst="rect">
            <a:avLst/>
          </a:prstGeom>
          <a:ln w="57150">
            <a:solidFill>
              <a:srgbClr val="F6E58E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A220CA-95D1-4BD6-8EDC-8552D3C67E3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54320" y="3682925"/>
            <a:ext cx="2293893" cy="3058525"/>
          </a:xfrm>
          <a:prstGeom prst="rect">
            <a:avLst/>
          </a:prstGeom>
          <a:ln w="57150">
            <a:solidFill>
              <a:srgbClr val="F6E58E"/>
            </a:solidFill>
          </a:ln>
        </p:spPr>
      </p:pic>
    </p:spTree>
    <p:extLst>
      <p:ext uri="{BB962C8B-B14F-4D97-AF65-F5344CB8AC3E}">
        <p14:creationId xmlns:p14="http://schemas.microsoft.com/office/powerpoint/2010/main" val="1599396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7C7422-2D2C-4CC3-9954-C2B3303187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6EDCC2-055E-42AA-A767-C7FA41D70BD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13530" y="272362"/>
            <a:ext cx="2487168" cy="3316224"/>
          </a:xfrm>
          <a:prstGeom prst="rect">
            <a:avLst/>
          </a:prstGeom>
          <a:ln w="57150">
            <a:solidFill>
              <a:srgbClr val="FCBD78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404F85-1AA9-4AEF-B358-6A6B57055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07" y="138992"/>
            <a:ext cx="10515600" cy="1325563"/>
          </a:xfrm>
        </p:spPr>
        <p:txBody>
          <a:bodyPr/>
          <a:lstStyle/>
          <a:p>
            <a:pPr algn="ctr"/>
            <a:r>
              <a:rPr lang="ru-RU" b="1" i="1" dirty="0" err="1">
                <a:solidFill>
                  <a:srgbClr val="F6E58E"/>
                </a:solidFill>
                <a:latin typeface="+mn-lt"/>
              </a:rPr>
              <a:t>Мініскульптура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 </a:t>
            </a:r>
            <a:br>
              <a:rPr lang="ru-RU" b="1" i="1" dirty="0">
                <a:solidFill>
                  <a:srgbClr val="F6E58E"/>
                </a:solidFill>
                <a:latin typeface="+mn-lt"/>
              </a:rPr>
            </a:br>
            <a:r>
              <a:rPr lang="ru-RU" b="1" i="1" dirty="0">
                <a:solidFill>
                  <a:srgbClr val="F6E58E"/>
                </a:solidFill>
                <a:latin typeface="+mn-lt"/>
              </a:rPr>
              <a:t>«Скаут Слабченка»</a:t>
            </a:r>
            <a:endParaRPr lang="ru-RU" i="1" dirty="0">
              <a:solidFill>
                <a:srgbClr val="F6E58E"/>
              </a:solidFill>
              <a:latin typeface="+mn-lt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801DB2D-0F18-4BC9-BEEA-7CE6A6D3C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383" y="1686497"/>
            <a:ext cx="8252534" cy="5171503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200" b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Мініскульптура</a:t>
            </a:r>
            <a:r>
              <a:rPr lang="uk-UA" sz="2200" b="1" dirty="0">
                <a:solidFill>
                  <a:srgbClr val="FCBD78"/>
                </a:solidFill>
                <a:cs typeface="Times New Roman" panose="02020603050405020304" pitchFamily="18" charset="0"/>
              </a:rPr>
              <a:t> «Скаут </a:t>
            </a:r>
            <a:r>
              <a:rPr lang="uk-UA" sz="2200" b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Слабченка</a:t>
            </a:r>
            <a:r>
              <a:rPr lang="uk-UA" sz="2200" b="1" dirty="0">
                <a:solidFill>
                  <a:srgbClr val="FCBD78"/>
                </a:solidFill>
                <a:cs typeface="Times New Roman" panose="02020603050405020304" pitchFamily="18" charset="0"/>
              </a:rPr>
              <a:t>» </a:t>
            </a:r>
            <a:r>
              <a:rPr lang="uk-UA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знаходиться неподалік </a:t>
            </a:r>
            <a:r>
              <a:rPr lang="uk-UA" sz="2200" b="1" dirty="0">
                <a:solidFill>
                  <a:srgbClr val="FCBD78"/>
                </a:solidFill>
                <a:cs typeface="Times New Roman" panose="02020603050405020304" pitchFamily="18" charset="0"/>
              </a:rPr>
              <a:t>«Ключа Ярослава». </a:t>
            </a:r>
            <a:r>
              <a:rPr lang="uk-UA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Натхенням</a:t>
            </a:r>
            <a:r>
              <a:rPr lang="uk-UA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для її створення став </a:t>
            </a:r>
            <a:r>
              <a:rPr lang="ru-RU" sz="2200" b="1" dirty="0">
                <a:solidFill>
                  <a:srgbClr val="FCBD78"/>
                </a:solidFill>
                <a:cs typeface="Times New Roman" panose="02020603050405020304" pitchFamily="18" charset="0"/>
              </a:rPr>
              <a:t>«Перший </a:t>
            </a:r>
            <a:r>
              <a:rPr lang="ru-RU" sz="2200" b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Білоцерківський</a:t>
            </a:r>
            <a:r>
              <a:rPr lang="ru-RU" sz="2200" b="1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курінь</a:t>
            </a:r>
            <a:r>
              <a:rPr lang="ru-RU" sz="2200" b="1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українських</a:t>
            </a:r>
            <a:r>
              <a:rPr lang="ru-RU" sz="2200" b="1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юнаків-скаутів</a:t>
            </a:r>
            <a:r>
              <a:rPr lang="ru-RU" sz="2200" b="1" dirty="0">
                <a:solidFill>
                  <a:srgbClr val="FCBD78"/>
                </a:solidFill>
                <a:cs typeface="Times New Roman" panose="02020603050405020304" pitchFamily="18" charset="0"/>
              </a:rPr>
              <a:t>» </a:t>
            </a:r>
            <a:r>
              <a:rPr lang="ru-RU" sz="2200" b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Євгена</a:t>
            </a:r>
            <a:r>
              <a:rPr lang="ru-RU" sz="2200" b="1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Слабченка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.</a:t>
            </a:r>
            <a:endParaRPr lang="uk-UA" sz="2200" dirty="0">
              <a:solidFill>
                <a:srgbClr val="FCBD78"/>
              </a:solidFill>
              <a:cs typeface="Times New Roman" panose="02020603050405020304" pitchFamily="18" charset="0"/>
            </a:endParaRPr>
          </a:p>
          <a:p>
            <a:pPr marL="0" indent="0" algn="just">
              <a:spcBef>
                <a:spcPts val="1200"/>
              </a:spcBef>
              <a:buNone/>
            </a:pP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	</a:t>
            </a:r>
            <a:r>
              <a:rPr lang="ru-RU" sz="2200" b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Скаути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-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молоді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люди,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які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займаються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фізичним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духовним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та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освітнім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розвитком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. У 1911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році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у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Львові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почали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утворюватися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перші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скаутські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загони: </a:t>
            </a:r>
            <a:r>
              <a:rPr lang="ru-RU" sz="2200" b="1" i="1" dirty="0">
                <a:solidFill>
                  <a:srgbClr val="FCBD78"/>
                </a:solidFill>
                <a:cs typeface="Times New Roman" panose="02020603050405020304" pitchFamily="18" charset="0"/>
              </a:rPr>
              <a:t>Пласт, </a:t>
            </a:r>
            <a:r>
              <a:rPr lang="ru-RU" sz="2200" b="1" i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Січ</a:t>
            </a:r>
            <a:r>
              <a:rPr lang="ru-RU" sz="2200" b="1" i="1" dirty="0">
                <a:solidFill>
                  <a:srgbClr val="FCBD78"/>
                </a:solidFill>
                <a:cs typeface="Times New Roman" panose="02020603050405020304" pitchFamily="18" charset="0"/>
              </a:rPr>
              <a:t> та </a:t>
            </a:r>
            <a:r>
              <a:rPr lang="ru-RU" sz="2200" b="1" i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Сокіл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. 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Перші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загони у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Надніпрянській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Україні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почали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створюватися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вже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у 1917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році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. Одним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із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них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був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FCBD78"/>
                </a:solidFill>
                <a:cs typeface="Times New Roman" panose="02020603050405020304" pitchFamily="18" charset="0"/>
              </a:rPr>
              <a:t>«Перший </a:t>
            </a:r>
            <a:r>
              <a:rPr lang="ru-RU" sz="2200" b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Білоцерківський</a:t>
            </a:r>
            <a:r>
              <a:rPr lang="ru-RU" sz="2200" b="1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курінь</a:t>
            </a:r>
            <a:r>
              <a:rPr lang="ru-RU" sz="2200" b="1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українських</a:t>
            </a:r>
            <a:r>
              <a:rPr lang="ru-RU" sz="2200" b="1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юнаків-скаутів</a:t>
            </a:r>
            <a:r>
              <a:rPr lang="ru-RU" sz="2200" b="1" dirty="0">
                <a:solidFill>
                  <a:srgbClr val="FCBD78"/>
                </a:solidFill>
                <a:cs typeface="Times New Roman" panose="02020603050405020304" pitchFamily="18" charset="0"/>
              </a:rPr>
              <a:t>»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під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керівництвом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i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Євгена</a:t>
            </a:r>
            <a:r>
              <a:rPr lang="ru-RU" sz="2200" i="1" dirty="0">
                <a:solidFill>
                  <a:srgbClr val="FCBD78"/>
                </a:solidFill>
                <a:cs typeface="Times New Roman" panose="02020603050405020304" pitchFamily="18" charset="0"/>
              </a:rPr>
              <a:t> Слабченка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який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написав перший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скаутський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статут, на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який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спиралися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усі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курені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. Юнаки-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скаути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носили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вишитий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на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сорочці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тризуб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, а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гаслом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було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козацьке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FCBD78"/>
                </a:solidFill>
                <a:cs typeface="Times New Roman" panose="02020603050405020304" pitchFamily="18" charset="0"/>
              </a:rPr>
              <a:t>«</a:t>
            </a:r>
            <a:r>
              <a:rPr lang="ru-RU" sz="2200" b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Вартуй</a:t>
            </a:r>
            <a:r>
              <a:rPr lang="ru-RU" sz="2200" b="1" dirty="0">
                <a:solidFill>
                  <a:srgbClr val="FCBD78"/>
                </a:solidFill>
                <a:cs typeface="Times New Roman" panose="02020603050405020304" pitchFamily="18" charset="0"/>
              </a:rPr>
              <a:t>!». 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У 20-их роках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Слабченко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займається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режесурою</a:t>
            </a:r>
            <a:r>
              <a:rPr lang="ru-RU" sz="2200" dirty="0">
                <a:solidFill>
                  <a:srgbClr val="FCBD78"/>
                </a:solidFill>
                <a:cs typeface="Times New Roman" panose="02020603050405020304" pitchFamily="18" charset="0"/>
              </a:rPr>
              <a:t>. </a:t>
            </a:r>
            <a:endParaRPr lang="ru-RU" sz="2200" i="1" dirty="0">
              <a:solidFill>
                <a:srgbClr val="FCBD78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9D228B-35AE-46A5-889B-77AE44BC9F2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00498" y="3588586"/>
            <a:ext cx="2347817" cy="3130422"/>
          </a:xfrm>
          <a:prstGeom prst="rect">
            <a:avLst/>
          </a:prstGeom>
          <a:ln w="57150">
            <a:solidFill>
              <a:srgbClr val="FCBD78"/>
            </a:solidFill>
          </a:ln>
        </p:spPr>
      </p:pic>
    </p:spTree>
    <p:extLst>
      <p:ext uri="{BB962C8B-B14F-4D97-AF65-F5344CB8AC3E}">
        <p14:creationId xmlns:p14="http://schemas.microsoft.com/office/powerpoint/2010/main" val="2347948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06BD41-D563-4F2A-ADEE-91D43ACF85B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3A82CD-B1DA-47AD-8A32-31FE403E2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50" y="146868"/>
            <a:ext cx="10515600" cy="1325563"/>
          </a:xfrm>
        </p:spPr>
        <p:txBody>
          <a:bodyPr/>
          <a:lstStyle/>
          <a:p>
            <a:pPr algn="ctr"/>
            <a:r>
              <a:rPr lang="ru-RU" b="1" i="1" dirty="0" err="1">
                <a:solidFill>
                  <a:srgbClr val="F6E58E"/>
                </a:solidFill>
                <a:latin typeface="+mn-lt"/>
              </a:rPr>
              <a:t>Мініскульптура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 </a:t>
            </a:r>
            <a:br>
              <a:rPr lang="ru-RU" b="1" i="1" dirty="0">
                <a:solidFill>
                  <a:srgbClr val="F6E58E"/>
                </a:solidFill>
                <a:latin typeface="+mn-lt"/>
              </a:rPr>
            </a:br>
            <a:r>
              <a:rPr lang="ru-RU" b="1" i="1" dirty="0">
                <a:solidFill>
                  <a:srgbClr val="F6E58E"/>
                </a:solidFill>
                <a:latin typeface="+mn-lt"/>
              </a:rPr>
              <a:t>«</a:t>
            </a:r>
            <a:r>
              <a:rPr lang="ru-RU" b="1" i="1" dirty="0" err="1">
                <a:solidFill>
                  <a:srgbClr val="F6E58E"/>
                </a:solidFill>
                <a:latin typeface="+mn-lt"/>
              </a:rPr>
              <a:t>Змієві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 вали»</a:t>
            </a:r>
            <a:endParaRPr lang="ru-RU" i="1" dirty="0">
              <a:solidFill>
                <a:srgbClr val="F6E58E"/>
              </a:solidFill>
              <a:latin typeface="+mn-lt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65B515E-6961-4038-A955-FF3F04049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138" y="1488924"/>
            <a:ext cx="8137125" cy="5159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>
                <a:solidFill>
                  <a:srgbClr val="FCBD78"/>
                </a:solidFill>
              </a:rPr>
              <a:t>	</a:t>
            </a:r>
            <a:endParaRPr lang="uk-UA" sz="2600" b="1" dirty="0">
              <a:solidFill>
                <a:srgbClr val="FCBD78"/>
              </a:solidFill>
            </a:endParaRPr>
          </a:p>
          <a:p>
            <a:pPr marL="0" indent="0">
              <a:buNone/>
            </a:pPr>
            <a:r>
              <a:rPr lang="uk-UA" sz="2600" dirty="0">
                <a:solidFill>
                  <a:srgbClr val="FCBD78"/>
                </a:solidFill>
              </a:rPr>
              <a:t>	 </a:t>
            </a:r>
            <a:r>
              <a:rPr lang="uk-UA" sz="2600" dirty="0" err="1">
                <a:solidFill>
                  <a:srgbClr val="FCBD78"/>
                </a:solidFill>
              </a:rPr>
              <a:t>Мініскульптура</a:t>
            </a:r>
            <a:r>
              <a:rPr lang="uk-UA" sz="2600" dirty="0">
                <a:solidFill>
                  <a:srgbClr val="FCBD78"/>
                </a:solidFill>
              </a:rPr>
              <a:t> зображує відомих усім героїв – </a:t>
            </a:r>
            <a:r>
              <a:rPr lang="uk-UA" sz="2600" b="1" i="1" dirty="0">
                <a:solidFill>
                  <a:srgbClr val="FCBD78"/>
                </a:solidFill>
              </a:rPr>
              <a:t>Микити </a:t>
            </a:r>
            <a:r>
              <a:rPr lang="uk-UA" sz="2600" b="1" i="1" dirty="0" err="1">
                <a:solidFill>
                  <a:srgbClr val="FCBD78"/>
                </a:solidFill>
              </a:rPr>
              <a:t>Кожум</a:t>
            </a:r>
            <a:r>
              <a:rPr lang="en-US" sz="2600" b="1" i="1" dirty="0">
                <a:solidFill>
                  <a:srgbClr val="FCBD78"/>
                </a:solidFill>
              </a:rPr>
              <a:t>’</a:t>
            </a:r>
            <a:r>
              <a:rPr lang="uk-UA" sz="2600" b="1" i="1" dirty="0">
                <a:solidFill>
                  <a:srgbClr val="FCBD78"/>
                </a:solidFill>
              </a:rPr>
              <a:t>яки і злого Змія</a:t>
            </a:r>
            <a:r>
              <a:rPr lang="uk-UA" sz="2600" dirty="0">
                <a:solidFill>
                  <a:srgbClr val="FCBD78"/>
                </a:solidFill>
              </a:rPr>
              <a:t>, а присвячена Змієвим валам, які були вириті </a:t>
            </a:r>
            <a:r>
              <a:rPr lang="uk-UA" sz="2600" dirty="0" err="1">
                <a:solidFill>
                  <a:srgbClr val="FCBD78"/>
                </a:solidFill>
              </a:rPr>
              <a:t>Кожум</a:t>
            </a:r>
            <a:r>
              <a:rPr lang="en-US" sz="2600" dirty="0">
                <a:solidFill>
                  <a:srgbClr val="FCBD78"/>
                </a:solidFill>
              </a:rPr>
              <a:t>’</a:t>
            </a:r>
            <a:r>
              <a:rPr lang="uk-UA" sz="2600" dirty="0">
                <a:solidFill>
                  <a:srgbClr val="FCBD78"/>
                </a:solidFill>
              </a:rPr>
              <a:t>якою. За народною легендою Микита – руський богатир, син київського ратника, переміг страшного Змія у бою, де врятував князівну. Після переможної битви зі Змієм юнак </a:t>
            </a:r>
            <a:r>
              <a:rPr lang="uk-UA" sz="2600" i="1" dirty="0">
                <a:solidFill>
                  <a:srgbClr val="FCBD78"/>
                </a:solidFill>
              </a:rPr>
              <a:t>запряг свого ворога у плуг та пройшовся теренами України</a:t>
            </a:r>
            <a:r>
              <a:rPr lang="uk-UA" sz="2600" dirty="0">
                <a:solidFill>
                  <a:srgbClr val="FCBD78"/>
                </a:solidFill>
              </a:rPr>
              <a:t>, </a:t>
            </a:r>
            <a:r>
              <a:rPr lang="uk-UA" sz="2600" i="1" dirty="0">
                <a:solidFill>
                  <a:srgbClr val="FCBD78"/>
                </a:solidFill>
              </a:rPr>
              <a:t>щоб розробити ці Вали для захисту від загарбників</a:t>
            </a:r>
            <a:r>
              <a:rPr lang="uk-UA" sz="2600" dirty="0">
                <a:solidFill>
                  <a:srgbClr val="FCBD78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uk-UA" sz="2600" dirty="0">
                <a:solidFill>
                  <a:srgbClr val="FCBD78"/>
                </a:solidFill>
              </a:rPr>
              <a:t>	</a:t>
            </a:r>
            <a:r>
              <a:rPr lang="uk-UA" sz="2600" b="1" dirty="0">
                <a:solidFill>
                  <a:srgbClr val="FCBD78"/>
                </a:solidFill>
              </a:rPr>
              <a:t>Ця статуя встановлена на місці, де проходили  змієві вали</a:t>
            </a:r>
            <a:r>
              <a:rPr lang="uk-UA" sz="2600" dirty="0">
                <a:solidFill>
                  <a:srgbClr val="FCBD78"/>
                </a:solidFill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220B84-F267-4E1E-9FDE-2C07888BE0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04641" y="3445522"/>
            <a:ext cx="2383655" cy="3178206"/>
          </a:xfrm>
          <a:prstGeom prst="rect">
            <a:avLst/>
          </a:prstGeom>
          <a:ln w="57150">
            <a:solidFill>
              <a:srgbClr val="F6E58E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C92C9B-DE37-4351-98A7-AB9B7EF52D4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17633" y="707137"/>
            <a:ext cx="3333317" cy="2494988"/>
          </a:xfrm>
          <a:prstGeom prst="rect">
            <a:avLst/>
          </a:prstGeom>
          <a:ln w="57150">
            <a:solidFill>
              <a:srgbClr val="F6E58E"/>
            </a:solidFill>
          </a:ln>
        </p:spPr>
      </p:pic>
    </p:spTree>
    <p:extLst>
      <p:ext uri="{BB962C8B-B14F-4D97-AF65-F5344CB8AC3E}">
        <p14:creationId xmlns:p14="http://schemas.microsoft.com/office/powerpoint/2010/main" val="3380558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921D0C-1E63-4EE2-9B94-7A7B55BAE4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CA8263-5424-4BEF-BF8C-756D422820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1782" y="184914"/>
            <a:ext cx="2619800" cy="3493067"/>
          </a:xfrm>
          <a:prstGeom prst="rect">
            <a:avLst/>
          </a:prstGeom>
          <a:ln w="57150">
            <a:solidFill>
              <a:srgbClr val="F6E58E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F48FB5-E7DD-4385-BE94-26D133F3E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06" y="250031"/>
            <a:ext cx="10515600" cy="1325563"/>
          </a:xfrm>
        </p:spPr>
        <p:txBody>
          <a:bodyPr/>
          <a:lstStyle/>
          <a:p>
            <a:pPr algn="ctr"/>
            <a:r>
              <a:rPr lang="ru-RU" b="1" i="1" dirty="0" err="1">
                <a:solidFill>
                  <a:srgbClr val="F6E58E"/>
                </a:solidFill>
                <a:latin typeface="+mn-lt"/>
              </a:rPr>
              <a:t>Мініскульптура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 </a:t>
            </a:r>
            <a:br>
              <a:rPr lang="ru-RU" b="1" i="1" dirty="0">
                <a:solidFill>
                  <a:srgbClr val="F6E58E"/>
                </a:solidFill>
                <a:latin typeface="+mn-lt"/>
              </a:rPr>
            </a:br>
            <a:r>
              <a:rPr lang="ru-RU" b="1" i="1" dirty="0">
                <a:solidFill>
                  <a:srgbClr val="F6E58E"/>
                </a:solidFill>
                <a:latin typeface="+mn-lt"/>
              </a:rPr>
              <a:t>«</a:t>
            </a:r>
            <a:r>
              <a:rPr lang="ru-RU" b="1" i="1" dirty="0" err="1">
                <a:solidFill>
                  <a:srgbClr val="F6E58E"/>
                </a:solidFill>
                <a:latin typeface="+mn-lt"/>
              </a:rPr>
              <a:t>Білоцерківський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 </a:t>
            </a:r>
            <a:r>
              <a:rPr lang="ru-RU" b="1" i="1" dirty="0" err="1">
                <a:solidFill>
                  <a:srgbClr val="F6E58E"/>
                </a:solidFill>
                <a:latin typeface="+mn-lt"/>
              </a:rPr>
              <a:t>скіф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»</a:t>
            </a:r>
            <a:endParaRPr lang="ru-RU" i="1" dirty="0">
              <a:solidFill>
                <a:srgbClr val="F6E58E"/>
              </a:solidFill>
              <a:latin typeface="+mn-lt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C9698BC-BE1C-4A05-A8D1-88E1D530C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708" y="1754603"/>
            <a:ext cx="7675485" cy="439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	</a:t>
            </a:r>
            <a:endParaRPr lang="uk-UA" sz="2600" b="1" dirty="0">
              <a:solidFill>
                <a:srgbClr val="FCBD78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	Ідеєю для створення цієї </a:t>
            </a:r>
            <a:r>
              <a:rPr lang="uk-UA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мініскульптури</a:t>
            </a:r>
            <a:r>
              <a:rPr lang="uk-UA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стали наші предки – </a:t>
            </a:r>
            <a:r>
              <a:rPr lang="uk-UA" sz="2600" b="1" i="1" dirty="0">
                <a:solidFill>
                  <a:srgbClr val="FCBD78"/>
                </a:solidFill>
                <a:cs typeface="Times New Roman" panose="02020603050405020304" pitchFamily="18" charset="0"/>
              </a:rPr>
              <a:t>скіфи</a:t>
            </a:r>
            <a:r>
              <a:rPr lang="uk-UA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. Скіфи славляться своїми ювелірними виробами, що дотепер манять усіх археологів. Одна з цих речей – </a:t>
            </a:r>
            <a:r>
              <a:rPr lang="uk-UA" sz="2600" b="1" dirty="0">
                <a:solidFill>
                  <a:srgbClr val="FCBD78"/>
                </a:solidFill>
                <a:cs typeface="Times New Roman" panose="02020603050405020304" pitchFamily="18" charset="0"/>
              </a:rPr>
              <a:t>меч акінак</a:t>
            </a:r>
            <a:r>
              <a:rPr lang="uk-UA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–  короткий меч,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який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був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поширений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серед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скіфів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 та </a:t>
            </a:r>
            <a:r>
              <a:rPr lang="ru-RU" sz="2600" dirty="0" err="1">
                <a:solidFill>
                  <a:srgbClr val="FCBD78"/>
                </a:solidFill>
                <a:cs typeface="Times New Roman" panose="02020603050405020304" pitchFamily="18" charset="0"/>
              </a:rPr>
              <a:t>персів</a:t>
            </a:r>
            <a:r>
              <a:rPr lang="ru-RU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. </a:t>
            </a:r>
            <a:r>
              <a:rPr lang="uk-UA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Один з мечів знаходиться у </a:t>
            </a:r>
            <a:r>
              <a:rPr lang="uk-UA" sz="2600" i="1" dirty="0">
                <a:solidFill>
                  <a:srgbClr val="FCBD78"/>
                </a:solidFill>
                <a:cs typeface="Times New Roman" panose="02020603050405020304" pitchFamily="18" charset="0"/>
              </a:rPr>
              <a:t>Білоцерківському краєзнавчому музеї.</a:t>
            </a:r>
          </a:p>
          <a:p>
            <a:pPr marL="0" indent="0">
              <a:buNone/>
            </a:pPr>
            <a:r>
              <a:rPr lang="uk-UA" sz="2600" dirty="0">
                <a:solidFill>
                  <a:srgbClr val="FCBD78"/>
                </a:solidFill>
                <a:cs typeface="Times New Roman" panose="02020603050405020304" pitchFamily="18" charset="0"/>
              </a:rPr>
              <a:t>	</a:t>
            </a:r>
            <a:r>
              <a:rPr lang="uk-UA" sz="2600" b="1" i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Мініскульптура</a:t>
            </a:r>
            <a:r>
              <a:rPr lang="uk-UA" sz="2600" b="1" i="1" dirty="0">
                <a:solidFill>
                  <a:srgbClr val="FCBD78"/>
                </a:solidFill>
                <a:cs typeface="Times New Roman" panose="02020603050405020304" pitchFamily="18" charset="0"/>
              </a:rPr>
              <a:t> знаходиться біля входу до краєзнавчого музею.</a:t>
            </a:r>
            <a:endParaRPr lang="ru-RU" sz="2600" b="1" i="1" dirty="0">
              <a:solidFill>
                <a:srgbClr val="FCBD78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EAA5A7-6257-4CF1-A430-28D9C8B9C46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70398" y="3867742"/>
            <a:ext cx="2104008" cy="2805344"/>
          </a:xfrm>
          <a:prstGeom prst="rect">
            <a:avLst/>
          </a:prstGeom>
          <a:ln w="57150">
            <a:solidFill>
              <a:srgbClr val="F6E58E"/>
            </a:solidFill>
          </a:ln>
        </p:spPr>
      </p:pic>
    </p:spTree>
    <p:extLst>
      <p:ext uri="{BB962C8B-B14F-4D97-AF65-F5344CB8AC3E}">
        <p14:creationId xmlns:p14="http://schemas.microsoft.com/office/powerpoint/2010/main" val="4083965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3D7B4D-7D1C-4E35-A5AC-5E316F6A830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99BB95-9874-4A7B-AF0F-7445763501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95153" y="261339"/>
            <a:ext cx="2531526" cy="3375368"/>
          </a:xfrm>
          <a:prstGeom prst="rect">
            <a:avLst/>
          </a:prstGeom>
          <a:ln w="57150">
            <a:solidFill>
              <a:srgbClr val="F6E58E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E405A-1C97-4CF0-813F-66C58ED5F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0" y="89917"/>
            <a:ext cx="10515600" cy="1325563"/>
          </a:xfrm>
        </p:spPr>
        <p:txBody>
          <a:bodyPr/>
          <a:lstStyle/>
          <a:p>
            <a:pPr algn="ctr"/>
            <a:r>
              <a:rPr lang="ru-RU" b="1" i="1" dirty="0" err="1">
                <a:solidFill>
                  <a:srgbClr val="F6E58E"/>
                </a:solidFill>
                <a:latin typeface="+mn-lt"/>
              </a:rPr>
              <a:t>Мініскульптура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 </a:t>
            </a:r>
            <a:br>
              <a:rPr lang="ru-RU" b="1" i="1" dirty="0">
                <a:solidFill>
                  <a:srgbClr val="F6E58E"/>
                </a:solidFill>
                <a:latin typeface="+mn-lt"/>
              </a:rPr>
            </a:br>
            <a:r>
              <a:rPr lang="ru-RU" b="1" i="1" dirty="0">
                <a:solidFill>
                  <a:srgbClr val="F6E58E"/>
                </a:solidFill>
                <a:latin typeface="+mn-lt"/>
              </a:rPr>
              <a:t>«Золото </a:t>
            </a:r>
            <a:r>
              <a:rPr lang="ru-RU" b="1" i="1" dirty="0" err="1">
                <a:solidFill>
                  <a:srgbClr val="F6E58E"/>
                </a:solidFill>
                <a:latin typeface="+mn-lt"/>
              </a:rPr>
              <a:t>Мазепи</a:t>
            </a:r>
            <a:r>
              <a:rPr lang="ru-RU" b="1" i="1" dirty="0">
                <a:solidFill>
                  <a:srgbClr val="F6E58E"/>
                </a:solidFill>
                <a:latin typeface="+mn-lt"/>
              </a:rPr>
              <a:t>»</a:t>
            </a:r>
            <a:endParaRPr lang="ru-RU" i="1" dirty="0">
              <a:solidFill>
                <a:srgbClr val="F6E58E"/>
              </a:solidFill>
              <a:latin typeface="+mn-lt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12CE3BD-A6F7-40B5-9BED-05766126C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0" y="1415480"/>
            <a:ext cx="7835283" cy="5278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uk-UA" b="1" dirty="0">
              <a:solidFill>
                <a:srgbClr val="FCBD78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>
                <a:solidFill>
                  <a:srgbClr val="FCBD78"/>
                </a:solidFill>
                <a:cs typeface="Times New Roman" panose="02020603050405020304" pitchFamily="18" charset="0"/>
              </a:rPr>
              <a:t>	Український гетьман народився у </a:t>
            </a:r>
            <a:r>
              <a:rPr lang="uk-UA" b="1" i="1" dirty="0">
                <a:solidFill>
                  <a:srgbClr val="FCBD78"/>
                </a:solidFill>
                <a:cs typeface="Times New Roman" panose="02020603050405020304" pitchFamily="18" charset="0"/>
              </a:rPr>
              <a:t>селі Кам'янка (нині Мазепинці) на </a:t>
            </a:r>
            <a:r>
              <a:rPr lang="uk-UA" b="1" i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Білоцерківщині</a:t>
            </a:r>
            <a:r>
              <a:rPr lang="uk-UA" dirty="0">
                <a:solidFill>
                  <a:srgbClr val="FCBD78"/>
                </a:solidFill>
                <a:cs typeface="Times New Roman" panose="02020603050405020304" pitchFamily="18" charset="0"/>
              </a:rPr>
              <a:t>. Гетьман був заможним. За переказами Мазепа заховав частину свого золота у своєму рідному місті – Біла Церква. На жаль, до наших часів ще ніхто не зміг знайти цей скарб.</a:t>
            </a:r>
          </a:p>
          <a:p>
            <a:pPr marL="0" indent="0">
              <a:buNone/>
            </a:pPr>
            <a:r>
              <a:rPr lang="uk-UA" dirty="0">
                <a:solidFill>
                  <a:srgbClr val="FCBD78"/>
                </a:solidFill>
                <a:cs typeface="Times New Roman" panose="02020603050405020304" pitchFamily="18" charset="0"/>
              </a:rPr>
              <a:t> 	</a:t>
            </a:r>
            <a:r>
              <a:rPr lang="uk-UA" b="1" dirty="0" err="1">
                <a:solidFill>
                  <a:srgbClr val="FCBD78"/>
                </a:solidFill>
                <a:cs typeface="Times New Roman" panose="02020603050405020304" pitchFamily="18" charset="0"/>
              </a:rPr>
              <a:t>Мініскульптура</a:t>
            </a:r>
            <a:r>
              <a:rPr lang="uk-UA" b="1" dirty="0">
                <a:solidFill>
                  <a:srgbClr val="FCBD78"/>
                </a:solidFill>
                <a:cs typeface="Times New Roman" panose="02020603050405020304" pitchFamily="18" charset="0"/>
              </a:rPr>
              <a:t> «Золото Мазепи» </a:t>
            </a:r>
            <a:r>
              <a:rPr lang="uk-UA" dirty="0">
                <a:solidFill>
                  <a:srgbClr val="FCBD78"/>
                </a:solidFill>
                <a:cs typeface="Times New Roman" panose="02020603050405020304" pitchFamily="18" charset="0"/>
              </a:rPr>
              <a:t>символізує захований скарб гетьмана. Цей </a:t>
            </a:r>
            <a:r>
              <a:rPr lang="uk-UA" i="1" dirty="0">
                <a:solidFill>
                  <a:srgbClr val="FCBD78"/>
                </a:solidFill>
                <a:cs typeface="Times New Roman" panose="02020603050405020304" pitchFamily="18" charset="0"/>
              </a:rPr>
              <a:t>«скарб» </a:t>
            </a:r>
            <a:r>
              <a:rPr lang="uk-UA" dirty="0">
                <a:solidFill>
                  <a:srgbClr val="FCBD78"/>
                </a:solidFill>
                <a:cs typeface="Times New Roman" panose="02020603050405020304" pitchFamily="18" charset="0"/>
              </a:rPr>
              <a:t>ми можемо споглядати біля </a:t>
            </a:r>
            <a:r>
              <a:rPr lang="ru-RU" dirty="0" err="1">
                <a:solidFill>
                  <a:srgbClr val="FCBD78"/>
                </a:solidFill>
                <a:cs typeface="Times New Roman" panose="02020603050405020304" pitchFamily="18" charset="0"/>
              </a:rPr>
              <a:t>Спасо-Преображенського</a:t>
            </a:r>
            <a:r>
              <a:rPr lang="ru-RU" dirty="0">
                <a:solidFill>
                  <a:srgbClr val="FCBD78"/>
                </a:solidFill>
                <a:cs typeface="Times New Roman" panose="02020603050405020304" pitchFamily="18" charset="0"/>
              </a:rPr>
              <a:t> кафедрального собору УПЦ.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3BD876-5116-4993-8678-38FD0CD8B1D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21286" y="3806865"/>
            <a:ext cx="2165174" cy="2886899"/>
          </a:xfrm>
          <a:prstGeom prst="rect">
            <a:avLst/>
          </a:prstGeom>
          <a:ln w="57150">
            <a:solidFill>
              <a:srgbClr val="F6E58E"/>
            </a:solidFill>
          </a:ln>
        </p:spPr>
      </p:pic>
    </p:spTree>
    <p:extLst>
      <p:ext uri="{BB962C8B-B14F-4D97-AF65-F5344CB8AC3E}">
        <p14:creationId xmlns:p14="http://schemas.microsoft.com/office/powerpoint/2010/main" val="40682584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1428</Words>
  <Application>Microsoft Office PowerPoint</Application>
  <PresentationFormat>Широкий екран</PresentationFormat>
  <Paragraphs>69</Paragraphs>
  <Slides>16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Екскурсійний маршрут містом Біла Церква</vt:lpstr>
      <vt:lpstr>------------------------ ВСТУП -------------------------</vt:lpstr>
      <vt:lpstr>Презентація PowerPoint</vt:lpstr>
      <vt:lpstr>Мініскульптури                                  «Молот Максим Залізняк» і «Голка Микита Швачка»</vt:lpstr>
      <vt:lpstr>Мініскульптура «Ключ Ярослава»</vt:lpstr>
      <vt:lpstr>Мініскульптура  «Скаут Слабченка»</vt:lpstr>
      <vt:lpstr>Мініскульптура  «Змієві вали»</vt:lpstr>
      <vt:lpstr>Мініскульптура  «Білоцерківський скіф»</vt:lpstr>
      <vt:lpstr>Мініскульптура  «Золото Мазепи»</vt:lpstr>
      <vt:lpstr>Мініскульптура  «Магдебурзьке право»</vt:lpstr>
      <vt:lpstr>Мініскульптура  «Американський літак»</vt:lpstr>
      <vt:lpstr>Мініскульптура  «Булава Гетьмана»</vt:lpstr>
      <vt:lpstr>Мініскульптура  «Театральні маски»</vt:lpstr>
      <vt:lpstr>Мініскульптура  «Бронепотяг Петлюри»</vt:lpstr>
      <vt:lpstr>----------------------------Висновки----------------------------</vt:lpstr>
      <vt:lpstr>---------------- ВИКОРИСТАННІ ДЖЕРЕЛА ----------------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Екскурсійний маршрут містом Біла Церква</dc:title>
  <dc:creator>Sofia Shcherbachuk</dc:creator>
  <cp:lastModifiedBy>Sofia Shcherbachuk</cp:lastModifiedBy>
  <cp:revision>26</cp:revision>
  <dcterms:created xsi:type="dcterms:W3CDTF">2024-03-03T15:32:46Z</dcterms:created>
  <dcterms:modified xsi:type="dcterms:W3CDTF">2024-04-12T19:42:08Z</dcterms:modified>
</cp:coreProperties>
</file>