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02" r:id="rId2"/>
  </p:sldMasterIdLst>
  <p:notesMasterIdLst>
    <p:notesMasterId r:id="rId11"/>
  </p:notesMasterIdLst>
  <p:sldIdLst>
    <p:sldId id="257" r:id="rId3"/>
    <p:sldId id="281" r:id="rId4"/>
    <p:sldId id="258" r:id="rId5"/>
    <p:sldId id="280" r:id="rId6"/>
    <p:sldId id="259" r:id="rId7"/>
    <p:sldId id="260" r:id="rId8"/>
    <p:sldId id="261" r:id="rId9"/>
    <p:sldId id="28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71FAD-7726-4E04-B7C2-EF43AE37F4DC}" type="datetimeFigureOut">
              <a:rPr lang="uk-UA" smtClean="0"/>
              <a:pPr/>
              <a:t>15.04.2024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06C2-959C-4D4E-B4B4-FCCA531F4C3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37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0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2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32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36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3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53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5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14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3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19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1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77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1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51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34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1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4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3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9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 </a:t>
            </a:r>
            <a:endParaRPr lang="uk-UA" dirty="0"/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Комунальний заклад «Луцька загальноосвітня 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школа І-ІІІ ступенів №13 Луцької міської ради»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  <a:p>
            <a:pPr algn="ctr"/>
            <a:r>
              <a:rPr lang="uk-UA" b="1" dirty="0"/>
              <a:t> </a:t>
            </a:r>
            <a:endParaRPr lang="uk-UA" dirty="0"/>
          </a:p>
          <a:p>
            <a:pPr algn="ctr"/>
            <a:endParaRPr lang="uk-UA" b="1" dirty="0" smtClean="0"/>
          </a:p>
          <a:p>
            <a:pPr algn="ctr"/>
            <a:endParaRPr lang="uk-UA" b="1" dirty="0"/>
          </a:p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«Фокуси-досліди»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>
                <a:latin typeface="+mj-lt"/>
              </a:rPr>
              <a:t> </a:t>
            </a:r>
            <a:endParaRPr lang="uk-UA" sz="3600" dirty="0">
              <a:latin typeface="+mj-lt"/>
            </a:endParaRPr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  <a:p>
            <a:pPr algn="r"/>
            <a:endParaRPr lang="uk-UA" b="1" dirty="0" smtClean="0"/>
          </a:p>
          <a:p>
            <a:r>
              <a:rPr lang="uk-UA" b="1" dirty="0" smtClean="0"/>
              <a:t>					Виконав:  </a:t>
            </a:r>
            <a:r>
              <a:rPr lang="uk-UA" b="1" smtClean="0"/>
              <a:t>учень </a:t>
            </a:r>
            <a:r>
              <a:rPr lang="uk-UA" b="1" smtClean="0"/>
              <a:t>8-А класу </a:t>
            </a:r>
            <a:r>
              <a:rPr lang="uk-UA" b="1" dirty="0" err="1" smtClean="0"/>
              <a:t>Шуєв</a:t>
            </a:r>
            <a:r>
              <a:rPr lang="uk-UA" b="1" dirty="0" smtClean="0"/>
              <a:t> Іван</a:t>
            </a:r>
            <a:r>
              <a:rPr lang="uk-UA" b="1" dirty="0"/>
              <a:t> </a:t>
            </a:r>
            <a:endParaRPr lang="uk-UA" dirty="0"/>
          </a:p>
          <a:p>
            <a:r>
              <a:rPr lang="uk-UA" b="1" dirty="0"/>
              <a:t> </a:t>
            </a:r>
            <a:r>
              <a:rPr lang="uk-UA" b="1" dirty="0" smtClean="0"/>
              <a:t>					Вчитель: </a:t>
            </a:r>
            <a:r>
              <a:rPr lang="uk-UA" b="1" dirty="0" err="1" smtClean="0"/>
              <a:t>Юричко</a:t>
            </a:r>
            <a:r>
              <a:rPr lang="uk-UA" b="1" dirty="0" smtClean="0"/>
              <a:t> Віктор Михайлович</a:t>
            </a:r>
            <a:endParaRPr lang="uk-UA" dirty="0"/>
          </a:p>
          <a:p>
            <a:pPr algn="ctr"/>
            <a:endParaRPr lang="uk-UA" b="1" dirty="0" smtClean="0"/>
          </a:p>
          <a:p>
            <a:pPr algn="ctr"/>
            <a:r>
              <a:rPr lang="uk-UA" b="1" dirty="0" smtClean="0"/>
              <a:t>2024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12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64704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Спостереження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вимірювання і експеримент є основними методами наукового пізнання у фізиці. Внаслідок таких спостережень нагромаджується багато цікавих і, на перший погляд, дивовижних дослідів, які мають цілком наукове пояснення. </a:t>
            </a:r>
          </a:p>
        </p:txBody>
      </p:sp>
    </p:spTree>
    <p:extLst>
      <p:ext uri="{BB962C8B-B14F-4D97-AF65-F5344CB8AC3E}">
        <p14:creationId xmlns:p14="http://schemas.microsoft.com/office/powerpoint/2010/main" val="6233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83640" y="692640"/>
            <a:ext cx="7920360" cy="5112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680" indent="-4320">
              <a:lnSpc>
                <a:spcPct val="180000"/>
              </a:lnSpc>
            </a:pPr>
            <a:r>
              <a:rPr lang="ru-RU" sz="3600" b="1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МЕТА:</a:t>
            </a:r>
            <a:endParaRPr lang="ru-RU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680" indent="-4320">
              <a:lnSpc>
                <a:spcPct val="150000"/>
              </a:lnSpc>
            </a:pPr>
            <a:r>
              <a:rPr lang="uk-UA" sz="28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пізнавальну діяльність учнів, шляхом демонстрації оригінальних дослідів-фокусів;</a:t>
            </a:r>
            <a:endParaRPr lang="uk-UA" sz="2800" b="0" strike="noStrike" spc="-1" dirty="0" smtClean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" indent="-4320">
              <a:lnSpc>
                <a:spcPct val="150000"/>
              </a:lnSpc>
            </a:pPr>
            <a:r>
              <a:rPr lang="uk-UA" sz="2800" b="1" i="1" strike="noStrike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Зацікавити учнів фізикою, прищепити певні експериментальні вміння та навички.</a:t>
            </a:r>
            <a:endParaRPr lang="uk-UA" sz="2800" b="0" strike="noStrike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124629" y="345492"/>
            <a:ext cx="8784720" cy="107964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b"/>
          <a:lstStyle/>
          <a:p>
            <a:pPr algn="ctr"/>
            <a:r>
              <a:rPr lang="uk-UA" sz="48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48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spc="-1" dirty="0" err="1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endParaRPr lang="ru-RU" sz="4800" b="1" i="1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i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1371600" y="33318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ru-RU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 descr="E:\Школа 13\Технік-Юніор\Фото\016.jpg"/>
          <p:cNvPicPr>
            <a:picLocks noChangeAspect="1" noChangeArrowheads="1"/>
          </p:cNvPicPr>
          <p:nvPr/>
        </p:nvPicPr>
        <p:blipFill>
          <a:blip r:embed="rId2"/>
          <a:srcRect t="14516"/>
          <a:stretch>
            <a:fillRect/>
          </a:stretch>
        </p:blipFill>
        <p:spPr bwMode="auto">
          <a:xfrm>
            <a:off x="2357422" y="1428736"/>
            <a:ext cx="4214842" cy="480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8505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5720" y="1285860"/>
            <a:ext cx="4643470" cy="2571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проведення досліду вам будуть потрібні:</a:t>
            </a:r>
            <a:endParaRPr lang="uk-UA" sz="22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два дзеркала</a:t>
            </a:r>
            <a:endParaRPr lang="uk-UA" sz="22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транспортир</a:t>
            </a:r>
            <a:endParaRPr lang="uk-UA" sz="22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чашка</a:t>
            </a:r>
            <a:endParaRPr lang="uk-UA" sz="22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свічка</a:t>
            </a:r>
            <a:endParaRPr lang="uk-UA" sz="22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сірники</a:t>
            </a:r>
            <a:endParaRPr lang="uk-UA" sz="22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57158" y="4179622"/>
            <a:ext cx="5286411" cy="19207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uk-UA" sz="2200" b="1" i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Розташувати дзеркала на транспортирі так, як показано на фото, щоб вони утворювали кут в 180 градусів. Ви можете спостерігати одне відображення чашки в дзеркалах.</a:t>
            </a:r>
            <a:endParaRPr lang="uk-UA" sz="2200" b="1" i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Shape 3"/>
          <p:cNvSpPr txBox="1"/>
          <p:nvPr/>
        </p:nvSpPr>
        <p:spPr>
          <a:xfrm>
            <a:off x="827584" y="278127"/>
            <a:ext cx="7776864" cy="5820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ru-RU" sz="2400" b="1" i="1" u="sng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Дослід</a:t>
            </a:r>
            <a:r>
              <a:rPr lang="ru-RU" sz="2400" b="1" i="1" u="sng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1. </a:t>
            </a:r>
            <a:r>
              <a:rPr lang="ru-RU" sz="2400" b="1" i="1" u="sng" spc="-1" dirty="0" err="1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Багаторазове</a:t>
            </a:r>
            <a:r>
              <a:rPr lang="ru-RU" sz="2400" b="1" i="1" u="sng" spc="-1" dirty="0" smtClean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u="sng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відображення</a:t>
            </a:r>
            <a:r>
              <a:rPr lang="ru-RU" sz="2400" b="1" i="1" u="sng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400" b="1" i="1" u="sng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Оптичні</a:t>
            </a:r>
            <a:r>
              <a:rPr lang="ru-RU" sz="2400" b="1" i="1" u="sng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u="sng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ілюзії</a:t>
            </a:r>
            <a:r>
              <a:rPr lang="ru-RU" sz="3000" b="1" i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30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Школа 13\Технік-Юніор\Фото\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268288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4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28491" y="5100408"/>
            <a:ext cx="8568952" cy="11861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15000"/>
              </a:lnSpc>
            </a:pPr>
            <a:r>
              <a:rPr lang="uk-UA" sz="3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Зменшуючи кут між дзеркалами, збільшується кількість відображень в них.</a:t>
            </a:r>
            <a:endParaRPr lang="uk-UA" sz="30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Школа 13\Технік-Юніор\Фото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3643339" cy="4857784"/>
          </a:xfrm>
          <a:prstGeom prst="rect">
            <a:avLst/>
          </a:prstGeom>
          <a:noFill/>
        </p:spPr>
      </p:pic>
      <p:pic>
        <p:nvPicPr>
          <p:cNvPr id="3075" name="Picture 3" descr="E:\Школа 13\Технік-Юніор\Фото\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5" y="285728"/>
            <a:ext cx="3643337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3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87160" y="4027292"/>
            <a:ext cx="8640960" cy="2616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uk-UA" sz="2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Можна поставити дзеркала одне проти одного, а між ними запалити свічку. У кожному з дзеркал буде відображатися сама свічка, і її </a:t>
            </a:r>
            <a:r>
              <a:rPr lang="uk-UA" sz="2000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відображен-ня</a:t>
            </a:r>
            <a:r>
              <a:rPr lang="uk-UA" sz="2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і відображення </a:t>
            </a:r>
            <a:r>
              <a:rPr lang="uk-UA" sz="2000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відображення</a:t>
            </a:r>
            <a:r>
              <a:rPr lang="uk-UA" sz="2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... Такий ефект використовували в </a:t>
            </a:r>
            <a:r>
              <a:rPr lang="uk-UA" sz="2000" spc="-1" dirty="0" err="1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ворожін-нях</a:t>
            </a:r>
            <a:r>
              <a:rPr lang="uk-UA" sz="2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Різдво).Свічки вишикуються нескінченною низкою, що йде в обидві сторони. Найближчі до середини будуть горіти яскраво, а чим далі, тим все слабше, слабше... </a:t>
            </a:r>
          </a:p>
          <a:p>
            <a:pPr>
              <a:lnSpc>
                <a:spcPct val="115000"/>
              </a:lnSpc>
            </a:pPr>
            <a:r>
              <a:rPr lang="uk-UA" sz="20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Це тому, що якась частина світла поглинається дзеркалами.</a:t>
            </a:r>
            <a:endParaRPr lang="uk-UA" sz="20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Школа 13\Технік-Юніор\Фото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5"/>
            <a:ext cx="2571768" cy="3429023"/>
          </a:xfrm>
          <a:prstGeom prst="rect">
            <a:avLst/>
          </a:prstGeom>
          <a:noFill/>
        </p:spPr>
      </p:pic>
      <p:pic>
        <p:nvPicPr>
          <p:cNvPr id="4099" name="Picture 3" descr="E:\Школа 13\Технік-Юніор\Фото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2571768" cy="3429024"/>
          </a:xfrm>
          <a:prstGeom prst="rect">
            <a:avLst/>
          </a:prstGeom>
          <a:noFill/>
        </p:spPr>
      </p:pic>
      <p:pic>
        <p:nvPicPr>
          <p:cNvPr id="4100" name="Picture 4" descr="E:\Школа 13\Технік-Юніор\Фото\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7166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0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1736" y="1857364"/>
            <a:ext cx="442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4400" b="1" i="1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94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user</cp:lastModifiedBy>
  <cp:revision>16</cp:revision>
  <dcterms:created xsi:type="dcterms:W3CDTF">2020-02-12T21:15:52Z</dcterms:created>
  <dcterms:modified xsi:type="dcterms:W3CDTF">2024-04-15T04:46:38Z</dcterms:modified>
</cp:coreProperties>
</file>