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93" r:id="rId5"/>
    <p:sldId id="285" r:id="rId6"/>
    <p:sldId id="294" r:id="rId7"/>
    <p:sldId id="258" r:id="rId8"/>
    <p:sldId id="288" r:id="rId9"/>
    <p:sldId id="287" r:id="rId10"/>
    <p:sldId id="286" r:id="rId11"/>
    <p:sldId id="295" r:id="rId12"/>
    <p:sldId id="296" r:id="rId13"/>
    <p:sldId id="297" r:id="rId14"/>
    <p:sldId id="299" r:id="rId15"/>
    <p:sldId id="298" r:id="rId16"/>
    <p:sldId id="302" r:id="rId17"/>
    <p:sldId id="305" r:id="rId18"/>
    <p:sldId id="306" r:id="rId19"/>
    <p:sldId id="273" r:id="rId20"/>
    <p:sldId id="307" r:id="rId21"/>
    <p:sldId id="303" r:id="rId22"/>
    <p:sldId id="30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E2"/>
    <a:srgbClr val="CCFFFF"/>
    <a:srgbClr val="990099"/>
    <a:srgbClr val="13A907"/>
    <a:srgbClr val="FFFEEB"/>
    <a:srgbClr val="E6FEE8"/>
    <a:srgbClr val="FF33CC"/>
    <a:srgbClr val="3D6F39"/>
    <a:srgbClr val="3A055B"/>
    <a:srgbClr val="4F04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4F42-A5D0-4AC3-83AF-DFEE23164657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2A0B-FF91-4412-AFD0-EEFAD121C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calculator/ndrmrm1zqt" TargetMode="External"/><Relationship Id="rId3" Type="http://schemas.openxmlformats.org/officeDocument/2006/relationships/hyperlink" Target="https://www.desmos.com/calculator/as6jn6fd2n" TargetMode="External"/><Relationship Id="rId7" Type="http://schemas.openxmlformats.org/officeDocument/2006/relationships/hyperlink" Target="https://www.desmos.com/calculator/f8aajf0hea" TargetMode="External"/><Relationship Id="rId2" Type="http://schemas.openxmlformats.org/officeDocument/2006/relationships/hyperlink" Target="https://www.abebooks.com/servlet/BookDetailsPL?bi=31580194369&amp;searchurl=isbn=9780943396224&amp;sortby=17&amp;cm_sp=snippet-_-srp1-_-title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smos.com/calculator/tr1aag2z0v" TargetMode="External"/><Relationship Id="rId5" Type="http://schemas.openxmlformats.org/officeDocument/2006/relationships/hyperlink" Target="https://www.desmos.com/calculator/4osmkdsb2r" TargetMode="External"/><Relationship Id="rId4" Type="http://schemas.openxmlformats.org/officeDocument/2006/relationships/hyperlink" Target="https://www.desmos.com/calculator/bpayegwr17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993353"/>
          </a:xfrm>
          <a:solidFill>
            <a:srgbClr val="004BE2"/>
          </a:solidFill>
          <a:ln>
            <a:solidFill>
              <a:srgbClr val="004BE2"/>
            </a:solidFill>
          </a:ln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latin typeface="Impact" pitchFamily="34" charset="0"/>
              </a:rPr>
              <a:t>Шлях  пізнання  </a:t>
            </a:r>
            <a:r>
              <a:rPr lang="uk-UA" sz="5400" b="1" dirty="0" err="1" smtClean="0">
                <a:solidFill>
                  <a:schemeClr val="bg1"/>
                </a:solidFill>
                <a:latin typeface="Impact" pitchFamily="34" charset="0"/>
              </a:rPr>
              <a:t>аналеми</a:t>
            </a:r>
            <a:endParaRPr lang="ru-RU" sz="5400" b="1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5328592" cy="46805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b="1" dirty="0" smtClean="0">
                <a:solidFill>
                  <a:srgbClr val="002060"/>
                </a:solidFill>
              </a:rPr>
              <a:t>Роботу виконав:</a:t>
            </a:r>
          </a:p>
          <a:p>
            <a:pPr algn="l"/>
            <a:r>
              <a:rPr lang="uk-UA" sz="5600" b="1" dirty="0" err="1" smtClean="0">
                <a:solidFill>
                  <a:srgbClr val="004BE2"/>
                </a:solidFill>
                <a:latin typeface="Arial Black" pitchFamily="34" charset="0"/>
              </a:rPr>
              <a:t>Шут</a:t>
            </a:r>
            <a:r>
              <a:rPr lang="uk-UA" sz="5600" b="1" dirty="0" smtClean="0">
                <a:solidFill>
                  <a:srgbClr val="004BE2"/>
                </a:solidFill>
                <a:latin typeface="Arial Black" pitchFamily="34" charset="0"/>
              </a:rPr>
              <a:t> Андрій </a:t>
            </a:r>
          </a:p>
          <a:p>
            <a:pPr algn="l"/>
            <a:r>
              <a:rPr lang="uk-UA" sz="3300" b="1" dirty="0" smtClean="0">
                <a:solidFill>
                  <a:srgbClr val="002060"/>
                </a:solidFill>
              </a:rPr>
              <a:t>учень 10 класу ЗОШ № 3</a:t>
            </a:r>
          </a:p>
          <a:p>
            <a:pPr algn="l"/>
            <a:r>
              <a:rPr lang="uk-UA" sz="3300" b="1" dirty="0" smtClean="0">
                <a:solidFill>
                  <a:srgbClr val="002060"/>
                </a:solidFill>
              </a:rPr>
              <a:t>м. Горішні Плавні, </a:t>
            </a:r>
          </a:p>
          <a:p>
            <a:pPr algn="l"/>
            <a:r>
              <a:rPr lang="uk-UA" sz="3300" b="1" dirty="0" err="1" smtClean="0">
                <a:solidFill>
                  <a:srgbClr val="002060"/>
                </a:solidFill>
              </a:rPr>
              <a:t>Полтавськ</a:t>
            </a:r>
            <a:r>
              <a:rPr lang="ru-RU" sz="3300" b="1" dirty="0" smtClean="0">
                <a:solidFill>
                  <a:srgbClr val="002060"/>
                </a:solidFill>
              </a:rPr>
              <a:t>а</a:t>
            </a:r>
            <a:r>
              <a:rPr lang="uk-UA" sz="3300" b="1" dirty="0" smtClean="0">
                <a:solidFill>
                  <a:srgbClr val="002060"/>
                </a:solidFill>
              </a:rPr>
              <a:t> </a:t>
            </a:r>
            <a:r>
              <a:rPr lang="uk-UA" sz="3300" b="1" dirty="0" smtClean="0">
                <a:solidFill>
                  <a:srgbClr val="002060"/>
                </a:solidFill>
              </a:rPr>
              <a:t>обл.</a:t>
            </a:r>
          </a:p>
          <a:p>
            <a:pPr algn="l"/>
            <a:endParaRPr lang="uk-UA" sz="3300" b="1" dirty="0" smtClean="0">
              <a:solidFill>
                <a:srgbClr val="002060"/>
              </a:solidFill>
            </a:endParaRP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Наукові керівники: </a:t>
            </a: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учителі фізики</a:t>
            </a:r>
          </a:p>
          <a:p>
            <a:pPr algn="l"/>
            <a:r>
              <a:rPr lang="uk-UA" b="1" dirty="0" err="1" smtClean="0">
                <a:solidFill>
                  <a:srgbClr val="004BE2"/>
                </a:solidFill>
                <a:latin typeface="Arial Black" pitchFamily="34" charset="0"/>
              </a:rPr>
              <a:t>Безперстова</a:t>
            </a:r>
            <a:r>
              <a:rPr lang="uk-UA" b="1" dirty="0" smtClean="0">
                <a:solidFill>
                  <a:srgbClr val="004BE2"/>
                </a:solidFill>
                <a:latin typeface="Arial Black" pitchFamily="34" charset="0"/>
              </a:rPr>
              <a:t> Л.С.</a:t>
            </a:r>
          </a:p>
          <a:p>
            <a:pPr algn="l"/>
            <a:r>
              <a:rPr lang="uk-UA" b="1" dirty="0" smtClean="0">
                <a:solidFill>
                  <a:srgbClr val="004BE2"/>
                </a:solidFill>
                <a:latin typeface="Arial Black" pitchFamily="34" charset="0"/>
              </a:rPr>
              <a:t>Гулий Ю.В.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0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  <a:latin typeface="Arial Black" pitchFamily="34" charset="0"/>
              </a:rPr>
              <a:t>МАН-Юніор</a:t>
            </a:r>
            <a:r>
              <a:rPr lang="uk-UA" sz="2800" b="1" dirty="0" smtClean="0">
                <a:solidFill>
                  <a:srgbClr val="002060"/>
                </a:solidFill>
                <a:latin typeface="Arial Black" pitchFamily="34" charset="0"/>
              </a:rPr>
              <a:t> Дослідник Астроном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3303"/>
          <a:stretch>
            <a:fillRect/>
          </a:stretch>
        </p:blipFill>
        <p:spPr bwMode="auto">
          <a:xfrm>
            <a:off x="5652120" y="1988840"/>
            <a:ext cx="3162300" cy="451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8384" y="64440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10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2:</a:t>
            </a:r>
            <a:r>
              <a:rPr lang="uk-UA" sz="3200" b="1" dirty="0" smtClean="0">
                <a:solidFill>
                  <a:schemeClr val="bg1"/>
                </a:solidFill>
                <a:latin typeface="Comic Sans MS" pitchFamily="66" charset="0"/>
              </a:rPr>
              <a:t> Зміна справжньої аномалії при зміні ексцентриситету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Людмила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64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" y="5653697"/>
            <a:ext cx="7812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Зміна справжньої аномалії при зміні ексцентриситету. На рисунку зліва ексцентриситет  еліпса дорівнює 0.4, на рисунку справа –  0.0167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8384" y="64440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11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2:</a:t>
            </a:r>
            <a:r>
              <a:rPr lang="uk-UA" sz="3200" b="1" dirty="0" smtClean="0">
                <a:solidFill>
                  <a:schemeClr val="bg1"/>
                </a:solidFill>
                <a:latin typeface="Comic Sans MS" pitchFamily="66" charset="0"/>
              </a:rPr>
              <a:t>   Рівняння часу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C:\Users\Людмила\Pictures\Рисунок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2809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13176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Графічне зображення рівняння часу для різних дат року за  умови еліптичної орбіти Землі та перпендикулярності осі обертання Землі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8384" y="64440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12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solidFill>
                  <a:schemeClr val="bg1"/>
                </a:solidFill>
                <a:latin typeface="Arial Black" pitchFamily="34" charset="0"/>
              </a:rPr>
              <a:t>Модель 3: </a:t>
            </a:r>
            <a:r>
              <a:rPr lang="uk-UA" sz="2400" b="1" i="1" dirty="0" smtClean="0">
                <a:solidFill>
                  <a:schemeClr val="bg1"/>
                </a:solidFill>
                <a:latin typeface="Arial Black" pitchFamily="34" charset="0"/>
              </a:rPr>
              <a:t>      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Вплив кута між лінією апсид та лінією сонцестоянь на форму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</a:rPr>
              <a:t>аналеми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Users\Людмила\Pictures\Рисунок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32859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8384" y="64440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13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0"/>
            <a:ext cx="8784976" cy="830997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3: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      Вплив кута між лінією апсид та лінією сонцестоянь на форму </a:t>
            </a:r>
            <a:r>
              <a:rPr lang="uk-UA" sz="2400" b="1" dirty="0" err="1" smtClean="0">
                <a:solidFill>
                  <a:schemeClr val="bg1"/>
                </a:solidFill>
                <a:latin typeface="Comic Sans MS" pitchFamily="66" charset="0"/>
              </a:rPr>
              <a:t>аналеми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C:\Users\Людмила\Pictures\Рисунок16.png"/>
          <p:cNvPicPr/>
          <p:nvPr/>
        </p:nvPicPr>
        <p:blipFill>
          <a:blip r:embed="rId2" cstate="print"/>
          <a:srcRect b="68750"/>
          <a:stretch>
            <a:fillRect/>
          </a:stretch>
        </p:blipFill>
        <p:spPr bwMode="auto">
          <a:xfrm>
            <a:off x="0" y="1124744"/>
            <a:ext cx="88924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8384" y="64440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Модель 3:</a:t>
            </a:r>
            <a:r>
              <a:rPr lang="uk-UA" sz="24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    Вплив кута між лінією апсид та лінією сонцестоянь на форму </a:t>
            </a:r>
            <a:r>
              <a:rPr lang="uk-UA" sz="2400" b="1" dirty="0" err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аналеми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C:\Users\Людмила\Pictures\Рисунок16.png"/>
          <p:cNvPicPr/>
          <p:nvPr/>
        </p:nvPicPr>
        <p:blipFill>
          <a:blip r:embed="rId2" cstate="print"/>
          <a:srcRect t="31250" b="31728"/>
          <a:stretch>
            <a:fillRect/>
          </a:stretch>
        </p:blipFill>
        <p:spPr bwMode="auto">
          <a:xfrm>
            <a:off x="107504" y="1412776"/>
            <a:ext cx="8964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8384" y="64440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15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0"/>
            <a:ext cx="8784976" cy="830997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solidFill>
                  <a:schemeClr val="bg1"/>
                </a:solidFill>
                <a:latin typeface="Arial Black" pitchFamily="34" charset="0"/>
              </a:rPr>
              <a:t>Модель 3: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    Вплив кута між лінією апсид та лінією сонцестоянь на форму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</a:rPr>
              <a:t>аналеми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C:\Users\Людмила\Pictures\Рисунок16.png"/>
          <p:cNvPicPr/>
          <p:nvPr/>
        </p:nvPicPr>
        <p:blipFill>
          <a:blip r:embed="rId2" cstate="print"/>
          <a:srcRect t="66997"/>
          <a:stretch>
            <a:fillRect/>
          </a:stretch>
        </p:blipFill>
        <p:spPr bwMode="auto">
          <a:xfrm>
            <a:off x="107504" y="1196752"/>
            <a:ext cx="89644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8384" y="64440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</a:t>
            </a:r>
            <a:r>
              <a:rPr lang="uk-UA" b="1" dirty="0" smtClean="0">
                <a:solidFill>
                  <a:srgbClr val="002060"/>
                </a:solidFill>
              </a:rPr>
              <a:t>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4:</a:t>
            </a: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      Еліптична орбіта Землі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C:\Users\Людмила\Pictures\Рисунок1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05678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8384" y="64440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</a:t>
            </a:r>
            <a:r>
              <a:rPr lang="uk-UA" b="1" dirty="0" smtClean="0">
                <a:solidFill>
                  <a:srgbClr val="002060"/>
                </a:solidFill>
              </a:rPr>
              <a:t>17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4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  Положення Землі на еліптичній орбіті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Людмила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0"/>
            <a:ext cx="9180512" cy="584775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5</a:t>
            </a:r>
            <a:r>
              <a:rPr lang="uk-UA" sz="3200" b="1" dirty="0" smtClean="0">
                <a:solidFill>
                  <a:schemeClr val="bg1"/>
                </a:solidFill>
                <a:latin typeface="Comic Sans MS" pitchFamily="66" charset="0"/>
              </a:rPr>
              <a:t>  Видимий денний рух Сонця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Людмила\Pictures\Рисунок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Створили модель видимого денного руху Сонця разом з річною траєкторією Сонця, застосувавши формули сферичної геометрії .  Особливостями цієї моделі є те, що задається річна траєкторія Сонця для одного годинного кута та видимий денний рух Сонця. Положення Сонця в даний момент часу співпадають!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48866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</a:t>
            </a:r>
            <a:r>
              <a:rPr lang="uk-UA" b="1" dirty="0" smtClean="0">
                <a:solidFill>
                  <a:srgbClr val="002060"/>
                </a:solidFill>
              </a:rPr>
              <a:t>18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28384" y="64440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</a:t>
            </a:r>
            <a:r>
              <a:rPr lang="uk-UA" b="1" dirty="0" smtClean="0">
                <a:solidFill>
                  <a:srgbClr val="002060"/>
                </a:solidFill>
              </a:rPr>
              <a:t>19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0344"/>
          </a:xfrm>
          <a:solidFill>
            <a:srgbClr val="004BE2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  <a:t>Можлива форма </a:t>
            </a:r>
            <a:r>
              <a:rPr lang="uk-UA" sz="3600" b="1" dirty="0" err="1" smtClean="0">
                <a:solidFill>
                  <a:schemeClr val="bg1"/>
                </a:solidFill>
                <a:latin typeface="Comic Sans MS" pitchFamily="66" charset="0"/>
              </a:rPr>
              <a:t>аналеми</a:t>
            </a:r>
            <a: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  <a:t> Землі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36712"/>
          <a:ext cx="8584043" cy="5912690"/>
        </p:xfrm>
        <a:graphic>
          <a:graphicData uri="http://schemas.openxmlformats.org/drawingml/2006/table">
            <a:tbl>
              <a:tblPr/>
              <a:tblGrid>
                <a:gridCol w="1368354"/>
                <a:gridCol w="1144180"/>
                <a:gridCol w="1651709"/>
                <a:gridCol w="2035493"/>
                <a:gridCol w="2384307"/>
              </a:tblGrid>
              <a:tr h="10449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Форма орбіти Землі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Нахил земної осі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Кут між лінією апсид та сонцестоянь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Форма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аналеми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Рисунок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аналеми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Коло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0°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Точка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Коло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23.5°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Симетрична вісімка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Еліпс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0°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0°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Горизонтальна пряма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Еліпс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0°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13°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Горизонтальна пряма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Еліпс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23.5°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0°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Симетрична вісімка, петлі неоднакові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Еліпс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23.5°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13°</a:t>
                      </a:r>
                      <a:endParaRPr lang="ru-RU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Асиметрична вісімка, петлі неоднакові</a:t>
                      </a:r>
                      <a:endParaRPr lang="ru-RU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6" name="Рисунок 2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902346"/>
            <a:ext cx="590550" cy="590550"/>
          </a:xfrm>
          <a:prstGeom prst="rect">
            <a:avLst/>
          </a:prstGeom>
          <a:noFill/>
        </p:spPr>
      </p:pic>
      <p:pic>
        <p:nvPicPr>
          <p:cNvPr id="10245" name="Picture 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559050"/>
            <a:ext cx="444500" cy="869950"/>
          </a:xfrm>
          <a:prstGeom prst="rect">
            <a:avLst/>
          </a:prstGeom>
          <a:noFill/>
        </p:spPr>
      </p:pic>
      <p:pic>
        <p:nvPicPr>
          <p:cNvPr id="10244" name="Picture 4" descr="Рису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187428"/>
            <a:ext cx="958850" cy="393700"/>
          </a:xfrm>
          <a:prstGeom prst="rect">
            <a:avLst/>
          </a:prstGeom>
          <a:noFill/>
        </p:spPr>
      </p:pic>
      <p:pic>
        <p:nvPicPr>
          <p:cNvPr id="10243" name="Рисунок 3" descr="Рисунок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657972"/>
            <a:ext cx="1022350" cy="419100"/>
          </a:xfrm>
          <a:prstGeom prst="rect">
            <a:avLst/>
          </a:prstGeom>
          <a:noFill/>
        </p:spPr>
      </p:pic>
      <p:pic>
        <p:nvPicPr>
          <p:cNvPr id="10242" name="Рисунок 1" descr="Рисунок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763740"/>
            <a:ext cx="565150" cy="825500"/>
          </a:xfrm>
          <a:prstGeom prst="rect">
            <a:avLst/>
          </a:prstGeom>
          <a:noFill/>
        </p:spPr>
      </p:pic>
      <p:pic>
        <p:nvPicPr>
          <p:cNvPr id="10241" name="Рисунок 10" descr="Рисунок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805264"/>
            <a:ext cx="609600" cy="82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69053" y="648866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290" name="AutoShape 2" descr="Аналема... - Meteorology and Climatology Department of TSNUK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 descr="C:\Users\Людмила\Pictures\Рисунок1.png"/>
          <p:cNvPicPr/>
          <p:nvPr/>
        </p:nvPicPr>
        <p:blipFill>
          <a:blip r:embed="rId2" cstate="print"/>
          <a:srcRect l="84713" r="2344"/>
          <a:stretch>
            <a:fillRect/>
          </a:stretch>
        </p:blipFill>
        <p:spPr bwMode="auto">
          <a:xfrm>
            <a:off x="7668344" y="980728"/>
            <a:ext cx="11521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36512" y="0"/>
            <a:ext cx="9144000" cy="836711"/>
          </a:xfrm>
          <a:prstGeom prst="rect">
            <a:avLst/>
          </a:prstGeom>
          <a:solidFill>
            <a:srgbClr val="004BE2"/>
          </a:solidFill>
          <a:ln>
            <a:solidFill>
              <a:srgbClr val="004BE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Сонячна </a:t>
            </a:r>
            <a:r>
              <a:rPr kumimoji="0" lang="uk-UA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аналема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5548635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4BE2"/>
                </a:solidFill>
                <a:effectLst/>
                <a:latin typeface="Arial Black" pitchFamily="34" charset="0"/>
                <a:cs typeface="Times New Roman" pitchFamily="18" charset="0"/>
              </a:rPr>
              <a:t>Аналема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4BE2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– крива, що з’єднує ряд  послідовних положень Сонця на небосхилі в один і той же час протягом року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4752528" cy="41228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4941168"/>
            <a:ext cx="5796136" cy="58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</a:rPr>
              <a:t>Перший знімок </a:t>
            </a:r>
            <a:r>
              <a:rPr lang="uk-UA" b="1" dirty="0" err="1" smtClean="0">
                <a:solidFill>
                  <a:srgbClr val="002060"/>
                </a:solidFill>
                <a:latin typeface="Arial Black" pitchFamily="34" charset="0"/>
              </a:rPr>
              <a:t>аналеми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Arial Black" pitchFamily="34" charset="0"/>
              </a:rPr>
              <a:t>Денніса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</a:rPr>
              <a:t> де </a:t>
            </a:r>
            <a:r>
              <a:rPr lang="uk-UA" b="1" dirty="0" err="1" smtClean="0">
                <a:solidFill>
                  <a:srgbClr val="002060"/>
                </a:solidFill>
                <a:latin typeface="Arial Black" pitchFamily="34" charset="0"/>
              </a:rPr>
              <a:t>Чіко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юдмила\Pictures\Рисунок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4927"/>
            <a:ext cx="9036496" cy="690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sz="5100" b="1" dirty="0" smtClean="0">
                <a:solidFill>
                  <a:srgbClr val="002060"/>
                </a:solidFill>
              </a:rPr>
              <a:t>Щоб пояснити явище утворення </a:t>
            </a:r>
            <a:r>
              <a:rPr lang="uk-UA" sz="5100" b="1" dirty="0" err="1" smtClean="0">
                <a:solidFill>
                  <a:srgbClr val="002060"/>
                </a:solidFill>
              </a:rPr>
              <a:t>аналеми</a:t>
            </a:r>
            <a:r>
              <a:rPr lang="uk-UA" sz="5100" b="1" dirty="0" smtClean="0">
                <a:solidFill>
                  <a:srgbClr val="002060"/>
                </a:solidFill>
              </a:rPr>
              <a:t> на небі, ми розглянули фактори, що можуть впливати на видиме положення Сонця в один і той же час, окремо один від одного. Такий підхід дозволяє отримати певні більш зрозумілі та прості моделі, що описують складні явища</a:t>
            </a:r>
          </a:p>
          <a:p>
            <a:pPr algn="just"/>
            <a:endParaRPr lang="uk-UA" sz="51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5100" b="1" dirty="0" smtClean="0">
                <a:solidFill>
                  <a:srgbClr val="002060"/>
                </a:solidFill>
              </a:rPr>
              <a:t>Чудовою моделлю, що пояснює складний видимий денний та річний рух Сонця, є створена діаграма видимої траєкторії руху Сонця з можливістю зміни кута нахилу, широти місцевості, вибору дати та моменту часу спостереження. </a:t>
            </a:r>
          </a:p>
          <a:p>
            <a:pPr algn="just"/>
            <a:endParaRPr lang="ru-RU" sz="51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5100" b="1" dirty="0" smtClean="0">
                <a:solidFill>
                  <a:srgbClr val="002060"/>
                </a:solidFill>
              </a:rPr>
              <a:t>Одним із результатів моделювання нерівномірності руху Землі є практичне застосування створених моделей для  передбачення вікових змін, що відбуваються  з орбітами планет, що матимуть місце в майбутньому чи були в минулому, їх вплив на зміну клімату та пір року. </a:t>
            </a:r>
            <a:r>
              <a:rPr lang="uk-UA" sz="5100" b="1" dirty="0" err="1" smtClean="0">
                <a:solidFill>
                  <a:srgbClr val="002060"/>
                </a:solidFill>
              </a:rPr>
              <a:t>Знаково</a:t>
            </a:r>
            <a:r>
              <a:rPr lang="uk-UA" sz="5100" b="1" dirty="0" smtClean="0">
                <a:solidFill>
                  <a:srgbClr val="002060"/>
                </a:solidFill>
              </a:rPr>
              <a:t>, що вісімка </a:t>
            </a:r>
            <a:r>
              <a:rPr lang="uk-UA" sz="5100" b="1" dirty="0" err="1" smtClean="0">
                <a:solidFill>
                  <a:srgbClr val="002060"/>
                </a:solidFill>
              </a:rPr>
              <a:t>аналеми</a:t>
            </a:r>
            <a:r>
              <a:rPr lang="uk-UA" sz="5100" b="1" dirty="0" smtClean="0">
                <a:solidFill>
                  <a:srgbClr val="002060"/>
                </a:solidFill>
              </a:rPr>
              <a:t> є не лише символом нескінченності, але й нескінченністю її пізнання.  </a:t>
            </a:r>
            <a:endParaRPr lang="ru-RU" sz="5100" b="1" dirty="0" smtClean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004BE2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  <a:t>Висновки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30932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</a:t>
            </a:r>
            <a:r>
              <a:rPr lang="uk-UA" b="1" dirty="0" smtClean="0">
                <a:solidFill>
                  <a:srgbClr val="002060"/>
                </a:solidFill>
              </a:rPr>
              <a:t>21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196752"/>
            <a:ext cx="8712968" cy="5904656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1.</a:t>
            </a:r>
            <a:r>
              <a:rPr lang="uk-UA" b="1" dirty="0" smtClean="0"/>
              <a:t> </a:t>
            </a:r>
            <a:r>
              <a:rPr lang="uk-UA" dirty="0" err="1" smtClean="0"/>
              <a:t>Безперстова</a:t>
            </a:r>
            <a:r>
              <a:rPr lang="uk-UA" dirty="0" smtClean="0"/>
              <a:t> Л.С. Шлях пізнання </a:t>
            </a:r>
            <a:r>
              <a:rPr lang="uk-UA" dirty="0" err="1" smtClean="0"/>
              <a:t>аналеми</a:t>
            </a:r>
            <a:r>
              <a:rPr lang="uk-UA" dirty="0" smtClean="0"/>
              <a:t> / Л.С.</a:t>
            </a:r>
            <a:r>
              <a:rPr lang="uk-UA" dirty="0" err="1" smtClean="0"/>
              <a:t>Безперстова</a:t>
            </a:r>
            <a:r>
              <a:rPr lang="uk-UA" dirty="0" smtClean="0"/>
              <a:t>, Ю.В.Гулий, </a:t>
            </a:r>
            <a:r>
              <a:rPr lang="uk-UA" dirty="0" err="1" smtClean="0"/>
              <a:t>Гулий</a:t>
            </a:r>
            <a:r>
              <a:rPr lang="uk-UA" dirty="0" smtClean="0"/>
              <a:t> Р.Ю., А.В.</a:t>
            </a:r>
            <a:r>
              <a:rPr lang="uk-UA" dirty="0" err="1" smtClean="0"/>
              <a:t>Шут</a:t>
            </a:r>
            <a:r>
              <a:rPr lang="uk-UA" dirty="0" smtClean="0"/>
              <a:t> // </a:t>
            </a:r>
            <a:r>
              <a:rPr lang="uk-UA" dirty="0" err="1" smtClean="0"/>
              <a:t>Грааль</a:t>
            </a:r>
            <a:r>
              <a:rPr lang="uk-UA" dirty="0" smtClean="0"/>
              <a:t> науки. – 2023. – серпень, № 30. </a:t>
            </a:r>
            <a:endParaRPr lang="ru-RU" dirty="0" smtClean="0"/>
          </a:p>
          <a:p>
            <a:r>
              <a:rPr lang="en-US" dirty="0" smtClean="0"/>
              <a:t>2</a:t>
            </a:r>
            <a:r>
              <a:rPr lang="uk-UA" dirty="0" smtClean="0"/>
              <a:t>. </a:t>
            </a:r>
            <a:r>
              <a:rPr lang="en-US" dirty="0" smtClean="0"/>
              <a:t>H</a:t>
            </a:r>
            <a:r>
              <a:rPr lang="uk-UA" dirty="0" err="1" smtClean="0"/>
              <a:t>olbrow</a:t>
            </a:r>
            <a:r>
              <a:rPr lang="uk-UA" dirty="0" smtClean="0"/>
              <a:t>, </a:t>
            </a:r>
            <a:r>
              <a:rPr lang="en-US" dirty="0" smtClean="0"/>
              <a:t>C</a:t>
            </a:r>
            <a:r>
              <a:rPr lang="uk-UA" dirty="0" err="1" smtClean="0"/>
              <a:t>harles</a:t>
            </a:r>
            <a:r>
              <a:rPr lang="uk-UA" dirty="0" smtClean="0"/>
              <a:t> </a:t>
            </a:r>
            <a:r>
              <a:rPr lang="en-US" dirty="0" smtClean="0"/>
              <a:t>H</a:t>
            </a:r>
            <a:r>
              <a:rPr lang="uk-UA" dirty="0" smtClean="0"/>
              <a:t>. </a:t>
            </a:r>
            <a:r>
              <a:rPr lang="en-US" dirty="0" smtClean="0"/>
              <a:t>C</a:t>
            </a:r>
            <a:r>
              <a:rPr lang="uk-UA" dirty="0" err="1" smtClean="0"/>
              <a:t>har</a:t>
            </a:r>
            <a:r>
              <a:rPr lang="uk-UA" dirty="0" smtClean="0"/>
              <a:t>. (2013). </a:t>
            </a:r>
            <a:r>
              <a:rPr lang="en-US" dirty="0" smtClean="0"/>
              <a:t>B</a:t>
            </a:r>
            <a:r>
              <a:rPr lang="uk-UA" dirty="0" err="1" smtClean="0"/>
              <a:t>uild</a:t>
            </a:r>
            <a:r>
              <a:rPr lang="uk-UA" dirty="0" smtClean="0"/>
              <a:t> </a:t>
            </a:r>
            <a:r>
              <a:rPr lang="en-US" dirty="0" smtClean="0"/>
              <a:t>Y</a:t>
            </a:r>
            <a:r>
              <a:rPr lang="uk-UA" dirty="0" err="1" smtClean="0"/>
              <a:t>our</a:t>
            </a:r>
            <a:r>
              <a:rPr lang="uk-UA" dirty="0" smtClean="0"/>
              <a:t> </a:t>
            </a:r>
            <a:r>
              <a:rPr lang="en-US" dirty="0" smtClean="0"/>
              <a:t>O</a:t>
            </a:r>
            <a:r>
              <a:rPr lang="uk-UA" dirty="0" err="1" smtClean="0"/>
              <a:t>wn</a:t>
            </a:r>
            <a:r>
              <a:rPr lang="uk-UA" dirty="0" smtClean="0"/>
              <a:t> </a:t>
            </a:r>
            <a:r>
              <a:rPr lang="en-US" dirty="0" smtClean="0"/>
              <a:t>A</a:t>
            </a:r>
            <a:r>
              <a:rPr lang="uk-UA" dirty="0" err="1" smtClean="0"/>
              <a:t>nalemma</a:t>
            </a:r>
            <a:r>
              <a:rPr lang="uk-UA" dirty="0" smtClean="0"/>
              <a:t>. </a:t>
            </a:r>
            <a:r>
              <a:rPr lang="en-US" dirty="0" smtClean="0"/>
              <a:t>C</a:t>
            </a:r>
            <a:r>
              <a:rPr lang="uk-UA" dirty="0" err="1" smtClean="0"/>
              <a:t>olgate</a:t>
            </a:r>
            <a:r>
              <a:rPr lang="uk-UA" dirty="0" smtClean="0"/>
              <a:t> </a:t>
            </a:r>
            <a:r>
              <a:rPr lang="en-US" dirty="0" smtClean="0"/>
              <a:t>U</a:t>
            </a:r>
            <a:r>
              <a:rPr lang="uk-UA" dirty="0" err="1" smtClean="0"/>
              <a:t>niversity</a:t>
            </a:r>
            <a:r>
              <a:rPr lang="uk-UA" dirty="0" smtClean="0"/>
              <a:t> &amp; </a:t>
            </a:r>
            <a:r>
              <a:rPr lang="en-US" dirty="0" smtClean="0"/>
              <a:t>M</a:t>
            </a:r>
            <a:r>
              <a:rPr lang="uk-UA" dirty="0" err="1" smtClean="0"/>
              <a:t>it</a:t>
            </a:r>
            <a:r>
              <a:rPr lang="uk-UA" dirty="0" smtClean="0"/>
              <a:t>. (physics.pop-ph).</a:t>
            </a:r>
            <a:endParaRPr lang="ru-RU" dirty="0" smtClean="0"/>
          </a:p>
          <a:p>
            <a:pPr fontAlgn="base"/>
            <a:r>
              <a:rPr lang="uk-UA" dirty="0" smtClean="0"/>
              <a:t>3. </a:t>
            </a:r>
            <a:r>
              <a:rPr lang="en-US" dirty="0" err="1" smtClean="0"/>
              <a:t>Aslaksen</a:t>
            </a:r>
            <a:r>
              <a:rPr lang="en-US" dirty="0" smtClean="0"/>
              <a:t>, </a:t>
            </a:r>
            <a:r>
              <a:rPr lang="en-US" dirty="0" err="1" smtClean="0"/>
              <a:t>Helmer</a:t>
            </a:r>
            <a:r>
              <a:rPr lang="en-US" dirty="0" smtClean="0"/>
              <a:t> &amp; TEO, Shin. (2001). The </a:t>
            </a:r>
            <a:r>
              <a:rPr lang="en-US" dirty="0" err="1" smtClean="0"/>
              <a:t>Analemma</a:t>
            </a:r>
            <a:r>
              <a:rPr lang="en-US" dirty="0" smtClean="0"/>
              <a:t> for </a:t>
            </a:r>
            <a:r>
              <a:rPr lang="en-US" dirty="0" err="1" smtClean="0"/>
              <a:t>Latitudinally</a:t>
            </a:r>
            <a:r>
              <a:rPr lang="en-US" dirty="0" smtClean="0"/>
              <a:t>-Challenged People.</a:t>
            </a:r>
            <a:endParaRPr lang="ru-RU" dirty="0" smtClean="0"/>
          </a:p>
          <a:p>
            <a:pPr fontAlgn="base"/>
            <a:r>
              <a:rPr lang="uk-UA" dirty="0" smtClean="0"/>
              <a:t>4</a:t>
            </a:r>
            <a:r>
              <a:rPr lang="uk-UA" dirty="0" smtClean="0"/>
              <a:t>. </a:t>
            </a:r>
            <a:r>
              <a:rPr lang="en-US" dirty="0" err="1" smtClean="0"/>
              <a:t>Meeus</a:t>
            </a:r>
            <a:r>
              <a:rPr lang="en-US" dirty="0" smtClean="0"/>
              <a:t>, Jean H. (1988). </a:t>
            </a:r>
            <a:r>
              <a:rPr lang="en-US" u="sng" dirty="0" smtClean="0">
                <a:hlinkClick r:id="rId2"/>
              </a:rPr>
              <a:t>Astronomical Formulae for Calculators</a:t>
            </a:r>
            <a:r>
              <a:rPr lang="en-US" dirty="0" smtClean="0"/>
              <a:t>.  Published by      Atlantic        Books, Limited.</a:t>
            </a:r>
            <a:endParaRPr lang="ru-RU" dirty="0" smtClean="0"/>
          </a:p>
          <a:p>
            <a:pPr fontAlgn="base"/>
            <a:r>
              <a:rPr lang="uk-UA" dirty="0" smtClean="0"/>
              <a:t>5</a:t>
            </a:r>
            <a:r>
              <a:rPr lang="uk-UA" dirty="0" smtClean="0"/>
              <a:t>. </a:t>
            </a:r>
            <a:r>
              <a:rPr lang="uk-UA" dirty="0" smtClean="0"/>
              <a:t>Графічний редактор </a:t>
            </a:r>
            <a:r>
              <a:rPr lang="en-US" dirty="0" err="1" smtClean="0"/>
              <a:t>Desmos</a:t>
            </a:r>
            <a:r>
              <a:rPr lang="uk-UA" dirty="0" smtClean="0"/>
              <a:t>. Коливання еліпса [Електронний ресурс] – Режим доступу: </a:t>
            </a:r>
            <a:r>
              <a:rPr lang="uk-UA" u="sng" dirty="0" smtClean="0">
                <a:hlinkClick r:id="rId3"/>
              </a:rPr>
              <a:t>https://www.desmos.com/calculator/as6jn6fd2n</a:t>
            </a:r>
            <a:endParaRPr lang="ru-RU" dirty="0" smtClean="0"/>
          </a:p>
          <a:p>
            <a:pPr fontAlgn="base"/>
            <a:r>
              <a:rPr lang="uk-UA" dirty="0" smtClean="0"/>
              <a:t>6</a:t>
            </a:r>
            <a:r>
              <a:rPr lang="uk-UA" dirty="0" smtClean="0"/>
              <a:t>. </a:t>
            </a:r>
            <a:r>
              <a:rPr lang="uk-UA" dirty="0" smtClean="0"/>
              <a:t>Графічний редактор </a:t>
            </a:r>
            <a:r>
              <a:rPr lang="en-US" dirty="0" err="1" smtClean="0"/>
              <a:t>Desmos</a:t>
            </a:r>
            <a:r>
              <a:rPr lang="uk-UA" dirty="0" smtClean="0"/>
              <a:t>. Істинна і середня аномалія [Електронний ресурс] – Режим доступу: </a:t>
            </a:r>
            <a:r>
              <a:rPr lang="uk-UA" u="sng" dirty="0" smtClean="0">
                <a:hlinkClick r:id="rId4"/>
              </a:rPr>
              <a:t>https://www.desmos.com/calculator/bpayegwr17</a:t>
            </a:r>
            <a:endParaRPr lang="ru-RU" dirty="0" smtClean="0"/>
          </a:p>
          <a:p>
            <a:pPr fontAlgn="base"/>
            <a:r>
              <a:rPr lang="uk-UA" dirty="0" smtClean="0"/>
              <a:t>7</a:t>
            </a:r>
            <a:r>
              <a:rPr lang="uk-UA" dirty="0" smtClean="0"/>
              <a:t>. </a:t>
            </a:r>
            <a:r>
              <a:rPr lang="uk-UA" dirty="0" smtClean="0"/>
              <a:t>Графічний редактор </a:t>
            </a:r>
            <a:r>
              <a:rPr lang="en-US" dirty="0" err="1" smtClean="0"/>
              <a:t>Desmos</a:t>
            </a:r>
            <a:r>
              <a:rPr lang="uk-UA" dirty="0" smtClean="0"/>
              <a:t>. Діаграма рівняння часу [Електронний ресурс] – Режим доступу: </a:t>
            </a:r>
            <a:r>
              <a:rPr lang="uk-UA" u="sng" dirty="0" smtClean="0">
                <a:hlinkClick r:id="rId5"/>
              </a:rPr>
              <a:t>https://www.desmos.com/calculator/4osmkdsb2r</a:t>
            </a:r>
            <a:endParaRPr lang="ru-RU" dirty="0" smtClean="0"/>
          </a:p>
          <a:p>
            <a:pPr fontAlgn="base"/>
            <a:r>
              <a:rPr lang="uk-UA" dirty="0" smtClean="0"/>
              <a:t>8</a:t>
            </a:r>
            <a:r>
              <a:rPr lang="uk-UA" dirty="0" smtClean="0"/>
              <a:t>.  </a:t>
            </a:r>
            <a:r>
              <a:rPr lang="uk-UA" dirty="0" smtClean="0"/>
              <a:t>Графічний редактор </a:t>
            </a:r>
            <a:r>
              <a:rPr lang="en-US" dirty="0" err="1" smtClean="0"/>
              <a:t>Desmos</a:t>
            </a:r>
            <a:r>
              <a:rPr lang="uk-UA" dirty="0" smtClean="0"/>
              <a:t>. Графіки рівняння часу [Електронний ресурс] – Режим доступу: </a:t>
            </a:r>
            <a:r>
              <a:rPr lang="uk-UA" u="sng" dirty="0" smtClean="0">
                <a:hlinkClick r:id="rId6"/>
              </a:rPr>
              <a:t>https://www.desmos.com/calculator/tr1aag2z0v</a:t>
            </a:r>
            <a:endParaRPr lang="ru-RU" dirty="0" smtClean="0"/>
          </a:p>
          <a:p>
            <a:pPr fontAlgn="base"/>
            <a:r>
              <a:rPr lang="uk-UA" dirty="0" smtClean="0"/>
              <a:t>9</a:t>
            </a:r>
            <a:r>
              <a:rPr lang="uk-UA" dirty="0" smtClean="0"/>
              <a:t>. </a:t>
            </a:r>
            <a:r>
              <a:rPr lang="uk-UA" dirty="0" smtClean="0"/>
              <a:t>Графічний редактор </a:t>
            </a:r>
            <a:r>
              <a:rPr lang="en-US" dirty="0" err="1" smtClean="0"/>
              <a:t>Desmos</a:t>
            </a:r>
            <a:r>
              <a:rPr lang="uk-UA" dirty="0" smtClean="0"/>
              <a:t>. Модель орбіти Землі [Електронний ресурс] – Режим доступу: </a:t>
            </a:r>
            <a:r>
              <a:rPr lang="uk-UA" u="sng" dirty="0" smtClean="0">
                <a:hlinkClick r:id="rId7"/>
              </a:rPr>
              <a:t>https://www.desmos.com/calculator/f8aajf0hea</a:t>
            </a:r>
            <a:endParaRPr lang="ru-RU" dirty="0" smtClean="0"/>
          </a:p>
          <a:p>
            <a:pPr fontAlgn="base"/>
            <a:r>
              <a:rPr lang="uk-UA" dirty="0" smtClean="0"/>
              <a:t>10. </a:t>
            </a:r>
            <a:r>
              <a:rPr lang="uk-UA" dirty="0" smtClean="0"/>
              <a:t>Графічний редактор </a:t>
            </a:r>
            <a:r>
              <a:rPr lang="en-US" dirty="0" err="1" smtClean="0"/>
              <a:t>Desmos</a:t>
            </a:r>
            <a:r>
              <a:rPr lang="uk-UA" dirty="0" smtClean="0"/>
              <a:t>. Діаграма видимого руху Сонця (денна та річна) [Електронний ресурс] – Режим доступу: </a:t>
            </a:r>
            <a:r>
              <a:rPr lang="uk-UA" u="sng" dirty="0" smtClean="0">
                <a:hlinkClick r:id="rId8"/>
              </a:rPr>
              <a:t>https://www.desmos.com/calculator/ndrmrm1zqt</a:t>
            </a:r>
            <a:endParaRPr lang="ru-RU" dirty="0" smtClean="0"/>
          </a:p>
          <a:p>
            <a:pPr fontAlgn="base"/>
            <a:r>
              <a:rPr lang="uk-UA" smtClean="0"/>
              <a:t>11. </a:t>
            </a:r>
            <a:r>
              <a:rPr lang="en-US" dirty="0" smtClean="0"/>
              <a:t>Darius Jon. Beyond vision. Oxford University Press, 1984th edition (1 May 1984)  </a:t>
            </a:r>
            <a:endParaRPr lang="ru-RU" dirty="0" smtClean="0"/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4BE2"/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  <a:t>Література </a:t>
            </a:r>
            <a:b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(ми створили моделі в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графічному редакторі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Desmos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, щоб їх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побачити в дії,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перейдіть за посиланням нижче)  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51605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</a:t>
            </a:r>
            <a:r>
              <a:rPr lang="uk-UA" b="1" dirty="0" smtClean="0">
                <a:solidFill>
                  <a:srgbClr val="002060"/>
                </a:solidFill>
              </a:rPr>
              <a:t>22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4BE2"/>
                </a:solidFill>
                <a:latin typeface="Comic Sans MS" pitchFamily="66" charset="0"/>
              </a:rPr>
              <a:t>Дякую за увагу!</a:t>
            </a:r>
            <a:endParaRPr lang="ru-RU" sz="7200" b="1" dirty="0">
              <a:solidFill>
                <a:srgbClr val="004BE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728192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 smtClean="0">
                <a:solidFill>
                  <a:srgbClr val="004BE2"/>
                </a:solidFill>
                <a:latin typeface="Arial Black" pitchFamily="34" charset="0"/>
              </a:rPr>
              <a:t>Мета:</a:t>
            </a:r>
            <a:r>
              <a:rPr lang="uk-UA" sz="3200" b="1" dirty="0" smtClean="0">
                <a:solidFill>
                  <a:srgbClr val="002060"/>
                </a:solidFill>
              </a:rPr>
              <a:t> дослідити причини нерівномірності справжнього </a:t>
            </a:r>
            <a:r>
              <a:rPr lang="uk-UA" sz="3200" b="1" dirty="0" err="1" smtClean="0">
                <a:solidFill>
                  <a:srgbClr val="002060"/>
                </a:solidFill>
              </a:rPr>
              <a:t>сонячнного</a:t>
            </a:r>
            <a:r>
              <a:rPr lang="uk-UA" sz="3200" b="1" dirty="0" smtClean="0">
                <a:solidFill>
                  <a:srgbClr val="002060"/>
                </a:solidFill>
              </a:rPr>
              <a:t>  часу за допомогою явища </a:t>
            </a:r>
            <a:r>
              <a:rPr lang="uk-UA" sz="3200" b="1" dirty="0" err="1" smtClean="0">
                <a:solidFill>
                  <a:srgbClr val="002060"/>
                </a:solidFill>
              </a:rPr>
              <a:t>аналеми</a:t>
            </a:r>
            <a:endParaRPr lang="ru-RU" sz="3200" b="1" dirty="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91880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b="1" dirty="0">
              <a:solidFill>
                <a:srgbClr val="004BE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33557" y="644404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Об’єкт дослідження:</a:t>
            </a:r>
            <a:r>
              <a:rPr lang="uk-UA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нерівномірність справжнього сонячного часу </a:t>
            </a:r>
          </a:p>
          <a:p>
            <a:pPr algn="just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Предмет дослідження: </a:t>
            </a:r>
            <a:r>
              <a:rPr lang="uk-UA" sz="3200" b="1" dirty="0" err="1" smtClean="0">
                <a:solidFill>
                  <a:srgbClr val="002060"/>
                </a:solidFill>
              </a:rPr>
              <a:t>аналема</a:t>
            </a:r>
            <a:endParaRPr lang="uk-UA" sz="32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84984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4BE2"/>
                </a:solidFill>
                <a:latin typeface="Arial Black" pitchFamily="34" charset="0"/>
              </a:rPr>
              <a:t>Завдання:</a:t>
            </a:r>
          </a:p>
          <a:p>
            <a:pPr marL="228600" indent="-228600" algn="just">
              <a:buAutoNum type="arabicParenR"/>
            </a:pPr>
            <a:r>
              <a:rPr lang="uk-UA" sz="2800" b="1" dirty="0" smtClean="0">
                <a:solidFill>
                  <a:srgbClr val="002060"/>
                </a:solidFill>
              </a:rPr>
              <a:t>з’ясувати причини справжнього сонячного часу</a:t>
            </a:r>
          </a:p>
          <a:p>
            <a:pPr marL="228600" indent="-228600" algn="just">
              <a:buAutoNum type="arabicParenR"/>
            </a:pPr>
            <a:r>
              <a:rPr lang="uk-UA" sz="2800" b="1" dirty="0" smtClean="0">
                <a:solidFill>
                  <a:srgbClr val="002060"/>
                </a:solidFill>
              </a:rPr>
              <a:t>Створити модель орбітального руху Землі, яка дає розуміння тонкощів руху Землі по орбіті</a:t>
            </a:r>
          </a:p>
          <a:p>
            <a:pPr marL="228600" indent="-228600" algn="just">
              <a:buAutoNum type="arabicParenR"/>
            </a:pPr>
            <a:r>
              <a:rPr lang="uk-UA" sz="2800" b="1" dirty="0" smtClean="0">
                <a:solidFill>
                  <a:srgbClr val="002060"/>
                </a:solidFill>
              </a:rPr>
              <a:t>Створити математичну модель сонячної </a:t>
            </a:r>
            <a:r>
              <a:rPr lang="uk-UA" sz="2800" b="1" dirty="0" err="1" smtClean="0">
                <a:solidFill>
                  <a:srgbClr val="002060"/>
                </a:solidFill>
              </a:rPr>
              <a:t>аналеми</a:t>
            </a:r>
            <a:r>
              <a:rPr lang="uk-UA" sz="2800" b="1" dirty="0" smtClean="0">
                <a:solidFill>
                  <a:srgbClr val="002060"/>
                </a:solidFill>
              </a:rPr>
              <a:t> на небі</a:t>
            </a:r>
          </a:p>
          <a:p>
            <a:pPr marL="228600" indent="-228600" algn="just">
              <a:buAutoNum type="arabicParenR"/>
            </a:pPr>
            <a:r>
              <a:rPr lang="uk-UA" sz="2800" b="1" dirty="0" smtClean="0">
                <a:solidFill>
                  <a:srgbClr val="002060"/>
                </a:solidFill>
              </a:rPr>
              <a:t>Вказати межі застосування створених моделей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4BE2"/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  <a:t>Рівняння часу – відображення нерівномірного руху Землі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36912"/>
            <a:ext cx="8784977" cy="362939"/>
          </a:xfrm>
          <a:prstGeom prst="rect">
            <a:avLst/>
          </a:prstGeom>
          <a:noFill/>
        </p:spPr>
      </p:pic>
      <p:pic>
        <p:nvPicPr>
          <p:cNvPr id="6" name="Рисунок 5" descr="C:\Users\Людмила\Pictures\Рисунок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87849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457890"/>
            <a:ext cx="8047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4BE2"/>
                </a:solidFill>
                <a:latin typeface="Arial Black" pitchFamily="34" charset="0"/>
              </a:rPr>
              <a:t>Графічне зображення рівняння часу (</a:t>
            </a:r>
            <a:r>
              <a:rPr lang="en-US" sz="2000" b="1" dirty="0" err="1" smtClean="0">
                <a:solidFill>
                  <a:srgbClr val="004BE2"/>
                </a:solidFill>
                <a:latin typeface="Arial Black" pitchFamily="34" charset="0"/>
              </a:rPr>
              <a:t>desmos</a:t>
            </a:r>
            <a:r>
              <a:rPr lang="uk-UA" sz="2000" b="1" dirty="0" smtClean="0">
                <a:solidFill>
                  <a:srgbClr val="004BE2"/>
                </a:solidFill>
                <a:latin typeface="Arial Black" pitchFamily="34" charset="0"/>
              </a:rPr>
              <a:t>, </a:t>
            </a:r>
            <a:r>
              <a:rPr lang="en-US" sz="2000" b="1" dirty="0" smtClean="0">
                <a:solidFill>
                  <a:srgbClr val="004BE2"/>
                </a:solidFill>
                <a:latin typeface="Arial Black" pitchFamily="34" charset="0"/>
              </a:rPr>
              <a:t>Pascal</a:t>
            </a:r>
            <a:r>
              <a:rPr lang="uk-UA" sz="2000" b="1" dirty="0" smtClean="0">
                <a:solidFill>
                  <a:srgbClr val="004BE2"/>
                </a:solidFill>
                <a:latin typeface="Arial Black" pitchFamily="34" charset="0"/>
              </a:rPr>
              <a:t>)</a:t>
            </a:r>
            <a:endParaRPr lang="ru-RU" sz="2000" b="1" dirty="0">
              <a:solidFill>
                <a:srgbClr val="004BE2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3557" y="644404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2687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Використали формулу  для наближеного обчислення рівняння часу  на будь-який момент (</a:t>
            </a:r>
            <a:r>
              <a:rPr lang="uk-UA" sz="2400" b="1" dirty="0" err="1" smtClean="0"/>
              <a:t>Мейос</a:t>
            </a:r>
            <a:r>
              <a:rPr lang="uk-UA" sz="2400" b="1" dirty="0" smtClean="0"/>
              <a:t>, Астрономічні формули для </a:t>
            </a:r>
            <a:r>
              <a:rPr lang="uk-UA" sz="2400" b="1" dirty="0" err="1" smtClean="0"/>
              <a:t>калькулятоорів“</a:t>
            </a:r>
            <a:r>
              <a:rPr lang="uk-UA" sz="2400" b="1" dirty="0" smtClean="0"/>
              <a:t>) і побудували рівняння часу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4BE2"/>
          </a:solidFill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Comic Sans MS" pitchFamily="66" charset="0"/>
              </a:rPr>
              <a:t>Причини, що впливають на видиме положення Сонця</a:t>
            </a: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/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</a:rPr>
              <a:t>1) вісь Землі нахилена до площини її орбіти;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</a:rPr>
              <a:t> 2)  Земля обертається навколо Сонця по еліпсу; 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</a:rPr>
              <a:t>3)  прецесія лінії апсид та осьова прецесія.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3557" y="644404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5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Нахил осі обертання — Вікіпедія"/>
          <p:cNvPicPr>
            <a:picLocks noChangeAspect="1" noChangeArrowheads="1"/>
          </p:cNvPicPr>
          <p:nvPr/>
        </p:nvPicPr>
        <p:blipFill>
          <a:blip r:embed="rId2" cstate="print"/>
          <a:srcRect r="72222" b="41658"/>
          <a:stretch>
            <a:fillRect/>
          </a:stretch>
        </p:blipFill>
        <p:spPr bwMode="auto">
          <a:xfrm>
            <a:off x="179511" y="4509120"/>
            <a:ext cx="1969407" cy="2348880"/>
          </a:xfrm>
          <a:prstGeom prst="rect">
            <a:avLst/>
          </a:prstGeom>
          <a:noFill/>
        </p:spPr>
      </p:pic>
      <p:pic>
        <p:nvPicPr>
          <p:cNvPr id="19461" name="Picture 5" descr="C:\Users\Людмила\Pictures\Рисунок1.gif"/>
          <p:cNvPicPr>
            <a:picLocks noChangeAspect="1" noChangeArrowheads="1"/>
          </p:cNvPicPr>
          <p:nvPr/>
        </p:nvPicPr>
        <p:blipFill>
          <a:blip r:embed="rId3" cstate="print"/>
          <a:srcRect t="14481" b="16792"/>
          <a:stretch>
            <a:fillRect/>
          </a:stretch>
        </p:blipFill>
        <p:spPr bwMode="auto">
          <a:xfrm>
            <a:off x="2123728" y="4581128"/>
            <a:ext cx="2933700" cy="2016224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 l="14704"/>
          <a:stretch>
            <a:fillRect/>
          </a:stretch>
        </p:blipFill>
        <p:spPr bwMode="auto">
          <a:xfrm>
            <a:off x="5364088" y="4293096"/>
            <a:ext cx="2376264" cy="23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03648"/>
          </a:xfrm>
          <a:solidFill>
            <a:srgbClr val="004BE2"/>
          </a:solidFill>
        </p:spPr>
        <p:txBody>
          <a:bodyPr>
            <a:normAutofit fontScale="90000"/>
          </a:bodyPr>
          <a:lstStyle/>
          <a:p>
            <a:r>
              <a:rPr lang="uk-UA" sz="36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1:</a:t>
            </a:r>
            <a:r>
              <a:rPr lang="uk-UA" sz="36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  <a:t>Орбіта Землі – коло, кут між площиною екліптики та площиною екватора становить 23.5° 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3557" y="644404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6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Людмила\Pictures\Рисунок5.pn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51520" y="1628800"/>
            <a:ext cx="4392488" cy="472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8024" y="4365104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</a:rPr>
              <a:t>Візуалізація «коливання» площини  екліптики та положення Сонця  відносно точки, яка розміщена в  площині небесного екватора при спостереженні з космосу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" name="Рисунок 7" descr="C:\Users\Людмила\Pictures\Рисунок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3029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33557" y="644404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solidFill>
            <a:srgbClr val="004BE2"/>
          </a:solidFill>
        </p:spPr>
        <p:txBody>
          <a:bodyPr>
            <a:normAutofit/>
          </a:bodyPr>
          <a:lstStyle/>
          <a:p>
            <a:r>
              <a:rPr lang="uk-UA" sz="36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1:</a:t>
            </a:r>
            <a:r>
              <a:rPr lang="uk-UA" sz="36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36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  <a:t>рівняння </a:t>
            </a:r>
            <a:r>
              <a:rPr lang="uk-UA" sz="3600" b="1" dirty="0" smtClean="0">
                <a:solidFill>
                  <a:schemeClr val="bg1"/>
                </a:solidFill>
                <a:latin typeface="Comic Sans MS" pitchFamily="66" charset="0"/>
              </a:rPr>
              <a:t>часу</a:t>
            </a:r>
            <a:endParaRPr lang="ru-RU" sz="1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Людмила\Pictures\Рисунок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66967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юдмила\Pictures\Рисунок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50405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64088" y="4504765"/>
            <a:ext cx="36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Графічне зображення рівняння часу для різних дат року за  умови колової орбіти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Землі та наявності кута нахилу осі обертання Землі до площини екватора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660232" y="1185718"/>
            <a:ext cx="230447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Графічне зображення рівняння часу для різних значень схилення Сонця та місяців року за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умови колової орбіти Землі та наявності кута нахилу осі обертання Землі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33557" y="644404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00200"/>
          </a:xfrm>
          <a:solidFill>
            <a:srgbClr val="004BE2"/>
          </a:solidFill>
        </p:spPr>
        <p:txBody>
          <a:bodyPr>
            <a:normAutofit/>
          </a:bodyPr>
          <a:lstStyle/>
          <a:p>
            <a:r>
              <a:rPr lang="uk-UA" sz="36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2:</a:t>
            </a:r>
            <a:r>
              <a:rPr lang="uk-UA" sz="36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uk-UA" sz="3200" b="1" dirty="0" smtClean="0">
                <a:solidFill>
                  <a:schemeClr val="bg1"/>
                </a:solidFill>
                <a:latin typeface="Comic Sans MS" pitchFamily="66" charset="0"/>
              </a:rPr>
              <a:t>геліоцентричній системі відліку орбіта Землі – еліпс, вісь Землі перпендикулярна до площини орбіти 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Людмила\Pictures\Рисунок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8245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07704" y="6858000"/>
            <a:ext cx="5157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4BE2"/>
                </a:solidFill>
                <a:latin typeface="Arial Black" pitchFamily="34" charset="0"/>
              </a:rPr>
              <a:t>Середня та справжня аномалія Сонця</a:t>
            </a:r>
            <a:endParaRPr lang="ru-RU" b="1" dirty="0">
              <a:solidFill>
                <a:srgbClr val="004BE2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132856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Моделювання одночасного руху Землі по еліптичній та коловій орбіті з однаковим періодом обертання навколо Сонця, яке знаходиться в одному з фокусів еліпса, за допомогою анімаційної моделі в графічному калькуляторі </a:t>
            </a:r>
            <a:r>
              <a:rPr lang="en-US" sz="2400" b="1" dirty="0" err="1" smtClean="0">
                <a:solidFill>
                  <a:srgbClr val="002060"/>
                </a:solidFill>
              </a:rPr>
              <a:t>Desmos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4BE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chemeClr val="bg1"/>
                </a:solidFill>
                <a:latin typeface="Comic Sans MS" pitchFamily="66" charset="0"/>
              </a:rPr>
              <a:t>Модель 2:</a:t>
            </a:r>
            <a:r>
              <a:rPr lang="uk-UA" sz="28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800" b="1" i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справжня </a:t>
            </a: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та середня аномалії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3557" y="644404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Слайд 9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:\Users\Людмила\Pictures\Рисунок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64807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660232" y="873006"/>
            <a:ext cx="23762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Вирівнювання справжньої аномалії до середньої. Лінії синього кольору характеризують рух по колу, червоного – рух по еліпсу.  Довжина відрізка ТМ визначає міру вирівнювання нерівномірного руху до рівномірного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1057</Words>
  <Application>Microsoft Office PowerPoint</Application>
  <PresentationFormat>Экран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Шлях  пізнання  аналеми</vt:lpstr>
      <vt:lpstr>Слайд 2</vt:lpstr>
      <vt:lpstr>Мета: дослідити причини нерівномірності справжнього сонячнного  часу за допомогою явища аналеми</vt:lpstr>
      <vt:lpstr>Рівняння часу – відображення нерівномірного руху Землі</vt:lpstr>
      <vt:lpstr>Причини, що впливають на видиме положення Сонця</vt:lpstr>
      <vt:lpstr>Модель 1: Орбіта Землі – коло, кут між площиною екліптики та площиною екватора становить 23.5° </vt:lpstr>
      <vt:lpstr>Модель 1:  рівняння часу</vt:lpstr>
      <vt:lpstr>Модель 2: в геліоцентричній системі відліку орбіта Землі – еліпс, вісь Землі перпендикулярна до площини орбіти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Можлива форма аналеми Землі</vt:lpstr>
      <vt:lpstr>Слайд 20</vt:lpstr>
      <vt:lpstr>Висновки</vt:lpstr>
      <vt:lpstr>Література  (ми створили моделі в графічному редакторі Desmos, щоб їх побачити в дії, перейдіть за посиланням нижче) 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25</cp:revision>
  <dcterms:created xsi:type="dcterms:W3CDTF">2022-10-30T06:44:37Z</dcterms:created>
  <dcterms:modified xsi:type="dcterms:W3CDTF">2024-04-21T04:13:56Z</dcterms:modified>
</cp:coreProperties>
</file>