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Lst>
  <p:sldIdLst>
    <p:sldId id="257" r:id="rId2"/>
    <p:sldId id="256" r:id="rId3"/>
    <p:sldId id="258" r:id="rId4"/>
    <p:sldId id="259" r:id="rId5"/>
    <p:sldId id="260" r:id="rId6"/>
    <p:sldId id="262" r:id="rId7"/>
    <p:sldId id="261" r:id="rId8"/>
    <p:sldId id="263" r:id="rId9"/>
    <p:sldId id="264" r:id="rId10"/>
    <p:sldId id="265" r:id="rId11"/>
    <p:sldId id="267" r:id="rId12"/>
    <p:sldId id="268" r:id="rId13"/>
    <p:sldId id="269" r:id="rId14"/>
    <p:sldId id="27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660"/>
  </p:normalViewPr>
  <p:slideViewPr>
    <p:cSldViewPr snapToGrid="0">
      <p:cViewPr varScale="1">
        <p:scale>
          <a:sx n="121" d="100"/>
          <a:sy n="121" d="100"/>
        </p:scale>
        <p:origin x="-114" y="-1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8"/>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61BEF0D-F0BB-DE4B-95CE-6DB70DBA9567}" type="datetimeFigureOut">
              <a:rPr lang="en-US" smtClean="0"/>
              <a:pPr/>
              <a:t>4/10/2024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7822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1BEF0D-F0BB-DE4B-95CE-6DB70DBA9567}" type="datetimeFigureOut">
              <a:rPr lang="en-US" smtClean="0"/>
              <a:pPr/>
              <a:t>4/10/2024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3634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1785600" y="274641"/>
            <a:ext cx="36576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12800" y="274641"/>
            <a:ext cx="107696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1BEF0D-F0BB-DE4B-95CE-6DB70DBA9567}" type="datetimeFigureOut">
              <a:rPr lang="en-US" smtClean="0"/>
              <a:pPr/>
              <a:t>4/10/2024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9536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1BEF0D-F0BB-DE4B-95CE-6DB70DBA9567}" type="datetimeFigureOut">
              <a:rPr lang="en-US" smtClean="0"/>
              <a:pPr/>
              <a:t>4/10/2024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1292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3"/>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61BEF0D-F0BB-DE4B-95CE-6DB70DBA9567}" type="datetimeFigureOut">
              <a:rPr lang="en-US" smtClean="0"/>
              <a:pPr/>
              <a:t>4/10/2024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1650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61BEF0D-F0BB-DE4B-95CE-6DB70DBA9567}" type="datetimeFigureOut">
              <a:rPr lang="en-US" smtClean="0"/>
              <a:pPr/>
              <a:t>4/10/2024</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10480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61BEF0D-F0BB-DE4B-95CE-6DB70DBA9567}" type="datetimeFigureOut">
              <a:rPr lang="en-US" smtClean="0"/>
              <a:pPr/>
              <a:t>4/10/2024</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9" name="Номер слайда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0372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61BEF0D-F0BB-DE4B-95CE-6DB70DBA9567}" type="datetimeFigureOut">
              <a:rPr lang="en-US" smtClean="0"/>
              <a:pPr/>
              <a:t>4/10/2024</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2095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61BEF0D-F0BB-DE4B-95CE-6DB70DBA9567}" type="datetimeFigureOut">
              <a:rPr lang="en-US" smtClean="0"/>
              <a:pPr/>
              <a:t>4/10/2024</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61509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61BEF0D-F0BB-DE4B-95CE-6DB70DBA9567}" type="datetimeFigureOut">
              <a:rPr lang="en-US" smtClean="0"/>
              <a:pPr/>
              <a:t>4/10/2024</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9408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61BEF0D-F0BB-DE4B-95CE-6DB70DBA9567}" type="datetimeFigureOut">
              <a:rPr lang="en-US" smtClean="0"/>
              <a:pPr/>
              <a:t>4/10/2024</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51410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4/10/2024</a:t>
            </a:fld>
            <a:endParaRPr lang="en-US" dirty="0"/>
          </a:p>
        </p:txBody>
      </p:sp>
      <p:sp>
        <p:nvSpPr>
          <p:cNvPr id="5" name="Нижний колонтитул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Номер слайда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1270707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g"/></Relationships>
</file>

<file path=ppt/slides/_rels/slide1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14.xml.rels><?xml version="1.0" encoding="UTF-8" standalone="yes"?>
<Relationships xmlns="http://schemas.openxmlformats.org/package/2006/relationships"><Relationship Id="rId8" Type="http://schemas.openxmlformats.org/officeDocument/2006/relationships/hyperlink" Target="http://www.niklib.com/krayeznavstvo/2-uncategorised/203-moj-lyubimyj-gorod-nikolaev-elektronnyj-resurs" TargetMode="External"/><Relationship Id="rId13" Type="http://schemas.openxmlformats.org/officeDocument/2006/relationships/hyperlink" Target="https://rodnik.top/v-detskoj-hudozhestvennoj-shkole-nikolaeva-kogda-to-byl-dom-erliha/" TargetMode="External"/><Relationship Id="rId3" Type="http://schemas.openxmlformats.org/officeDocument/2006/relationships/hyperlink" Target="https://www.0512.com.ua/news/3066557/hram-klub-i-snova-cerkov-istoria-nikolaevskogo-kafedralnogo-sobora-kasperovskoj-ikony-boziej-materi-foto" TargetMode="External"/><Relationship Id="rId7" Type="http://schemas.openxmlformats.org/officeDocument/2006/relationships/hyperlink" Target="http://www.niklib.com/krayeznavstvo/2-uncategorised/202-moe-ulyublene-m-sto-mikolajiv" TargetMode="External"/><Relationship Id="rId12" Type="http://schemas.openxmlformats.org/officeDocument/2006/relationships/hyperlink" Target="http://niklife.com.ua/culture/20794" TargetMode="External"/><Relationship Id="rId2" Type="http://schemas.openxmlformats.org/officeDocument/2006/relationships/hyperlink" Target="http://nikolaev-guide.blogspot.com/2011/09/blog-post.html" TargetMode="External"/><Relationship Id="rId16" Type="http://schemas.openxmlformats.org/officeDocument/2006/relationships/hyperlink" Target="https://uk.wikipedia.org/wiki/%D0%A1%D0%BF%D0%B0%D1%81%D1%8C%D0%BA%D0%B0_%D0%B2%D1%83%D0%BB%D0%B8%D1%86%D1%8F_(%D0%9C%D0%B8%D0%BA%D0%BE%D0%BB%D0%B0%D1%97%D0%B2)" TargetMode="External"/><Relationship Id="rId1" Type="http://schemas.openxmlformats.org/officeDocument/2006/relationships/slideLayout" Target="../slideLayouts/slideLayout2.xml"/><Relationship Id="rId6" Type="http://schemas.openxmlformats.org/officeDocument/2006/relationships/hyperlink" Target="http://www.niklib.com/krayeznavstvo/2-uncategorised/133-kryuchkov-yu-s-istoriya-ulits-nikolaeva-toponimicheskij-putevoditel-po-gorodu-i-okrestnostyam" TargetMode="External"/><Relationship Id="rId11" Type="http://schemas.openxmlformats.org/officeDocument/2006/relationships/hyperlink" Target="http://www.vn.mk.ua/stories.php?id=7453" TargetMode="External"/><Relationship Id="rId5" Type="http://schemas.openxmlformats.org/officeDocument/2006/relationships/hyperlink" Target="http://www.niklib.com/krayeznavstvo/2-uncategorised/129-zakovorotnij-d-i-gorod-nikolaev-khutor-vodopoj-istoricheskij-ocherk-1790-2000-gg" TargetMode="External"/><Relationship Id="rId15" Type="http://schemas.openxmlformats.org/officeDocument/2006/relationships/hyperlink" Target="http://archmykolaiv.com/spasskaya-20/" TargetMode="External"/><Relationship Id="rId10" Type="http://schemas.openxmlformats.org/officeDocument/2006/relationships/hyperlink" Target="https://mykolaiv-trend.in.ua/uk/eternal-1202-poyava-kinoteatriv-u-mykolayevi" TargetMode="External"/><Relationship Id="rId4" Type="http://schemas.openxmlformats.org/officeDocument/2006/relationships/hyperlink" Target="https://uk.wikipedia.org/wiki/%D0%9A%D1%83%D1%85%D0%B0%D1%80-%D0%9E%D0%BD%D0%B8%D1%88%D0%BA%D0%BE_%D0%9D%D0%B0%D1%82%D0%B0%D0%BB%D1%96%D1%8F_%D0%9E%D0%BB%D0%B5%D0%BA%D1%81%D0%B0%D0%BD%D0%B4%D1%80%D1%96%D0%B2%D0%BD%D0%B0" TargetMode="External"/><Relationship Id="rId9" Type="http://schemas.openxmlformats.org/officeDocument/2006/relationships/hyperlink" Target="https://oksagen.ua/uk/blog/kinoteatr-yunost-v-nikolaeve/" TargetMode="External"/><Relationship Id="rId14" Type="http://schemas.openxmlformats.org/officeDocument/2006/relationships/hyperlink" Target="http://archmykolaiv.com/spasskaya-7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jpg"/><Relationship Id="rId7" Type="http://schemas.openxmlformats.org/officeDocument/2006/relationships/hyperlink" Target="http://bazar.nikolaev.ua/sites/default/files/img/img_4/pam2.jpg"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http://bazar.nikolaev.ua/sites/default/files/img/img_4/pam4.jpg" TargetMode="External"/><Relationship Id="rId4" Type="http://schemas.openxmlformats.org/officeDocument/2006/relationships/image" Target="../media/image7.jpg"/><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2.xml"/><Relationship Id="rId7" Type="http://schemas.openxmlformats.org/officeDocument/2006/relationships/image" Target="../media/image14.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36320" y="0"/>
            <a:ext cx="10239692" cy="1280890"/>
          </a:xfrm>
        </p:spPr>
        <p:txBody>
          <a:bodyPr>
            <a:normAutofit fontScale="90000"/>
          </a:bodyPr>
          <a:lstStyle/>
          <a:p>
            <a:pPr algn="ctr"/>
            <a:r>
              <a:rPr lang="uk-UA" sz="2800" b="1" dirty="0">
                <a:solidFill>
                  <a:srgbClr val="FFFFFF"/>
                </a:solidFill>
              </a:rPr>
              <a:t>Миколаївський ліцей №19 Миколаївської міської ради Миколаївської </a:t>
            </a:r>
            <a:r>
              <a:rPr lang="uk-UA" sz="2800" b="1" dirty="0" smtClean="0">
                <a:solidFill>
                  <a:srgbClr val="FFFFFF"/>
                </a:solidFill>
              </a:rPr>
              <a:t>області</a:t>
            </a:r>
            <a:r>
              <a:rPr lang="en-US" sz="2800" b="1" dirty="0" smtClean="0">
                <a:solidFill>
                  <a:srgbClr val="FFFFFF"/>
                </a:solidFill>
              </a:rPr>
              <a:t/>
            </a:r>
            <a:br>
              <a:rPr lang="en-US" sz="2800" b="1" dirty="0" smtClean="0">
                <a:solidFill>
                  <a:srgbClr val="FFFFFF"/>
                </a:solidFill>
              </a:rPr>
            </a:br>
            <a:r>
              <a:rPr lang="ru-RU" sz="2800" b="1" dirty="0" err="1">
                <a:solidFill>
                  <a:srgbClr val="FFFFFF"/>
                </a:solidFill>
              </a:rPr>
              <a:t>Номінація</a:t>
            </a:r>
            <a:r>
              <a:rPr lang="ru-RU" sz="2800" b="1" dirty="0">
                <a:solidFill>
                  <a:srgbClr val="FFFFFF"/>
                </a:solidFill>
              </a:rPr>
              <a:t> «</a:t>
            </a:r>
            <a:r>
              <a:rPr lang="ru-RU" sz="2800" b="1" dirty="0" err="1">
                <a:solidFill>
                  <a:srgbClr val="FFFFFF"/>
                </a:solidFill>
              </a:rPr>
              <a:t>Історик-Юніор</a:t>
            </a:r>
            <a:r>
              <a:rPr lang="ru-RU" sz="2800" b="1" dirty="0">
                <a:solidFill>
                  <a:srgbClr val="FFFFFF"/>
                </a:solidFill>
              </a:rPr>
              <a:t>»</a:t>
            </a:r>
          </a:p>
        </p:txBody>
      </p:sp>
      <p:sp>
        <p:nvSpPr>
          <p:cNvPr id="3" name="Объект 2"/>
          <p:cNvSpPr>
            <a:spLocks noGrp="1"/>
          </p:cNvSpPr>
          <p:nvPr>
            <p:ph idx="1"/>
          </p:nvPr>
        </p:nvSpPr>
        <p:spPr>
          <a:xfrm>
            <a:off x="0" y="3085106"/>
            <a:ext cx="12191999" cy="3772893"/>
          </a:xfrm>
          <a:gradFill>
            <a:gsLst>
              <a:gs pos="0">
                <a:schemeClr val="accent1">
                  <a:tint val="66000"/>
                  <a:satMod val="160000"/>
                  <a:alpha val="4000"/>
                </a:schemeClr>
              </a:gs>
              <a:gs pos="100000">
                <a:schemeClr val="accent1">
                  <a:tint val="44500"/>
                  <a:satMod val="160000"/>
                </a:schemeClr>
              </a:gs>
              <a:gs pos="100000">
                <a:schemeClr val="accent1">
                  <a:tint val="23500"/>
                  <a:satMod val="160000"/>
                </a:schemeClr>
              </a:gs>
            </a:gsLst>
            <a:lin ang="5400000" scaled="0"/>
          </a:gradFill>
        </p:spPr>
        <p:txBody>
          <a:bodyPr>
            <a:normAutofit fontScale="92500" lnSpcReduction="20000"/>
          </a:bodyPr>
          <a:lstStyle/>
          <a:p>
            <a:pPr marL="0" indent="0" algn="ctr">
              <a:buNone/>
            </a:pPr>
            <a:r>
              <a:rPr lang="uk-UA" sz="3500" b="1" dirty="0">
                <a:solidFill>
                  <a:schemeClr val="tx1">
                    <a:lumMod val="95000"/>
                    <a:lumOff val="5000"/>
                  </a:schemeClr>
                </a:solidFill>
              </a:rPr>
              <a:t>Тема </a:t>
            </a:r>
            <a:r>
              <a:rPr lang="uk-UA" sz="3500" b="1" dirty="0" err="1">
                <a:solidFill>
                  <a:schemeClr val="tx1">
                    <a:lumMod val="95000"/>
                    <a:lumOff val="5000"/>
                  </a:schemeClr>
                </a:solidFill>
              </a:rPr>
              <a:t>проєкту</a:t>
            </a:r>
            <a:r>
              <a:rPr lang="uk-UA" sz="3500" b="1" dirty="0">
                <a:solidFill>
                  <a:schemeClr val="tx1">
                    <a:lumMod val="95000"/>
                    <a:lumOff val="5000"/>
                  </a:schemeClr>
                </a:solidFill>
              </a:rPr>
              <a:t>: </a:t>
            </a:r>
            <a:r>
              <a:rPr lang="uk-UA" sz="3500" b="1" dirty="0" smtClean="0">
                <a:solidFill>
                  <a:schemeClr val="tx1">
                    <a:lumMod val="95000"/>
                    <a:lumOff val="5000"/>
                  </a:schemeClr>
                </a:solidFill>
              </a:rPr>
              <a:t>«Регіональні артефакти міста-героя Миколаєва як основа виховання патріотів»</a:t>
            </a:r>
          </a:p>
          <a:p>
            <a:pPr marL="0" indent="0" algn="ctr">
              <a:buNone/>
            </a:pPr>
            <a:endParaRPr lang="uk-UA" sz="3500" b="1" dirty="0">
              <a:solidFill>
                <a:schemeClr val="tx1">
                  <a:lumMod val="95000"/>
                  <a:lumOff val="5000"/>
                </a:schemeClr>
              </a:solidFill>
            </a:endParaRPr>
          </a:p>
          <a:p>
            <a:pPr marL="0" indent="0" algn="ctr">
              <a:buNone/>
            </a:pPr>
            <a:endParaRPr lang="uk-UA" sz="3500" b="1" dirty="0">
              <a:solidFill>
                <a:schemeClr val="tx1">
                  <a:lumMod val="95000"/>
                  <a:lumOff val="5000"/>
                </a:schemeClr>
              </a:solidFill>
            </a:endParaRPr>
          </a:p>
          <a:p>
            <a:pPr marL="0" indent="0">
              <a:buNone/>
            </a:pPr>
            <a:r>
              <a:rPr lang="uk-UA" sz="2000" b="1" dirty="0">
                <a:solidFill>
                  <a:schemeClr val="tx1">
                    <a:lumMod val="85000"/>
                    <a:lumOff val="15000"/>
                  </a:schemeClr>
                </a:solidFill>
              </a:rPr>
              <a:t>Автор: </a:t>
            </a:r>
            <a:r>
              <a:rPr lang="ru-RU" sz="2000" b="1" dirty="0" err="1" smtClean="0">
                <a:solidFill>
                  <a:srgbClr val="FF0000"/>
                </a:solidFill>
              </a:rPr>
              <a:t>Шульгіна</a:t>
            </a:r>
            <a:r>
              <a:rPr lang="ru-RU" sz="2000" b="1" dirty="0" smtClean="0">
                <a:solidFill>
                  <a:srgbClr val="FF0000"/>
                </a:solidFill>
              </a:rPr>
              <a:t> </a:t>
            </a:r>
            <a:r>
              <a:rPr lang="ru-RU" sz="2000" b="1" dirty="0" err="1" smtClean="0">
                <a:solidFill>
                  <a:srgbClr val="FF0000"/>
                </a:solidFill>
              </a:rPr>
              <a:t>Віра</a:t>
            </a:r>
            <a:r>
              <a:rPr lang="ru-RU" sz="2000" b="1" dirty="0" smtClean="0">
                <a:solidFill>
                  <a:srgbClr val="FF0000"/>
                </a:solidFill>
              </a:rPr>
              <a:t> </a:t>
            </a:r>
            <a:r>
              <a:rPr lang="ru-RU" sz="2000" b="1" dirty="0" err="1" smtClean="0">
                <a:solidFill>
                  <a:srgbClr val="FF0000"/>
                </a:solidFill>
              </a:rPr>
              <a:t>Олександрівна</a:t>
            </a:r>
            <a:r>
              <a:rPr lang="uk-UA" sz="2000" b="1" dirty="0" smtClean="0">
                <a:solidFill>
                  <a:srgbClr val="FF0000"/>
                </a:solidFill>
              </a:rPr>
              <a:t> </a:t>
            </a:r>
          </a:p>
          <a:p>
            <a:pPr marL="0" indent="0">
              <a:buNone/>
            </a:pPr>
            <a:r>
              <a:rPr lang="uk-UA" sz="2000" b="1" dirty="0" smtClean="0">
                <a:solidFill>
                  <a:schemeClr val="tx1">
                    <a:lumMod val="85000"/>
                    <a:lumOff val="15000"/>
                  </a:schemeClr>
                </a:solidFill>
              </a:rPr>
              <a:t>Навчальний </a:t>
            </a:r>
            <a:r>
              <a:rPr lang="uk-UA" sz="2000" b="1" dirty="0">
                <a:solidFill>
                  <a:schemeClr val="tx1">
                    <a:lumMod val="85000"/>
                    <a:lumOff val="15000"/>
                  </a:schemeClr>
                </a:solidFill>
              </a:rPr>
              <a:t>заклад:</a:t>
            </a:r>
            <a:r>
              <a:rPr lang="ru-RU" sz="2000" b="1" dirty="0">
                <a:solidFill>
                  <a:schemeClr val="tx1">
                    <a:lumMod val="85000"/>
                    <a:lumOff val="15000"/>
                  </a:schemeClr>
                </a:solidFill>
              </a:rPr>
              <a:t> </a:t>
            </a:r>
            <a:r>
              <a:rPr lang="uk-UA" sz="2000" b="1" dirty="0">
                <a:solidFill>
                  <a:srgbClr val="FF0000"/>
                </a:solidFill>
              </a:rPr>
              <a:t>Миколаївський ліцей №19 Миколаївської міської ради Миколаївської області. </a:t>
            </a:r>
            <a:endParaRPr lang="uk-UA" sz="2000" b="1" dirty="0" smtClean="0">
              <a:solidFill>
                <a:srgbClr val="FF0000"/>
              </a:solidFill>
            </a:endParaRPr>
          </a:p>
          <a:p>
            <a:pPr marL="0" indent="0">
              <a:buNone/>
            </a:pPr>
            <a:r>
              <a:rPr lang="uk-UA" sz="2000" b="1" dirty="0" smtClean="0">
                <a:solidFill>
                  <a:schemeClr val="tx1">
                    <a:lumMod val="85000"/>
                    <a:lumOff val="15000"/>
                  </a:schemeClr>
                </a:solidFill>
              </a:rPr>
              <a:t>Клас</a:t>
            </a:r>
            <a:r>
              <a:rPr lang="uk-UA" sz="2000" b="1" dirty="0">
                <a:solidFill>
                  <a:schemeClr val="tx1">
                    <a:lumMod val="85000"/>
                    <a:lumOff val="15000"/>
                  </a:schemeClr>
                </a:solidFill>
              </a:rPr>
              <a:t>: </a:t>
            </a:r>
            <a:r>
              <a:rPr lang="uk-UA" sz="2000" b="1" dirty="0" smtClean="0">
                <a:solidFill>
                  <a:srgbClr val="FF0000"/>
                </a:solidFill>
              </a:rPr>
              <a:t>10-А</a:t>
            </a:r>
            <a:r>
              <a:rPr lang="uk-UA" sz="2000" b="1" dirty="0" smtClean="0">
                <a:solidFill>
                  <a:schemeClr val="tx1">
                    <a:lumMod val="85000"/>
                    <a:lumOff val="15000"/>
                  </a:schemeClr>
                </a:solidFill>
              </a:rPr>
              <a:t> </a:t>
            </a:r>
          </a:p>
          <a:p>
            <a:pPr marL="0" indent="0">
              <a:buNone/>
            </a:pPr>
            <a:r>
              <a:rPr lang="ru-RU" sz="2000" b="1" dirty="0" err="1" smtClean="0">
                <a:solidFill>
                  <a:schemeClr val="tx1">
                    <a:lumMod val="85000"/>
                    <a:lumOff val="15000"/>
                  </a:schemeClr>
                </a:solidFill>
              </a:rPr>
              <a:t>Територіальне</a:t>
            </a:r>
            <a:r>
              <a:rPr lang="ru-RU" sz="2000" b="1" dirty="0" smtClean="0">
                <a:solidFill>
                  <a:schemeClr val="tx1">
                    <a:lumMod val="85000"/>
                    <a:lumOff val="15000"/>
                  </a:schemeClr>
                </a:solidFill>
              </a:rPr>
              <a:t> </a:t>
            </a:r>
            <a:r>
              <a:rPr lang="ru-RU" sz="2000" b="1" dirty="0" err="1">
                <a:solidFill>
                  <a:schemeClr val="tx1">
                    <a:lumMod val="85000"/>
                    <a:lumOff val="15000"/>
                  </a:schemeClr>
                </a:solidFill>
              </a:rPr>
              <a:t>віділення</a:t>
            </a:r>
            <a:r>
              <a:rPr lang="ru-RU" sz="2000" b="1" dirty="0">
                <a:solidFill>
                  <a:schemeClr val="tx1">
                    <a:lumMod val="85000"/>
                    <a:lumOff val="15000"/>
                  </a:schemeClr>
                </a:solidFill>
              </a:rPr>
              <a:t> МАН: </a:t>
            </a:r>
            <a:r>
              <a:rPr lang="ru-RU" sz="2000" b="1" dirty="0" err="1">
                <a:solidFill>
                  <a:srgbClr val="FF0000"/>
                </a:solidFill>
              </a:rPr>
              <a:t>Миколаївське</a:t>
            </a:r>
            <a:r>
              <a:rPr lang="ru-RU" sz="2000" b="1" dirty="0">
                <a:solidFill>
                  <a:srgbClr val="FF0000"/>
                </a:solidFill>
              </a:rPr>
              <a:t> </a:t>
            </a:r>
            <a:r>
              <a:rPr lang="ru-RU" sz="2000" b="1" dirty="0" err="1">
                <a:solidFill>
                  <a:srgbClr val="FF0000"/>
                </a:solidFill>
              </a:rPr>
              <a:t>територіальне</a:t>
            </a:r>
            <a:r>
              <a:rPr lang="ru-RU" sz="2000" b="1" dirty="0">
                <a:solidFill>
                  <a:srgbClr val="FF0000"/>
                </a:solidFill>
              </a:rPr>
              <a:t> </a:t>
            </a:r>
            <a:r>
              <a:rPr lang="ru-RU" sz="2000" b="1" dirty="0" err="1">
                <a:solidFill>
                  <a:srgbClr val="FF0000"/>
                </a:solidFill>
              </a:rPr>
              <a:t>відділення</a:t>
            </a:r>
            <a:r>
              <a:rPr lang="ru-RU" sz="2000" b="1" dirty="0">
                <a:solidFill>
                  <a:srgbClr val="FF0000"/>
                </a:solidFill>
              </a:rPr>
              <a:t> при МОЦТКЕ УМ. </a:t>
            </a:r>
            <a:r>
              <a:rPr lang="ru-RU" sz="2000" b="1" dirty="0">
                <a:solidFill>
                  <a:schemeClr val="tx1">
                    <a:lumMod val="85000"/>
                    <a:lumOff val="15000"/>
                  </a:schemeClr>
                </a:solidFill>
              </a:rPr>
              <a:t>Населений пункт:  </a:t>
            </a:r>
            <a:r>
              <a:rPr lang="ru-RU" sz="2000" b="1" dirty="0" err="1">
                <a:solidFill>
                  <a:srgbClr val="FF0000"/>
                </a:solidFill>
              </a:rPr>
              <a:t>Миколаїв</a:t>
            </a:r>
            <a:r>
              <a:rPr lang="ru-RU" sz="2000" b="1" dirty="0">
                <a:solidFill>
                  <a:srgbClr val="FF0000"/>
                </a:solidFill>
              </a:rPr>
              <a:t>, </a:t>
            </a:r>
            <a:r>
              <a:rPr lang="ru-RU" sz="2000" b="1" dirty="0" err="1">
                <a:solidFill>
                  <a:srgbClr val="FF0000"/>
                </a:solidFill>
              </a:rPr>
              <a:t>Миколаївська</a:t>
            </a:r>
            <a:r>
              <a:rPr lang="ru-RU" sz="2000" b="1" dirty="0">
                <a:solidFill>
                  <a:srgbClr val="FF0000"/>
                </a:solidFill>
              </a:rPr>
              <a:t> область</a:t>
            </a:r>
            <a:r>
              <a:rPr lang="uk-UA" sz="2000" b="1" dirty="0">
                <a:solidFill>
                  <a:schemeClr val="tx1">
                    <a:lumMod val="85000"/>
                    <a:lumOff val="15000"/>
                  </a:schemeClr>
                </a:solidFill>
              </a:rPr>
              <a:t>. </a:t>
            </a:r>
            <a:endParaRPr lang="uk-UA" sz="2000" b="1" dirty="0" smtClean="0">
              <a:solidFill>
                <a:schemeClr val="tx1">
                  <a:lumMod val="85000"/>
                  <a:lumOff val="15000"/>
                </a:schemeClr>
              </a:solidFill>
            </a:endParaRPr>
          </a:p>
          <a:p>
            <a:pPr marL="0" indent="0">
              <a:buNone/>
            </a:pPr>
            <a:r>
              <a:rPr lang="uk-UA" sz="2000" b="1" dirty="0" smtClean="0">
                <a:solidFill>
                  <a:schemeClr val="tx1">
                    <a:lumMod val="85000"/>
                    <a:lumOff val="15000"/>
                  </a:schemeClr>
                </a:solidFill>
              </a:rPr>
              <a:t>Керівник</a:t>
            </a:r>
            <a:r>
              <a:rPr lang="uk-UA" sz="2000" b="1" dirty="0">
                <a:solidFill>
                  <a:schemeClr val="tx1">
                    <a:lumMod val="85000"/>
                    <a:lumOff val="15000"/>
                  </a:schemeClr>
                </a:solidFill>
              </a:rPr>
              <a:t>:</a:t>
            </a:r>
            <a:r>
              <a:rPr lang="ru-RU" sz="2000" b="1" dirty="0">
                <a:solidFill>
                  <a:schemeClr val="tx1">
                    <a:lumMod val="85000"/>
                    <a:lumOff val="15000"/>
                  </a:schemeClr>
                </a:solidFill>
              </a:rPr>
              <a:t> </a:t>
            </a:r>
            <a:r>
              <a:rPr lang="uk-UA" sz="2000" b="1" dirty="0" err="1">
                <a:solidFill>
                  <a:srgbClr val="FF0000"/>
                </a:solidFill>
              </a:rPr>
              <a:t>Зеркаль</a:t>
            </a:r>
            <a:r>
              <a:rPr lang="uk-UA" sz="2000" b="1" dirty="0">
                <a:solidFill>
                  <a:srgbClr val="FF0000"/>
                </a:solidFill>
              </a:rPr>
              <a:t> </a:t>
            </a:r>
            <a:r>
              <a:rPr lang="uk-UA" sz="2000" b="1" dirty="0" smtClean="0">
                <a:solidFill>
                  <a:srgbClr val="FF0000"/>
                </a:solidFill>
              </a:rPr>
              <a:t>Миколай </a:t>
            </a:r>
            <a:r>
              <a:rPr lang="uk-UA" sz="2000" b="1" dirty="0">
                <a:solidFill>
                  <a:srgbClr val="FF0000"/>
                </a:solidFill>
              </a:rPr>
              <a:t>Миколайович, учитель історії Миколаївського ліцею №19</a:t>
            </a:r>
            <a:r>
              <a:rPr lang="uk-UA" sz="2000" b="1" dirty="0">
                <a:solidFill>
                  <a:schemeClr val="tx1">
                    <a:lumMod val="85000"/>
                    <a:lumOff val="15000"/>
                  </a:schemeClr>
                </a:solidFill>
              </a:rPr>
              <a:t>. </a:t>
            </a:r>
            <a:endParaRPr lang="ru-RU" sz="2000" b="1" dirty="0">
              <a:solidFill>
                <a:schemeClr val="tx1">
                  <a:lumMod val="85000"/>
                  <a:lumOff val="15000"/>
                </a:schemeClr>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0785" y="3649718"/>
            <a:ext cx="1531215" cy="1440000"/>
          </a:xfrm>
          <a:prstGeom prst="rect">
            <a:avLst/>
          </a:prstGeom>
        </p:spPr>
      </p:pic>
    </p:spTree>
    <p:extLst>
      <p:ext uri="{BB962C8B-B14F-4D97-AF65-F5344CB8AC3E}">
        <p14:creationId xmlns:p14="http://schemas.microsoft.com/office/powerpoint/2010/main" val="2425986454"/>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39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0" y="2971800"/>
            <a:ext cx="12192000" cy="3886199"/>
          </a:xfrm>
          <a:gradFill>
            <a:gsLst>
              <a:gs pos="86000">
                <a:srgbClr val="5E9EFF">
                  <a:alpha val="59000"/>
                </a:srgbClr>
              </a:gs>
              <a:gs pos="20000">
                <a:srgbClr val="85C2FF"/>
              </a:gs>
              <a:gs pos="70000">
                <a:srgbClr val="C4D6EB"/>
              </a:gs>
              <a:gs pos="100000">
                <a:srgbClr val="FFEBFA"/>
              </a:gs>
            </a:gsLst>
            <a:lin ang="5400000" scaled="0"/>
          </a:gradFill>
        </p:spPr>
        <p:txBody>
          <a:bodyPr>
            <a:noAutofit/>
          </a:bodyPr>
          <a:lstStyle/>
          <a:p>
            <a:pPr marL="0" indent="0" algn="just">
              <a:buNone/>
            </a:pPr>
            <a:r>
              <a:rPr lang="uk-UA" sz="1400" dirty="0">
                <a:latin typeface="Times New Roman" pitchFamily="18" charset="0"/>
                <a:cs typeface="Times New Roman" pitchFamily="18" charset="0"/>
              </a:rPr>
              <a:t>Визначну роль в історії міста відігравали та відіграють «</a:t>
            </a:r>
            <a:r>
              <a:rPr lang="uk-UA" sz="1400" dirty="0" err="1">
                <a:latin typeface="Times New Roman" pitchFamily="18" charset="0"/>
                <a:cs typeface="Times New Roman" pitchFamily="18" charset="0"/>
              </a:rPr>
              <a:t>Старофлотські</a:t>
            </a:r>
            <a:r>
              <a:rPr lang="uk-UA" sz="1400" dirty="0">
                <a:latin typeface="Times New Roman" pitchFamily="18" charset="0"/>
                <a:cs typeface="Times New Roman" pitchFamily="18" charset="0"/>
              </a:rPr>
              <a:t> казарми». Фактично це частина комплексу будівель Миколаївського адміралтейства, які були зведені в стилі класицизму в 40-х роках </a:t>
            </a:r>
            <a:r>
              <a:rPr lang="uk-UA" sz="1400" dirty="0" err="1">
                <a:latin typeface="Times New Roman" pitchFamily="18" charset="0"/>
                <a:cs typeface="Times New Roman" pitchFamily="18" charset="0"/>
              </a:rPr>
              <a:t>ХІХст</a:t>
            </a:r>
            <a:r>
              <a:rPr lang="uk-UA" sz="1400" dirty="0">
                <a:latin typeface="Times New Roman" pitchFamily="18" charset="0"/>
                <a:cs typeface="Times New Roman" pitchFamily="18" charset="0"/>
              </a:rPr>
              <a:t>. за </a:t>
            </a:r>
            <a:r>
              <a:rPr lang="uk-UA" sz="1400" dirty="0" err="1">
                <a:latin typeface="Times New Roman" pitchFamily="18" charset="0"/>
                <a:cs typeface="Times New Roman" pitchFamily="18" charset="0"/>
              </a:rPr>
              <a:t>проєктом</a:t>
            </a:r>
            <a:r>
              <a:rPr lang="uk-UA" sz="1400" dirty="0">
                <a:latin typeface="Times New Roman" pitchFamily="18" charset="0"/>
                <a:cs typeface="Times New Roman" pitchFamily="18" charset="0"/>
              </a:rPr>
              <a:t> знаменитого англійського архітектора, першого представника еклектики</a:t>
            </a:r>
            <a:r>
              <a:rPr lang="ru-RU" sz="1400" dirty="0">
                <a:latin typeface="Times New Roman" pitchFamily="18" charset="0"/>
                <a:cs typeface="Times New Roman" pitchFamily="18" charset="0"/>
              </a:rPr>
              <a:t> Карла (Чарльза) </a:t>
            </a:r>
            <a:r>
              <a:rPr lang="ru-RU" sz="1400" dirty="0" err="1">
                <a:latin typeface="Times New Roman" pitchFamily="18" charset="0"/>
                <a:cs typeface="Times New Roman" pitchFamily="18" charset="0"/>
              </a:rPr>
              <a:t>Айкройда</a:t>
            </a:r>
            <a:r>
              <a:rPr lang="ru-RU" sz="1400" dirty="0">
                <a:latin typeface="Times New Roman" pitchFamily="18" charset="0"/>
                <a:cs typeface="Times New Roman" pitchFamily="18" charset="0"/>
              </a:rPr>
              <a:t> для </a:t>
            </a:r>
            <a:r>
              <a:rPr lang="ru-RU" sz="1400" dirty="0" err="1">
                <a:latin typeface="Times New Roman" pitchFamily="18" charset="0"/>
                <a:cs typeface="Times New Roman" pitchFamily="18" charset="0"/>
              </a:rPr>
              <a:t>морського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відомства</a:t>
            </a:r>
            <a:r>
              <a:rPr lang="ru-RU" sz="1400" dirty="0">
                <a:latin typeface="Times New Roman" pitchFamily="18" charset="0"/>
                <a:cs typeface="Times New Roman" pitchFamily="18" charset="0"/>
              </a:rPr>
              <a:t> яке </a:t>
            </a:r>
            <a:r>
              <a:rPr lang="ru-RU" sz="1400" dirty="0" err="1">
                <a:latin typeface="Times New Roman" pitchFamily="18" charset="0"/>
                <a:cs typeface="Times New Roman" pitchFamily="18" charset="0"/>
              </a:rPr>
              <a:t>базувалося</a:t>
            </a:r>
            <a:r>
              <a:rPr lang="ru-RU" sz="1400" dirty="0">
                <a:latin typeface="Times New Roman" pitchFamily="18" charset="0"/>
                <a:cs typeface="Times New Roman" pitchFamily="18" charset="0"/>
              </a:rPr>
              <a:t> в </a:t>
            </a:r>
            <a:r>
              <a:rPr lang="ru-RU" sz="1400" dirty="0" err="1">
                <a:latin typeface="Times New Roman" pitchFamily="18" charset="0"/>
                <a:cs typeface="Times New Roman" pitchFamily="18" charset="0"/>
              </a:rPr>
              <a:t>місті</a:t>
            </a:r>
            <a:r>
              <a:rPr lang="ru-RU" sz="1400" dirty="0">
                <a:latin typeface="Times New Roman" pitchFamily="18" charset="0"/>
                <a:cs typeface="Times New Roman" pitchFamily="18" charset="0"/>
              </a:rPr>
              <a:t>. За </a:t>
            </a:r>
            <a:r>
              <a:rPr lang="ru-RU" sz="1400" dirty="0" err="1">
                <a:latin typeface="Times New Roman" pitchFamily="18" charset="0"/>
                <a:cs typeface="Times New Roman" pitchFamily="18" charset="0"/>
              </a:rPr>
              <a:t>його</a:t>
            </a:r>
            <a:r>
              <a:rPr lang="ru-RU" sz="1400" dirty="0">
                <a:latin typeface="Times New Roman" pitchFamily="18" charset="0"/>
                <a:cs typeface="Times New Roman" pitchFamily="18" charset="0"/>
              </a:rPr>
              <a:t> проектами </a:t>
            </a:r>
            <a:r>
              <a:rPr lang="ru-RU" sz="1400" dirty="0" err="1">
                <a:latin typeface="Times New Roman" pitchFamily="18" charset="0"/>
                <a:cs typeface="Times New Roman" pitchFamily="18" charset="0"/>
              </a:rPr>
              <a:t>побудовано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Німецьку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кірху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Католицьку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церкву</a:t>
            </a:r>
            <a:r>
              <a:rPr lang="ru-RU" sz="1400" dirty="0">
                <a:latin typeface="Times New Roman" pitchFamily="18" charset="0"/>
                <a:cs typeface="Times New Roman" pitchFamily="18" charset="0"/>
              </a:rPr>
              <a:t>, Училище для </a:t>
            </a:r>
            <a:r>
              <a:rPr lang="ru-RU" sz="1400" dirty="0" err="1">
                <a:latin typeface="Times New Roman" pitchFamily="18" charset="0"/>
                <a:cs typeface="Times New Roman" pitchFamily="18" charset="0"/>
              </a:rPr>
              <a:t>дочок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нижніх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чинів</a:t>
            </a:r>
            <a:r>
              <a:rPr lang="ru-RU" sz="1400" dirty="0">
                <a:latin typeface="Times New Roman" pitchFamily="18" charset="0"/>
                <a:cs typeface="Times New Roman" pitchFamily="18" charset="0"/>
              </a:rPr>
              <a:t>, ансамбль казарм </a:t>
            </a:r>
            <a:r>
              <a:rPr lang="ru-RU" sz="1400" dirty="0" err="1">
                <a:latin typeface="Times New Roman" pitchFamily="18" charset="0"/>
                <a:cs typeface="Times New Roman" pitchFamily="18" charset="0"/>
              </a:rPr>
              <a:t>флотського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екіпажу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Старофлотські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казарми</a:t>
            </a:r>
            <a:r>
              <a:rPr lang="ru-RU" sz="1400" dirty="0">
                <a:latin typeface="Times New Roman" pitchFamily="18" charset="0"/>
                <a:cs typeface="Times New Roman" pitchFamily="18" charset="0"/>
              </a:rPr>
              <a:t>), ворота і </a:t>
            </a:r>
            <a:r>
              <a:rPr lang="ru-RU" sz="1400" dirty="0" err="1">
                <a:latin typeface="Times New Roman" pitchFamily="18" charset="0"/>
                <a:cs typeface="Times New Roman" pitchFamily="18" charset="0"/>
              </a:rPr>
              <a:t>стіну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Адміралтейства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Шпитальну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церкву</a:t>
            </a:r>
            <a:r>
              <a:rPr lang="ru-RU" sz="1400" dirty="0">
                <a:latin typeface="Times New Roman" pitchFamily="18" charset="0"/>
                <a:cs typeface="Times New Roman" pitchFamily="18" charset="0"/>
              </a:rPr>
              <a:t> та </a:t>
            </a:r>
            <a:r>
              <a:rPr lang="ru-RU" sz="1400" dirty="0" err="1">
                <a:latin typeface="Times New Roman" pitchFamily="18" charset="0"/>
                <a:cs typeface="Times New Roman" pitchFamily="18" charset="0"/>
              </a:rPr>
              <a:t>багато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інших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споруд</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які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збереглися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донині</a:t>
            </a:r>
            <a:r>
              <a:rPr lang="ru-RU" sz="1400" dirty="0">
                <a:latin typeface="Times New Roman" pitchFamily="18" charset="0"/>
                <a:cs typeface="Times New Roman" pitchFamily="18" charset="0"/>
              </a:rPr>
              <a:t> і є </a:t>
            </a:r>
            <a:r>
              <a:rPr lang="ru-RU" sz="1400" dirty="0" err="1">
                <a:latin typeface="Times New Roman" pitchFamily="18" charset="0"/>
                <a:cs typeface="Times New Roman" pitchFamily="18" charset="0"/>
              </a:rPr>
              <a:t>визначними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пам’ятками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міста</a:t>
            </a:r>
            <a:r>
              <a:rPr lang="ru-RU" sz="1400" dirty="0">
                <a:latin typeface="Times New Roman" pitchFamily="18" charset="0"/>
                <a:cs typeface="Times New Roman" pitchFamily="18" charset="0"/>
              </a:rPr>
              <a:t>. Тим </a:t>
            </a:r>
            <a:r>
              <a:rPr lang="ru-RU" sz="1400" dirty="0" err="1">
                <a:latin typeface="Times New Roman" pitchFamily="18" charset="0"/>
                <a:cs typeface="Times New Roman" pitchFamily="18" charset="0"/>
              </a:rPr>
              <a:t>стилістичним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його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оформленням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що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вирізняє</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Миколаїв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підкреслює</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його</a:t>
            </a:r>
            <a:r>
              <a:rPr lang="ru-RU" sz="1400" dirty="0">
                <a:latin typeface="Times New Roman" pitchFamily="18" charset="0"/>
                <a:cs typeface="Times New Roman" pitchFamily="18" charset="0"/>
              </a:rPr>
              <a:t> статус </a:t>
            </a:r>
            <a:r>
              <a:rPr lang="ru-RU" sz="1400" dirty="0" err="1">
                <a:latin typeface="Times New Roman" pitchFamily="18" charset="0"/>
                <a:cs typeface="Times New Roman" pitchFamily="18" charset="0"/>
              </a:rPr>
              <a:t>міста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моряків</a:t>
            </a:r>
            <a:r>
              <a:rPr lang="ru-RU" sz="1400" dirty="0">
                <a:latin typeface="Times New Roman" pitchFamily="18" charset="0"/>
                <a:cs typeface="Times New Roman" pitchFamily="18" charset="0"/>
              </a:rPr>
              <a:t> і </a:t>
            </a:r>
            <a:r>
              <a:rPr lang="ru-RU" sz="1400" dirty="0" err="1">
                <a:latin typeface="Times New Roman" pitchFamily="18" charset="0"/>
                <a:cs typeface="Times New Roman" pitchFamily="18" charset="0"/>
              </a:rPr>
              <a:t>корабелів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Архітектурний</a:t>
            </a:r>
            <a:r>
              <a:rPr lang="ru-RU" sz="1400" dirty="0">
                <a:latin typeface="Times New Roman" pitchFamily="18" charset="0"/>
                <a:cs typeface="Times New Roman" pitchFamily="18" charset="0"/>
              </a:rPr>
              <a:t> ансамбль </a:t>
            </a:r>
            <a:r>
              <a:rPr lang="ru-RU" sz="1400" dirty="0" err="1">
                <a:latin typeface="Times New Roman" pitchFamily="18" charset="0"/>
                <a:cs typeface="Times New Roman" pitchFamily="18" charset="0"/>
              </a:rPr>
              <a:t>Старофлотських</a:t>
            </a:r>
            <a:r>
              <a:rPr lang="ru-RU" sz="1400" dirty="0">
                <a:latin typeface="Times New Roman" pitchFamily="18" charset="0"/>
                <a:cs typeface="Times New Roman" pitchFamily="18" charset="0"/>
              </a:rPr>
              <a:t> казарм </a:t>
            </a:r>
            <a:r>
              <a:rPr lang="ru-RU" sz="1400" dirty="0" err="1">
                <a:latin typeface="Times New Roman" pitchFamily="18" charset="0"/>
                <a:cs typeface="Times New Roman" pitchFamily="18" charset="0"/>
              </a:rPr>
              <a:t>складається</a:t>
            </a:r>
            <a:r>
              <a:rPr lang="ru-RU" sz="1400" dirty="0">
                <a:latin typeface="Times New Roman" pitchFamily="18" charset="0"/>
                <a:cs typeface="Times New Roman" pitchFamily="18" charset="0"/>
              </a:rPr>
              <a:t> з </a:t>
            </a:r>
            <a:r>
              <a:rPr lang="ru-RU" sz="1400" dirty="0" err="1">
                <a:latin typeface="Times New Roman" pitchFamily="18" charset="0"/>
                <a:cs typeface="Times New Roman" pitchFamily="18" charset="0"/>
              </a:rPr>
              <a:t>трьох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однакових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будинків</a:t>
            </a:r>
            <a:r>
              <a:rPr lang="ru-RU" sz="1400" dirty="0">
                <a:latin typeface="Times New Roman" pitchFamily="18" charset="0"/>
                <a:cs typeface="Times New Roman" pitchFamily="18" charset="0"/>
              </a:rPr>
              <a:t> у </a:t>
            </a:r>
            <a:r>
              <a:rPr lang="ru-RU" sz="1400" dirty="0" err="1">
                <a:latin typeface="Times New Roman" pitchFamily="18" charset="0"/>
                <a:cs typeface="Times New Roman" pitchFamily="18" charset="0"/>
              </a:rPr>
              <a:t>формі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літери</a:t>
            </a:r>
            <a:r>
              <a:rPr lang="ru-RU" sz="1400" dirty="0">
                <a:latin typeface="Times New Roman" pitchFamily="18" charset="0"/>
                <a:cs typeface="Times New Roman" pitchFamily="18" charset="0"/>
              </a:rPr>
              <a:t> «П», </a:t>
            </a:r>
            <a:r>
              <a:rPr lang="ru-RU" sz="1400" dirty="0" err="1">
                <a:latin typeface="Times New Roman" pitchFamily="18" charset="0"/>
                <a:cs typeface="Times New Roman" pitchFamily="18" charset="0"/>
              </a:rPr>
              <a:t>витриманих</a:t>
            </a:r>
            <a:r>
              <a:rPr lang="ru-RU" sz="1400" dirty="0">
                <a:latin typeface="Times New Roman" pitchFamily="18" charset="0"/>
                <a:cs typeface="Times New Roman" pitchFamily="18" charset="0"/>
              </a:rPr>
              <a:t> у </a:t>
            </a:r>
            <a:r>
              <a:rPr lang="ru-RU" sz="1400" dirty="0" err="1">
                <a:latin typeface="Times New Roman" pitchFamily="18" charset="0"/>
                <a:cs typeface="Times New Roman" pitchFamily="18" charset="0"/>
              </a:rPr>
              <a:t>стилі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пізнього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класицизму</a:t>
            </a:r>
            <a:r>
              <a:rPr lang="ru-RU" sz="1400" dirty="0">
                <a:latin typeface="Times New Roman" pitchFamily="18" charset="0"/>
                <a:cs typeface="Times New Roman" pitchFamily="18" charset="0"/>
              </a:rPr>
              <a:t>, тому </a:t>
            </a:r>
            <a:r>
              <a:rPr lang="ru-RU" sz="1400" dirty="0" err="1">
                <a:latin typeface="Times New Roman" pitchFamily="18" charset="0"/>
                <a:cs typeface="Times New Roman" pitchFamily="18" charset="0"/>
              </a:rPr>
              <a:t>вирізняється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скромними</a:t>
            </a:r>
            <a:r>
              <a:rPr lang="ru-RU" sz="1400" dirty="0">
                <a:latin typeface="Times New Roman" pitchFamily="18" charset="0"/>
                <a:cs typeface="Times New Roman" pitchFamily="18" charset="0"/>
              </a:rPr>
              <a:t> фасадами. </a:t>
            </a:r>
            <a:r>
              <a:rPr lang="ru-RU" sz="1400" dirty="0" err="1">
                <a:latin typeface="Times New Roman" pitchFamily="18" charset="0"/>
                <a:cs typeface="Times New Roman" pitchFamily="18" charset="0"/>
              </a:rPr>
              <a:t>Будівлі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призначалися</a:t>
            </a:r>
            <a:r>
              <a:rPr lang="ru-RU" sz="1400" dirty="0">
                <a:latin typeface="Times New Roman" pitchFamily="18" charset="0"/>
                <a:cs typeface="Times New Roman" pitchFamily="18" charset="0"/>
              </a:rPr>
              <a:t> для </a:t>
            </a:r>
            <a:r>
              <a:rPr lang="ru-RU" sz="1400" dirty="0" err="1">
                <a:latin typeface="Times New Roman" pitchFamily="18" charset="0"/>
                <a:cs typeface="Times New Roman" pitchFamily="18" charset="0"/>
              </a:rPr>
              <a:t>розміщення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від</a:t>
            </a:r>
            <a:r>
              <a:rPr lang="ru-RU" sz="1400" dirty="0">
                <a:latin typeface="Times New Roman" pitchFamily="18" charset="0"/>
                <a:cs typeface="Times New Roman" pitchFamily="18" charset="0"/>
              </a:rPr>
              <a:t> 1200 до 2000 </a:t>
            </a:r>
            <a:r>
              <a:rPr lang="ru-RU" sz="1400" dirty="0" err="1">
                <a:latin typeface="Times New Roman" pitchFamily="18" charset="0"/>
                <a:cs typeface="Times New Roman" pitchFamily="18" charset="0"/>
              </a:rPr>
              <a:t>матросів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флотських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екіпажів</a:t>
            </a:r>
            <a:r>
              <a:rPr lang="ru-RU" sz="1400" dirty="0">
                <a:latin typeface="Times New Roman" pitchFamily="18" charset="0"/>
                <a:cs typeface="Times New Roman" pitchFamily="18" charset="0"/>
              </a:rPr>
              <a:t>. Попри </a:t>
            </a:r>
            <a:r>
              <a:rPr lang="ru-RU" sz="1400" dirty="0" err="1">
                <a:latin typeface="Times New Roman" pitchFamily="18" charset="0"/>
                <a:cs typeface="Times New Roman" pitchFamily="18" charset="0"/>
              </a:rPr>
              <a:t>грандіозний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задум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згідно</a:t>
            </a:r>
            <a:r>
              <a:rPr lang="ru-RU" sz="1400" dirty="0">
                <a:latin typeface="Times New Roman" pitchFamily="18" charset="0"/>
                <a:cs typeface="Times New Roman" pitchFamily="18" charset="0"/>
              </a:rPr>
              <a:t> з </a:t>
            </a:r>
            <a:r>
              <a:rPr lang="ru-RU" sz="1400" dirty="0" err="1">
                <a:latin typeface="Times New Roman" pitchFamily="18" charset="0"/>
                <a:cs typeface="Times New Roman" pitchFamily="18" charset="0"/>
              </a:rPr>
              <a:t>яким</a:t>
            </a:r>
            <a:r>
              <a:rPr lang="ru-RU" sz="1400" dirty="0">
                <a:latin typeface="Times New Roman" pitchFamily="18" charset="0"/>
                <a:cs typeface="Times New Roman" pitchFamily="18" charset="0"/>
              </a:rPr>
              <a:t> комплекс </a:t>
            </a:r>
            <a:r>
              <a:rPr lang="ru-RU" sz="1400" dirty="0" err="1">
                <a:latin typeface="Times New Roman" pitchFamily="18" charset="0"/>
                <a:cs typeface="Times New Roman" pitchFamily="18" charset="0"/>
              </a:rPr>
              <a:t>мав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би</a:t>
            </a:r>
            <a:r>
              <a:rPr lang="ru-RU" sz="1400" dirty="0">
                <a:latin typeface="Times New Roman" pitchFamily="18" charset="0"/>
                <a:cs typeface="Times New Roman" pitchFamily="18" charset="0"/>
              </a:rPr>
              <a:t> бути </a:t>
            </a:r>
            <a:r>
              <a:rPr lang="ru-RU" sz="1400" dirty="0" err="1">
                <a:latin typeface="Times New Roman" pitchFamily="18" charset="0"/>
                <a:cs typeface="Times New Roman" pitchFamily="18" charset="0"/>
              </a:rPr>
              <a:t>втричі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більшим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його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будівництво</a:t>
            </a:r>
            <a:r>
              <a:rPr lang="ru-RU" sz="1400" dirty="0">
                <a:latin typeface="Times New Roman" pitchFamily="18" charset="0"/>
                <a:cs typeface="Times New Roman" pitchFamily="18" charset="0"/>
              </a:rPr>
              <a:t> перервано </a:t>
            </a:r>
            <a:r>
              <a:rPr lang="ru-RU" sz="1400" dirty="0" err="1">
                <a:latin typeface="Times New Roman" pitchFamily="18" charset="0"/>
                <a:cs typeface="Times New Roman" pitchFamily="18" charset="0"/>
              </a:rPr>
              <a:t>напередодні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Кримської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війни</a:t>
            </a:r>
            <a:r>
              <a:rPr lang="ru-RU" sz="1400" dirty="0">
                <a:latin typeface="Times New Roman" pitchFamily="18" charset="0"/>
                <a:cs typeface="Times New Roman" pitchFamily="18" charset="0"/>
              </a:rPr>
              <a:t> 1853–1856 </a:t>
            </a:r>
            <a:r>
              <a:rPr lang="ru-RU" sz="1400" dirty="0" err="1">
                <a:latin typeface="Times New Roman" pitchFamily="18" charset="0"/>
                <a:cs typeface="Times New Roman" pitchFamily="18" charset="0"/>
              </a:rPr>
              <a:t>років</a:t>
            </a:r>
            <a:r>
              <a:rPr lang="ru-RU" sz="1400" dirty="0">
                <a:latin typeface="Times New Roman" pitchFamily="18" charset="0"/>
                <a:cs typeface="Times New Roman" pitchFamily="18" charset="0"/>
              </a:rPr>
              <a:t> і </a:t>
            </a:r>
            <a:r>
              <a:rPr lang="ru-RU" sz="1400" dirty="0" err="1">
                <a:latin typeface="Times New Roman" pitchFamily="18" charset="0"/>
                <a:cs typeface="Times New Roman" pitchFamily="18" charset="0"/>
              </a:rPr>
              <a:t>воно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більше</a:t>
            </a:r>
            <a:r>
              <a:rPr lang="ru-RU" sz="1400" dirty="0">
                <a:latin typeface="Times New Roman" pitchFamily="18" charset="0"/>
                <a:cs typeface="Times New Roman" pitchFamily="18" charset="0"/>
              </a:rPr>
              <a:t> не </a:t>
            </a:r>
            <a:r>
              <a:rPr lang="ru-RU" sz="1400" dirty="0" err="1">
                <a:latin typeface="Times New Roman" pitchFamily="18" charset="0"/>
                <a:cs typeface="Times New Roman" pitchFamily="18" charset="0"/>
              </a:rPr>
              <a:t>відновлялося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Міські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легенди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свідчать</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що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під</a:t>
            </a:r>
            <a:r>
              <a:rPr lang="ru-RU" sz="1400" dirty="0">
                <a:latin typeface="Times New Roman" pitchFamily="18" charset="0"/>
                <a:cs typeface="Times New Roman" pitchFamily="18" charset="0"/>
              </a:rPr>
              <a:t> казармами </a:t>
            </a:r>
            <a:r>
              <a:rPr lang="ru-RU" sz="1400" dirty="0" err="1">
                <a:latin typeface="Times New Roman" pitchFamily="18" charset="0"/>
                <a:cs typeface="Times New Roman" pitchFamily="18" charset="0"/>
              </a:rPr>
              <a:t>ховається</a:t>
            </a:r>
            <a:r>
              <a:rPr lang="ru-RU" sz="1400" dirty="0">
                <a:latin typeface="Times New Roman" pitchFamily="18" charset="0"/>
                <a:cs typeface="Times New Roman" pitchFamily="18" charset="0"/>
              </a:rPr>
              <a:t> 17 </a:t>
            </a:r>
            <a:r>
              <a:rPr lang="ru-RU" sz="1400" dirty="0" err="1">
                <a:latin typeface="Times New Roman" pitchFamily="18" charset="0"/>
                <a:cs typeface="Times New Roman" pitchFamily="18" charset="0"/>
              </a:rPr>
              <a:t>ярусів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підвальних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приміщень</a:t>
            </a:r>
            <a:r>
              <a:rPr lang="ru-RU" sz="1400" dirty="0">
                <a:latin typeface="Times New Roman" pitchFamily="18" charset="0"/>
                <a:cs typeface="Times New Roman" pitchFamily="18" charset="0"/>
              </a:rPr>
              <a:t>. На </a:t>
            </a:r>
            <a:r>
              <a:rPr lang="ru-RU" sz="1400" dirty="0" err="1">
                <a:latin typeface="Times New Roman" pitchFamily="18" charset="0"/>
                <a:cs typeface="Times New Roman" pitchFamily="18" charset="0"/>
              </a:rPr>
              <a:t>мій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погляд</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це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явне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перебільшення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Поки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що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вдалося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виявити</a:t>
            </a:r>
            <a:r>
              <a:rPr lang="ru-RU" sz="1400" dirty="0">
                <a:latin typeface="Times New Roman" pitchFamily="18" charset="0"/>
                <a:cs typeface="Times New Roman" pitchFamily="18" charset="0"/>
              </a:rPr>
              <a:t> два </a:t>
            </a:r>
            <a:r>
              <a:rPr lang="ru-RU" sz="1400" dirty="0" err="1">
                <a:latin typeface="Times New Roman" pitchFamily="18" charset="0"/>
                <a:cs typeface="Times New Roman" pitchFamily="18" charset="0"/>
              </a:rPr>
              <a:t>рівні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підвальних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приміщень</a:t>
            </a:r>
            <a:r>
              <a:rPr lang="ru-RU" sz="1400" dirty="0">
                <a:latin typeface="Times New Roman" pitchFamily="18" charset="0"/>
                <a:cs typeface="Times New Roman" pitchFamily="18" charset="0"/>
              </a:rPr>
              <a:t>. Але </a:t>
            </a:r>
            <a:r>
              <a:rPr lang="ru-RU" sz="1400" dirty="0" err="1">
                <a:latin typeface="Times New Roman" pitchFamily="18" charset="0"/>
                <a:cs typeface="Times New Roman" pitchFamily="18" charset="0"/>
              </a:rPr>
              <a:t>дослідникам</a:t>
            </a:r>
            <a:r>
              <a:rPr lang="ru-RU" sz="1400" dirty="0">
                <a:latin typeface="Times New Roman" pitchFamily="18" charset="0"/>
                <a:cs typeface="Times New Roman" pitchFamily="18" charset="0"/>
              </a:rPr>
              <a:t> є </a:t>
            </a:r>
            <a:r>
              <a:rPr lang="ru-RU" sz="1400" dirty="0" err="1">
                <a:latin typeface="Times New Roman" pitchFamily="18" charset="0"/>
                <a:cs typeface="Times New Roman" pitchFamily="18" charset="0"/>
              </a:rPr>
              <a:t>привід</a:t>
            </a:r>
            <a:r>
              <a:rPr lang="ru-RU" sz="1400" dirty="0">
                <a:latin typeface="Times New Roman" pitchFamily="18" charset="0"/>
                <a:cs typeface="Times New Roman" pitchFamily="18" charset="0"/>
              </a:rPr>
              <a:t> для </a:t>
            </a:r>
            <a:r>
              <a:rPr lang="ru-RU" sz="1400" dirty="0" err="1">
                <a:latin typeface="Times New Roman" pitchFamily="18" charset="0"/>
                <a:cs typeface="Times New Roman" pitchFamily="18" charset="0"/>
              </a:rPr>
              <a:t>нових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вивчень</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Оригінальним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ще</a:t>
            </a:r>
            <a:r>
              <a:rPr lang="ru-RU" sz="1400" dirty="0">
                <a:latin typeface="Times New Roman" pitchFamily="18" charset="0"/>
                <a:cs typeface="Times New Roman" pitchFamily="18" charset="0"/>
              </a:rPr>
              <a:t> один </a:t>
            </a:r>
            <a:r>
              <a:rPr lang="ru-RU" sz="1400" dirty="0" err="1">
                <a:latin typeface="Times New Roman" pitchFamily="18" charset="0"/>
                <a:cs typeface="Times New Roman" pitchFamily="18" charset="0"/>
              </a:rPr>
              <a:t>винахід</a:t>
            </a:r>
            <a:r>
              <a:rPr lang="ru-RU" sz="1400" dirty="0">
                <a:latin typeface="Times New Roman" pitchFamily="18" charset="0"/>
                <a:cs typeface="Times New Roman" pitchFamily="18" charset="0"/>
              </a:rPr>
              <a:t> К. </a:t>
            </a:r>
            <a:r>
              <a:rPr lang="ru-RU" sz="1400" dirty="0" err="1">
                <a:latin typeface="Times New Roman" pitchFamily="18" charset="0"/>
                <a:cs typeface="Times New Roman" pitchFamily="18" charset="0"/>
              </a:rPr>
              <a:t>Акройда</a:t>
            </a:r>
            <a:r>
              <a:rPr lang="ru-RU" sz="1400" dirty="0">
                <a:latin typeface="Times New Roman" pitchFamily="18" charset="0"/>
                <a:cs typeface="Times New Roman" pitchFamily="18" charset="0"/>
              </a:rPr>
              <a:t>. На </a:t>
            </a:r>
            <a:r>
              <a:rPr lang="ru-RU" sz="1400" dirty="0" err="1">
                <a:latin typeface="Times New Roman" pitchFamily="18" charset="0"/>
                <a:cs typeface="Times New Roman" pitchFamily="18" charset="0"/>
              </a:rPr>
              <a:t>території</a:t>
            </a:r>
            <a:r>
              <a:rPr lang="ru-RU" sz="1400" dirty="0">
                <a:latin typeface="Times New Roman" pitchFamily="18" charset="0"/>
                <a:cs typeface="Times New Roman" pitchFamily="18" charset="0"/>
              </a:rPr>
              <a:t> казарм </a:t>
            </a:r>
            <a:r>
              <a:rPr lang="ru-RU" sz="1400" dirty="0" err="1">
                <a:latin typeface="Times New Roman" pitchFamily="18" charset="0"/>
                <a:cs typeface="Times New Roman" pitchFamily="18" charset="0"/>
              </a:rPr>
              <a:t>існував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колодязь</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який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одночасно</a:t>
            </a:r>
            <a:r>
              <a:rPr lang="ru-RU" sz="1400" dirty="0">
                <a:latin typeface="Times New Roman" pitchFamily="18" charset="0"/>
                <a:cs typeface="Times New Roman" pitchFamily="18" charset="0"/>
              </a:rPr>
              <a:t> і </a:t>
            </a:r>
            <a:r>
              <a:rPr lang="ru-RU" sz="1400" dirty="0" err="1">
                <a:latin typeface="Times New Roman" pitchFamily="18" charset="0"/>
                <a:cs typeface="Times New Roman" pitchFamily="18" charset="0"/>
              </a:rPr>
              <a:t>частиною</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водогону</a:t>
            </a:r>
            <a:r>
              <a:rPr lang="ru-RU" sz="1400" dirty="0">
                <a:latin typeface="Times New Roman" pitchFamily="18" charset="0"/>
                <a:cs typeface="Times New Roman" pitchFamily="18" charset="0"/>
              </a:rPr>
              <a:t>, і </a:t>
            </a:r>
            <a:r>
              <a:rPr lang="ru-RU" sz="1400" dirty="0" err="1">
                <a:latin typeface="Times New Roman" pitchFamily="18" charset="0"/>
                <a:cs typeface="Times New Roman" pitchFamily="18" charset="0"/>
              </a:rPr>
              <a:t>головним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повітрязабірником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системи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опалення</a:t>
            </a:r>
            <a:r>
              <a:rPr lang="ru-RU" sz="1400" dirty="0">
                <a:latin typeface="Times New Roman" pitchFamily="18" charset="0"/>
                <a:cs typeface="Times New Roman" pitchFamily="18" charset="0"/>
              </a:rPr>
              <a:t>. Суть у тому, </a:t>
            </a:r>
            <a:r>
              <a:rPr lang="ru-RU" sz="1400" dirty="0" err="1">
                <a:latin typeface="Times New Roman" pitchFamily="18" charset="0"/>
                <a:cs typeface="Times New Roman" pitchFamily="18" charset="0"/>
              </a:rPr>
              <a:t>щоб</a:t>
            </a:r>
            <a:r>
              <a:rPr lang="ru-RU" sz="1400" dirty="0">
                <a:latin typeface="Times New Roman" pitchFamily="18" charset="0"/>
                <a:cs typeface="Times New Roman" pitchFamily="18" charset="0"/>
              </a:rPr>
              <a:t> не </a:t>
            </a:r>
            <a:r>
              <a:rPr lang="ru-RU" sz="1400" dirty="0" err="1">
                <a:latin typeface="Times New Roman" pitchFamily="18" charset="0"/>
                <a:cs typeface="Times New Roman" pitchFamily="18" charset="0"/>
              </a:rPr>
              <a:t>тільки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збільшити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природну</a:t>
            </a:r>
            <a:r>
              <a:rPr lang="ru-RU" sz="1400" dirty="0">
                <a:latin typeface="Times New Roman" pitchFamily="18" charset="0"/>
                <a:cs typeface="Times New Roman" pitchFamily="18" charset="0"/>
              </a:rPr>
              <a:t> тягу за </a:t>
            </a:r>
            <a:r>
              <a:rPr lang="ru-RU" sz="1400" dirty="0" err="1">
                <a:latin typeface="Times New Roman" pitchFamily="18" charset="0"/>
                <a:cs typeface="Times New Roman" pitchFamily="18" charset="0"/>
              </a:rPr>
              <a:t>рахунок</a:t>
            </a:r>
            <a:r>
              <a:rPr lang="ru-RU" sz="1400" dirty="0">
                <a:latin typeface="Times New Roman" pitchFamily="18" charset="0"/>
                <a:cs typeface="Times New Roman" pitchFamily="18" charset="0"/>
              </a:rPr>
              <a:t> перепаду температур </a:t>
            </a:r>
            <a:r>
              <a:rPr lang="ru-RU" sz="1400" dirty="0" err="1">
                <a:latin typeface="Times New Roman" pitchFamily="18" charset="0"/>
                <a:cs typeface="Times New Roman" pitchFamily="18" charset="0"/>
              </a:rPr>
              <a:t>між</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зовнішнім</a:t>
            </a:r>
            <a:r>
              <a:rPr lang="ru-RU" sz="1400" dirty="0">
                <a:latin typeface="Times New Roman" pitchFamily="18" charset="0"/>
                <a:cs typeface="Times New Roman" pitchFamily="18" charset="0"/>
              </a:rPr>
              <a:t> і </a:t>
            </a:r>
            <a:r>
              <a:rPr lang="ru-RU" sz="1400" dirty="0" err="1">
                <a:latin typeface="Times New Roman" pitchFamily="18" charset="0"/>
                <a:cs typeface="Times New Roman" pitchFamily="18" charset="0"/>
              </a:rPr>
              <a:t>внутрішнім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повітрям</a:t>
            </a:r>
            <a:r>
              <a:rPr lang="ru-RU" sz="1400" dirty="0">
                <a:latin typeface="Times New Roman" pitchFamily="18" charset="0"/>
                <a:cs typeface="Times New Roman" pitchFamily="18" charset="0"/>
              </a:rPr>
              <a:t>, а й </a:t>
            </a:r>
            <a:r>
              <a:rPr lang="ru-RU" sz="1400" dirty="0" err="1">
                <a:latin typeface="Times New Roman" pitchFamily="18" charset="0"/>
                <a:cs typeface="Times New Roman" pitchFamily="18" charset="0"/>
              </a:rPr>
              <a:t>прогріти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його</a:t>
            </a:r>
            <a:r>
              <a:rPr lang="ru-RU" sz="1400" dirty="0">
                <a:latin typeface="Times New Roman" pitchFamily="18" charset="0"/>
                <a:cs typeface="Times New Roman" pitchFamily="18" charset="0"/>
              </a:rPr>
              <a:t> за </a:t>
            </a:r>
            <a:r>
              <a:rPr lang="ru-RU" sz="1400" dirty="0" err="1">
                <a:latin typeface="Times New Roman" pitchFamily="18" charset="0"/>
                <a:cs typeface="Times New Roman" pitchFamily="18" charset="0"/>
              </a:rPr>
              <a:t>рахунок</a:t>
            </a:r>
            <a:r>
              <a:rPr lang="ru-RU" sz="1400" dirty="0">
                <a:latin typeface="Times New Roman" pitchFamily="18" charset="0"/>
                <a:cs typeface="Times New Roman" pitchFamily="18" charset="0"/>
              </a:rPr>
              <a:t> природного тепла </a:t>
            </a:r>
            <a:r>
              <a:rPr lang="ru-RU" sz="1400" dirty="0" err="1">
                <a:latin typeface="Times New Roman" pitchFamily="18" charset="0"/>
                <a:cs typeface="Times New Roman" pitchFamily="18" charset="0"/>
              </a:rPr>
              <a:t>землі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Адже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відомо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що</a:t>
            </a:r>
            <a:r>
              <a:rPr lang="ru-RU" sz="1400" dirty="0">
                <a:latin typeface="Times New Roman" pitchFamily="18" charset="0"/>
                <a:cs typeface="Times New Roman" pitchFamily="18" charset="0"/>
              </a:rPr>
              <a:t> температура </a:t>
            </a:r>
            <a:r>
              <a:rPr lang="ru-RU" sz="1400" dirty="0" err="1">
                <a:latin typeface="Times New Roman" pitchFamily="18" charset="0"/>
                <a:cs typeface="Times New Roman" pitchFamily="18" charset="0"/>
              </a:rPr>
              <a:t>землі</a:t>
            </a:r>
            <a:r>
              <a:rPr lang="ru-RU" sz="1400" dirty="0">
                <a:latin typeface="Times New Roman" pitchFamily="18" charset="0"/>
                <a:cs typeface="Times New Roman" pitchFamily="18" charset="0"/>
              </a:rPr>
              <a:t> на </a:t>
            </a:r>
            <a:r>
              <a:rPr lang="ru-RU" sz="1400" dirty="0" err="1">
                <a:latin typeface="Times New Roman" pitchFamily="18" charset="0"/>
                <a:cs typeface="Times New Roman" pitchFamily="18" charset="0"/>
              </a:rPr>
              <a:t>глибині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понад</a:t>
            </a:r>
            <a:r>
              <a:rPr lang="ru-RU" sz="1400" dirty="0">
                <a:latin typeface="Times New Roman" pitchFamily="18" charset="0"/>
                <a:cs typeface="Times New Roman" pitchFamily="18" charset="0"/>
              </a:rPr>
              <a:t> 1,5 м і </a:t>
            </a:r>
            <a:r>
              <a:rPr lang="ru-RU" sz="1400" dirty="0" err="1">
                <a:latin typeface="Times New Roman" pitchFamily="18" charset="0"/>
                <a:cs typeface="Times New Roman" pitchFamily="18" charset="0"/>
              </a:rPr>
              <a:t>влітку</a:t>
            </a:r>
            <a:r>
              <a:rPr lang="ru-RU" sz="1400" dirty="0">
                <a:latin typeface="Times New Roman" pitchFamily="18" charset="0"/>
                <a:cs typeface="Times New Roman" pitchFamily="18" charset="0"/>
              </a:rPr>
              <a:t>, і </a:t>
            </a:r>
            <a:r>
              <a:rPr lang="ru-RU" sz="1400" dirty="0" err="1">
                <a:latin typeface="Times New Roman" pitchFamily="18" charset="0"/>
                <a:cs typeface="Times New Roman" pitchFamily="18" charset="0"/>
              </a:rPr>
              <a:t>взимку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дорівнює</a:t>
            </a:r>
            <a:r>
              <a:rPr lang="ru-RU" sz="1400" dirty="0">
                <a:latin typeface="Times New Roman" pitchFamily="18" charset="0"/>
                <a:cs typeface="Times New Roman" pitchFamily="18" charset="0"/>
              </a:rPr>
              <a:t> 8 градусам. Так, </a:t>
            </a:r>
            <a:r>
              <a:rPr lang="ru-RU" sz="1400" dirty="0" err="1">
                <a:latin typeface="Times New Roman" pitchFamily="18" charset="0"/>
                <a:cs typeface="Times New Roman" pitchFamily="18" charset="0"/>
              </a:rPr>
              <a:t>повітря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проходячи</a:t>
            </a:r>
            <a:r>
              <a:rPr lang="ru-RU" sz="1400" dirty="0">
                <a:latin typeface="Times New Roman" pitchFamily="18" charset="0"/>
                <a:cs typeface="Times New Roman" pitchFamily="18" charset="0"/>
              </a:rPr>
              <a:t> через систему галерей, </a:t>
            </a:r>
            <a:r>
              <a:rPr lang="ru-RU" sz="1400" dirty="0" err="1">
                <a:latin typeface="Times New Roman" pitchFamily="18" charset="0"/>
                <a:cs typeface="Times New Roman" pitchFamily="18" charset="0"/>
              </a:rPr>
              <a:t>нагрівалося</a:t>
            </a:r>
            <a:r>
              <a:rPr lang="ru-RU" sz="1400" dirty="0">
                <a:latin typeface="Times New Roman" pitchFamily="18" charset="0"/>
                <a:cs typeface="Times New Roman" pitchFamily="18" charset="0"/>
              </a:rPr>
              <a:t> за </a:t>
            </a:r>
            <a:r>
              <a:rPr lang="ru-RU" sz="1400" dirty="0" err="1">
                <a:latin typeface="Times New Roman" pitchFamily="18" charset="0"/>
                <a:cs typeface="Times New Roman" pitchFamily="18" charset="0"/>
              </a:rPr>
              <a:t>рахунок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температури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землі</a:t>
            </a:r>
            <a:r>
              <a:rPr lang="ru-RU" sz="1400" dirty="0">
                <a:latin typeface="Times New Roman" pitchFamily="18" charset="0"/>
                <a:cs typeface="Times New Roman" pitchFamily="18" charset="0"/>
              </a:rPr>
              <a:t> й </a:t>
            </a:r>
            <a:r>
              <a:rPr lang="ru-RU" sz="1400" dirty="0" err="1">
                <a:latin typeface="Times New Roman" pitchFamily="18" charset="0"/>
                <a:cs typeface="Times New Roman" pitchFamily="18" charset="0"/>
              </a:rPr>
              <a:t>потрапляло</a:t>
            </a:r>
            <a:r>
              <a:rPr lang="ru-RU" sz="1400" dirty="0">
                <a:latin typeface="Times New Roman" pitchFamily="18" charset="0"/>
                <a:cs typeface="Times New Roman" pitchFamily="18" charset="0"/>
              </a:rPr>
              <a:t> до котла </a:t>
            </a:r>
            <a:r>
              <a:rPr lang="ru-RU" sz="1400" dirty="0" err="1">
                <a:latin typeface="Times New Roman" pitchFamily="18" charset="0"/>
                <a:cs typeface="Times New Roman" pitchFamily="18" charset="0"/>
              </a:rPr>
              <a:t>вже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підігрітим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Улітку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котли</a:t>
            </a:r>
            <a:r>
              <a:rPr lang="ru-RU" sz="1400" dirty="0">
                <a:latin typeface="Times New Roman" pitchFamily="18" charset="0"/>
                <a:cs typeface="Times New Roman" pitchFamily="18" charset="0"/>
              </a:rPr>
              <a:t> не </a:t>
            </a:r>
            <a:r>
              <a:rPr lang="ru-RU" sz="1400" dirty="0" err="1">
                <a:latin typeface="Times New Roman" pitchFamily="18" charset="0"/>
                <a:cs typeface="Times New Roman" pitchFamily="18" charset="0"/>
              </a:rPr>
              <a:t>працювали</a:t>
            </a:r>
            <a:r>
              <a:rPr lang="ru-RU" sz="1400" dirty="0">
                <a:latin typeface="Times New Roman" pitchFamily="18" charset="0"/>
                <a:cs typeface="Times New Roman" pitchFamily="18" charset="0"/>
              </a:rPr>
              <a:t>, але </a:t>
            </a:r>
            <a:r>
              <a:rPr lang="ru-RU" sz="1400" dirty="0" err="1">
                <a:latin typeface="Times New Roman" pitchFamily="18" charset="0"/>
                <a:cs typeface="Times New Roman" pitchFamily="18" charset="0"/>
              </a:rPr>
              <a:t>нагріте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повітря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потрапляючи</a:t>
            </a:r>
            <a:r>
              <a:rPr lang="ru-RU" sz="1400" dirty="0">
                <a:latin typeface="Times New Roman" pitchFamily="18" charset="0"/>
                <a:cs typeface="Times New Roman" pitchFamily="18" charset="0"/>
              </a:rPr>
              <a:t> до </a:t>
            </a:r>
            <a:r>
              <a:rPr lang="ru-RU" sz="1400" dirty="0" err="1">
                <a:latin typeface="Times New Roman" pitchFamily="18" charset="0"/>
                <a:cs typeface="Times New Roman" pitchFamily="18" charset="0"/>
              </a:rPr>
              <a:t>колодязя</a:t>
            </a:r>
            <a:r>
              <a:rPr lang="ru-RU" sz="1400" dirty="0">
                <a:latin typeface="Times New Roman" pitchFamily="18" charset="0"/>
                <a:cs typeface="Times New Roman" pitchFamily="18" charset="0"/>
              </a:rPr>
              <a:t> з водою, </a:t>
            </a:r>
            <a:r>
              <a:rPr lang="ru-RU" sz="1400" dirty="0" err="1">
                <a:latin typeface="Times New Roman" pitchFamily="18" charset="0"/>
                <a:cs typeface="Times New Roman" pitchFamily="18" charset="0"/>
              </a:rPr>
              <a:t>проходячи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тунелями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охолоджувалося</a:t>
            </a:r>
            <a:r>
              <a:rPr lang="ru-RU" sz="1400" dirty="0">
                <a:latin typeface="Times New Roman" pitchFamily="18" charset="0"/>
                <a:cs typeface="Times New Roman" pitchFamily="18" charset="0"/>
              </a:rPr>
              <a:t> до </a:t>
            </a:r>
            <a:r>
              <a:rPr lang="ru-RU" sz="1400" dirty="0" err="1">
                <a:latin typeface="Times New Roman" pitchFamily="18" charset="0"/>
                <a:cs typeface="Times New Roman" pitchFamily="18" charset="0"/>
              </a:rPr>
              <a:t>температури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землі</a:t>
            </a:r>
            <a:r>
              <a:rPr lang="ru-RU" sz="1400" dirty="0">
                <a:latin typeface="Times New Roman" pitchFamily="18" charset="0"/>
                <a:cs typeface="Times New Roman" pitchFamily="18" charset="0"/>
              </a:rPr>
              <a:t> й </a:t>
            </a:r>
            <a:r>
              <a:rPr lang="ru-RU" sz="1400" dirty="0" err="1">
                <a:latin typeface="Times New Roman" pitchFamily="18" charset="0"/>
                <a:cs typeface="Times New Roman" pitchFamily="18" charset="0"/>
              </a:rPr>
              <a:t>потрапляло</a:t>
            </a:r>
            <a:r>
              <a:rPr lang="ru-RU" sz="1400" dirty="0">
                <a:latin typeface="Times New Roman" pitchFamily="18" charset="0"/>
                <a:cs typeface="Times New Roman" pitchFamily="18" charset="0"/>
              </a:rPr>
              <a:t> у </a:t>
            </a:r>
            <a:r>
              <a:rPr lang="ru-RU" sz="1400" dirty="0" err="1">
                <a:latin typeface="Times New Roman" pitchFamily="18" charset="0"/>
                <a:cs typeface="Times New Roman" pitchFamily="18" charset="0"/>
              </a:rPr>
              <a:t>спеціальні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стінові</a:t>
            </a:r>
            <a:r>
              <a:rPr lang="ru-RU" sz="1400" dirty="0">
                <a:latin typeface="Times New Roman" pitchFamily="18" charset="0"/>
                <a:cs typeface="Times New Roman" pitchFamily="18" charset="0"/>
              </a:rPr>
              <a:t> канали, </a:t>
            </a:r>
            <a:r>
              <a:rPr lang="ru-RU" sz="1400" dirty="0" err="1">
                <a:latin typeface="Times New Roman" pitchFamily="18" charset="0"/>
                <a:cs typeface="Times New Roman" pitchFamily="18" charset="0"/>
              </a:rPr>
              <a:t>охолоджуючи</a:t>
            </a:r>
            <a:r>
              <a:rPr lang="ru-RU" sz="1400" dirty="0">
                <a:latin typeface="Times New Roman" pitchFamily="18" charset="0"/>
                <a:cs typeface="Times New Roman" pitchFamily="18" charset="0"/>
              </a:rPr>
              <a:t> всю </a:t>
            </a:r>
            <a:r>
              <a:rPr lang="ru-RU" sz="1400" dirty="0" err="1">
                <a:latin typeface="Times New Roman" pitchFamily="18" charset="0"/>
                <a:cs typeface="Times New Roman" pitchFamily="18" charset="0"/>
              </a:rPr>
              <a:t>будівлю</a:t>
            </a:r>
            <a:r>
              <a:rPr lang="ru-RU" sz="1400" dirty="0">
                <a:latin typeface="Times New Roman" pitchFamily="18" charset="0"/>
                <a:cs typeface="Times New Roman" pitchFamily="18" charset="0"/>
              </a:rPr>
              <a:t>. Так система </a:t>
            </a:r>
            <a:r>
              <a:rPr lang="ru-RU" sz="1400" dirty="0" err="1">
                <a:latin typeface="Times New Roman" pitchFamily="18" charset="0"/>
                <a:cs typeface="Times New Roman" pitchFamily="18" charset="0"/>
              </a:rPr>
              <a:t>опалення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одночасно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була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ще</a:t>
            </a:r>
            <a:r>
              <a:rPr lang="ru-RU" sz="1400" dirty="0">
                <a:latin typeface="Times New Roman" pitchFamily="18" charset="0"/>
                <a:cs typeface="Times New Roman" pitchFamily="18" charset="0"/>
              </a:rPr>
              <a:t> і системою </a:t>
            </a:r>
            <a:r>
              <a:rPr lang="ru-RU" sz="1400" dirty="0" err="1">
                <a:latin typeface="Times New Roman" pitchFamily="18" charset="0"/>
                <a:cs typeface="Times New Roman" pitchFamily="18" charset="0"/>
              </a:rPr>
              <a:t>кондиціювання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Це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всередині</a:t>
            </a:r>
            <a:r>
              <a:rPr lang="ru-RU" sz="1400" dirty="0">
                <a:latin typeface="Times New Roman" pitchFamily="18" charset="0"/>
                <a:cs typeface="Times New Roman" pitchFamily="18" charset="0"/>
              </a:rPr>
              <a:t> XIX </a:t>
            </a:r>
            <a:r>
              <a:rPr lang="ru-RU" sz="1400" dirty="0" err="1">
                <a:latin typeface="Times New Roman" pitchFamily="18" charset="0"/>
                <a:cs typeface="Times New Roman" pitchFamily="18" charset="0"/>
              </a:rPr>
              <a:t>століття</a:t>
            </a:r>
            <a:r>
              <a:rPr lang="ru-RU" sz="1400" dirty="0">
                <a:latin typeface="Times New Roman" pitchFamily="18" charset="0"/>
                <a:cs typeface="Times New Roman" pitchFamily="18" charset="0"/>
              </a:rPr>
              <a:t>! В </a:t>
            </a:r>
            <a:r>
              <a:rPr lang="ru-RU" sz="1400" dirty="0" err="1">
                <a:latin typeface="Times New Roman" pitchFamily="18" charset="0"/>
                <a:cs typeface="Times New Roman" pitchFamily="18" charset="0"/>
              </a:rPr>
              <a:t>місті</a:t>
            </a:r>
            <a:r>
              <a:rPr lang="ru-RU" sz="1400" dirty="0">
                <a:latin typeface="Times New Roman" pitchFamily="18" charset="0"/>
                <a:cs typeface="Times New Roman" pitchFamily="18" charset="0"/>
              </a:rPr>
              <a:t>, яке </a:t>
            </a:r>
            <a:r>
              <a:rPr lang="ru-RU" sz="1400" dirty="0" err="1">
                <a:latin typeface="Times New Roman" pitchFamily="18" charset="0"/>
                <a:cs typeface="Times New Roman" pitchFamily="18" charset="0"/>
              </a:rPr>
              <a:t>тільки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започатковувало</a:t>
            </a:r>
            <a:r>
              <a:rPr lang="ru-RU" sz="1400" dirty="0">
                <a:latin typeface="Times New Roman" pitchFamily="18" charset="0"/>
                <a:cs typeface="Times New Roman" pitchFamily="18" charset="0"/>
              </a:rPr>
              <a:t> свою </a:t>
            </a:r>
            <a:r>
              <a:rPr lang="ru-RU" sz="1400" dirty="0" err="1">
                <a:latin typeface="Times New Roman" pitchFamily="18" charset="0"/>
                <a:cs typeface="Times New Roman" pitchFamily="18" charset="0"/>
              </a:rPr>
              <a:t>славну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історію</a:t>
            </a:r>
            <a:r>
              <a:rPr lang="ru-RU" sz="1400" dirty="0">
                <a:latin typeface="Times New Roman" pitchFamily="18" charset="0"/>
                <a:cs typeface="Times New Roman" pitchFamily="18" charset="0"/>
              </a:rPr>
              <a:t>, почали </a:t>
            </a:r>
            <a:r>
              <a:rPr lang="ru-RU" sz="1400" dirty="0" err="1">
                <a:latin typeface="Times New Roman" pitchFamily="18" charset="0"/>
                <a:cs typeface="Times New Roman" pitchFamily="18" charset="0"/>
              </a:rPr>
              <a:t>зводити</a:t>
            </a:r>
            <a:r>
              <a:rPr lang="ru-RU" sz="1400" dirty="0">
                <a:latin typeface="Times New Roman" pitchFamily="18" charset="0"/>
                <a:cs typeface="Times New Roman" pitchFamily="18" charset="0"/>
              </a:rPr>
              <a:t> комплекс </a:t>
            </a:r>
            <a:r>
              <a:rPr lang="ru-RU" sz="1400" dirty="0" err="1">
                <a:latin typeface="Times New Roman" pitchFamily="18" charset="0"/>
                <a:cs typeface="Times New Roman" pitchFamily="18" charset="0"/>
              </a:rPr>
              <a:t>унікальних</a:t>
            </a:r>
            <a:r>
              <a:rPr lang="ru-RU" sz="1400" dirty="0">
                <a:latin typeface="Times New Roman" pitchFamily="18" charset="0"/>
                <a:cs typeface="Times New Roman" pitchFamily="18" charset="0"/>
              </a:rPr>
              <a:t> казарм для </a:t>
            </a:r>
            <a:r>
              <a:rPr lang="ru-RU" sz="1400" dirty="0" err="1">
                <a:latin typeface="Times New Roman" pitchFamily="18" charset="0"/>
                <a:cs typeface="Times New Roman" pitchFamily="18" charset="0"/>
              </a:rPr>
              <a:t>матросів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флотських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екіпажів</a:t>
            </a:r>
            <a:r>
              <a:rPr lang="ru-RU" sz="1400" dirty="0">
                <a:latin typeface="Times New Roman" pitchFamily="18" charset="0"/>
                <a:cs typeface="Times New Roman" pitchFamily="18" charset="0"/>
              </a:rPr>
              <a:t>. На </a:t>
            </a:r>
            <a:r>
              <a:rPr lang="ru-RU" sz="1400" dirty="0" err="1">
                <a:latin typeface="Times New Roman" pitchFamily="18" charset="0"/>
                <a:cs typeface="Times New Roman" pitchFamily="18" charset="0"/>
              </a:rPr>
              <a:t>сьогоднішній</a:t>
            </a:r>
            <a:r>
              <a:rPr lang="ru-RU" sz="1400" dirty="0">
                <a:latin typeface="Times New Roman" pitchFamily="18" charset="0"/>
                <a:cs typeface="Times New Roman" pitchFamily="18" charset="0"/>
              </a:rPr>
              <a:t> день </a:t>
            </a:r>
            <a:r>
              <a:rPr lang="ru-RU" sz="1400" dirty="0" err="1">
                <a:latin typeface="Times New Roman" pitchFamily="18" charset="0"/>
                <a:cs typeface="Times New Roman" pitchFamily="18" charset="0"/>
              </a:rPr>
              <a:t>ці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будівлі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мають</a:t>
            </a:r>
            <a:r>
              <a:rPr lang="ru-RU" sz="1400" dirty="0">
                <a:latin typeface="Times New Roman" pitchFamily="18" charset="0"/>
                <a:cs typeface="Times New Roman" pitchFamily="18" charset="0"/>
              </a:rPr>
              <a:t> статус </a:t>
            </a:r>
            <a:r>
              <a:rPr lang="ru-RU" sz="1400" dirty="0" err="1">
                <a:latin typeface="Times New Roman" pitchFamily="18" charset="0"/>
                <a:cs typeface="Times New Roman" pitchFamily="18" charset="0"/>
              </a:rPr>
              <a:t>пам'ятки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архітектури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національного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значення</a:t>
            </a:r>
            <a:r>
              <a:rPr lang="ru-RU" sz="1400" dirty="0">
                <a:latin typeface="Times New Roman" pitchFamily="18" charset="0"/>
                <a:cs typeface="Times New Roman" pitchFamily="18" charset="0"/>
              </a:rPr>
              <a:t>. В </a:t>
            </a:r>
            <a:r>
              <a:rPr lang="ru-RU" sz="1400" dirty="0" err="1">
                <a:latin typeface="Times New Roman" pitchFamily="18" charset="0"/>
                <a:cs typeface="Times New Roman" pitchFamily="18" charset="0"/>
              </a:rPr>
              <a:t>частині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цього</a:t>
            </a:r>
            <a:r>
              <a:rPr lang="ru-RU" sz="1400" dirty="0">
                <a:latin typeface="Times New Roman" pitchFamily="18" charset="0"/>
                <a:cs typeface="Times New Roman" pitchFamily="18" charset="0"/>
              </a:rPr>
              <a:t> комплексу зараз </a:t>
            </a:r>
            <a:r>
              <a:rPr lang="ru-RU" sz="1400" dirty="0" err="1">
                <a:latin typeface="Times New Roman" pitchFamily="18" charset="0"/>
                <a:cs typeface="Times New Roman" pitchFamily="18" charset="0"/>
              </a:rPr>
              <a:t>розміщений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обласний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краєзнавчий</a:t>
            </a:r>
            <a:r>
              <a:rPr lang="ru-RU" sz="1400" dirty="0">
                <a:latin typeface="Times New Roman" pitchFamily="18" charset="0"/>
                <a:cs typeface="Times New Roman" pitchFamily="18" charset="0"/>
              </a:rPr>
              <a:t> музей </a:t>
            </a:r>
            <a:r>
              <a:rPr lang="ru-RU" sz="1400" dirty="0" err="1">
                <a:latin typeface="Times New Roman" pitchFamily="18" charset="0"/>
                <a:cs typeface="Times New Roman" pitchFamily="18" charset="0"/>
              </a:rPr>
              <a:t>який</a:t>
            </a:r>
            <a:r>
              <a:rPr lang="ru-RU" sz="1400" dirty="0">
                <a:latin typeface="Times New Roman" pitchFamily="18" charset="0"/>
                <a:cs typeface="Times New Roman" pitchFamily="18" charset="0"/>
              </a:rPr>
              <a:t> став </a:t>
            </a:r>
            <a:r>
              <a:rPr lang="ru-RU" sz="1400" dirty="0" err="1">
                <a:latin typeface="Times New Roman" pitchFamily="18" charset="0"/>
                <a:cs typeface="Times New Roman" pitchFamily="18" charset="0"/>
              </a:rPr>
              <a:t>візитівкою</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міста</a:t>
            </a:r>
            <a:r>
              <a:rPr lang="ru-RU" sz="1400" dirty="0">
                <a:latin typeface="Times New Roman" pitchFamily="18" charset="0"/>
                <a:cs typeface="Times New Roman" pitchFamily="18" charset="0"/>
              </a:rPr>
              <a:t>.</a:t>
            </a:r>
          </a:p>
          <a:p>
            <a:pPr marL="0" indent="0">
              <a:buNone/>
            </a:pPr>
            <a:endParaRPr lang="ru-RU" sz="1600" dirty="0">
              <a:solidFill>
                <a:srgbClr val="FFFFFF"/>
              </a:solidFill>
              <a:latin typeface="Times New Roman" pitchFamily="18" charset="0"/>
              <a:cs typeface="Times New Roman"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329682" cy="1747261"/>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318" y="-1"/>
            <a:ext cx="2329682" cy="1747261"/>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1662" y="1747259"/>
            <a:ext cx="1770993" cy="1221985"/>
          </a:xfrm>
          <a:prstGeom prst="rect">
            <a:avLst/>
          </a:prstGeom>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558" y="1741800"/>
            <a:ext cx="1844566" cy="1227444"/>
          </a:xfrm>
          <a:prstGeom prst="rect">
            <a:avLst/>
          </a:prstGeom>
        </p:spPr>
      </p:pic>
    </p:spTree>
    <p:extLst>
      <p:ext uri="{BB962C8B-B14F-4D97-AF65-F5344CB8AC3E}">
        <p14:creationId xmlns:p14="http://schemas.microsoft.com/office/powerpoint/2010/main" val="2803008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0" y="3444766"/>
            <a:ext cx="12192000" cy="3413234"/>
          </a:xfrm>
          <a:gradFill>
            <a:gsLst>
              <a:gs pos="0">
                <a:srgbClr val="5E9EFF">
                  <a:alpha val="37000"/>
                </a:srgbClr>
              </a:gs>
              <a:gs pos="39999">
                <a:srgbClr val="85C2FF"/>
              </a:gs>
              <a:gs pos="70000">
                <a:srgbClr val="C4D6EB"/>
              </a:gs>
              <a:gs pos="100000">
                <a:srgbClr val="FFEBFA"/>
              </a:gs>
            </a:gsLst>
            <a:lin ang="5400000" scaled="0"/>
          </a:gradFill>
        </p:spPr>
        <p:txBody>
          <a:bodyPr>
            <a:noAutofit/>
          </a:bodyPr>
          <a:lstStyle/>
          <a:p>
            <a:pPr marL="0" indent="0" algn="just">
              <a:buNone/>
            </a:pPr>
            <a:r>
              <a:rPr lang="ru-RU" sz="1400" dirty="0" smtClean="0">
                <a:latin typeface="Times New Roman" pitchFamily="18" charset="0"/>
                <a:cs typeface="Times New Roman" pitchFamily="18" charset="0"/>
              </a:rPr>
              <a:t>«</a:t>
            </a:r>
            <a:r>
              <a:rPr lang="ru-RU" sz="1400" dirty="0" err="1" smtClean="0">
                <a:latin typeface="Times New Roman" pitchFamily="18" charset="0"/>
                <a:cs typeface="Times New Roman" pitchFamily="18" charset="0"/>
              </a:rPr>
              <a:t>Турецький</a:t>
            </a:r>
            <a:r>
              <a:rPr lang="ru-RU" sz="1400" dirty="0" smtClean="0">
                <a:latin typeface="Times New Roman" pitchFamily="18" charset="0"/>
                <a:cs typeface="Times New Roman" pitchFamily="18" charset="0"/>
              </a:rPr>
              <a:t> фонтан» - </a:t>
            </a:r>
            <a:r>
              <a:rPr lang="ru-RU" sz="1400" dirty="0" err="1" smtClean="0">
                <a:latin typeface="Times New Roman" pitchFamily="18" charset="0"/>
                <a:cs typeface="Times New Roman" pitchFamily="18" charset="0"/>
              </a:rPr>
              <a:t>ніби</a:t>
            </a:r>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фонтан </a:t>
            </a:r>
            <a:r>
              <a:rPr lang="ru-RU" sz="1400" dirty="0" err="1">
                <a:latin typeface="Times New Roman" pitchFamily="18" charset="0"/>
                <a:cs typeface="Times New Roman" pitchFamily="18" charset="0"/>
              </a:rPr>
              <a:t>збудував</a:t>
            </a:r>
            <a:r>
              <a:rPr lang="ru-RU" sz="1400" dirty="0">
                <a:latin typeface="Times New Roman" pitchFamily="18" charset="0"/>
                <a:cs typeface="Times New Roman" pitchFamily="18" charset="0"/>
              </a:rPr>
              <a:t> князь </a:t>
            </a:r>
            <a:r>
              <a:rPr lang="ru-RU" sz="1400" dirty="0" err="1">
                <a:latin typeface="Times New Roman" pitchFamily="18" charset="0"/>
                <a:cs typeface="Times New Roman" pitchFamily="18" charset="0"/>
              </a:rPr>
              <a:t>Потьомкін</a:t>
            </a:r>
            <a:r>
              <a:rPr lang="ru-RU" sz="1400" dirty="0">
                <a:latin typeface="Times New Roman" pitchFamily="18" charset="0"/>
                <a:cs typeface="Times New Roman" pitchFamily="18" charset="0"/>
              </a:rPr>
              <a:t>. Але </a:t>
            </a:r>
            <a:r>
              <a:rPr lang="ru-RU" sz="1400" dirty="0" err="1">
                <a:latin typeface="Times New Roman" pitchFamily="18" charset="0"/>
                <a:cs typeface="Times New Roman" pitchFamily="18" charset="0"/>
              </a:rPr>
              <a:t>джерелом</a:t>
            </a:r>
            <a:r>
              <a:rPr lang="ru-RU" sz="1400" dirty="0">
                <a:latin typeface="Times New Roman" pitchFamily="18" charset="0"/>
                <a:cs typeface="Times New Roman" pitchFamily="18" charset="0"/>
              </a:rPr>
              <a:t> на </a:t>
            </a:r>
            <a:r>
              <a:rPr lang="ru-RU" sz="1400" dirty="0" err="1">
                <a:latin typeface="Times New Roman" pitchFamily="18" charset="0"/>
                <a:cs typeface="Times New Roman" pitchFamily="18" charset="0"/>
              </a:rPr>
              <a:t>цьому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місці</a:t>
            </a:r>
            <a:r>
              <a:rPr lang="ru-RU" sz="1400" dirty="0">
                <a:latin typeface="Times New Roman" pitchFamily="18" charset="0"/>
                <a:cs typeface="Times New Roman" pitchFamily="18" charset="0"/>
              </a:rPr>
              <a:t> почали </a:t>
            </a:r>
            <a:r>
              <a:rPr lang="ru-RU" sz="1400" dirty="0" err="1">
                <a:latin typeface="Times New Roman" pitchFamily="18" charset="0"/>
                <a:cs typeface="Times New Roman" pitchFamily="18" charset="0"/>
              </a:rPr>
              <a:t>користуватись</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ще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раніше</a:t>
            </a:r>
            <a:r>
              <a:rPr lang="ru-RU" sz="1400" dirty="0">
                <a:latin typeface="Times New Roman" pitchFamily="18" charset="0"/>
                <a:cs typeface="Times New Roman" pitchFamily="18" charset="0"/>
              </a:rPr>
              <a:t>. У 1784 </a:t>
            </a:r>
            <a:r>
              <a:rPr lang="ru-RU" sz="1400" dirty="0" err="1">
                <a:latin typeface="Times New Roman" pitchFamily="18" charset="0"/>
                <a:cs typeface="Times New Roman" pitchFamily="18" charset="0"/>
              </a:rPr>
              <a:t>році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ділянку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землі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що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згодом</a:t>
            </a:r>
            <a:r>
              <a:rPr lang="ru-RU" sz="1400" dirty="0">
                <a:latin typeface="Times New Roman" pitchFamily="18" charset="0"/>
                <a:cs typeface="Times New Roman" pitchFamily="18" charset="0"/>
              </a:rPr>
              <a:t> стане </a:t>
            </a:r>
            <a:r>
              <a:rPr lang="ru-RU" sz="1400" dirty="0" err="1">
                <a:latin typeface="Times New Roman" pitchFamily="18" charset="0"/>
                <a:cs typeface="Times New Roman" pitchFamily="18" charset="0"/>
              </a:rPr>
              <a:t>Миколаївським</a:t>
            </a:r>
            <a:r>
              <a:rPr lang="ru-RU" sz="1400" dirty="0">
                <a:latin typeface="Times New Roman" pitchFamily="18" charset="0"/>
                <a:cs typeface="Times New Roman" pitchFamily="18" charset="0"/>
              </a:rPr>
              <a:t> яхт-клубом, </a:t>
            </a:r>
            <a:r>
              <a:rPr lang="ru-RU" sz="1400" dirty="0" err="1">
                <a:latin typeface="Times New Roman" pitchFamily="18" charset="0"/>
                <a:cs typeface="Times New Roman" pitchFamily="18" charset="0"/>
              </a:rPr>
              <a:t>передаликупцеві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австрійського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походження</a:t>
            </a:r>
            <a:r>
              <a:rPr lang="ru-RU" sz="1400" dirty="0">
                <a:latin typeface="Times New Roman" pitchFamily="18" charset="0"/>
                <a:cs typeface="Times New Roman" pitchFamily="18" charset="0"/>
              </a:rPr>
              <a:t> Францу Фабре. </a:t>
            </a:r>
            <a:r>
              <a:rPr lang="ru-RU" sz="1400" dirty="0" err="1">
                <a:latin typeface="Times New Roman" pitchFamily="18" charset="0"/>
                <a:cs typeface="Times New Roman" pitchFamily="18" charset="0"/>
              </a:rPr>
              <a:t>Негоціант</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вирішив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влаштуватись</a:t>
            </a:r>
            <a:r>
              <a:rPr lang="ru-RU" sz="1400" dirty="0">
                <a:latin typeface="Times New Roman" pitchFamily="18" charset="0"/>
                <a:cs typeface="Times New Roman" pitchFamily="18" charset="0"/>
              </a:rPr>
              <a:t> в </a:t>
            </a:r>
            <a:r>
              <a:rPr lang="ru-RU" sz="1400" dirty="0" err="1">
                <a:latin typeface="Times New Roman" pitchFamily="18" charset="0"/>
                <a:cs typeface="Times New Roman" pitchFamily="18" charset="0"/>
              </a:rPr>
              <a:t>Миколаєві</a:t>
            </a:r>
            <a:r>
              <a:rPr lang="ru-RU" sz="1400" dirty="0">
                <a:latin typeface="Times New Roman" pitchFamily="18" charset="0"/>
                <a:cs typeface="Times New Roman" pitchFamily="18" charset="0"/>
              </a:rPr>
              <a:t>, як годиться. </a:t>
            </a:r>
            <a:r>
              <a:rPr lang="ru-RU" sz="1400" dirty="0" err="1">
                <a:latin typeface="Times New Roman" pitchFamily="18" charset="0"/>
                <a:cs typeface="Times New Roman" pitchFamily="18" charset="0"/>
              </a:rPr>
              <a:t>тим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більше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що</a:t>
            </a:r>
            <a:r>
              <a:rPr lang="ru-RU" sz="1400" dirty="0">
                <a:latin typeface="Times New Roman" pitchFamily="18" charset="0"/>
                <a:cs typeface="Times New Roman" pitchFamily="18" charset="0"/>
              </a:rPr>
              <a:t> один </a:t>
            </a:r>
            <a:r>
              <a:rPr lang="ru-RU" sz="1400" dirty="0" err="1">
                <a:latin typeface="Times New Roman" pitchFamily="18" charset="0"/>
                <a:cs typeface="Times New Roman" pitchFamily="18" charset="0"/>
              </a:rPr>
              <a:t>маєток</a:t>
            </a:r>
            <a:r>
              <a:rPr lang="ru-RU" sz="1400" dirty="0">
                <a:latin typeface="Times New Roman" pitchFamily="18" charset="0"/>
                <a:cs typeface="Times New Roman" pitchFamily="18" charset="0"/>
              </a:rPr>
              <a:t> тут </a:t>
            </a:r>
            <a:r>
              <a:rPr lang="ru-RU" sz="1400" dirty="0" err="1">
                <a:latin typeface="Times New Roman" pitchFamily="18" charset="0"/>
                <a:cs typeface="Times New Roman" pitchFamily="18" charset="0"/>
              </a:rPr>
              <a:t>вже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мав</a:t>
            </a:r>
            <a:r>
              <a:rPr lang="ru-RU" sz="1400" dirty="0">
                <a:latin typeface="Times New Roman" pitchFamily="18" charset="0"/>
                <a:cs typeface="Times New Roman" pitchFamily="18" charset="0"/>
              </a:rPr>
              <a:t> – </a:t>
            </a:r>
            <a:r>
              <a:rPr lang="ru-RU" sz="1400" dirty="0" err="1">
                <a:latin typeface="Times New Roman" pitchFamily="18" charset="0"/>
                <a:cs typeface="Times New Roman" pitchFamily="18" charset="0"/>
              </a:rPr>
              <a:t>відома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Фаброва</a:t>
            </a:r>
            <a:r>
              <a:rPr lang="ru-RU" sz="1400" dirty="0">
                <a:latin typeface="Times New Roman" pitchFamily="18" charset="0"/>
                <a:cs typeface="Times New Roman" pitchFamily="18" charset="0"/>
              </a:rPr>
              <a:t> дача, </a:t>
            </a:r>
            <a:r>
              <a:rPr lang="ru-RU" sz="1400" dirty="0" err="1">
                <a:latin typeface="Times New Roman" pitchFamily="18" charset="0"/>
                <a:cs typeface="Times New Roman" pitchFamily="18" charset="0"/>
              </a:rPr>
              <a:t>або</a:t>
            </a:r>
            <a:r>
              <a:rPr lang="ru-RU" sz="1400" dirty="0">
                <a:latin typeface="Times New Roman" pitchFamily="18" charset="0"/>
                <a:cs typeface="Times New Roman" pitchFamily="18" charset="0"/>
              </a:rPr>
              <a:t> ж </a:t>
            </a:r>
            <a:r>
              <a:rPr lang="ru-RU" sz="1400" dirty="0" err="1">
                <a:latin typeface="Times New Roman" pitchFamily="18" charset="0"/>
                <a:cs typeface="Times New Roman" pitchFamily="18" charset="0"/>
              </a:rPr>
              <a:t>Богоявленське</a:t>
            </a:r>
            <a:r>
              <a:rPr lang="ru-RU" sz="1400" dirty="0">
                <a:latin typeface="Times New Roman" pitchFamily="18" charset="0"/>
                <a:cs typeface="Times New Roman" pitchFamily="18" charset="0"/>
              </a:rPr>
              <a:t>. Тому за три роки </a:t>
            </a:r>
            <a:r>
              <a:rPr lang="ru-RU" sz="1400" dirty="0" err="1">
                <a:latin typeface="Times New Roman" pitchFamily="18" charset="0"/>
                <a:cs typeface="Times New Roman" pitchFamily="18" charset="0"/>
              </a:rPr>
              <a:t>збудував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кам’яний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будинок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господарчі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споруди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водяний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млин</a:t>
            </a:r>
            <a:r>
              <a:rPr lang="ru-RU" sz="1400" dirty="0">
                <a:latin typeface="Times New Roman" pitchFamily="18" charset="0"/>
                <a:cs typeface="Times New Roman" pitchFamily="18" charset="0"/>
              </a:rPr>
              <a:t> і фонтан. До фонтану воду подавали по трубах з </a:t>
            </a:r>
            <a:r>
              <a:rPr lang="ru-RU" sz="1400" dirty="0" err="1">
                <a:latin typeface="Times New Roman" pitchFamily="18" charset="0"/>
                <a:cs typeface="Times New Roman" pitchFamily="18" charset="0"/>
              </a:rPr>
              <a:t>місцевого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джерела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Дійсно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саме</a:t>
            </a:r>
            <a:r>
              <a:rPr lang="ru-RU" sz="1400" dirty="0">
                <a:latin typeface="Times New Roman" pitchFamily="18" charset="0"/>
                <a:cs typeface="Times New Roman" pitchFamily="18" charset="0"/>
              </a:rPr>
              <a:t> в той час </a:t>
            </a:r>
            <a:r>
              <a:rPr lang="ru-RU" sz="1400" dirty="0" err="1">
                <a:latin typeface="Times New Roman" pitchFamily="18" charset="0"/>
                <a:cs typeface="Times New Roman" pitchFamily="18" charset="0"/>
              </a:rPr>
              <a:t>були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відкриті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джерела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які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згодом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називатимуть</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Спаськими</a:t>
            </a: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На </a:t>
            </a:r>
            <a:r>
              <a:rPr lang="ru-RU" sz="1400" dirty="0" err="1" smtClean="0">
                <a:latin typeface="Times New Roman" pitchFamily="18" charset="0"/>
                <a:cs typeface="Times New Roman" pitchFamily="18" charset="0"/>
              </a:rPr>
              <a:t>фонтані</a:t>
            </a:r>
            <a:r>
              <a:rPr lang="ru-RU" sz="1400" dirty="0" smtClean="0">
                <a:latin typeface="Times New Roman" pitchFamily="18" charset="0"/>
                <a:cs typeface="Times New Roman" pitchFamily="18" charset="0"/>
              </a:rPr>
              <a:t> </a:t>
            </a:r>
            <a:r>
              <a:rPr lang="ru-RU" sz="1400" dirty="0" err="1">
                <a:latin typeface="Times New Roman" pitchFamily="18" charset="0"/>
                <a:cs typeface="Times New Roman" pitchFamily="18" charset="0"/>
              </a:rPr>
              <a:t>можна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побачити</a:t>
            </a:r>
            <a:r>
              <a:rPr lang="ru-RU" sz="1400" dirty="0">
                <a:latin typeface="Times New Roman" pitchFamily="18" charset="0"/>
                <a:cs typeface="Times New Roman" pitchFamily="18" charset="0"/>
              </a:rPr>
              <a:t> дату 1842 </a:t>
            </a:r>
            <a:r>
              <a:rPr lang="ru-RU" sz="1400" dirty="0" err="1">
                <a:latin typeface="Times New Roman" pitchFamily="18" charset="0"/>
                <a:cs typeface="Times New Roman" pitchFamily="18" charset="0"/>
              </a:rPr>
              <a:t>рік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це</a:t>
            </a:r>
            <a:r>
              <a:rPr lang="ru-RU" sz="1400" dirty="0">
                <a:latin typeface="Times New Roman" pitchFamily="18" charset="0"/>
                <a:cs typeface="Times New Roman" pitchFamily="18" charset="0"/>
              </a:rPr>
              <a:t> дата </a:t>
            </a:r>
            <a:r>
              <a:rPr lang="ru-RU" sz="1400" dirty="0" err="1">
                <a:latin typeface="Times New Roman" pitchFamily="18" charset="0"/>
                <a:cs typeface="Times New Roman" pitchFamily="18" charset="0"/>
              </a:rPr>
              <a:t>завершення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його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будівництва</a:t>
            </a:r>
            <a:r>
              <a:rPr lang="ru-RU" sz="1400" dirty="0">
                <a:latin typeface="Times New Roman" pitchFamily="18" charset="0"/>
                <a:cs typeface="Times New Roman" pitchFamily="18" charset="0"/>
              </a:rPr>
              <a:t>. Остаточного </a:t>
            </a:r>
            <a:r>
              <a:rPr lang="ru-RU" sz="1400" dirty="0" err="1">
                <a:latin typeface="Times New Roman" pitchFamily="18" charset="0"/>
                <a:cs typeface="Times New Roman" pitchFamily="18" charset="0"/>
              </a:rPr>
              <a:t>вигляду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йому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надав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відомий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архітектор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англієць</a:t>
            </a:r>
            <a:r>
              <a:rPr lang="ru-RU" sz="1400" dirty="0">
                <a:latin typeface="Times New Roman" pitchFamily="18" charset="0"/>
                <a:cs typeface="Times New Roman" pitchFamily="18" charset="0"/>
              </a:rPr>
              <a:t> Карл </a:t>
            </a:r>
            <a:r>
              <a:rPr lang="ru-RU" sz="1400" dirty="0" err="1">
                <a:latin typeface="Times New Roman" pitchFamily="18" charset="0"/>
                <a:cs typeface="Times New Roman" pitchFamily="18" charset="0"/>
              </a:rPr>
              <a:t>Акройд</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дотримався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усіх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канонів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мавританського</a:t>
            </a:r>
            <a:r>
              <a:rPr lang="ru-RU" sz="1400" dirty="0">
                <a:latin typeface="Times New Roman" pitchFamily="18" charset="0"/>
                <a:cs typeface="Times New Roman" pitchFamily="18" charset="0"/>
              </a:rPr>
              <a:t>” стилю. </a:t>
            </a:r>
            <a:r>
              <a:rPr lang="ru-RU" sz="1400" dirty="0" err="1">
                <a:latin typeface="Times New Roman" pitchFamily="18" charset="0"/>
                <a:cs typeface="Times New Roman" pitchFamily="18" charset="0"/>
              </a:rPr>
              <a:t>Тож</a:t>
            </a:r>
            <a:r>
              <a:rPr lang="ru-RU" sz="1400" dirty="0">
                <a:latin typeface="Times New Roman" pitchFamily="18" charset="0"/>
                <a:cs typeface="Times New Roman" pitchFamily="18" charset="0"/>
              </a:rPr>
              <a:t> в </a:t>
            </a:r>
            <a:r>
              <a:rPr lang="ru-RU" sz="1400" dirty="0" err="1">
                <a:latin typeface="Times New Roman" pitchFamily="18" charset="0"/>
                <a:cs typeface="Times New Roman" pitchFamily="18" charset="0"/>
              </a:rPr>
              <a:t>серед</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миколаївсців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його</a:t>
            </a:r>
            <a:r>
              <a:rPr lang="ru-RU" sz="1400" dirty="0">
                <a:latin typeface="Times New Roman" pitchFamily="18" charset="0"/>
                <a:cs typeface="Times New Roman" pitchFamily="18" charset="0"/>
              </a:rPr>
              <a:t> стали </a:t>
            </a:r>
            <a:r>
              <a:rPr lang="ru-RU" sz="1400" dirty="0" err="1">
                <a:latin typeface="Times New Roman" pitchFamily="18" charset="0"/>
                <a:cs typeface="Times New Roman" pitchFamily="18" charset="0"/>
              </a:rPr>
              <a:t>називати</a:t>
            </a:r>
            <a:r>
              <a:rPr lang="ru-RU" sz="1400" dirty="0">
                <a:latin typeface="Times New Roman" pitchFamily="18" charset="0"/>
                <a:cs typeface="Times New Roman" pitchFamily="18" charset="0"/>
              </a:rPr>
              <a:t> “Султанском фонтаном”. </a:t>
            </a:r>
            <a:r>
              <a:rPr lang="ru-RU" sz="1400" dirty="0" err="1">
                <a:latin typeface="Times New Roman" pitchFamily="18" charset="0"/>
                <a:cs typeface="Times New Roman" pitchFamily="18" charset="0"/>
              </a:rPr>
              <a:t>Трохи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згодом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назва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трансформувалась</a:t>
            </a:r>
            <a:r>
              <a:rPr lang="ru-RU" sz="1400" dirty="0">
                <a:latin typeface="Times New Roman" pitchFamily="18" charset="0"/>
                <a:cs typeface="Times New Roman" pitchFamily="18" charset="0"/>
              </a:rPr>
              <a:t> у “</a:t>
            </a:r>
            <a:r>
              <a:rPr lang="ru-RU" sz="1400" dirty="0" err="1">
                <a:latin typeface="Times New Roman" pitchFamily="18" charset="0"/>
                <a:cs typeface="Times New Roman" pitchFamily="18" charset="0"/>
              </a:rPr>
              <a:t>Турецький</a:t>
            </a:r>
            <a:r>
              <a:rPr lang="ru-RU" sz="1400" dirty="0">
                <a:latin typeface="Times New Roman" pitchFamily="18" charset="0"/>
                <a:cs typeface="Times New Roman" pitchFamily="18" charset="0"/>
              </a:rPr>
              <a:t> фонтан</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Потьомкін</a:t>
            </a:r>
            <a:r>
              <a:rPr lang="ru-RU" sz="1400" dirty="0" smtClean="0">
                <a:latin typeface="Times New Roman" pitchFamily="18" charset="0"/>
                <a:cs typeface="Times New Roman" pitchFamily="18" charset="0"/>
              </a:rPr>
              <a:t> </a:t>
            </a:r>
            <a:r>
              <a:rPr lang="ru-RU" sz="1400" dirty="0" err="1">
                <a:latin typeface="Times New Roman" pitchFamily="18" charset="0"/>
                <a:cs typeface="Times New Roman" pitchFamily="18" charset="0"/>
              </a:rPr>
              <a:t>турбувався</a:t>
            </a:r>
            <a:r>
              <a:rPr lang="ru-RU" sz="1400" dirty="0">
                <a:latin typeface="Times New Roman" pitchFamily="18" charset="0"/>
                <a:cs typeface="Times New Roman" pitchFamily="18" charset="0"/>
              </a:rPr>
              <a:t> про </a:t>
            </a:r>
            <a:r>
              <a:rPr lang="ru-RU" sz="1400" dirty="0" err="1">
                <a:latin typeface="Times New Roman" pitchFamily="18" charset="0"/>
                <a:cs typeface="Times New Roman" pitchFamily="18" charset="0"/>
              </a:rPr>
              <a:t>джерело</a:t>
            </a:r>
            <a:r>
              <a:rPr lang="ru-RU" sz="1400" dirty="0">
                <a:latin typeface="Times New Roman" pitchFamily="18" charset="0"/>
                <a:cs typeface="Times New Roman" pitchFamily="18" charset="0"/>
              </a:rPr>
              <a:t>. Вода там </a:t>
            </a:r>
            <a:r>
              <a:rPr lang="ru-RU" sz="1400" dirty="0" err="1">
                <a:latin typeface="Times New Roman" pitchFamily="18" charset="0"/>
                <a:cs typeface="Times New Roman" pitchFamily="18" charset="0"/>
              </a:rPr>
              <a:t>була</a:t>
            </a:r>
            <a:r>
              <a:rPr lang="ru-RU" sz="1400" dirty="0">
                <a:latin typeface="Times New Roman" pitchFamily="18" charset="0"/>
                <a:cs typeface="Times New Roman" pitchFamily="18" charset="0"/>
              </a:rPr>
              <a:t> смачною. </a:t>
            </a:r>
            <a:r>
              <a:rPr lang="ru-RU" sz="1400" dirty="0" err="1">
                <a:latin typeface="Times New Roman" pitchFamily="18" charset="0"/>
                <a:cs typeface="Times New Roman" pitchFamily="18" charset="0"/>
              </a:rPr>
              <a:t>Тож</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згодом</a:t>
            </a:r>
            <a:r>
              <a:rPr lang="ru-RU" sz="1400" dirty="0">
                <a:latin typeface="Times New Roman" pitchFamily="18" charset="0"/>
                <a:cs typeface="Times New Roman" pitchFamily="18" charset="0"/>
              </a:rPr>
              <a:t>, коли палац став </a:t>
            </a:r>
            <a:r>
              <a:rPr lang="ru-RU" sz="1400" dirty="0" err="1">
                <a:latin typeface="Times New Roman" pitchFamily="18" charset="0"/>
                <a:cs typeface="Times New Roman" pitchFamily="18" charset="0"/>
              </a:rPr>
              <a:t>Літнім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морським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зібранням</a:t>
            </a:r>
            <a:r>
              <a:rPr lang="ru-RU" sz="1400" dirty="0">
                <a:latin typeface="Times New Roman" pitchFamily="18" charset="0"/>
                <a:cs typeface="Times New Roman" pitchFamily="18" charset="0"/>
              </a:rPr>
              <a:t>, а </a:t>
            </a:r>
            <a:r>
              <a:rPr lang="ru-RU" sz="1400" dirty="0" err="1">
                <a:latin typeface="Times New Roman" pitchFamily="18" charset="0"/>
                <a:cs typeface="Times New Roman" pitchFamily="18" charset="0"/>
              </a:rPr>
              <a:t>поряд</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збудували</a:t>
            </a:r>
            <a:r>
              <a:rPr lang="ru-RU" sz="1400" dirty="0">
                <a:latin typeface="Times New Roman" pitchFamily="18" charset="0"/>
                <a:cs typeface="Times New Roman" pitchFamily="18" charset="0"/>
              </a:rPr>
              <a:t> яхт-клуб, </a:t>
            </a:r>
            <a:r>
              <a:rPr lang="ru-RU" sz="1400" dirty="0" err="1">
                <a:latin typeface="Times New Roman" pitchFamily="18" charset="0"/>
                <a:cs typeface="Times New Roman" pitchFamily="18" charset="0"/>
              </a:rPr>
              <a:t>це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місце</a:t>
            </a:r>
            <a:r>
              <a:rPr lang="ru-RU" sz="1400" dirty="0">
                <a:latin typeface="Times New Roman" pitchFamily="18" charset="0"/>
                <a:cs typeface="Times New Roman" pitchFamily="18" charset="0"/>
              </a:rPr>
              <a:t> стало </a:t>
            </a:r>
            <a:r>
              <a:rPr lang="ru-RU" sz="1400" dirty="0" err="1">
                <a:latin typeface="Times New Roman" pitchFamily="18" charset="0"/>
                <a:cs typeface="Times New Roman" pitchFamily="18" charset="0"/>
              </a:rPr>
              <a:t>улюбленим</a:t>
            </a:r>
            <a:r>
              <a:rPr lang="ru-RU" sz="1400" dirty="0">
                <a:latin typeface="Times New Roman" pitchFamily="18" charset="0"/>
                <a:cs typeface="Times New Roman" pitchFamily="18" charset="0"/>
              </a:rPr>
              <a:t> для </a:t>
            </a:r>
            <a:r>
              <a:rPr lang="ru-RU" sz="1400" dirty="0" err="1">
                <a:latin typeface="Times New Roman" pitchFamily="18" charset="0"/>
                <a:cs typeface="Times New Roman" pitchFamily="18" charset="0"/>
              </a:rPr>
              <a:t>прогулянок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городян</a:t>
            </a:r>
            <a:r>
              <a:rPr lang="ru-RU" sz="1400" dirty="0">
                <a:latin typeface="Times New Roman" pitchFamily="18" charset="0"/>
                <a:cs typeface="Times New Roman" pitchFamily="18" charset="0"/>
              </a:rPr>
              <a:t>. У 1920-х роках палац, </a:t>
            </a:r>
            <a:r>
              <a:rPr lang="ru-RU" sz="1400" dirty="0" err="1">
                <a:latin typeface="Times New Roman" pitchFamily="18" charset="0"/>
                <a:cs typeface="Times New Roman" pitchFamily="18" charset="0"/>
              </a:rPr>
              <a:t>що</a:t>
            </a:r>
            <a:r>
              <a:rPr lang="ru-RU" sz="1400" dirty="0">
                <a:latin typeface="Times New Roman" pitchFamily="18" charset="0"/>
                <a:cs typeface="Times New Roman" pitchFamily="18" charset="0"/>
              </a:rPr>
              <a:t> до </a:t>
            </a:r>
            <a:r>
              <a:rPr lang="ru-RU" sz="1400" dirty="0" err="1">
                <a:latin typeface="Times New Roman" pitchFamily="18" charset="0"/>
                <a:cs typeface="Times New Roman" pitchFamily="18" charset="0"/>
              </a:rPr>
              <a:t>речі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дерев’яним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згорів</a:t>
            </a:r>
            <a:r>
              <a:rPr lang="ru-RU" sz="1400" dirty="0">
                <a:latin typeface="Times New Roman" pitchFamily="18" charset="0"/>
                <a:cs typeface="Times New Roman" pitchFamily="18" charset="0"/>
              </a:rPr>
              <a:t>. Але фонтан </a:t>
            </a:r>
            <a:r>
              <a:rPr lang="ru-RU" sz="1400" dirty="0" err="1">
                <a:latin typeface="Times New Roman" pitchFamily="18" charset="0"/>
                <a:cs typeface="Times New Roman" pitchFamily="18" charset="0"/>
              </a:rPr>
              <a:t>зберігся</a:t>
            </a:r>
            <a:r>
              <a:rPr lang="ru-RU" sz="1400" dirty="0">
                <a:latin typeface="Times New Roman" pitchFamily="18" charset="0"/>
                <a:cs typeface="Times New Roman" pitchFamily="18" charset="0"/>
              </a:rPr>
              <a:t> і </a:t>
            </a:r>
            <a:r>
              <a:rPr lang="ru-RU" sz="1400" dirty="0" err="1">
                <a:latin typeface="Times New Roman" pitchFamily="18" charset="0"/>
                <a:cs typeface="Times New Roman" pitchFamily="18" charset="0"/>
              </a:rPr>
              <a:t>продовжував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постачати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містянам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свіжу</a:t>
            </a:r>
            <a:r>
              <a:rPr lang="ru-RU" sz="1400" dirty="0">
                <a:latin typeface="Times New Roman" pitchFamily="18" charset="0"/>
                <a:cs typeface="Times New Roman" pitchFamily="18" charset="0"/>
              </a:rPr>
              <a:t> воду. </a:t>
            </a:r>
            <a:r>
              <a:rPr lang="ru-RU" sz="1400" dirty="0" smtClean="0">
                <a:latin typeface="Times New Roman" pitchFamily="18" charset="0"/>
                <a:cs typeface="Times New Roman" pitchFamily="18" charset="0"/>
              </a:rPr>
              <a:t>З роками </a:t>
            </a:r>
            <a:r>
              <a:rPr lang="ru-RU" sz="1400" dirty="0" err="1" smtClean="0">
                <a:latin typeface="Times New Roman" pitchFamily="18" charset="0"/>
                <a:cs typeface="Times New Roman" pitchFamily="18" charset="0"/>
              </a:rPr>
              <a:t>чудове</a:t>
            </a:r>
            <a:r>
              <a:rPr lang="ru-RU" sz="1400" dirty="0" smtClean="0">
                <a:latin typeface="Times New Roman" pitchFamily="18" charset="0"/>
                <a:cs typeface="Times New Roman" pitchFamily="18" charset="0"/>
              </a:rPr>
              <a:t> </a:t>
            </a:r>
            <a:r>
              <a:rPr lang="ru-RU" sz="1400" dirty="0" err="1">
                <a:latin typeface="Times New Roman" pitchFamily="18" charset="0"/>
                <a:cs typeface="Times New Roman" pitchFamily="18" charset="0"/>
              </a:rPr>
              <a:t>кам’яне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різьблення</a:t>
            </a:r>
            <a:r>
              <a:rPr lang="ru-RU" sz="1400" dirty="0">
                <a:latin typeface="Times New Roman" pitchFamily="18" charset="0"/>
                <a:cs typeface="Times New Roman" pitchFamily="18" charset="0"/>
              </a:rPr>
              <a:t> заштукатурили і </a:t>
            </a:r>
            <a:r>
              <a:rPr lang="ru-RU" sz="1400" dirty="0" err="1">
                <a:latin typeface="Times New Roman" pitchFamily="18" charset="0"/>
                <a:cs typeface="Times New Roman" pitchFamily="18" charset="0"/>
              </a:rPr>
              <a:t>побілили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Частини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елементів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розфарбували</a:t>
            </a:r>
            <a:r>
              <a:rPr lang="ru-RU" sz="1400" dirty="0">
                <a:latin typeface="Times New Roman" pitchFamily="18" charset="0"/>
                <a:cs typeface="Times New Roman" pitchFamily="18" charset="0"/>
              </a:rPr>
              <a:t> у </a:t>
            </a:r>
            <a:r>
              <a:rPr lang="ru-RU" sz="1400" dirty="0" err="1">
                <a:latin typeface="Times New Roman" pitchFamily="18" charset="0"/>
                <a:cs typeface="Times New Roman" pitchFamily="18" charset="0"/>
              </a:rPr>
              <a:t>синій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колір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Змінили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навіть</a:t>
            </a:r>
            <a:r>
              <a:rPr lang="ru-RU" sz="1400" dirty="0">
                <a:latin typeface="Times New Roman" pitchFamily="18" charset="0"/>
                <a:cs typeface="Times New Roman" pitchFamily="18" charset="0"/>
              </a:rPr>
              <a:t> розетку. </a:t>
            </a:r>
            <a:r>
              <a:rPr lang="ru-RU" sz="1400" dirty="0" err="1">
                <a:latin typeface="Times New Roman" pitchFamily="18" charset="0"/>
                <a:cs typeface="Times New Roman" pitchFamily="18" charset="0"/>
              </a:rPr>
              <a:t>Тепер</a:t>
            </a:r>
            <a:r>
              <a:rPr lang="ru-RU" sz="1400" dirty="0">
                <a:latin typeface="Times New Roman" pitchFamily="18" charset="0"/>
                <a:cs typeface="Times New Roman" pitchFamily="18" charset="0"/>
              </a:rPr>
              <a:t> вода </a:t>
            </a:r>
            <a:r>
              <a:rPr lang="ru-RU" sz="1400" dirty="0" err="1">
                <a:latin typeface="Times New Roman" pitchFamily="18" charset="0"/>
                <a:cs typeface="Times New Roman" pitchFamily="18" charset="0"/>
              </a:rPr>
              <a:t>витікала</a:t>
            </a: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з </a:t>
            </a:r>
            <a:r>
              <a:rPr lang="ru-RU" sz="1400" dirty="0">
                <a:latin typeface="Times New Roman" pitchFamily="18" charset="0"/>
                <a:cs typeface="Times New Roman" pitchFamily="18" charset="0"/>
              </a:rPr>
              <a:t>рота бетонного </a:t>
            </a:r>
            <a:r>
              <a:rPr lang="ru-RU" sz="1400" dirty="0" smtClean="0">
                <a:latin typeface="Times New Roman" pitchFamily="18" charset="0"/>
                <a:cs typeface="Times New Roman" pitchFamily="18" charset="0"/>
              </a:rPr>
              <a:t>лева. </a:t>
            </a:r>
            <a:endParaRPr lang="ru-RU" sz="1400" dirty="0">
              <a:latin typeface="Times New Roman" pitchFamily="18" charset="0"/>
              <a:cs typeface="Times New Roman" pitchFamily="18" charset="0"/>
            </a:endParaRPr>
          </a:p>
          <a:p>
            <a:pPr marL="0" indent="0" algn="just">
              <a:buNone/>
            </a:pPr>
            <a:r>
              <a:rPr lang="ru-RU" sz="1400" dirty="0">
                <a:latin typeface="Times New Roman" pitchFamily="18" charset="0"/>
                <a:cs typeface="Times New Roman" pitchFamily="18" charset="0"/>
              </a:rPr>
              <a:t>З роками фонтан не </a:t>
            </a:r>
            <a:r>
              <a:rPr lang="ru-RU" sz="1400" dirty="0" err="1">
                <a:latin typeface="Times New Roman" pitchFamily="18" charset="0"/>
                <a:cs typeface="Times New Roman" pitchFamily="18" charset="0"/>
              </a:rPr>
              <a:t>тільки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поступово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змінював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свій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вигляд</a:t>
            </a:r>
            <a:r>
              <a:rPr lang="ru-RU" sz="1400" dirty="0">
                <a:latin typeface="Times New Roman" pitchFamily="18" charset="0"/>
                <a:cs typeface="Times New Roman" pitchFamily="18" charset="0"/>
              </a:rPr>
              <a:t>, а й так </a:t>
            </a:r>
            <a:r>
              <a:rPr lang="ru-RU" sz="1400" dirty="0" err="1">
                <a:latin typeface="Times New Roman" pitchFamily="18" charset="0"/>
                <a:cs typeface="Times New Roman" pitchFamily="18" charset="0"/>
              </a:rPr>
              <a:t>би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мовити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вростав</a:t>
            </a:r>
            <a:r>
              <a:rPr lang="ru-RU" sz="1400" dirty="0">
                <a:latin typeface="Times New Roman" pitchFamily="18" charset="0"/>
                <a:cs typeface="Times New Roman" pitchFamily="18" charset="0"/>
              </a:rPr>
              <a:t>” у землю. У 2004 </a:t>
            </a:r>
            <a:r>
              <a:rPr lang="ru-RU" sz="1400" dirty="0" err="1">
                <a:latin typeface="Times New Roman" pitchFamily="18" charset="0"/>
                <a:cs typeface="Times New Roman" pitchFamily="18" charset="0"/>
              </a:rPr>
              <a:t>році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Турецький</a:t>
            </a:r>
            <a:r>
              <a:rPr lang="ru-RU" sz="1400" dirty="0">
                <a:latin typeface="Times New Roman" pitchFamily="18" charset="0"/>
                <a:cs typeface="Times New Roman" pitchFamily="18" charset="0"/>
              </a:rPr>
              <a:t> фонтан” засох. </a:t>
            </a:r>
            <a:r>
              <a:rPr lang="ru-RU" sz="1400" dirty="0" err="1">
                <a:latin typeface="Times New Roman" pitchFamily="18" charset="0"/>
                <a:cs typeface="Times New Roman" pitchFamily="18" charset="0"/>
              </a:rPr>
              <a:t>Відремонтувати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його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вирішив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підприємець</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Гурген</a:t>
            </a:r>
            <a:r>
              <a:rPr lang="ru-RU" sz="1400" dirty="0">
                <a:latin typeface="Times New Roman" pitchFamily="18" charset="0"/>
                <a:cs typeface="Times New Roman" pitchFamily="18" charset="0"/>
              </a:rPr>
              <a:t> Григорян. </a:t>
            </a:r>
            <a:r>
              <a:rPr lang="ru-RU" sz="1400" dirty="0" err="1">
                <a:latin typeface="Times New Roman" pitchFamily="18" charset="0"/>
                <a:cs typeface="Times New Roman" pitchFamily="18" charset="0"/>
              </a:rPr>
              <a:t>Власник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будівельної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фірми</a:t>
            </a:r>
            <a:r>
              <a:rPr lang="ru-RU" sz="1400" dirty="0">
                <a:latin typeface="Times New Roman" pitchFamily="18" charset="0"/>
                <a:cs typeface="Times New Roman" pitchFamily="18" charset="0"/>
              </a:rPr>
              <a:t> на той час </a:t>
            </a:r>
            <a:r>
              <a:rPr lang="ru-RU" sz="1400" dirty="0" err="1">
                <a:latin typeface="Times New Roman" pitchFamily="18" charset="0"/>
                <a:cs typeface="Times New Roman" pitchFamily="18" charset="0"/>
              </a:rPr>
              <a:t>вже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відомий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вдалою</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реставрацію</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будинку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Бліндермана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Тож</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цю</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складну</a:t>
            </a:r>
            <a:r>
              <a:rPr lang="ru-RU" sz="1400" dirty="0">
                <a:latin typeface="Times New Roman" pitchFamily="18" charset="0"/>
                <a:cs typeface="Times New Roman" pitchFamily="18" charset="0"/>
              </a:rPr>
              <a:t> роботу </a:t>
            </a:r>
            <a:r>
              <a:rPr lang="ru-RU" sz="1400" dirty="0" err="1">
                <a:latin typeface="Times New Roman" pitchFamily="18" charset="0"/>
                <a:cs typeface="Times New Roman" pitchFamily="18" charset="0"/>
              </a:rPr>
              <a:t>йому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довірили</a:t>
            </a:r>
            <a:r>
              <a:rPr lang="ru-RU" sz="1400" dirty="0">
                <a:latin typeface="Times New Roman" pitchFamily="18" charset="0"/>
                <a:cs typeface="Times New Roman" pitchFamily="18" charset="0"/>
              </a:rPr>
              <a:t>. Але </a:t>
            </a:r>
            <a:r>
              <a:rPr lang="ru-RU" sz="1400" dirty="0" err="1">
                <a:latin typeface="Times New Roman" pitchFamily="18" charset="0"/>
                <a:cs typeface="Times New Roman" pitchFamily="18" charset="0"/>
              </a:rPr>
              <a:t>бізнесмен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вирішив</a:t>
            </a:r>
            <a:r>
              <a:rPr lang="ru-RU" sz="1400" dirty="0">
                <a:latin typeface="Times New Roman" pitchFamily="18" charset="0"/>
                <a:cs typeface="Times New Roman" pitchFamily="18" charset="0"/>
              </a:rPr>
              <a:t> не </a:t>
            </a:r>
            <a:r>
              <a:rPr lang="ru-RU" sz="1400" dirty="0" err="1">
                <a:latin typeface="Times New Roman" pitchFamily="18" charset="0"/>
                <a:cs typeface="Times New Roman" pitchFamily="18" charset="0"/>
              </a:rPr>
              <a:t>тільки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повернути</a:t>
            </a:r>
            <a:r>
              <a:rPr lang="ru-RU" sz="1400" dirty="0">
                <a:latin typeface="Times New Roman" pitchFamily="18" charset="0"/>
                <a:cs typeface="Times New Roman" pitchFamily="18" charset="0"/>
              </a:rPr>
              <a:t> фонтану </a:t>
            </a:r>
            <a:r>
              <a:rPr lang="ru-RU" sz="1400" dirty="0" err="1">
                <a:latin typeface="Times New Roman" pitchFamily="18" charset="0"/>
                <a:cs typeface="Times New Roman" pitchFamily="18" charset="0"/>
              </a:rPr>
              <a:t>його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історичний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вигляд</a:t>
            </a:r>
            <a:r>
              <a:rPr lang="ru-RU" sz="1400" dirty="0">
                <a:latin typeface="Times New Roman" pitchFamily="18" charset="0"/>
                <a:cs typeface="Times New Roman" pitchFamily="18" charset="0"/>
              </a:rPr>
              <a:t>, а й </a:t>
            </a:r>
            <a:r>
              <a:rPr lang="ru-RU" sz="1400" dirty="0" err="1">
                <a:latin typeface="Times New Roman" pitchFamily="18" charset="0"/>
                <a:cs typeface="Times New Roman" pitchFamily="18" charset="0"/>
              </a:rPr>
              <a:t>знову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підвести</a:t>
            </a:r>
            <a:r>
              <a:rPr lang="ru-RU" sz="1400" dirty="0">
                <a:latin typeface="Times New Roman" pitchFamily="18" charset="0"/>
                <a:cs typeface="Times New Roman" pitchFamily="18" charset="0"/>
              </a:rPr>
              <a:t> до </a:t>
            </a:r>
            <a:r>
              <a:rPr lang="ru-RU" sz="1400" dirty="0" err="1">
                <a:latin typeface="Times New Roman" pitchFamily="18" charset="0"/>
                <a:cs typeface="Times New Roman" pitchFamily="18" charset="0"/>
              </a:rPr>
              <a:t>нього</a:t>
            </a:r>
            <a:r>
              <a:rPr lang="ru-RU" sz="1400" dirty="0">
                <a:latin typeface="Times New Roman" pitchFamily="18" charset="0"/>
                <a:cs typeface="Times New Roman" pitchFamily="18" charset="0"/>
              </a:rPr>
              <a:t> воду </a:t>
            </a:r>
            <a:r>
              <a:rPr lang="ru-RU" sz="1400" dirty="0" err="1">
                <a:latin typeface="Times New Roman" pitchFamily="18" charset="0"/>
                <a:cs typeface="Times New Roman" pitchFamily="18" charset="0"/>
              </a:rPr>
              <a:t>зі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Спаського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джерела</a:t>
            </a:r>
            <a:r>
              <a:rPr lang="ru-RU" sz="1400" dirty="0">
                <a:latin typeface="Times New Roman" pitchFamily="18" charset="0"/>
                <a:cs typeface="Times New Roman" pitchFamily="18" charset="0"/>
              </a:rPr>
              <a:t>. 11 </a:t>
            </a:r>
            <a:r>
              <a:rPr lang="ru-RU" sz="1400" dirty="0" err="1">
                <a:latin typeface="Times New Roman" pitchFamily="18" charset="0"/>
                <a:cs typeface="Times New Roman" pitchFamily="18" charset="0"/>
              </a:rPr>
              <a:t>вересня</a:t>
            </a:r>
            <a:r>
              <a:rPr lang="ru-RU" sz="1400" dirty="0">
                <a:latin typeface="Times New Roman" pitchFamily="18" charset="0"/>
                <a:cs typeface="Times New Roman" pitchFamily="18" charset="0"/>
              </a:rPr>
              <a:t> 2016 року </a:t>
            </a:r>
            <a:r>
              <a:rPr lang="ru-RU" sz="1400" dirty="0" err="1">
                <a:latin typeface="Times New Roman" pitchFamily="18" charset="0"/>
                <a:cs typeface="Times New Roman" pitchFamily="18" charset="0"/>
              </a:rPr>
              <a:t>оновлений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Турецький</a:t>
            </a:r>
            <a:r>
              <a:rPr lang="ru-RU" sz="1400" dirty="0">
                <a:latin typeface="Times New Roman" pitchFamily="18" charset="0"/>
                <a:cs typeface="Times New Roman" pitchFamily="18" charset="0"/>
              </a:rPr>
              <a:t> фонтан” в </a:t>
            </a:r>
            <a:r>
              <a:rPr lang="ru-RU" sz="1400" dirty="0" err="1">
                <a:latin typeface="Times New Roman" pitchFamily="18" charset="0"/>
                <a:cs typeface="Times New Roman" pitchFamily="18" charset="0"/>
              </a:rPr>
              <a:t>Миколаєві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урочисто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відкрили</a:t>
            </a:r>
            <a:r>
              <a:rPr lang="ru-RU" sz="1400" dirty="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Він</a:t>
            </a:r>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і </a:t>
            </a:r>
            <a:r>
              <a:rPr lang="ru-RU" sz="1400" dirty="0" err="1">
                <a:latin typeface="Times New Roman" pitchFamily="18" charset="0"/>
                <a:cs typeface="Times New Roman" pitchFamily="18" charset="0"/>
              </a:rPr>
              <a:t>досі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радує</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жителів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міста</a:t>
            </a:r>
            <a:r>
              <a:rPr lang="ru-RU" sz="1400" dirty="0">
                <a:latin typeface="Times New Roman" pitchFamily="18" charset="0"/>
                <a:cs typeface="Times New Roman" pitchFamily="18" charset="0"/>
              </a:rPr>
              <a:t>. Коли фонтан </a:t>
            </a:r>
            <a:r>
              <a:rPr lang="ru-RU" sz="1400" dirty="0" err="1">
                <a:latin typeface="Times New Roman" pitchFamily="18" charset="0"/>
                <a:cs typeface="Times New Roman" pitchFamily="18" charset="0"/>
              </a:rPr>
              <a:t>відродили</a:t>
            </a:r>
            <a:r>
              <a:rPr lang="ru-RU" sz="1400" dirty="0">
                <a:latin typeface="Times New Roman" pitchFamily="18" charset="0"/>
                <a:cs typeface="Times New Roman" pitchFamily="18" charset="0"/>
              </a:rPr>
              <a:t>, то </a:t>
            </a:r>
            <a:r>
              <a:rPr lang="ru-RU" sz="1400" dirty="0" err="1">
                <a:latin typeface="Times New Roman" pitchFamily="18" charset="0"/>
                <a:cs typeface="Times New Roman" pitchFamily="18" charset="0"/>
              </a:rPr>
              <a:t>з’явилася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надія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що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відродиться</a:t>
            </a:r>
            <a:r>
              <a:rPr lang="ru-RU" sz="1400" dirty="0">
                <a:latin typeface="Times New Roman" pitchFamily="18" charset="0"/>
                <a:cs typeface="Times New Roman" pitchFamily="18" charset="0"/>
              </a:rPr>
              <a:t> і </a:t>
            </a:r>
            <a:r>
              <a:rPr lang="ru-RU" sz="1400" dirty="0" err="1">
                <a:latin typeface="Times New Roman" pitchFamily="18" charset="0"/>
                <a:cs typeface="Times New Roman" pitchFamily="18" charset="0"/>
              </a:rPr>
              <a:t>суднобудування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Тож</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цю</a:t>
            </a:r>
            <a:r>
              <a:rPr lang="ru-RU" sz="1400" dirty="0">
                <a:latin typeface="Times New Roman" pitchFamily="18" charset="0"/>
                <a:cs typeface="Times New Roman" pitchFamily="18" charset="0"/>
              </a:rPr>
              <a:t> легенду наше </a:t>
            </a:r>
            <a:r>
              <a:rPr lang="ru-RU" sz="1400" dirty="0" err="1">
                <a:latin typeface="Times New Roman" pitchFamily="18" charset="0"/>
                <a:cs typeface="Times New Roman" pitchFamily="18" charset="0"/>
              </a:rPr>
              <a:t>покоління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може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перевірити</a:t>
            </a:r>
            <a:r>
              <a:rPr lang="ru-RU" sz="1400" dirty="0">
                <a:latin typeface="Times New Roman" pitchFamily="18" charset="0"/>
                <a:cs typeface="Times New Roman" pitchFamily="18" charset="0"/>
              </a:rPr>
              <a:t>. </a:t>
            </a:r>
          </a:p>
          <a:p>
            <a:pPr marL="0" indent="0" algn="just">
              <a:buNone/>
            </a:pPr>
            <a:endParaRPr lang="ru-RU" sz="1400" dirty="0">
              <a:latin typeface="Times New Roman" pitchFamily="18" charset="0"/>
              <a:cs typeface="Times New Roman" pitchFamily="18" charset="0"/>
            </a:endParaRPr>
          </a:p>
        </p:txBody>
      </p:sp>
      <p:pic>
        <p:nvPicPr>
          <p:cNvPr id="7" name="Рисунок 6"/>
          <p:cNvPicPr>
            <a:picLocks noChangeAspect="1"/>
          </p:cNvPicPr>
          <p:nvPr/>
        </p:nvPicPr>
        <p:blipFill>
          <a:blip r:embed="rId3"/>
          <a:stretch>
            <a:fillRect/>
          </a:stretch>
        </p:blipFill>
        <p:spPr>
          <a:xfrm>
            <a:off x="2" y="-1"/>
            <a:ext cx="1939160" cy="1939160"/>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6967" y="0"/>
            <a:ext cx="2575034" cy="3448438"/>
          </a:xfrm>
          <a:prstGeom prst="rect">
            <a:avLst/>
          </a:prstGeom>
        </p:spPr>
      </p:pic>
      <p:pic>
        <p:nvPicPr>
          <p:cNvPr id="12" name="Рисунок 11"/>
          <p:cNvPicPr>
            <a:picLocks noChangeAspect="1"/>
          </p:cNvPicPr>
          <p:nvPr/>
        </p:nvPicPr>
        <p:blipFill>
          <a:blip r:embed="rId5"/>
          <a:stretch>
            <a:fillRect/>
          </a:stretch>
        </p:blipFill>
        <p:spPr>
          <a:xfrm>
            <a:off x="2" y="1939159"/>
            <a:ext cx="2291706" cy="1521044"/>
          </a:xfrm>
          <a:prstGeom prst="rect">
            <a:avLst/>
          </a:prstGeom>
        </p:spPr>
      </p:pic>
    </p:spTree>
    <p:extLst>
      <p:ext uri="{BB962C8B-B14F-4D97-AF65-F5344CB8AC3E}">
        <p14:creationId xmlns:p14="http://schemas.microsoft.com/office/powerpoint/2010/main" val="29498004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4000" b="-39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 y="4007457"/>
            <a:ext cx="12191999" cy="2850542"/>
          </a:xfrm>
          <a:gradFill>
            <a:gsLst>
              <a:gs pos="0">
                <a:schemeClr val="bg2">
                  <a:tint val="90000"/>
                  <a:lumMod val="120000"/>
                  <a:alpha val="36000"/>
                </a:schemeClr>
              </a:gs>
              <a:gs pos="100000">
                <a:schemeClr val="bg2">
                  <a:shade val="98000"/>
                  <a:satMod val="120000"/>
                  <a:lumMod val="98000"/>
                </a:schemeClr>
              </a:gs>
            </a:gsLst>
            <a:lin ang="5400000" scaled="0"/>
          </a:gradFill>
        </p:spPr>
        <p:txBody>
          <a:bodyPr>
            <a:normAutofit fontScale="92500" lnSpcReduction="20000"/>
          </a:bodyPr>
          <a:lstStyle/>
          <a:p>
            <a:pPr marL="0" indent="0" algn="just">
              <a:buNone/>
            </a:pPr>
            <a:r>
              <a:rPr lang="uk-UA" sz="1800" b="1" dirty="0" smtClean="0"/>
              <a:t>Авторкою </a:t>
            </a:r>
            <a:r>
              <a:rPr lang="uk-UA" sz="1800" b="1" dirty="0"/>
              <a:t>було </a:t>
            </a:r>
            <a:r>
              <a:rPr lang="uk-UA" sz="1800" b="1" dirty="0" smtClean="0"/>
              <a:t>проведено </a:t>
            </a:r>
            <a:r>
              <a:rPr lang="uk-UA" sz="1800" dirty="0" smtClean="0"/>
              <a:t>дослідження </a:t>
            </a:r>
            <a:r>
              <a:rPr lang="uk-UA" sz="1800" dirty="0"/>
              <a:t>всіх </a:t>
            </a:r>
            <a:r>
              <a:rPr lang="uk-UA" sz="1800" dirty="0" smtClean="0"/>
              <a:t>визначених </a:t>
            </a:r>
            <a:r>
              <a:rPr lang="uk-UA" sz="1800" dirty="0"/>
              <a:t>об'єктів екскурсійного маршруту, </a:t>
            </a:r>
            <a:r>
              <a:rPr lang="uk-UA" sz="1800" dirty="0" smtClean="0"/>
              <a:t>докладно опрацьовано окремі архівні </a:t>
            </a:r>
            <a:r>
              <a:rPr lang="uk-UA" sz="1800" dirty="0"/>
              <a:t>справи в Миколаївському обласному архіві які торкались періоду забудови </a:t>
            </a:r>
            <a:r>
              <a:rPr lang="uk-UA" sz="1800" dirty="0" smtClean="0"/>
              <a:t>Центрального </a:t>
            </a:r>
            <a:r>
              <a:rPr lang="uk-UA" sz="1800" dirty="0"/>
              <a:t>району, </a:t>
            </a:r>
            <a:r>
              <a:rPr lang="uk-UA" sz="1800" dirty="0" smtClean="0"/>
              <a:t>новітню наукову </a:t>
            </a:r>
            <a:r>
              <a:rPr lang="uk-UA" sz="1800" dirty="0"/>
              <a:t>літературу, проведено інтерв'ю з </a:t>
            </a:r>
            <a:r>
              <a:rPr lang="uk-UA" sz="1800" dirty="0" smtClean="0"/>
              <a:t>фахівцями та краєзнавцями та земляками поважного віку, також </a:t>
            </a:r>
            <a:r>
              <a:rPr lang="uk-UA" sz="1800" dirty="0"/>
              <a:t>було створено за методичним вказівками українського центру усної історії </a:t>
            </a:r>
            <a:r>
              <a:rPr lang="uk-UA" sz="1800" dirty="0" smtClean="0"/>
              <a:t>історичні джерела, </a:t>
            </a:r>
            <a:r>
              <a:rPr lang="uk-UA" sz="1800" dirty="0"/>
              <a:t>здійснено </a:t>
            </a:r>
            <a:r>
              <a:rPr lang="uk-UA" sz="1800" dirty="0" err="1"/>
              <a:t>відеофіксацію</a:t>
            </a:r>
            <a:r>
              <a:rPr lang="uk-UA" sz="1800" dirty="0"/>
              <a:t>, підготовлено друкований варіант екскурсії, який розміщений в читальній залі бібліотеки Миколаївського ліцею №</a:t>
            </a:r>
            <a:r>
              <a:rPr lang="uk-UA" sz="1800" dirty="0" smtClean="0"/>
              <a:t>19 для користування учнями при підготовці до уроків та </a:t>
            </a:r>
            <a:r>
              <a:rPr lang="uk-UA" sz="1800" dirty="0" err="1" smtClean="0"/>
              <a:t>позанавчальних</a:t>
            </a:r>
            <a:r>
              <a:rPr lang="uk-UA" sz="1800" dirty="0" smtClean="0"/>
              <a:t> виховних заходів. </a:t>
            </a:r>
            <a:r>
              <a:rPr lang="uk-UA" sz="1800" dirty="0"/>
              <a:t>В процесі роботи було використано критичний, статистичний, діалектичний, порівняльний, системний та узагальнюючий історичний методи. </a:t>
            </a:r>
            <a:r>
              <a:rPr lang="uk-UA" sz="1800" dirty="0" smtClean="0"/>
              <a:t>Завдяки </a:t>
            </a:r>
            <a:r>
              <a:rPr lang="uk-UA" sz="1800" dirty="0" smtClean="0"/>
              <a:t>певній систематизації </a:t>
            </a:r>
            <a:r>
              <a:rPr lang="uk-UA" sz="1800" dirty="0" smtClean="0"/>
              <a:t>фрагментарних даних про </a:t>
            </a:r>
            <a:r>
              <a:rPr lang="uk-UA" sz="1800" dirty="0" smtClean="0"/>
              <a:t>місця </a:t>
            </a:r>
            <a:r>
              <a:rPr lang="uk-UA" sz="1800" dirty="0" smtClean="0"/>
              <a:t>екскурсійного маршруту вдалось створити комплексну картину про різні аспекти історичного життя земляків в період з </a:t>
            </a:r>
            <a:r>
              <a:rPr lang="uk-UA" sz="1800" dirty="0" smtClean="0"/>
              <a:t>заснування міста </a:t>
            </a:r>
            <a:r>
              <a:rPr lang="uk-UA" sz="1800" dirty="0" smtClean="0"/>
              <a:t>по сьогодення, яка втілює різнобарвність розгортання історичного процесу не лише в конкретній географічній локації, а цивілізаційному вимірі в цілому. </a:t>
            </a:r>
            <a:r>
              <a:rPr lang="uk-UA" sz="1800" dirty="0" smtClean="0"/>
              <a:t>Авторкою </a:t>
            </a:r>
            <a:r>
              <a:rPr lang="uk-UA" sz="1800" dirty="0" smtClean="0"/>
              <a:t>виявлено необхідність і доцільність неофіційного, нетрадиційного викладення матеріалу та компонування краєзнавчого </a:t>
            </a:r>
            <a:r>
              <a:rPr lang="uk-UA" sz="1800" dirty="0" smtClean="0"/>
              <a:t>матеріалу, використання матеріалу міських легенд. Роботою продемонстрована </a:t>
            </a:r>
            <a:r>
              <a:rPr lang="uk-UA" sz="1800" dirty="0" smtClean="0"/>
              <a:t>можливість активного залучення до дослідницької наукової та пошукової роботи підлітків, </a:t>
            </a:r>
            <a:r>
              <a:rPr lang="uk-UA" sz="1800" dirty="0" smtClean="0"/>
              <a:t>якісного створення </a:t>
            </a:r>
            <a:r>
              <a:rPr lang="uk-UA" sz="1800" dirty="0" smtClean="0"/>
              <a:t>історичних артефактів які можуть буди експоновані як </a:t>
            </a:r>
            <a:r>
              <a:rPr lang="uk-UA" sz="1800" dirty="0" smtClean="0"/>
              <a:t>у музеї </a:t>
            </a:r>
            <a:r>
              <a:rPr lang="uk-UA" sz="1800" dirty="0" smtClean="0"/>
              <a:t>ліцею так і в інших установах експозиційного спрямування.</a:t>
            </a:r>
            <a:endParaRPr lang="ru-RU" dirty="0"/>
          </a:p>
        </p:txBody>
      </p:sp>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l="24015" t="297" r="8266" b="9079"/>
          <a:stretch/>
        </p:blipFill>
        <p:spPr>
          <a:xfrm>
            <a:off x="0" y="-1"/>
            <a:ext cx="3950622" cy="3996559"/>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5391" y="10338"/>
            <a:ext cx="2976610" cy="3986221"/>
          </a:xfrm>
          <a:prstGeom prst="rect">
            <a:avLst/>
          </a:prstGeom>
        </p:spPr>
      </p:pic>
    </p:spTree>
    <p:extLst>
      <p:ext uri="{BB962C8B-B14F-4D97-AF65-F5344CB8AC3E}">
        <p14:creationId xmlns:p14="http://schemas.microsoft.com/office/powerpoint/2010/main" val="30032197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3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64002" y="0"/>
            <a:ext cx="2432367" cy="593969"/>
          </a:xfrm>
          <a:gradFill>
            <a:gsLst>
              <a:gs pos="19000">
                <a:srgbClr val="FFC000"/>
              </a:gs>
              <a:gs pos="100000">
                <a:schemeClr val="bg2">
                  <a:shade val="98000"/>
                  <a:satMod val="120000"/>
                  <a:lumMod val="98000"/>
                </a:schemeClr>
              </a:gs>
            </a:gsLst>
            <a:lin ang="5400000" scaled="0"/>
          </a:gradFill>
        </p:spPr>
        <p:txBody>
          <a:bodyPr>
            <a:normAutofit/>
          </a:bodyPr>
          <a:lstStyle/>
          <a:p>
            <a:pPr indent="450215" algn="just">
              <a:lnSpc>
                <a:spcPct val="115000"/>
              </a:lnSpc>
              <a:spcAft>
                <a:spcPts val="1000"/>
              </a:spcAft>
            </a:pPr>
            <a:r>
              <a:rPr lang="ru-RU" sz="2800" dirty="0" err="1" smtClean="0">
                <a:solidFill>
                  <a:srgbClr val="FF0000"/>
                </a:solidFill>
                <a:effectLst/>
                <a:latin typeface="Times New Roman" pitchFamily="18" charset="0"/>
                <a:ea typeface="Calibri"/>
                <a:cs typeface="Times New Roman" pitchFamily="18" charset="0"/>
              </a:rPr>
              <a:t>Висновки</a:t>
            </a:r>
            <a:endParaRPr lang="ru-RU" sz="2800" dirty="0">
              <a:solidFill>
                <a:srgbClr val="FF0000"/>
              </a:solidFill>
              <a:effectLst/>
              <a:latin typeface="Times New Roman" pitchFamily="18" charset="0"/>
              <a:ea typeface="Calibri"/>
              <a:cs typeface="Times New Roman" pitchFamily="18" charset="0"/>
            </a:endParaRPr>
          </a:p>
        </p:txBody>
      </p:sp>
      <p:sp>
        <p:nvSpPr>
          <p:cNvPr id="3" name="Объект 2"/>
          <p:cNvSpPr>
            <a:spLocks noGrp="1"/>
          </p:cNvSpPr>
          <p:nvPr>
            <p:ph idx="1"/>
          </p:nvPr>
        </p:nvSpPr>
        <p:spPr>
          <a:xfrm>
            <a:off x="0" y="4552121"/>
            <a:ext cx="12192000" cy="2305879"/>
          </a:xfrm>
          <a:gradFill>
            <a:gsLst>
              <a:gs pos="100000">
                <a:schemeClr val="bg1">
                  <a:lumMod val="95000"/>
                  <a:alpha val="57000"/>
                </a:schemeClr>
              </a:gs>
              <a:gs pos="100000">
                <a:schemeClr val="bg2">
                  <a:shade val="98000"/>
                  <a:satMod val="120000"/>
                  <a:lumMod val="98000"/>
                </a:schemeClr>
              </a:gs>
            </a:gsLst>
            <a:lin ang="5400000" scaled="0"/>
          </a:gradFill>
        </p:spPr>
        <p:txBody>
          <a:bodyPr>
            <a:normAutofit fontScale="40000" lnSpcReduction="20000"/>
          </a:bodyPr>
          <a:lstStyle/>
          <a:p>
            <a:pPr marL="0" indent="0" algn="just">
              <a:buNone/>
            </a:pPr>
            <a:r>
              <a:rPr lang="uk-UA" dirty="0" smtClean="0">
                <a:latin typeface="Times New Roman" pitchFamily="18" charset="0"/>
                <a:cs typeface="Times New Roman" pitchFamily="18" charset="0"/>
              </a:rPr>
              <a:t>Історичні артефакти однієї вулиці продемонстрували переплетіння різних історичних епох, гармонійне поєднання багатьох етносів, культур, вірувань які стали </a:t>
            </a:r>
            <a:r>
              <a:rPr lang="uk-UA" dirty="0" err="1" smtClean="0">
                <a:latin typeface="Times New Roman" pitchFamily="18" charset="0"/>
                <a:cs typeface="Times New Roman" pitchFamily="18" charset="0"/>
              </a:rPr>
              <a:t>підгрунтям</a:t>
            </a:r>
            <a:r>
              <a:rPr lang="uk-UA" dirty="0" smtClean="0">
                <a:latin typeface="Times New Roman" pitchFamily="18" charset="0"/>
                <a:cs typeface="Times New Roman" pitchFamily="18" charset="0"/>
              </a:rPr>
              <a:t> для формування сучасних героїв України, які стали на шляху ворога і часто ціною власного життя вибороли наше незалежність і самостійність в умовах триваючої війни. Дослідниця вважає що вкрай актуальним стало незважаючи на щоденні обстріли та руйнування продовжувати наполегливу роботу по </a:t>
            </a:r>
            <a:r>
              <a:rPr lang="uk-UA" dirty="0" smtClean="0">
                <a:latin typeface="Times New Roman" pitchFamily="18" charset="0"/>
                <a:cs typeface="Times New Roman" pitchFamily="18" charset="0"/>
              </a:rPr>
              <a:t>комплексному збереженню </a:t>
            </a:r>
            <a:r>
              <a:rPr lang="uk-UA" dirty="0">
                <a:latin typeface="Times New Roman" pitchFamily="18" charset="0"/>
                <a:cs typeface="Times New Roman" pitchFamily="18" charset="0"/>
              </a:rPr>
              <a:t>історичної спадщини, </a:t>
            </a:r>
            <a:r>
              <a:rPr lang="uk-UA" dirty="0" smtClean="0">
                <a:latin typeface="Times New Roman" pitchFamily="18" charset="0"/>
                <a:cs typeface="Times New Roman" pitchFamily="18" charset="0"/>
              </a:rPr>
              <a:t>популяризувати в доступній формі для різних вікових груп </a:t>
            </a:r>
            <a:r>
              <a:rPr lang="uk-UA" dirty="0" err="1" smtClean="0">
                <a:latin typeface="Times New Roman" pitchFamily="18" charset="0"/>
                <a:cs typeface="Times New Roman" pitchFamily="18" charset="0"/>
              </a:rPr>
              <a:t>мікроісторію</a:t>
            </a:r>
            <a:r>
              <a:rPr lang="uk-UA" dirty="0" smtClean="0">
                <a:latin typeface="Times New Roman" pitchFamily="18" charset="0"/>
                <a:cs typeface="Times New Roman" pitchFamily="18" charset="0"/>
              </a:rPr>
              <a:t>, продовжувати створення </a:t>
            </a:r>
            <a:r>
              <a:rPr lang="uk-UA" dirty="0">
                <a:latin typeface="Times New Roman" pitchFamily="18" charset="0"/>
                <a:cs typeface="Times New Roman" pitchFamily="18" charset="0"/>
              </a:rPr>
              <a:t>бази історичних </a:t>
            </a:r>
            <a:r>
              <a:rPr lang="uk-UA" dirty="0" smtClean="0">
                <a:latin typeface="Times New Roman" pitchFamily="18" charset="0"/>
                <a:cs typeface="Times New Roman" pitchFamily="18" charset="0"/>
              </a:rPr>
              <a:t>артефактів ліцею, рекомендувати уповноваженим державним органам враховувати </a:t>
            </a:r>
            <a:r>
              <a:rPr lang="uk-UA" dirty="0">
                <a:latin typeface="Times New Roman" pitchFamily="18" charset="0"/>
                <a:cs typeface="Times New Roman" pitchFamily="18" charset="0"/>
              </a:rPr>
              <a:t>прорахунки </a:t>
            </a:r>
            <a:r>
              <a:rPr lang="uk-UA" dirty="0" smtClean="0">
                <a:latin typeface="Times New Roman" pitchFamily="18" charset="0"/>
                <a:cs typeface="Times New Roman" pitchFamily="18" charset="0"/>
              </a:rPr>
              <a:t>попередніх часів </a:t>
            </a:r>
            <a:r>
              <a:rPr lang="uk-UA" dirty="0">
                <a:latin typeface="Times New Roman" pitchFamily="18" charset="0"/>
                <a:cs typeface="Times New Roman" pitchFamily="18" charset="0"/>
              </a:rPr>
              <a:t>розробляти комплексні плани промислового та культурного розвитку району, міста, області і все це робити не забуваючи про людей які там мешкають. Замість </a:t>
            </a:r>
            <a:r>
              <a:rPr lang="uk-UA" dirty="0" err="1">
                <a:latin typeface="Times New Roman" pitchFamily="18" charset="0"/>
                <a:cs typeface="Times New Roman" pitchFamily="18" charset="0"/>
              </a:rPr>
              <a:t>декомунізованих</a:t>
            </a:r>
            <a:r>
              <a:rPr lang="uk-UA" dirty="0">
                <a:latin typeface="Times New Roman" pitchFamily="18" charset="0"/>
                <a:cs typeface="Times New Roman" pitchFamily="18" charset="0"/>
              </a:rPr>
              <a:t>  </a:t>
            </a:r>
            <a:r>
              <a:rPr lang="uk-UA" dirty="0" smtClean="0">
                <a:latin typeface="Times New Roman" pitchFamily="18" charset="0"/>
                <a:cs typeface="Times New Roman" pitchFamily="18" charset="0"/>
              </a:rPr>
              <a:t>пам'ятників </a:t>
            </a:r>
            <a:r>
              <a:rPr lang="uk-UA" dirty="0">
                <a:latin typeface="Times New Roman" pitchFamily="18" charset="0"/>
                <a:cs typeface="Times New Roman" pitchFamily="18" charset="0"/>
              </a:rPr>
              <a:t>розмістити об'єкти про сучасних героїв та </a:t>
            </a:r>
            <a:r>
              <a:rPr lang="uk-UA" dirty="0" smtClean="0">
                <a:latin typeface="Times New Roman" pitchFamily="18" charset="0"/>
                <a:cs typeface="Times New Roman" pitchFamily="18" charset="0"/>
              </a:rPr>
              <a:t>новітні героїчні події, </a:t>
            </a:r>
            <a:r>
              <a:rPr lang="uk-UA" dirty="0">
                <a:latin typeface="Times New Roman" pitchFamily="18" charset="0"/>
                <a:cs typeface="Times New Roman" pitchFamily="18" charset="0"/>
              </a:rPr>
              <a:t>ініціювати нагородження земляків державними нагородами, </a:t>
            </a:r>
            <a:r>
              <a:rPr lang="uk-UA" dirty="0" smtClean="0">
                <a:latin typeface="Times New Roman" pitchFamily="18" charset="0"/>
                <a:cs typeface="Times New Roman" pitchFamily="18" charset="0"/>
              </a:rPr>
              <a:t>працювати над створенням комплексних наукових досліджень </a:t>
            </a:r>
            <a:r>
              <a:rPr lang="uk-UA" dirty="0">
                <a:latin typeface="Times New Roman" pitchFamily="18" charset="0"/>
                <a:cs typeface="Times New Roman" pitchFamily="18" charset="0"/>
              </a:rPr>
              <a:t>за </a:t>
            </a:r>
            <a:r>
              <a:rPr lang="uk-UA" dirty="0" smtClean="0">
                <a:latin typeface="Times New Roman" pitchFamily="18" charset="0"/>
                <a:cs typeface="Times New Roman" pitchFamily="18" charset="0"/>
              </a:rPr>
              <a:t>обраним напрямком</a:t>
            </a:r>
            <a:r>
              <a:rPr lang="uk-UA" dirty="0">
                <a:latin typeface="Times New Roman" pitchFamily="18" charset="0"/>
                <a:cs typeface="Times New Roman" pitchFamily="18" charset="0"/>
              </a:rPr>
              <a:t>. </a:t>
            </a:r>
            <a:r>
              <a:rPr lang="uk-UA" dirty="0" smtClean="0">
                <a:latin typeface="Times New Roman" pitchFamily="18" charset="0"/>
                <a:cs typeface="Times New Roman" pitchFamily="18" charset="0"/>
              </a:rPr>
              <a:t>Авторкою </a:t>
            </a:r>
            <a:r>
              <a:rPr lang="uk-UA" dirty="0" smtClean="0">
                <a:latin typeface="Times New Roman" pitchFamily="18" charset="0"/>
                <a:cs typeface="Times New Roman" pitchFamily="18" charset="0"/>
              </a:rPr>
              <a:t>здійснено </a:t>
            </a:r>
            <a:r>
              <a:rPr lang="uk-UA" dirty="0" smtClean="0">
                <a:latin typeface="Times New Roman" pitchFamily="18" charset="0"/>
                <a:cs typeface="Times New Roman" pitchFamily="18" charset="0"/>
              </a:rPr>
              <a:t>цікаве оригінальне </a:t>
            </a:r>
            <a:r>
              <a:rPr lang="uk-UA" dirty="0" smtClean="0">
                <a:latin typeface="Times New Roman" pitchFamily="18" charset="0"/>
                <a:cs typeface="Times New Roman" pitchFamily="18" charset="0"/>
              </a:rPr>
              <a:t>компонування в одному маршруті пам'ятників та пам'яток, піднято питання необхідності проведення місцевих опитувань щодо доцільності збереження або демонтажу об'єктів соціального середовища району, сформульовано ідею необхідності створення локальних музейних установ для перепису об‘єктів які мають історичну цінність і які доцільно вивчати у навчальних закладах в курсі краєзнавства, визначити план збереження пам‘яток за рахунок місцевого бюджету або створити умови для залучення коштів </a:t>
            </a:r>
            <a:r>
              <a:rPr lang="uk-UA" dirty="0" smtClean="0">
                <a:latin typeface="Times New Roman" pitchFamily="18" charset="0"/>
                <a:cs typeface="Times New Roman" pitchFamily="18" charset="0"/>
              </a:rPr>
              <a:t>спонсорів. Дослідницею </a:t>
            </a:r>
            <a:r>
              <a:rPr lang="uk-UA" dirty="0" smtClean="0">
                <a:latin typeface="Times New Roman" pitchFamily="18" charset="0"/>
                <a:cs typeface="Times New Roman" pitchFamily="18" charset="0"/>
              </a:rPr>
              <a:t>також сформульовано концепцію поширення серед підлітків руху краєзнавців-дослідників та борців за збереження та розвиток українського патріотичного руху інтегрованого з прогресивними загальноукраїнськими та світовими </a:t>
            </a:r>
            <a:r>
              <a:rPr lang="uk-UA" dirty="0" smtClean="0">
                <a:latin typeface="Times New Roman" pitchFamily="18" charset="0"/>
                <a:cs typeface="Times New Roman" pitchFamily="18" charset="0"/>
              </a:rPr>
              <a:t>які </a:t>
            </a:r>
            <a:r>
              <a:rPr lang="uk-UA" dirty="0" err="1" smtClean="0">
                <a:latin typeface="Times New Roman" pitchFamily="18" charset="0"/>
                <a:cs typeface="Times New Roman" pitchFamily="18" charset="0"/>
              </a:rPr>
              <a:t>грунтуються</a:t>
            </a:r>
            <a:r>
              <a:rPr lang="uk-UA" dirty="0" smtClean="0">
                <a:latin typeface="Times New Roman" pitchFamily="18" charset="0"/>
                <a:cs typeface="Times New Roman" pitchFamily="18" charset="0"/>
              </a:rPr>
              <a:t> </a:t>
            </a:r>
            <a:r>
              <a:rPr lang="uk-UA" dirty="0" smtClean="0">
                <a:latin typeface="Times New Roman" pitchFamily="18" charset="0"/>
                <a:cs typeface="Times New Roman" pitchFamily="18" charset="0"/>
              </a:rPr>
              <a:t>на </a:t>
            </a:r>
            <a:r>
              <a:rPr lang="uk-UA" dirty="0" smtClean="0">
                <a:latin typeface="Times New Roman" pitchFamily="18" charset="0"/>
                <a:cs typeface="Times New Roman" pitchFamily="18" charset="0"/>
              </a:rPr>
              <a:t>дослідженні історичної </a:t>
            </a:r>
            <a:r>
              <a:rPr lang="uk-UA" dirty="0" smtClean="0">
                <a:latin typeface="Times New Roman" pitchFamily="18" charset="0"/>
                <a:cs typeface="Times New Roman" pitchFamily="18" charset="0"/>
              </a:rPr>
              <a:t>пам‘яті. </a:t>
            </a:r>
            <a:endParaRPr lang="ru-RU" dirty="0">
              <a:latin typeface="Times New Roman" pitchFamily="18" charset="0"/>
              <a:cs typeface="Times New Roman" pitchFamily="18" charset="0"/>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9245" y="1836748"/>
            <a:ext cx="2162755" cy="2699815"/>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36747"/>
            <a:ext cx="2736300" cy="2699815"/>
          </a:xfrm>
          <a:prstGeom prst="rect">
            <a:avLst/>
          </a:prstGeom>
        </p:spPr>
      </p:pic>
    </p:spTree>
    <p:extLst>
      <p:ext uri="{BB962C8B-B14F-4D97-AF65-F5344CB8AC3E}">
        <p14:creationId xmlns:p14="http://schemas.microsoft.com/office/powerpoint/2010/main" val="461548885"/>
      </p:ext>
    </p:extLst>
  </p:cSld>
  <p:clrMapOvr>
    <a:masterClrMapping/>
  </p:clrMapOvr>
  <p:transition spd="slow">
    <p:wheel spokes="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2992" y="0"/>
            <a:ext cx="8268677" cy="633046"/>
          </a:xfrm>
        </p:spPr>
        <p:txBody>
          <a:bodyPr>
            <a:normAutofit fontScale="90000"/>
          </a:bodyPr>
          <a:lstStyle/>
          <a:p>
            <a:r>
              <a:rPr lang="ru-RU" dirty="0">
                <a:latin typeface="Times New Roman" pitchFamily="18" charset="0"/>
                <a:cs typeface="Times New Roman" pitchFamily="18" charset="0"/>
              </a:rPr>
              <a:t>Список </a:t>
            </a:r>
            <a:r>
              <a:rPr lang="ru-RU" dirty="0" err="1">
                <a:latin typeface="Times New Roman" pitchFamily="18" charset="0"/>
                <a:cs typeface="Times New Roman" pitchFamily="18" charset="0"/>
              </a:rPr>
              <a:t>використаних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джерел</a:t>
            </a:r>
            <a:endParaRPr lang="ru-RU" dirty="0">
              <a:latin typeface="Times New Roman" pitchFamily="18" charset="0"/>
              <a:cs typeface="Times New Roman" pitchFamily="18" charset="0"/>
            </a:endParaRPr>
          </a:p>
        </p:txBody>
      </p:sp>
      <p:sp>
        <p:nvSpPr>
          <p:cNvPr id="3" name="Объект 2"/>
          <p:cNvSpPr>
            <a:spLocks noGrp="1"/>
          </p:cNvSpPr>
          <p:nvPr>
            <p:ph idx="1"/>
          </p:nvPr>
        </p:nvSpPr>
        <p:spPr>
          <a:xfrm>
            <a:off x="507933" y="660669"/>
            <a:ext cx="11168184" cy="6126386"/>
          </a:xfrm>
        </p:spPr>
        <p:txBody>
          <a:bodyPr>
            <a:noAutofit/>
          </a:bodyPr>
          <a:lstStyle/>
          <a:p>
            <a:pPr algn="just"/>
            <a:r>
              <a:rPr lang="ru-RU" sz="1000" dirty="0" err="1">
                <a:solidFill>
                  <a:schemeClr val="tx1">
                    <a:lumMod val="95000"/>
                    <a:lumOff val="5000"/>
                  </a:schemeClr>
                </a:solidFill>
                <a:latin typeface="Times New Roman" pitchFamily="18" charset="0"/>
                <a:cs typeface="Times New Roman" pitchFamily="18" charset="0"/>
              </a:rPr>
              <a:t>Держархів</a:t>
            </a:r>
            <a:r>
              <a:rPr lang="ru-RU" sz="1000" dirty="0">
                <a:solidFill>
                  <a:schemeClr val="tx1">
                    <a:lumMod val="95000"/>
                    <a:lumOff val="5000"/>
                  </a:schemeClr>
                </a:solidFill>
                <a:latin typeface="Times New Roman" pitchFamily="18" charset="0"/>
                <a:cs typeface="Times New Roman" pitchFamily="18" charset="0"/>
              </a:rPr>
              <a:t> </a:t>
            </a:r>
            <a:r>
              <a:rPr lang="ru-RU" sz="1000" dirty="0" err="1">
                <a:solidFill>
                  <a:schemeClr val="tx1">
                    <a:lumMod val="95000"/>
                    <a:lumOff val="5000"/>
                  </a:schemeClr>
                </a:solidFill>
                <a:latin typeface="Times New Roman" pitchFamily="18" charset="0"/>
                <a:cs typeface="Times New Roman" pitchFamily="18" charset="0"/>
              </a:rPr>
              <a:t>Миколаївської</a:t>
            </a:r>
            <a:r>
              <a:rPr lang="ru-RU" sz="1000" dirty="0">
                <a:solidFill>
                  <a:schemeClr val="tx1">
                    <a:lumMod val="95000"/>
                    <a:lumOff val="5000"/>
                  </a:schemeClr>
                </a:solidFill>
                <a:latin typeface="Times New Roman" pitchFamily="18" charset="0"/>
                <a:cs typeface="Times New Roman" pitchFamily="18" charset="0"/>
              </a:rPr>
              <a:t> </a:t>
            </a:r>
            <a:r>
              <a:rPr lang="ru-RU" sz="1000" dirty="0" err="1">
                <a:solidFill>
                  <a:schemeClr val="tx1">
                    <a:lumMod val="95000"/>
                    <a:lumOff val="5000"/>
                  </a:schemeClr>
                </a:solidFill>
                <a:latin typeface="Times New Roman" pitchFamily="18" charset="0"/>
                <a:cs typeface="Times New Roman" pitchFamily="18" charset="0"/>
              </a:rPr>
              <a:t>області</a:t>
            </a:r>
            <a:r>
              <a:rPr lang="ru-RU" sz="1000" dirty="0">
                <a:solidFill>
                  <a:schemeClr val="tx1">
                    <a:lumMod val="95000"/>
                    <a:lumOff val="5000"/>
                  </a:schemeClr>
                </a:solidFill>
                <a:latin typeface="Times New Roman" pitchFamily="18" charset="0"/>
                <a:cs typeface="Times New Roman" pitchFamily="18" charset="0"/>
              </a:rPr>
              <a:t>, ф. Р-5859, оп. 2, </a:t>
            </a:r>
            <a:r>
              <a:rPr lang="ru-RU" sz="1000" dirty="0" err="1">
                <a:solidFill>
                  <a:schemeClr val="tx1">
                    <a:lumMod val="95000"/>
                    <a:lumOff val="5000"/>
                  </a:schemeClr>
                </a:solidFill>
                <a:latin typeface="Times New Roman" pitchFamily="18" charset="0"/>
                <a:cs typeface="Times New Roman" pitchFamily="18" charset="0"/>
              </a:rPr>
              <a:t>спр</a:t>
            </a:r>
            <a:r>
              <a:rPr lang="ru-RU" sz="1000" dirty="0">
                <a:solidFill>
                  <a:schemeClr val="tx1">
                    <a:lumMod val="95000"/>
                    <a:lumOff val="5000"/>
                  </a:schemeClr>
                </a:solidFill>
                <a:latin typeface="Times New Roman" pitchFamily="18" charset="0"/>
                <a:cs typeface="Times New Roman" pitchFamily="18" charset="0"/>
              </a:rPr>
              <a:t>. 434, </a:t>
            </a:r>
            <a:r>
              <a:rPr lang="ru-RU" sz="1000" dirty="0" err="1">
                <a:solidFill>
                  <a:schemeClr val="tx1">
                    <a:lumMod val="95000"/>
                    <a:lumOff val="5000"/>
                  </a:schemeClr>
                </a:solidFill>
                <a:latin typeface="Times New Roman" pitchFamily="18" charset="0"/>
                <a:cs typeface="Times New Roman" pitchFamily="18" charset="0"/>
              </a:rPr>
              <a:t>арк</a:t>
            </a:r>
            <a:r>
              <a:rPr lang="ru-RU" sz="1000" dirty="0">
                <a:solidFill>
                  <a:schemeClr val="tx1">
                    <a:lumMod val="95000"/>
                    <a:lumOff val="5000"/>
                  </a:schemeClr>
                </a:solidFill>
                <a:latin typeface="Times New Roman" pitchFamily="18" charset="0"/>
                <a:cs typeface="Times New Roman" pitchFamily="18" charset="0"/>
              </a:rPr>
              <a:t>. </a:t>
            </a:r>
            <a:r>
              <a:rPr lang="ru-RU" sz="1000" dirty="0" smtClean="0">
                <a:solidFill>
                  <a:schemeClr val="tx1">
                    <a:lumMod val="95000"/>
                    <a:lumOff val="5000"/>
                  </a:schemeClr>
                </a:solidFill>
                <a:latin typeface="Times New Roman" pitchFamily="18" charset="0"/>
                <a:cs typeface="Times New Roman" pitchFamily="18" charset="0"/>
              </a:rPr>
              <a:t>1–18.</a:t>
            </a:r>
          </a:p>
          <a:p>
            <a:pPr algn="just"/>
            <a:r>
              <a:rPr lang="ru-RU" sz="1000" dirty="0" smtClean="0">
                <a:solidFill>
                  <a:schemeClr val="tx1">
                    <a:lumMod val="95000"/>
                    <a:lumOff val="5000"/>
                  </a:schemeClr>
                </a:solidFill>
                <a:latin typeface="Times New Roman" pitchFamily="18" charset="0"/>
                <a:cs typeface="Times New Roman" pitchFamily="18" charset="0"/>
              </a:rPr>
              <a:t>Крючков</a:t>
            </a:r>
            <a:r>
              <a:rPr lang="ru-RU" sz="1000" dirty="0">
                <a:solidFill>
                  <a:schemeClr val="tx1">
                    <a:lumMod val="95000"/>
                    <a:lumOff val="5000"/>
                  </a:schemeClr>
                </a:solidFill>
                <a:latin typeface="Times New Roman" pitchFamily="18" charset="0"/>
                <a:cs typeface="Times New Roman" pitchFamily="18" charset="0"/>
              </a:rPr>
              <a:t>, Ю.С. </a:t>
            </a:r>
            <a:r>
              <a:rPr lang="ru-RU" sz="1000" dirty="0" err="1" smtClean="0">
                <a:solidFill>
                  <a:schemeClr val="tx1">
                    <a:lumMod val="95000"/>
                    <a:lumOff val="5000"/>
                  </a:schemeClr>
                </a:solidFill>
                <a:latin typeface="Times New Roman" pitchFamily="18" charset="0"/>
                <a:cs typeface="Times New Roman" pitchFamily="18" charset="0"/>
              </a:rPr>
              <a:t>Історія</a:t>
            </a:r>
            <a:r>
              <a:rPr lang="ru-RU" sz="1000" dirty="0" smtClean="0">
                <a:solidFill>
                  <a:schemeClr val="tx1">
                    <a:lumMod val="95000"/>
                    <a:lumOff val="5000"/>
                  </a:schemeClr>
                </a:solidFill>
                <a:latin typeface="Times New Roman" pitchFamily="18" charset="0"/>
                <a:cs typeface="Times New Roman" pitchFamily="18" charset="0"/>
              </a:rPr>
              <a:t> </a:t>
            </a:r>
            <a:r>
              <a:rPr lang="ru-RU" sz="1000" dirty="0" err="1" smtClean="0">
                <a:solidFill>
                  <a:schemeClr val="tx1">
                    <a:lumMod val="95000"/>
                    <a:lumOff val="5000"/>
                  </a:schemeClr>
                </a:solidFill>
                <a:latin typeface="Times New Roman" pitchFamily="18" charset="0"/>
                <a:cs typeface="Times New Roman" pitchFamily="18" charset="0"/>
              </a:rPr>
              <a:t>вулиць</a:t>
            </a:r>
            <a:r>
              <a:rPr lang="ru-RU" sz="1000" dirty="0" smtClean="0">
                <a:solidFill>
                  <a:schemeClr val="tx1">
                    <a:lumMod val="95000"/>
                    <a:lumOff val="5000"/>
                  </a:schemeClr>
                </a:solidFill>
                <a:latin typeface="Times New Roman" pitchFamily="18" charset="0"/>
                <a:cs typeface="Times New Roman" pitchFamily="18" charset="0"/>
              </a:rPr>
              <a:t> </a:t>
            </a:r>
            <a:r>
              <a:rPr lang="ru-RU" sz="1000" dirty="0" err="1" smtClean="0">
                <a:solidFill>
                  <a:schemeClr val="tx1">
                    <a:lumMod val="95000"/>
                    <a:lumOff val="5000"/>
                  </a:schemeClr>
                </a:solidFill>
                <a:latin typeface="Times New Roman" pitchFamily="18" charset="0"/>
                <a:cs typeface="Times New Roman" pitchFamily="18" charset="0"/>
              </a:rPr>
              <a:t>Миколаєва</a:t>
            </a:r>
            <a:r>
              <a:rPr lang="ru-RU" sz="1000" dirty="0">
                <a:solidFill>
                  <a:schemeClr val="tx1">
                    <a:lumMod val="95000"/>
                    <a:lumOff val="5000"/>
                  </a:schemeClr>
                </a:solidFill>
                <a:latin typeface="Times New Roman" pitchFamily="18" charset="0"/>
                <a:cs typeface="Times New Roman" pitchFamily="18" charset="0"/>
              </a:rPr>
              <a:t>: </a:t>
            </a:r>
            <a:r>
              <a:rPr lang="ru-RU" sz="1000" dirty="0" err="1" smtClean="0">
                <a:solidFill>
                  <a:schemeClr val="tx1">
                    <a:lumMod val="95000"/>
                    <a:lumOff val="5000"/>
                  </a:schemeClr>
                </a:solidFill>
                <a:latin typeface="Times New Roman" pitchFamily="18" charset="0"/>
                <a:cs typeface="Times New Roman" pitchFamily="18" charset="0"/>
              </a:rPr>
              <a:t>топонімічний</a:t>
            </a:r>
            <a:r>
              <a:rPr lang="ru-RU" sz="1000" dirty="0" smtClean="0">
                <a:solidFill>
                  <a:schemeClr val="tx1">
                    <a:lumMod val="95000"/>
                    <a:lumOff val="5000"/>
                  </a:schemeClr>
                </a:solidFill>
                <a:latin typeface="Times New Roman" pitchFamily="18" charset="0"/>
                <a:cs typeface="Times New Roman" pitchFamily="18" charset="0"/>
              </a:rPr>
              <a:t> </a:t>
            </a:r>
            <a:r>
              <a:rPr lang="ru-RU" sz="1000" dirty="0" err="1" smtClean="0">
                <a:solidFill>
                  <a:schemeClr val="tx1">
                    <a:lumMod val="95000"/>
                    <a:lumOff val="5000"/>
                  </a:schemeClr>
                </a:solidFill>
                <a:latin typeface="Times New Roman" pitchFamily="18" charset="0"/>
                <a:cs typeface="Times New Roman" pitchFamily="18" charset="0"/>
              </a:rPr>
              <a:t>путівник</a:t>
            </a:r>
            <a:r>
              <a:rPr lang="ru-RU" sz="1000" dirty="0" smtClean="0">
                <a:solidFill>
                  <a:schemeClr val="tx1">
                    <a:lumMod val="95000"/>
                    <a:lumOff val="5000"/>
                  </a:schemeClr>
                </a:solidFill>
                <a:latin typeface="Times New Roman" pitchFamily="18" charset="0"/>
                <a:cs typeface="Times New Roman" pitchFamily="18" charset="0"/>
              </a:rPr>
              <a:t> </a:t>
            </a:r>
            <a:r>
              <a:rPr lang="ru-RU" sz="1000" dirty="0">
                <a:solidFill>
                  <a:schemeClr val="tx1">
                    <a:lumMod val="95000"/>
                    <a:lumOff val="5000"/>
                  </a:schemeClr>
                </a:solidFill>
                <a:latin typeface="Times New Roman" pitchFamily="18" charset="0"/>
                <a:cs typeface="Times New Roman" pitchFamily="18" charset="0"/>
              </a:rPr>
              <a:t>по </a:t>
            </a:r>
            <a:r>
              <a:rPr lang="ru-RU" sz="1000" dirty="0" err="1" smtClean="0">
                <a:solidFill>
                  <a:schemeClr val="tx1">
                    <a:lumMod val="95000"/>
                    <a:lumOff val="5000"/>
                  </a:schemeClr>
                </a:solidFill>
                <a:latin typeface="Times New Roman" pitchFamily="18" charset="0"/>
                <a:cs typeface="Times New Roman" pitchFamily="18" charset="0"/>
              </a:rPr>
              <a:t>місту</a:t>
            </a:r>
            <a:r>
              <a:rPr lang="ru-RU" sz="1000" dirty="0" smtClean="0">
                <a:solidFill>
                  <a:schemeClr val="tx1">
                    <a:lumMod val="95000"/>
                    <a:lumOff val="5000"/>
                  </a:schemeClr>
                </a:solidFill>
                <a:latin typeface="Times New Roman" pitchFamily="18" charset="0"/>
                <a:cs typeface="Times New Roman" pitchFamily="18" charset="0"/>
              </a:rPr>
              <a:t> та </a:t>
            </a:r>
            <a:r>
              <a:rPr lang="ru-RU" sz="1000" dirty="0" err="1" smtClean="0">
                <a:solidFill>
                  <a:schemeClr val="tx1">
                    <a:lumMod val="95000"/>
                    <a:lumOff val="5000"/>
                  </a:schemeClr>
                </a:solidFill>
                <a:latin typeface="Times New Roman" pitchFamily="18" charset="0"/>
                <a:cs typeface="Times New Roman" pitchFamily="18" charset="0"/>
              </a:rPr>
              <a:t>околицям</a:t>
            </a:r>
            <a:r>
              <a:rPr lang="ru-RU" sz="1000" dirty="0" smtClean="0">
                <a:solidFill>
                  <a:schemeClr val="tx1">
                    <a:lumMod val="95000"/>
                    <a:lumOff val="5000"/>
                  </a:schemeClr>
                </a:solidFill>
                <a:latin typeface="Times New Roman" pitchFamily="18" charset="0"/>
                <a:cs typeface="Times New Roman" pitchFamily="18" charset="0"/>
              </a:rPr>
              <a:t> </a:t>
            </a:r>
            <a:r>
              <a:rPr lang="ru-RU" sz="1000" dirty="0">
                <a:solidFill>
                  <a:schemeClr val="tx1">
                    <a:lumMod val="95000"/>
                    <a:lumOff val="5000"/>
                  </a:schemeClr>
                </a:solidFill>
                <a:latin typeface="Times New Roman" pitchFamily="18" charset="0"/>
                <a:cs typeface="Times New Roman" pitchFamily="18" charset="0"/>
              </a:rPr>
              <a:t>[Текст] / Ю.С. Крючков. – </a:t>
            </a:r>
            <a:r>
              <a:rPr lang="ru-RU" sz="1000" dirty="0" err="1" smtClean="0">
                <a:solidFill>
                  <a:schemeClr val="tx1">
                    <a:lumMod val="95000"/>
                    <a:lumOff val="5000"/>
                  </a:schemeClr>
                </a:solidFill>
                <a:latin typeface="Times New Roman" pitchFamily="18" charset="0"/>
                <a:cs typeface="Times New Roman" pitchFamily="18" charset="0"/>
              </a:rPr>
              <a:t>Миколаїв</a:t>
            </a:r>
            <a:r>
              <a:rPr lang="ru-RU" sz="1000" dirty="0">
                <a:solidFill>
                  <a:schemeClr val="tx1">
                    <a:lumMod val="95000"/>
                    <a:lumOff val="5000"/>
                  </a:schemeClr>
                </a:solidFill>
                <a:latin typeface="Times New Roman" pitchFamily="18" charset="0"/>
                <a:cs typeface="Times New Roman" pitchFamily="18" charset="0"/>
              </a:rPr>
              <a:t>: </a:t>
            </a:r>
            <a:r>
              <a:rPr lang="ru-RU" sz="1000" dirty="0" err="1" smtClean="0">
                <a:solidFill>
                  <a:schemeClr val="tx1">
                    <a:lumMod val="95000"/>
                    <a:lumOff val="5000"/>
                  </a:schemeClr>
                </a:solidFill>
                <a:latin typeface="Times New Roman" pitchFamily="18" charset="0"/>
                <a:cs typeface="Times New Roman" pitchFamily="18" charset="0"/>
              </a:rPr>
              <a:t>Можливості</a:t>
            </a:r>
            <a:r>
              <a:rPr lang="ru-RU" sz="1000" dirty="0" smtClean="0">
                <a:solidFill>
                  <a:schemeClr val="tx1">
                    <a:lumMod val="95000"/>
                    <a:lumOff val="5000"/>
                  </a:schemeClr>
                </a:solidFill>
                <a:latin typeface="Times New Roman" pitchFamily="18" charset="0"/>
                <a:cs typeface="Times New Roman" pitchFamily="18" charset="0"/>
              </a:rPr>
              <a:t> </a:t>
            </a:r>
            <a:r>
              <a:rPr lang="ru-RU" sz="1000" dirty="0" err="1" smtClean="0">
                <a:solidFill>
                  <a:schemeClr val="tx1">
                    <a:lumMod val="95000"/>
                    <a:lumOff val="5000"/>
                  </a:schemeClr>
                </a:solidFill>
                <a:latin typeface="Times New Roman" pitchFamily="18" charset="0"/>
                <a:cs typeface="Times New Roman" pitchFamily="18" charset="0"/>
              </a:rPr>
              <a:t>Кіммєрії</a:t>
            </a:r>
            <a:r>
              <a:rPr lang="ru-RU" sz="1000" dirty="0" smtClean="0">
                <a:solidFill>
                  <a:schemeClr val="tx1">
                    <a:lumMod val="95000"/>
                    <a:lumOff val="5000"/>
                  </a:schemeClr>
                </a:solidFill>
                <a:latin typeface="Times New Roman" pitchFamily="18" charset="0"/>
                <a:cs typeface="Times New Roman" pitchFamily="18" charset="0"/>
              </a:rPr>
              <a:t>, </a:t>
            </a:r>
            <a:r>
              <a:rPr lang="ru-RU" sz="1000" dirty="0">
                <a:solidFill>
                  <a:schemeClr val="tx1">
                    <a:lumMod val="95000"/>
                    <a:lumOff val="5000"/>
                  </a:schemeClr>
                </a:solidFill>
                <a:latin typeface="Times New Roman" pitchFamily="18" charset="0"/>
                <a:cs typeface="Times New Roman" pitchFamily="18" charset="0"/>
              </a:rPr>
              <a:t>1997. - 160 </a:t>
            </a:r>
            <a:r>
              <a:rPr lang="ru-RU" sz="1000" dirty="0" smtClean="0">
                <a:solidFill>
                  <a:schemeClr val="tx1">
                    <a:lumMod val="95000"/>
                    <a:lumOff val="5000"/>
                  </a:schemeClr>
                </a:solidFill>
                <a:latin typeface="Times New Roman" pitchFamily="18" charset="0"/>
                <a:cs typeface="Times New Roman" pitchFamily="18" charset="0"/>
              </a:rPr>
              <a:t>с.</a:t>
            </a:r>
          </a:p>
          <a:p>
            <a:pPr algn="just"/>
            <a:r>
              <a:rPr lang="uk-UA" sz="1000" dirty="0" smtClean="0">
                <a:solidFill>
                  <a:schemeClr val="tx1">
                    <a:lumMod val="95000"/>
                    <a:lumOff val="5000"/>
                  </a:schemeClr>
                </a:solidFill>
                <a:latin typeface="Times New Roman" pitchFamily="18" charset="0"/>
                <a:cs typeface="Times New Roman" pitchFamily="18" charset="0"/>
              </a:rPr>
              <a:t>Миколаївські </a:t>
            </a:r>
            <a:r>
              <a:rPr lang="uk-UA" sz="1000" dirty="0" err="1" smtClean="0">
                <a:solidFill>
                  <a:schemeClr val="tx1">
                    <a:lumMod val="95000"/>
                    <a:lumOff val="5000"/>
                  </a:schemeClr>
                </a:solidFill>
                <a:latin typeface="Times New Roman" pitchFamily="18" charset="0"/>
                <a:cs typeface="Times New Roman" pitchFamily="18" charset="0"/>
              </a:rPr>
              <a:t>цікавинки</a:t>
            </a:r>
            <a:r>
              <a:rPr lang="uk-UA" sz="1000" dirty="0" smtClean="0">
                <a:solidFill>
                  <a:schemeClr val="tx1">
                    <a:lumMod val="95000"/>
                    <a:lumOff val="5000"/>
                  </a:schemeClr>
                </a:solidFill>
                <a:latin typeface="Times New Roman" pitchFamily="18" charset="0"/>
                <a:cs typeface="Times New Roman" pitchFamily="18" charset="0"/>
              </a:rPr>
              <a:t>. </a:t>
            </a:r>
            <a:r>
              <a:rPr lang="uk-UA" sz="1000" dirty="0">
                <a:solidFill>
                  <a:schemeClr val="tx1">
                    <a:lumMod val="95000"/>
                    <a:lumOff val="5000"/>
                  </a:schemeClr>
                </a:solidFill>
                <a:latin typeface="Times New Roman" pitchFamily="18" charset="0"/>
                <a:cs typeface="Times New Roman" pitchFamily="18" charset="0"/>
              </a:rPr>
              <a:t>— </a:t>
            </a:r>
            <a:r>
              <a:rPr lang="uk-UA" sz="1000" dirty="0" smtClean="0">
                <a:solidFill>
                  <a:schemeClr val="tx1">
                    <a:lumMod val="95000"/>
                    <a:lumOff val="5000"/>
                  </a:schemeClr>
                </a:solidFill>
                <a:latin typeface="Times New Roman" pitchFamily="18" charset="0"/>
                <a:cs typeface="Times New Roman" pitchFamily="18" charset="0"/>
              </a:rPr>
              <a:t>Миколаїв </a:t>
            </a:r>
            <a:r>
              <a:rPr lang="uk-UA" sz="1000" dirty="0">
                <a:solidFill>
                  <a:schemeClr val="tx1">
                    <a:lumMod val="95000"/>
                    <a:lumOff val="5000"/>
                  </a:schemeClr>
                </a:solidFill>
                <a:latin typeface="Times New Roman" pitchFamily="18" charset="0"/>
                <a:cs typeface="Times New Roman" pitchFamily="18" charset="0"/>
              </a:rPr>
              <a:t>: </a:t>
            </a:r>
            <a:r>
              <a:rPr lang="uk-UA" sz="1000" dirty="0" smtClean="0">
                <a:solidFill>
                  <a:schemeClr val="tx1">
                    <a:lumMod val="95000"/>
                    <a:lumOff val="5000"/>
                  </a:schemeClr>
                </a:solidFill>
                <a:latin typeface="Times New Roman" pitchFamily="18" charset="0"/>
                <a:cs typeface="Times New Roman" pitchFamily="18" charset="0"/>
              </a:rPr>
              <a:t>Можливості </a:t>
            </a:r>
            <a:r>
              <a:rPr lang="uk-UA" sz="1000" dirty="0" err="1" smtClean="0">
                <a:solidFill>
                  <a:schemeClr val="tx1">
                    <a:lumMod val="95000"/>
                    <a:lumOff val="5000"/>
                  </a:schemeClr>
                </a:solidFill>
                <a:latin typeface="Times New Roman" pitchFamily="18" charset="0"/>
                <a:cs typeface="Times New Roman" pitchFamily="18" charset="0"/>
              </a:rPr>
              <a:t>Кіммєрії</a:t>
            </a:r>
            <a:r>
              <a:rPr lang="uk-UA" sz="1000" dirty="0" smtClean="0">
                <a:solidFill>
                  <a:schemeClr val="tx1">
                    <a:lumMod val="95000"/>
                    <a:lumOff val="5000"/>
                  </a:schemeClr>
                </a:solidFill>
                <a:latin typeface="Times New Roman" pitchFamily="18" charset="0"/>
                <a:cs typeface="Times New Roman" pitchFamily="18" charset="0"/>
              </a:rPr>
              <a:t>, </a:t>
            </a:r>
            <a:r>
              <a:rPr lang="uk-UA" sz="1000" dirty="0">
                <a:solidFill>
                  <a:schemeClr val="tx1">
                    <a:lumMod val="95000"/>
                    <a:lumOff val="5000"/>
                  </a:schemeClr>
                </a:solidFill>
                <a:latin typeface="Times New Roman" pitchFamily="18" charset="0"/>
                <a:cs typeface="Times New Roman" pitchFamily="18" charset="0"/>
              </a:rPr>
              <a:t>2010. — С. </a:t>
            </a:r>
            <a:r>
              <a:rPr lang="uk-UA" sz="1000" dirty="0" smtClean="0">
                <a:solidFill>
                  <a:schemeClr val="tx1">
                    <a:lumMod val="95000"/>
                    <a:lumOff val="5000"/>
                  </a:schemeClr>
                </a:solidFill>
                <a:latin typeface="Times New Roman" pitchFamily="18" charset="0"/>
                <a:cs typeface="Times New Roman" pitchFamily="18" charset="0"/>
              </a:rPr>
              <a:t>76-77.</a:t>
            </a:r>
          </a:p>
          <a:p>
            <a:pPr algn="just"/>
            <a:r>
              <a:rPr lang="uk-UA" sz="1000" dirty="0" err="1" smtClean="0">
                <a:solidFill>
                  <a:schemeClr val="tx1">
                    <a:lumMod val="95000"/>
                    <a:lumOff val="5000"/>
                  </a:schemeClr>
                </a:solidFill>
                <a:latin typeface="Times New Roman" pitchFamily="18" charset="0"/>
                <a:cs typeface="Times New Roman" pitchFamily="18" charset="0"/>
              </a:rPr>
              <a:t>Павлік</a:t>
            </a:r>
            <a:r>
              <a:rPr lang="uk-UA" sz="1000" dirty="0" smtClean="0">
                <a:solidFill>
                  <a:schemeClr val="tx1">
                    <a:lumMod val="95000"/>
                    <a:lumOff val="5000"/>
                  </a:schemeClr>
                </a:solidFill>
                <a:latin typeface="Times New Roman" pitchFamily="18" charset="0"/>
                <a:cs typeface="Times New Roman" pitchFamily="18" charset="0"/>
              </a:rPr>
              <a:t> І. </a:t>
            </a:r>
            <a:r>
              <a:rPr lang="uk-UA" sz="1000" dirty="0">
                <a:solidFill>
                  <a:schemeClr val="tx1">
                    <a:lumMod val="95000"/>
                    <a:lumOff val="5000"/>
                  </a:schemeClr>
                </a:solidFill>
                <a:latin typeface="Times New Roman" pitchFamily="18" charset="0"/>
                <a:cs typeface="Times New Roman" pitchFamily="18" charset="0"/>
              </a:rPr>
              <a:t>С. </a:t>
            </a:r>
            <a:r>
              <a:rPr lang="uk-UA" sz="1000" dirty="0" smtClean="0">
                <a:solidFill>
                  <a:schemeClr val="tx1">
                    <a:lumMod val="95000"/>
                    <a:lumOff val="5000"/>
                  </a:schemeClr>
                </a:solidFill>
                <a:latin typeface="Times New Roman" pitchFamily="18" charset="0"/>
                <a:cs typeface="Times New Roman" pitchFamily="18" charset="0"/>
              </a:rPr>
              <a:t>Миколаїв</a:t>
            </a:r>
            <a:r>
              <a:rPr lang="uk-UA" sz="1000" dirty="0">
                <a:solidFill>
                  <a:schemeClr val="tx1">
                    <a:lumMod val="95000"/>
                    <a:lumOff val="5000"/>
                  </a:schemeClr>
                </a:solidFill>
                <a:latin typeface="Times New Roman" pitchFamily="18" charset="0"/>
                <a:cs typeface="Times New Roman" pitchFamily="18" charset="0"/>
              </a:rPr>
              <a:t>. </a:t>
            </a:r>
            <a:r>
              <a:rPr lang="uk-UA" sz="1000" dirty="0" err="1" smtClean="0">
                <a:solidFill>
                  <a:schemeClr val="tx1">
                    <a:lumMod val="95000"/>
                    <a:lumOff val="5000"/>
                  </a:schemeClr>
                </a:solidFill>
                <a:latin typeface="Times New Roman" pitchFamily="18" charset="0"/>
                <a:cs typeface="Times New Roman" pitchFamily="18" charset="0"/>
              </a:rPr>
              <a:t>Влиці</a:t>
            </a:r>
            <a:r>
              <a:rPr lang="uk-UA" sz="1000" dirty="0" smtClean="0">
                <a:solidFill>
                  <a:schemeClr val="tx1">
                    <a:lumMod val="95000"/>
                    <a:lumOff val="5000"/>
                  </a:schemeClr>
                </a:solidFill>
                <a:latin typeface="Times New Roman" pitchFamily="18" charset="0"/>
                <a:cs typeface="Times New Roman" pitchFamily="18" charset="0"/>
              </a:rPr>
              <a:t> розповідають: путівник /І. </a:t>
            </a:r>
            <a:r>
              <a:rPr lang="uk-UA" sz="1000" dirty="0">
                <a:solidFill>
                  <a:schemeClr val="tx1">
                    <a:lumMod val="95000"/>
                    <a:lumOff val="5000"/>
                  </a:schemeClr>
                </a:solidFill>
                <a:latin typeface="Times New Roman" pitchFamily="18" charset="0"/>
                <a:cs typeface="Times New Roman" pitchFamily="18" charset="0"/>
              </a:rPr>
              <a:t>С. </a:t>
            </a:r>
            <a:r>
              <a:rPr lang="uk-UA" sz="1000" dirty="0" err="1" smtClean="0">
                <a:solidFill>
                  <a:schemeClr val="tx1">
                    <a:lumMod val="95000"/>
                    <a:lumOff val="5000"/>
                  </a:schemeClr>
                </a:solidFill>
                <a:latin typeface="Times New Roman" pitchFamily="18" charset="0"/>
                <a:cs typeface="Times New Roman" pitchFamily="18" charset="0"/>
              </a:rPr>
              <a:t>Павлік</a:t>
            </a:r>
            <a:r>
              <a:rPr lang="uk-UA" sz="1000" dirty="0">
                <a:solidFill>
                  <a:schemeClr val="tx1">
                    <a:lumMod val="95000"/>
                    <a:lumOff val="5000"/>
                  </a:schemeClr>
                </a:solidFill>
                <a:latin typeface="Times New Roman" pitchFamily="18" charset="0"/>
                <a:cs typeface="Times New Roman" pitchFamily="18" charset="0"/>
              </a:rPr>
              <a:t>, В. Р. </a:t>
            </a:r>
            <a:r>
              <a:rPr lang="uk-UA" sz="1000" dirty="0" err="1">
                <a:solidFill>
                  <a:schemeClr val="tx1">
                    <a:lumMod val="95000"/>
                    <a:lumOff val="5000"/>
                  </a:schemeClr>
                </a:solidFill>
                <a:latin typeface="Times New Roman" pitchFamily="18" charset="0"/>
                <a:cs typeface="Times New Roman" pitchFamily="18" charset="0"/>
              </a:rPr>
              <a:t>Лифанов</a:t>
            </a:r>
            <a:r>
              <a:rPr lang="uk-UA" sz="1000" dirty="0">
                <a:solidFill>
                  <a:schemeClr val="tx1">
                    <a:lumMod val="95000"/>
                    <a:lumOff val="5000"/>
                  </a:schemeClr>
                </a:solidFill>
                <a:latin typeface="Times New Roman" pitchFamily="18" charset="0"/>
                <a:cs typeface="Times New Roman" pitchFamily="18" charset="0"/>
              </a:rPr>
              <a:t>, Л. В. </a:t>
            </a:r>
            <a:r>
              <a:rPr lang="uk-UA" sz="1000" dirty="0" err="1" smtClean="0">
                <a:solidFill>
                  <a:schemeClr val="tx1">
                    <a:lumMod val="95000"/>
                    <a:lumOff val="5000"/>
                  </a:schemeClr>
                </a:solidFill>
                <a:latin typeface="Times New Roman" pitchFamily="18" charset="0"/>
                <a:cs typeface="Times New Roman" pitchFamily="18" charset="0"/>
              </a:rPr>
              <a:t>Мичанов</a:t>
            </a:r>
            <a:r>
              <a:rPr lang="uk-UA" sz="1000" dirty="0">
                <a:solidFill>
                  <a:schemeClr val="tx1">
                    <a:lumMod val="95000"/>
                    <a:lumOff val="5000"/>
                  </a:schemeClr>
                </a:solidFill>
                <a:latin typeface="Times New Roman" pitchFamily="18" charset="0"/>
                <a:cs typeface="Times New Roman" pitchFamily="18" charset="0"/>
              </a:rPr>
              <a:t>. — </a:t>
            </a:r>
            <a:r>
              <a:rPr lang="uk-UA" sz="1000" dirty="0" smtClean="0">
                <a:solidFill>
                  <a:schemeClr val="tx1">
                    <a:lumMod val="95000"/>
                    <a:lumOff val="5000"/>
                  </a:schemeClr>
                </a:solidFill>
                <a:latin typeface="Times New Roman" pitchFamily="18" charset="0"/>
                <a:cs typeface="Times New Roman" pitchFamily="18" charset="0"/>
              </a:rPr>
              <a:t>Одеса </a:t>
            </a:r>
            <a:r>
              <a:rPr lang="uk-UA" sz="1000" dirty="0">
                <a:solidFill>
                  <a:schemeClr val="tx1">
                    <a:lumMod val="95000"/>
                    <a:lumOff val="5000"/>
                  </a:schemeClr>
                </a:solidFill>
                <a:latin typeface="Times New Roman" pitchFamily="18" charset="0"/>
                <a:cs typeface="Times New Roman" pitchFamily="18" charset="0"/>
              </a:rPr>
              <a:t>: Маяк, </a:t>
            </a:r>
            <a:r>
              <a:rPr lang="uk-UA" sz="1000" dirty="0" smtClean="0">
                <a:solidFill>
                  <a:schemeClr val="tx1">
                    <a:lumMod val="95000"/>
                    <a:lumOff val="5000"/>
                  </a:schemeClr>
                </a:solidFill>
                <a:latin typeface="Times New Roman" pitchFamily="18" charset="0"/>
                <a:cs typeface="Times New Roman" pitchFamily="18" charset="0"/>
              </a:rPr>
              <a:t>1988.</a:t>
            </a:r>
          </a:p>
          <a:p>
            <a:pPr algn="just"/>
            <a:r>
              <a:rPr lang="uk-UA" sz="1000" dirty="0" err="1" smtClean="0">
                <a:solidFill>
                  <a:schemeClr val="tx1">
                    <a:lumMod val="95000"/>
                    <a:lumOff val="5000"/>
                  </a:schemeClr>
                </a:solidFill>
                <a:latin typeface="Times New Roman" pitchFamily="18" charset="0"/>
                <a:cs typeface="Times New Roman" pitchFamily="18" charset="0"/>
              </a:rPr>
              <a:t>Сорочан</a:t>
            </a:r>
            <a:r>
              <a:rPr lang="uk-UA" sz="1000" dirty="0" smtClean="0">
                <a:solidFill>
                  <a:schemeClr val="tx1">
                    <a:lumMod val="95000"/>
                    <a:lumOff val="5000"/>
                  </a:schemeClr>
                </a:solidFill>
                <a:latin typeface="Times New Roman" pitchFamily="18" charset="0"/>
                <a:cs typeface="Times New Roman" pitchFamily="18" charset="0"/>
              </a:rPr>
              <a:t> </a:t>
            </a:r>
            <a:r>
              <a:rPr lang="uk-UA" sz="1000" dirty="0">
                <a:solidFill>
                  <a:schemeClr val="tx1">
                    <a:lumMod val="95000"/>
                    <a:lumOff val="5000"/>
                  </a:schemeClr>
                </a:solidFill>
                <a:latin typeface="Times New Roman" pitchFamily="18" charset="0"/>
                <a:cs typeface="Times New Roman" pitchFamily="18" charset="0"/>
              </a:rPr>
              <a:t>А. Собор — </a:t>
            </a:r>
            <a:r>
              <a:rPr lang="uk-UA" sz="1000" dirty="0" smtClean="0">
                <a:solidFill>
                  <a:schemeClr val="tx1">
                    <a:lumMod val="95000"/>
                    <a:lumOff val="5000"/>
                  </a:schemeClr>
                </a:solidFill>
                <a:latin typeface="Times New Roman" pitchFamily="18" charset="0"/>
                <a:cs typeface="Times New Roman" pitchFamily="18" charset="0"/>
              </a:rPr>
              <a:t>відродження духовності </a:t>
            </a:r>
            <a:r>
              <a:rPr lang="uk-UA" sz="1000" dirty="0">
                <a:solidFill>
                  <a:schemeClr val="tx1">
                    <a:lumMod val="95000"/>
                    <a:lumOff val="5000"/>
                  </a:schemeClr>
                </a:solidFill>
                <a:latin typeface="Times New Roman" pitchFamily="18" charset="0"/>
                <a:cs typeface="Times New Roman" pitchFamily="18" charset="0"/>
              </a:rPr>
              <a:t>/ А. </a:t>
            </a:r>
            <a:r>
              <a:rPr lang="uk-UA" sz="1000" dirty="0" err="1">
                <a:solidFill>
                  <a:schemeClr val="tx1">
                    <a:lumMod val="95000"/>
                    <a:lumOff val="5000"/>
                  </a:schemeClr>
                </a:solidFill>
                <a:latin typeface="Times New Roman" pitchFamily="18" charset="0"/>
                <a:cs typeface="Times New Roman" pitchFamily="18" charset="0"/>
              </a:rPr>
              <a:t>Сорочан</a:t>
            </a:r>
            <a:r>
              <a:rPr lang="uk-UA" sz="1000" dirty="0">
                <a:solidFill>
                  <a:schemeClr val="tx1">
                    <a:lumMod val="95000"/>
                    <a:lumOff val="5000"/>
                  </a:schemeClr>
                </a:solidFill>
                <a:latin typeface="Times New Roman" pitchFamily="18" charset="0"/>
                <a:cs typeface="Times New Roman" pitchFamily="18" charset="0"/>
              </a:rPr>
              <a:t> // </a:t>
            </a:r>
            <a:r>
              <a:rPr lang="uk-UA" sz="1000" dirty="0" smtClean="0">
                <a:solidFill>
                  <a:schemeClr val="tx1">
                    <a:lumMod val="95000"/>
                    <a:lumOff val="5000"/>
                  </a:schemeClr>
                </a:solidFill>
                <a:latin typeface="Times New Roman" pitchFamily="18" charset="0"/>
                <a:cs typeface="Times New Roman" pitchFamily="18" charset="0"/>
              </a:rPr>
              <a:t>Південна правда. </a:t>
            </a:r>
            <a:r>
              <a:rPr lang="uk-UA" sz="1000" dirty="0">
                <a:solidFill>
                  <a:schemeClr val="tx1">
                    <a:lumMod val="95000"/>
                    <a:lumOff val="5000"/>
                  </a:schemeClr>
                </a:solidFill>
                <a:latin typeface="Times New Roman" pitchFamily="18" charset="0"/>
                <a:cs typeface="Times New Roman" pitchFamily="18" charset="0"/>
              </a:rPr>
              <a:t>— 2011. — № 42. — С. </a:t>
            </a:r>
            <a:r>
              <a:rPr lang="uk-UA" sz="1000" dirty="0" smtClean="0">
                <a:solidFill>
                  <a:schemeClr val="tx1">
                    <a:lumMod val="95000"/>
                    <a:lumOff val="5000"/>
                  </a:schemeClr>
                </a:solidFill>
                <a:latin typeface="Times New Roman" pitchFamily="18" charset="0"/>
                <a:cs typeface="Times New Roman" pitchFamily="18" charset="0"/>
              </a:rPr>
              <a:t>3.</a:t>
            </a:r>
          </a:p>
          <a:p>
            <a:pPr algn="just"/>
            <a:r>
              <a:rPr lang="ru-RU" sz="1000" dirty="0" smtClean="0">
                <a:solidFill>
                  <a:schemeClr val="tx1">
                    <a:lumMod val="95000"/>
                    <a:lumOff val="5000"/>
                  </a:schemeClr>
                </a:solidFill>
                <a:latin typeface="Times New Roman" pitchFamily="18" charset="0"/>
                <a:cs typeface="Times New Roman" pitchFamily="18" charset="0"/>
                <a:hlinkClick r:id="rId2"/>
              </a:rPr>
              <a:t>Достопримечательности </a:t>
            </a:r>
            <a:r>
              <a:rPr lang="ru-RU" sz="1000" dirty="0">
                <a:solidFill>
                  <a:schemeClr val="tx1">
                    <a:lumMod val="95000"/>
                    <a:lumOff val="5000"/>
                  </a:schemeClr>
                </a:solidFill>
                <a:latin typeface="Times New Roman" pitchFamily="18" charset="0"/>
                <a:cs typeface="Times New Roman" pitchFamily="18" charset="0"/>
                <a:hlinkClick r:id="rId2"/>
              </a:rPr>
              <a:t>Николаева: Кафедральный собор </a:t>
            </a:r>
            <a:r>
              <a:rPr lang="ru-RU" sz="1000" dirty="0" err="1">
                <a:solidFill>
                  <a:schemeClr val="tx1">
                    <a:lumMod val="95000"/>
                    <a:lumOff val="5000"/>
                  </a:schemeClr>
                </a:solidFill>
                <a:latin typeface="Times New Roman" pitchFamily="18" charset="0"/>
                <a:cs typeface="Times New Roman" pitchFamily="18" charset="0"/>
                <a:hlinkClick r:id="rId2"/>
              </a:rPr>
              <a:t>Касперовской</a:t>
            </a:r>
            <a:r>
              <a:rPr lang="ru-RU" sz="1000" dirty="0">
                <a:solidFill>
                  <a:schemeClr val="tx1">
                    <a:lumMod val="95000"/>
                    <a:lumOff val="5000"/>
                  </a:schemeClr>
                </a:solidFill>
                <a:latin typeface="Times New Roman" pitchFamily="18" charset="0"/>
                <a:cs typeface="Times New Roman" pitchFamily="18" charset="0"/>
                <a:hlinkClick r:id="rId2"/>
              </a:rPr>
              <a:t> иконы Божьей матери</a:t>
            </a:r>
            <a:r>
              <a:rPr lang="ru-RU" sz="1000" dirty="0">
                <a:solidFill>
                  <a:schemeClr val="tx1">
                    <a:lumMod val="95000"/>
                    <a:lumOff val="5000"/>
                  </a:schemeClr>
                </a:solidFill>
                <a:latin typeface="Times New Roman" pitchFamily="18" charset="0"/>
                <a:cs typeface="Times New Roman" pitchFamily="18" charset="0"/>
              </a:rPr>
              <a:t>. Достопримечательности Николаева. воскресенье, 24 февраля 2013 г. </a:t>
            </a:r>
            <a:endParaRPr lang="ru-RU" sz="1000" dirty="0" smtClean="0">
              <a:solidFill>
                <a:schemeClr val="tx1">
                  <a:lumMod val="95000"/>
                  <a:lumOff val="5000"/>
                </a:schemeClr>
              </a:solidFill>
              <a:latin typeface="Times New Roman" pitchFamily="18" charset="0"/>
              <a:cs typeface="Times New Roman" pitchFamily="18" charset="0"/>
            </a:endParaRPr>
          </a:p>
          <a:p>
            <a:pPr algn="just"/>
            <a:r>
              <a:rPr lang="ru-RU" sz="1000" dirty="0" smtClean="0">
                <a:solidFill>
                  <a:schemeClr val="tx1">
                    <a:lumMod val="95000"/>
                    <a:lumOff val="5000"/>
                  </a:schemeClr>
                </a:solidFill>
                <a:latin typeface="Times New Roman" pitchFamily="18" charset="0"/>
                <a:cs typeface="Times New Roman" pitchFamily="18" charset="0"/>
                <a:hlinkClick r:id="rId3"/>
              </a:rPr>
              <a:t>Храм</a:t>
            </a:r>
            <a:r>
              <a:rPr lang="ru-RU" sz="1000" dirty="0">
                <a:solidFill>
                  <a:schemeClr val="tx1">
                    <a:lumMod val="95000"/>
                    <a:lumOff val="5000"/>
                  </a:schemeClr>
                </a:solidFill>
                <a:latin typeface="Times New Roman" pitchFamily="18" charset="0"/>
                <a:cs typeface="Times New Roman" pitchFamily="18" charset="0"/>
                <a:hlinkClick r:id="rId3"/>
              </a:rPr>
              <a:t>, клуб и снова церковь: история николаевского Кафедрального собора </a:t>
            </a:r>
            <a:r>
              <a:rPr lang="ru-RU" sz="1000" dirty="0" err="1">
                <a:solidFill>
                  <a:schemeClr val="tx1">
                    <a:lumMod val="95000"/>
                    <a:lumOff val="5000"/>
                  </a:schemeClr>
                </a:solidFill>
                <a:latin typeface="Times New Roman" pitchFamily="18" charset="0"/>
                <a:cs typeface="Times New Roman" pitchFamily="18" charset="0"/>
                <a:hlinkClick r:id="rId3"/>
              </a:rPr>
              <a:t>Касперовской</a:t>
            </a:r>
            <a:r>
              <a:rPr lang="ru-RU" sz="1000" dirty="0">
                <a:solidFill>
                  <a:schemeClr val="tx1">
                    <a:lumMod val="95000"/>
                    <a:lumOff val="5000"/>
                  </a:schemeClr>
                </a:solidFill>
                <a:latin typeface="Times New Roman" pitchFamily="18" charset="0"/>
                <a:cs typeface="Times New Roman" pitchFamily="18" charset="0"/>
                <a:hlinkClick r:id="rId3"/>
              </a:rPr>
              <a:t> иконы Божией матери, - ФОТО</a:t>
            </a:r>
            <a:r>
              <a:rPr lang="ru-RU" sz="1000" dirty="0">
                <a:solidFill>
                  <a:schemeClr val="tx1">
                    <a:lumMod val="95000"/>
                    <a:lumOff val="5000"/>
                  </a:schemeClr>
                </a:solidFill>
                <a:latin typeface="Times New Roman" pitchFamily="18" charset="0"/>
                <a:cs typeface="Times New Roman" pitchFamily="18" charset="0"/>
              </a:rPr>
              <a:t>. 0512.com.ua - Сайт </a:t>
            </a:r>
            <a:r>
              <a:rPr lang="ru-RU" sz="1000" dirty="0" err="1">
                <a:solidFill>
                  <a:schemeClr val="tx1">
                    <a:lumMod val="95000"/>
                    <a:lumOff val="5000"/>
                  </a:schemeClr>
                </a:solidFill>
                <a:latin typeface="Times New Roman" pitchFamily="18" charset="0"/>
                <a:cs typeface="Times New Roman" pitchFamily="18" charset="0"/>
              </a:rPr>
              <a:t>міста</a:t>
            </a:r>
            <a:r>
              <a:rPr lang="ru-RU" sz="1000" dirty="0">
                <a:solidFill>
                  <a:schemeClr val="tx1">
                    <a:lumMod val="95000"/>
                    <a:lumOff val="5000"/>
                  </a:schemeClr>
                </a:solidFill>
                <a:latin typeface="Times New Roman" pitchFamily="18" charset="0"/>
                <a:cs typeface="Times New Roman" pitchFamily="18" charset="0"/>
              </a:rPr>
              <a:t> </a:t>
            </a:r>
            <a:r>
              <a:rPr lang="ru-RU" sz="1000" dirty="0" err="1">
                <a:solidFill>
                  <a:schemeClr val="tx1">
                    <a:lumMod val="95000"/>
                    <a:lumOff val="5000"/>
                  </a:schemeClr>
                </a:solidFill>
                <a:latin typeface="Times New Roman" pitchFamily="18" charset="0"/>
                <a:cs typeface="Times New Roman" pitchFamily="18" charset="0"/>
              </a:rPr>
              <a:t>Миколаєва</a:t>
            </a:r>
            <a:endParaRPr lang="uk-UA" sz="1000" dirty="0">
              <a:solidFill>
                <a:schemeClr val="tx1">
                  <a:lumMod val="95000"/>
                  <a:lumOff val="5000"/>
                </a:schemeClr>
              </a:solidFill>
              <a:latin typeface="Times New Roman" pitchFamily="18" charset="0"/>
              <a:cs typeface="Times New Roman" pitchFamily="18" charset="0"/>
            </a:endParaRPr>
          </a:p>
          <a:p>
            <a:pPr algn="just"/>
            <a:r>
              <a:rPr lang="uk-UA" sz="1000" dirty="0">
                <a:solidFill>
                  <a:schemeClr val="tx1">
                    <a:lumMod val="95000"/>
                    <a:lumOff val="5000"/>
                  </a:schemeClr>
                </a:solidFill>
                <a:latin typeface="Times New Roman" pitchFamily="18" charset="0"/>
                <a:cs typeface="Times New Roman" pitchFamily="18" charset="0"/>
              </a:rPr>
              <a:t>Старий Миколаїв : фотоальбом. — Миколаїв, 2007.</a:t>
            </a:r>
          </a:p>
          <a:p>
            <a:pPr algn="just"/>
            <a:r>
              <a:rPr lang="ru-RU" sz="1000" dirty="0">
                <a:solidFill>
                  <a:schemeClr val="tx1">
                    <a:lumMod val="95000"/>
                    <a:lumOff val="5000"/>
                  </a:schemeClr>
                </a:solidFill>
                <a:latin typeface="Times New Roman" pitchFamily="18" charset="0"/>
                <a:cs typeface="Times New Roman" pitchFamily="18" charset="0"/>
              </a:rPr>
              <a:t>Алешин В. Э., </a:t>
            </a:r>
            <a:r>
              <a:rPr lang="ru-RU" sz="1000" dirty="0">
                <a:solidFill>
                  <a:schemeClr val="tx1">
                    <a:lumMod val="95000"/>
                    <a:lumOff val="5000"/>
                  </a:schemeClr>
                </a:solidFill>
                <a:latin typeface="Times New Roman" pitchFamily="18" charset="0"/>
                <a:cs typeface="Times New Roman" pitchFamily="18" charset="0"/>
                <a:hlinkClick r:id="rId4" tooltip="Кухар-Онишко Наталія Олександрівна"/>
              </a:rPr>
              <a:t>Кухар-</a:t>
            </a:r>
            <a:r>
              <a:rPr lang="ru-RU" sz="1000" dirty="0" err="1">
                <a:solidFill>
                  <a:schemeClr val="tx1">
                    <a:lumMod val="95000"/>
                    <a:lumOff val="5000"/>
                  </a:schemeClr>
                </a:solidFill>
                <a:latin typeface="Times New Roman" pitchFamily="18" charset="0"/>
                <a:cs typeface="Times New Roman" pitchFamily="18" charset="0"/>
                <a:hlinkClick r:id="rId4" tooltip="Кухар-Онишко Наталія Олександрівна"/>
              </a:rPr>
              <a:t>Онышко</a:t>
            </a:r>
            <a:r>
              <a:rPr lang="ru-RU" sz="1000" dirty="0">
                <a:solidFill>
                  <a:schemeClr val="tx1">
                    <a:lumMod val="95000"/>
                    <a:lumOff val="5000"/>
                  </a:schemeClr>
                </a:solidFill>
                <a:latin typeface="Times New Roman" pitchFamily="18" charset="0"/>
                <a:cs typeface="Times New Roman" pitchFamily="18" charset="0"/>
                <a:hlinkClick r:id="rId4" tooltip="Кухар-Онишко Наталія Олександрівна"/>
              </a:rPr>
              <a:t> Н. А.</a:t>
            </a:r>
            <a:r>
              <a:rPr lang="ru-RU" sz="1000" dirty="0">
                <a:solidFill>
                  <a:schemeClr val="tx1">
                    <a:lumMod val="95000"/>
                    <a:lumOff val="5000"/>
                  </a:schemeClr>
                </a:solidFill>
                <a:latin typeface="Times New Roman" pitchFamily="18" charset="0"/>
                <a:cs typeface="Times New Roman" pitchFamily="18" charset="0"/>
              </a:rPr>
              <a:t>, Яровой В. А. Николаев: Архитектурно-исторический очерк. — </a:t>
            </a:r>
            <a:r>
              <a:rPr lang="ru-RU" sz="1000" dirty="0" err="1">
                <a:solidFill>
                  <a:schemeClr val="tx1">
                    <a:lumMod val="95000"/>
                    <a:lumOff val="5000"/>
                  </a:schemeClr>
                </a:solidFill>
                <a:latin typeface="Times New Roman" pitchFamily="18" charset="0"/>
                <a:cs typeface="Times New Roman" pitchFamily="18" charset="0"/>
              </a:rPr>
              <a:t>Київ</a:t>
            </a:r>
            <a:r>
              <a:rPr lang="ru-RU" sz="1000" dirty="0">
                <a:solidFill>
                  <a:schemeClr val="tx1">
                    <a:lumMod val="95000"/>
                    <a:lumOff val="5000"/>
                  </a:schemeClr>
                </a:solidFill>
                <a:latin typeface="Times New Roman" pitchFamily="18" charset="0"/>
                <a:cs typeface="Times New Roman" pitchFamily="18" charset="0"/>
              </a:rPr>
              <a:t> : </a:t>
            </a:r>
            <a:r>
              <a:rPr lang="ru-RU" sz="1000" dirty="0" err="1">
                <a:solidFill>
                  <a:schemeClr val="tx1">
                    <a:lumMod val="95000"/>
                    <a:lumOff val="5000"/>
                  </a:schemeClr>
                </a:solidFill>
                <a:latin typeface="Times New Roman" pitchFamily="18" charset="0"/>
                <a:cs typeface="Times New Roman" pitchFamily="18" charset="0"/>
              </a:rPr>
              <a:t>Будівельник</a:t>
            </a:r>
            <a:r>
              <a:rPr lang="ru-RU" sz="1000" dirty="0">
                <a:solidFill>
                  <a:schemeClr val="tx1">
                    <a:lumMod val="95000"/>
                    <a:lumOff val="5000"/>
                  </a:schemeClr>
                </a:solidFill>
                <a:latin typeface="Times New Roman" pitchFamily="18" charset="0"/>
                <a:cs typeface="Times New Roman" pitchFamily="18" charset="0"/>
              </a:rPr>
              <a:t>, 1988. — 184 с.</a:t>
            </a:r>
            <a:endParaRPr lang="uk-UA" sz="1000" dirty="0">
              <a:solidFill>
                <a:schemeClr val="tx1">
                  <a:lumMod val="95000"/>
                  <a:lumOff val="5000"/>
                </a:schemeClr>
              </a:solidFill>
              <a:latin typeface="Times New Roman" pitchFamily="18" charset="0"/>
              <a:cs typeface="Times New Roman" pitchFamily="18" charset="0"/>
            </a:endParaRPr>
          </a:p>
          <a:p>
            <a:pPr algn="just"/>
            <a:r>
              <a:rPr lang="uk-UA" sz="1000" dirty="0" err="1" smtClean="0">
                <a:solidFill>
                  <a:schemeClr val="tx1">
                    <a:lumMod val="95000"/>
                    <a:lumOff val="5000"/>
                  </a:schemeClr>
                </a:solidFill>
                <a:latin typeface="Times New Roman" pitchFamily="18" charset="0"/>
                <a:cs typeface="Times New Roman" pitchFamily="18" charset="0"/>
                <a:hlinkClick r:id="rId5"/>
              </a:rPr>
              <a:t>Заковоротний</a:t>
            </a:r>
            <a:r>
              <a:rPr lang="uk-UA" sz="1000" dirty="0">
                <a:solidFill>
                  <a:schemeClr val="tx1">
                    <a:lumMod val="95000"/>
                    <a:lumOff val="5000"/>
                  </a:schemeClr>
                </a:solidFill>
                <a:latin typeface="Times New Roman" pitchFamily="18" charset="0"/>
                <a:cs typeface="Times New Roman" pitchFamily="18" charset="0"/>
                <a:hlinkClick r:id="rId5"/>
              </a:rPr>
              <a:t>, Д.И. </a:t>
            </a:r>
            <a:r>
              <a:rPr lang="uk-UA" sz="1000" dirty="0" smtClean="0">
                <a:solidFill>
                  <a:schemeClr val="tx1">
                    <a:lumMod val="95000"/>
                    <a:lumOff val="5000"/>
                  </a:schemeClr>
                </a:solidFill>
                <a:latin typeface="Times New Roman" pitchFamily="18" charset="0"/>
                <a:cs typeface="Times New Roman" pitchFamily="18" charset="0"/>
                <a:hlinkClick r:id="rId5"/>
              </a:rPr>
              <a:t>Місто Миколаїв </a:t>
            </a:r>
            <a:r>
              <a:rPr lang="uk-UA" sz="1000" dirty="0">
                <a:solidFill>
                  <a:schemeClr val="tx1">
                    <a:lumMod val="95000"/>
                    <a:lumOff val="5000"/>
                  </a:schemeClr>
                </a:solidFill>
                <a:latin typeface="Times New Roman" pitchFamily="18" charset="0"/>
                <a:cs typeface="Times New Roman" pitchFamily="18" charset="0"/>
                <a:hlinkClick r:id="rId5"/>
              </a:rPr>
              <a:t>- </a:t>
            </a:r>
            <a:r>
              <a:rPr lang="uk-UA" sz="1000" dirty="0" err="1">
                <a:solidFill>
                  <a:schemeClr val="tx1">
                    <a:lumMod val="95000"/>
                    <a:lumOff val="5000"/>
                  </a:schemeClr>
                </a:solidFill>
                <a:latin typeface="Times New Roman" pitchFamily="18" charset="0"/>
                <a:cs typeface="Times New Roman" pitchFamily="18" charset="0"/>
                <a:hlinkClick r:id="rId5"/>
              </a:rPr>
              <a:t>хутор</a:t>
            </a:r>
            <a:r>
              <a:rPr lang="uk-UA" sz="1000" dirty="0">
                <a:solidFill>
                  <a:schemeClr val="tx1">
                    <a:lumMod val="95000"/>
                    <a:lumOff val="5000"/>
                  </a:schemeClr>
                </a:solidFill>
                <a:latin typeface="Times New Roman" pitchFamily="18" charset="0"/>
                <a:cs typeface="Times New Roman" pitchFamily="18" charset="0"/>
                <a:hlinkClick r:id="rId5"/>
              </a:rPr>
              <a:t> </a:t>
            </a:r>
            <a:r>
              <a:rPr lang="uk-UA" sz="1000" dirty="0" smtClean="0">
                <a:solidFill>
                  <a:schemeClr val="tx1">
                    <a:lumMod val="95000"/>
                    <a:lumOff val="5000"/>
                  </a:schemeClr>
                </a:solidFill>
                <a:latin typeface="Times New Roman" pitchFamily="18" charset="0"/>
                <a:cs typeface="Times New Roman" pitchFamily="18" charset="0"/>
                <a:hlinkClick r:id="rId5"/>
              </a:rPr>
              <a:t>Водопій</a:t>
            </a:r>
            <a:r>
              <a:rPr lang="uk-UA" sz="1000" dirty="0">
                <a:solidFill>
                  <a:schemeClr val="tx1">
                    <a:lumMod val="95000"/>
                    <a:lumOff val="5000"/>
                  </a:schemeClr>
                </a:solidFill>
                <a:latin typeface="Times New Roman" pitchFamily="18" charset="0"/>
                <a:cs typeface="Times New Roman" pitchFamily="18" charset="0"/>
                <a:hlinkClick r:id="rId5"/>
              </a:rPr>
              <a:t>…: </a:t>
            </a:r>
            <a:r>
              <a:rPr lang="uk-UA" sz="1000" dirty="0" smtClean="0">
                <a:solidFill>
                  <a:schemeClr val="tx1">
                    <a:lumMod val="95000"/>
                    <a:lumOff val="5000"/>
                  </a:schemeClr>
                </a:solidFill>
                <a:latin typeface="Times New Roman" pitchFamily="18" charset="0"/>
                <a:cs typeface="Times New Roman" pitchFamily="18" charset="0"/>
                <a:hlinkClick r:id="rId5"/>
              </a:rPr>
              <a:t>історичний нарис </a:t>
            </a:r>
            <a:r>
              <a:rPr lang="uk-UA" sz="1000" dirty="0">
                <a:solidFill>
                  <a:schemeClr val="tx1">
                    <a:lumMod val="95000"/>
                    <a:lumOff val="5000"/>
                  </a:schemeClr>
                </a:solidFill>
                <a:latin typeface="Times New Roman" pitchFamily="18" charset="0"/>
                <a:cs typeface="Times New Roman" pitchFamily="18" charset="0"/>
                <a:hlinkClick r:id="rId5"/>
              </a:rPr>
              <a:t>(1790-2000 </a:t>
            </a:r>
            <a:r>
              <a:rPr lang="uk-UA" sz="1000" dirty="0" smtClean="0">
                <a:solidFill>
                  <a:schemeClr val="tx1">
                    <a:lumMod val="95000"/>
                    <a:lumOff val="5000"/>
                  </a:schemeClr>
                </a:solidFill>
                <a:latin typeface="Times New Roman" pitchFamily="18" charset="0"/>
                <a:cs typeface="Times New Roman" pitchFamily="18" charset="0"/>
                <a:hlinkClick r:id="rId5"/>
              </a:rPr>
              <a:t>рр.) </a:t>
            </a:r>
            <a:r>
              <a:rPr lang="uk-UA" sz="1000" dirty="0">
                <a:solidFill>
                  <a:schemeClr val="tx1">
                    <a:lumMod val="95000"/>
                    <a:lumOff val="5000"/>
                  </a:schemeClr>
                </a:solidFill>
                <a:latin typeface="Times New Roman" pitchFamily="18" charset="0"/>
                <a:cs typeface="Times New Roman" pitchFamily="18" charset="0"/>
                <a:hlinkClick r:id="rId5"/>
              </a:rPr>
              <a:t>[Текст] / Д.И. </a:t>
            </a:r>
            <a:r>
              <a:rPr lang="uk-UA" sz="1000" dirty="0" err="1">
                <a:solidFill>
                  <a:schemeClr val="tx1">
                    <a:lumMod val="95000"/>
                    <a:lumOff val="5000"/>
                  </a:schemeClr>
                </a:solidFill>
                <a:latin typeface="Times New Roman" pitchFamily="18" charset="0"/>
                <a:cs typeface="Times New Roman" pitchFamily="18" charset="0"/>
                <a:hlinkClick r:id="rId5"/>
              </a:rPr>
              <a:t>Заковоротний</a:t>
            </a:r>
            <a:r>
              <a:rPr lang="uk-UA" sz="1000" dirty="0">
                <a:solidFill>
                  <a:schemeClr val="tx1">
                    <a:lumMod val="95000"/>
                    <a:lumOff val="5000"/>
                  </a:schemeClr>
                </a:solidFill>
                <a:latin typeface="Times New Roman" pitchFamily="18" charset="0"/>
                <a:cs typeface="Times New Roman" pitchFamily="18" charset="0"/>
                <a:hlinkClick r:id="rId5"/>
              </a:rPr>
              <a:t>. – </a:t>
            </a:r>
            <a:r>
              <a:rPr lang="uk-UA" sz="1000" dirty="0" smtClean="0">
                <a:solidFill>
                  <a:schemeClr val="tx1">
                    <a:lumMod val="95000"/>
                    <a:lumOff val="5000"/>
                  </a:schemeClr>
                </a:solidFill>
                <a:latin typeface="Times New Roman" pitchFamily="18" charset="0"/>
                <a:cs typeface="Times New Roman" pitchFamily="18" charset="0"/>
                <a:hlinkClick r:id="rId5"/>
              </a:rPr>
              <a:t>Миколаїв</a:t>
            </a:r>
            <a:r>
              <a:rPr lang="uk-UA" sz="1000" dirty="0">
                <a:solidFill>
                  <a:schemeClr val="tx1">
                    <a:lumMod val="95000"/>
                    <a:lumOff val="5000"/>
                  </a:schemeClr>
                </a:solidFill>
                <a:latin typeface="Times New Roman" pitchFamily="18" charset="0"/>
                <a:cs typeface="Times New Roman" pitchFamily="18" charset="0"/>
                <a:hlinkClick r:id="rId5"/>
              </a:rPr>
              <a:t>: </a:t>
            </a:r>
            <a:r>
              <a:rPr lang="uk-UA" sz="1000" dirty="0" smtClean="0">
                <a:solidFill>
                  <a:schemeClr val="tx1">
                    <a:lumMod val="95000"/>
                    <a:lumOff val="5000"/>
                  </a:schemeClr>
                </a:solidFill>
                <a:latin typeface="Times New Roman" pitchFamily="18" charset="0"/>
                <a:cs typeface="Times New Roman" pitchFamily="18" charset="0"/>
                <a:hlinkClick r:id="rId5"/>
              </a:rPr>
              <a:t>Видавництво ПП </a:t>
            </a:r>
            <a:r>
              <a:rPr lang="uk-UA" sz="1000" dirty="0" err="1" smtClean="0">
                <a:solidFill>
                  <a:schemeClr val="tx1">
                    <a:lumMod val="95000"/>
                    <a:lumOff val="5000"/>
                  </a:schemeClr>
                </a:solidFill>
                <a:latin typeface="Times New Roman" pitchFamily="18" charset="0"/>
                <a:cs typeface="Times New Roman" pitchFamily="18" charset="0"/>
                <a:hlinkClick r:id="rId5"/>
              </a:rPr>
              <a:t>Гудим</a:t>
            </a:r>
            <a:r>
              <a:rPr lang="uk-UA" sz="1000" dirty="0">
                <a:solidFill>
                  <a:schemeClr val="tx1">
                    <a:lumMod val="95000"/>
                    <a:lumOff val="5000"/>
                  </a:schemeClr>
                </a:solidFill>
                <a:latin typeface="Times New Roman" pitchFamily="18" charset="0"/>
                <a:cs typeface="Times New Roman" pitchFamily="18" charset="0"/>
                <a:hlinkClick r:id="rId5"/>
              </a:rPr>
              <a:t>, 2003. – 95 </a:t>
            </a:r>
            <a:r>
              <a:rPr lang="uk-UA" sz="1000" dirty="0" smtClean="0">
                <a:solidFill>
                  <a:schemeClr val="tx1">
                    <a:lumMod val="95000"/>
                    <a:lumOff val="5000"/>
                  </a:schemeClr>
                </a:solidFill>
                <a:latin typeface="Times New Roman" pitchFamily="18" charset="0"/>
                <a:cs typeface="Times New Roman" pitchFamily="18" charset="0"/>
                <a:hlinkClick r:id="rId5"/>
              </a:rPr>
              <a:t>с.</a:t>
            </a:r>
            <a:endParaRPr lang="uk-UA" sz="1000" dirty="0" smtClean="0">
              <a:solidFill>
                <a:schemeClr val="tx1">
                  <a:lumMod val="95000"/>
                  <a:lumOff val="5000"/>
                </a:schemeClr>
              </a:solidFill>
              <a:latin typeface="Times New Roman" pitchFamily="18" charset="0"/>
              <a:cs typeface="Times New Roman" pitchFamily="18" charset="0"/>
            </a:endParaRPr>
          </a:p>
          <a:p>
            <a:pPr algn="just"/>
            <a:r>
              <a:rPr lang="uk-UA" sz="1000" dirty="0" smtClean="0">
                <a:solidFill>
                  <a:schemeClr val="tx1">
                    <a:lumMod val="95000"/>
                    <a:lumOff val="5000"/>
                  </a:schemeClr>
                </a:solidFill>
                <a:latin typeface="Times New Roman" pitchFamily="18" charset="0"/>
                <a:cs typeface="Times New Roman" pitchFamily="18" charset="0"/>
                <a:hlinkClick r:id="rId6"/>
              </a:rPr>
              <a:t>Крючков</a:t>
            </a:r>
            <a:r>
              <a:rPr lang="uk-UA" sz="1000" dirty="0">
                <a:solidFill>
                  <a:schemeClr val="tx1">
                    <a:lumMod val="95000"/>
                    <a:lumOff val="5000"/>
                  </a:schemeClr>
                </a:solidFill>
                <a:latin typeface="Times New Roman" pitchFamily="18" charset="0"/>
                <a:cs typeface="Times New Roman" pitchFamily="18" charset="0"/>
                <a:hlinkClick r:id="rId6"/>
              </a:rPr>
              <a:t>, Ю.С. </a:t>
            </a:r>
            <a:r>
              <a:rPr lang="uk-UA" sz="1000" dirty="0" smtClean="0">
                <a:solidFill>
                  <a:schemeClr val="tx1">
                    <a:lumMod val="95000"/>
                    <a:lumOff val="5000"/>
                  </a:schemeClr>
                </a:solidFill>
                <a:latin typeface="Times New Roman" pitchFamily="18" charset="0"/>
                <a:cs typeface="Times New Roman" pitchFamily="18" charset="0"/>
                <a:hlinkClick r:id="rId6"/>
              </a:rPr>
              <a:t>Історія вулиць Миколаєва</a:t>
            </a:r>
            <a:r>
              <a:rPr lang="uk-UA" sz="1000" dirty="0">
                <a:solidFill>
                  <a:schemeClr val="tx1">
                    <a:lumMod val="95000"/>
                    <a:lumOff val="5000"/>
                  </a:schemeClr>
                </a:solidFill>
                <a:latin typeface="Times New Roman" pitchFamily="18" charset="0"/>
                <a:cs typeface="Times New Roman" pitchFamily="18" charset="0"/>
                <a:hlinkClick r:id="rId6"/>
              </a:rPr>
              <a:t>: </a:t>
            </a:r>
            <a:r>
              <a:rPr lang="uk-UA" sz="1000" dirty="0" smtClean="0">
                <a:solidFill>
                  <a:schemeClr val="tx1">
                    <a:lumMod val="95000"/>
                    <a:lumOff val="5000"/>
                  </a:schemeClr>
                </a:solidFill>
                <a:latin typeface="Times New Roman" pitchFamily="18" charset="0"/>
                <a:cs typeface="Times New Roman" pitchFamily="18" charset="0"/>
                <a:hlinkClick r:id="rId6"/>
              </a:rPr>
              <a:t>топонімічний путівник </a:t>
            </a:r>
            <a:r>
              <a:rPr lang="uk-UA" sz="1000" dirty="0">
                <a:solidFill>
                  <a:schemeClr val="tx1">
                    <a:lumMod val="95000"/>
                    <a:lumOff val="5000"/>
                  </a:schemeClr>
                </a:solidFill>
                <a:latin typeface="Times New Roman" pitchFamily="18" charset="0"/>
                <a:cs typeface="Times New Roman" pitchFamily="18" charset="0"/>
                <a:hlinkClick r:id="rId6"/>
              </a:rPr>
              <a:t>по </a:t>
            </a:r>
            <a:r>
              <a:rPr lang="uk-UA" sz="1000" dirty="0" err="1" smtClean="0">
                <a:solidFill>
                  <a:schemeClr val="tx1">
                    <a:lumMod val="95000"/>
                    <a:lumOff val="5000"/>
                  </a:schemeClr>
                </a:solidFill>
                <a:latin typeface="Times New Roman" pitchFamily="18" charset="0"/>
                <a:cs typeface="Times New Roman" pitchFamily="18" charset="0"/>
                <a:hlinkClick r:id="rId6"/>
              </a:rPr>
              <a:t>містгороду</a:t>
            </a:r>
            <a:r>
              <a:rPr lang="uk-UA" sz="1000" dirty="0" smtClean="0">
                <a:solidFill>
                  <a:schemeClr val="tx1">
                    <a:lumMod val="95000"/>
                    <a:lumOff val="5000"/>
                  </a:schemeClr>
                </a:solidFill>
                <a:latin typeface="Times New Roman" pitchFamily="18" charset="0"/>
                <a:cs typeface="Times New Roman" pitchFamily="18" charset="0"/>
                <a:hlinkClick r:id="rId6"/>
              </a:rPr>
              <a:t> </a:t>
            </a:r>
            <a:r>
              <a:rPr lang="uk-UA" sz="1000" dirty="0">
                <a:solidFill>
                  <a:schemeClr val="tx1">
                    <a:lumMod val="95000"/>
                    <a:lumOff val="5000"/>
                  </a:schemeClr>
                </a:solidFill>
                <a:latin typeface="Times New Roman" pitchFamily="18" charset="0"/>
                <a:cs typeface="Times New Roman" pitchFamily="18" charset="0"/>
                <a:hlinkClick r:id="rId6"/>
              </a:rPr>
              <a:t>и </a:t>
            </a:r>
            <a:r>
              <a:rPr lang="uk-UA" sz="1000" dirty="0" err="1">
                <a:solidFill>
                  <a:schemeClr val="tx1">
                    <a:lumMod val="95000"/>
                    <a:lumOff val="5000"/>
                  </a:schemeClr>
                </a:solidFill>
                <a:latin typeface="Times New Roman" pitchFamily="18" charset="0"/>
                <a:cs typeface="Times New Roman" pitchFamily="18" charset="0"/>
                <a:hlinkClick r:id="rId6"/>
              </a:rPr>
              <a:t>окрестностям</a:t>
            </a:r>
            <a:r>
              <a:rPr lang="uk-UA" sz="1000" dirty="0">
                <a:solidFill>
                  <a:schemeClr val="tx1">
                    <a:lumMod val="95000"/>
                    <a:lumOff val="5000"/>
                  </a:schemeClr>
                </a:solidFill>
                <a:latin typeface="Times New Roman" pitchFamily="18" charset="0"/>
                <a:cs typeface="Times New Roman" pitchFamily="18" charset="0"/>
                <a:hlinkClick r:id="rId6"/>
              </a:rPr>
              <a:t> [Текст] / Ю.С. Крючков. – </a:t>
            </a:r>
            <a:r>
              <a:rPr lang="uk-UA" sz="1000" dirty="0" err="1">
                <a:solidFill>
                  <a:schemeClr val="tx1">
                    <a:lumMod val="95000"/>
                    <a:lumOff val="5000"/>
                  </a:schemeClr>
                </a:solidFill>
                <a:latin typeface="Times New Roman" pitchFamily="18" charset="0"/>
                <a:cs typeface="Times New Roman" pitchFamily="18" charset="0"/>
                <a:hlinkClick r:id="rId6"/>
              </a:rPr>
              <a:t>Николаев</a:t>
            </a:r>
            <a:r>
              <a:rPr lang="uk-UA" sz="1000" dirty="0">
                <a:solidFill>
                  <a:schemeClr val="tx1">
                    <a:lumMod val="95000"/>
                    <a:lumOff val="5000"/>
                  </a:schemeClr>
                </a:solidFill>
                <a:latin typeface="Times New Roman" pitchFamily="18" charset="0"/>
                <a:cs typeface="Times New Roman" pitchFamily="18" charset="0"/>
                <a:hlinkClick r:id="rId6"/>
              </a:rPr>
              <a:t>: </a:t>
            </a:r>
            <a:r>
              <a:rPr lang="uk-UA" sz="1000" dirty="0" err="1">
                <a:solidFill>
                  <a:schemeClr val="tx1">
                    <a:lumMod val="95000"/>
                    <a:lumOff val="5000"/>
                  </a:schemeClr>
                </a:solidFill>
                <a:latin typeface="Times New Roman" pitchFamily="18" charset="0"/>
                <a:cs typeface="Times New Roman" pitchFamily="18" charset="0"/>
                <a:hlinkClick r:id="rId6"/>
              </a:rPr>
              <a:t>Возможности</a:t>
            </a:r>
            <a:r>
              <a:rPr lang="uk-UA" sz="1000" dirty="0">
                <a:solidFill>
                  <a:schemeClr val="tx1">
                    <a:lumMod val="95000"/>
                    <a:lumOff val="5000"/>
                  </a:schemeClr>
                </a:solidFill>
                <a:latin typeface="Times New Roman" pitchFamily="18" charset="0"/>
                <a:cs typeface="Times New Roman" pitchFamily="18" charset="0"/>
                <a:hlinkClick r:id="rId6"/>
              </a:rPr>
              <a:t> </a:t>
            </a:r>
            <a:r>
              <a:rPr lang="uk-UA" sz="1000" dirty="0" err="1">
                <a:solidFill>
                  <a:schemeClr val="tx1">
                    <a:lumMod val="95000"/>
                    <a:lumOff val="5000"/>
                  </a:schemeClr>
                </a:solidFill>
                <a:latin typeface="Times New Roman" pitchFamily="18" charset="0"/>
                <a:cs typeface="Times New Roman" pitchFamily="18" charset="0"/>
                <a:hlinkClick r:id="rId6"/>
              </a:rPr>
              <a:t>Киммерии</a:t>
            </a:r>
            <a:r>
              <a:rPr lang="uk-UA" sz="1000" dirty="0">
                <a:solidFill>
                  <a:schemeClr val="tx1">
                    <a:lumMod val="95000"/>
                    <a:lumOff val="5000"/>
                  </a:schemeClr>
                </a:solidFill>
                <a:latin typeface="Times New Roman" pitchFamily="18" charset="0"/>
                <a:cs typeface="Times New Roman" pitchFamily="18" charset="0"/>
                <a:hlinkClick r:id="rId6"/>
              </a:rPr>
              <a:t>, 1997. - 160 </a:t>
            </a:r>
            <a:r>
              <a:rPr lang="uk-UA" sz="1000" dirty="0" smtClean="0">
                <a:solidFill>
                  <a:schemeClr val="tx1">
                    <a:lumMod val="95000"/>
                    <a:lumOff val="5000"/>
                  </a:schemeClr>
                </a:solidFill>
                <a:latin typeface="Times New Roman" pitchFamily="18" charset="0"/>
                <a:cs typeface="Times New Roman" pitchFamily="18" charset="0"/>
                <a:hlinkClick r:id="rId6"/>
              </a:rPr>
              <a:t>с.</a:t>
            </a:r>
            <a:endParaRPr lang="uk-UA" sz="1000" dirty="0" smtClean="0">
              <a:solidFill>
                <a:schemeClr val="tx1">
                  <a:lumMod val="95000"/>
                  <a:lumOff val="5000"/>
                </a:schemeClr>
              </a:solidFill>
              <a:latin typeface="Times New Roman" pitchFamily="18" charset="0"/>
              <a:cs typeface="Times New Roman" pitchFamily="18" charset="0"/>
            </a:endParaRPr>
          </a:p>
          <a:p>
            <a:pPr algn="just"/>
            <a:r>
              <a:rPr lang="uk-UA" sz="1000" dirty="0" smtClean="0">
                <a:solidFill>
                  <a:schemeClr val="tx1">
                    <a:lumMod val="95000"/>
                    <a:lumOff val="5000"/>
                  </a:schemeClr>
                </a:solidFill>
                <a:latin typeface="Times New Roman" pitchFamily="18" charset="0"/>
                <a:cs typeface="Times New Roman" pitchFamily="18" charset="0"/>
                <a:hlinkClick r:id="rId7"/>
              </a:rPr>
              <a:t>Моє </a:t>
            </a:r>
            <a:r>
              <a:rPr lang="uk-UA" sz="1000" dirty="0">
                <a:solidFill>
                  <a:schemeClr val="tx1">
                    <a:lumMod val="95000"/>
                    <a:lumOff val="5000"/>
                  </a:schemeClr>
                </a:solidFill>
                <a:latin typeface="Times New Roman" pitchFamily="18" charset="0"/>
                <a:cs typeface="Times New Roman" pitchFamily="18" charset="0"/>
                <a:hlinkClick r:id="rId7"/>
              </a:rPr>
              <a:t>улюблене місто Миколаїв: книга для учнів початкових класів / Ю. Й. </a:t>
            </a:r>
            <a:r>
              <a:rPr lang="uk-UA" sz="1000" dirty="0" err="1">
                <a:solidFill>
                  <a:schemeClr val="tx1">
                    <a:lumMod val="95000"/>
                    <a:lumOff val="5000"/>
                  </a:schemeClr>
                </a:solidFill>
                <a:latin typeface="Times New Roman" pitchFamily="18" charset="0"/>
                <a:cs typeface="Times New Roman" pitchFamily="18" charset="0"/>
                <a:hlinkClick r:id="rId7"/>
              </a:rPr>
              <a:t>Любаров</a:t>
            </a:r>
            <a:r>
              <a:rPr lang="uk-UA" sz="1000" dirty="0">
                <a:solidFill>
                  <a:schemeClr val="tx1">
                    <a:lumMod val="95000"/>
                    <a:lumOff val="5000"/>
                  </a:schemeClr>
                </a:solidFill>
                <a:latin typeface="Times New Roman" pitchFamily="18" charset="0"/>
                <a:cs typeface="Times New Roman" pitchFamily="18" charset="0"/>
                <a:hlinkClick r:id="rId7"/>
              </a:rPr>
              <a:t> ; ред. А. М. </a:t>
            </a:r>
            <a:r>
              <a:rPr lang="uk-UA" sz="1000" dirty="0" err="1">
                <a:solidFill>
                  <a:schemeClr val="tx1">
                    <a:lumMod val="95000"/>
                    <a:lumOff val="5000"/>
                  </a:schemeClr>
                </a:solidFill>
                <a:latin typeface="Times New Roman" pitchFamily="18" charset="0"/>
                <a:cs typeface="Times New Roman" pitchFamily="18" charset="0"/>
                <a:hlinkClick r:id="rId7"/>
              </a:rPr>
              <a:t>Гноєвий</a:t>
            </a:r>
            <a:r>
              <a:rPr lang="uk-UA" sz="1000" dirty="0">
                <a:solidFill>
                  <a:schemeClr val="tx1">
                    <a:lumMod val="95000"/>
                    <a:lumOff val="5000"/>
                  </a:schemeClr>
                </a:solidFill>
                <a:latin typeface="Times New Roman" pitchFamily="18" charset="0"/>
                <a:cs typeface="Times New Roman" pitchFamily="18" charset="0"/>
                <a:hlinkClick r:id="rId7"/>
              </a:rPr>
              <a:t>, В. В. </a:t>
            </a:r>
            <a:r>
              <a:rPr lang="uk-UA" sz="1000" dirty="0" err="1">
                <a:solidFill>
                  <a:schemeClr val="tx1">
                    <a:lumMod val="95000"/>
                    <a:lumOff val="5000"/>
                  </a:schemeClr>
                </a:solidFill>
                <a:latin typeface="Times New Roman" pitchFamily="18" charset="0"/>
                <a:cs typeface="Times New Roman" pitchFamily="18" charset="0"/>
                <a:hlinkClick r:id="rId7"/>
              </a:rPr>
              <a:t>Мехеда</a:t>
            </a:r>
            <a:r>
              <a:rPr lang="uk-UA" sz="1000" dirty="0">
                <a:solidFill>
                  <a:schemeClr val="tx1">
                    <a:lumMod val="95000"/>
                    <a:lumOff val="5000"/>
                  </a:schemeClr>
                </a:solidFill>
                <a:latin typeface="Times New Roman" pitchFamily="18" charset="0"/>
                <a:cs typeface="Times New Roman" pitchFamily="18" charset="0"/>
                <a:hlinkClick r:id="rId7"/>
              </a:rPr>
              <a:t>. – Миколаїв: Типографія “Євро-Прес”, 2007. - 48 с.: </a:t>
            </a:r>
            <a:r>
              <a:rPr lang="uk-UA" sz="1000" dirty="0" smtClean="0">
                <a:solidFill>
                  <a:schemeClr val="tx1">
                    <a:lumMod val="95000"/>
                    <a:lumOff val="5000"/>
                  </a:schemeClr>
                </a:solidFill>
                <a:latin typeface="Times New Roman" pitchFamily="18" charset="0"/>
                <a:cs typeface="Times New Roman" pitchFamily="18" charset="0"/>
                <a:hlinkClick r:id="rId7"/>
              </a:rPr>
              <a:t>іл.</a:t>
            </a:r>
            <a:endParaRPr lang="uk-UA" sz="1000" dirty="0" smtClean="0">
              <a:solidFill>
                <a:schemeClr val="tx1">
                  <a:lumMod val="95000"/>
                  <a:lumOff val="5000"/>
                </a:schemeClr>
              </a:solidFill>
              <a:latin typeface="Times New Roman" pitchFamily="18" charset="0"/>
              <a:cs typeface="Times New Roman" pitchFamily="18" charset="0"/>
            </a:endParaRPr>
          </a:p>
          <a:p>
            <a:pPr algn="just"/>
            <a:r>
              <a:rPr lang="uk-UA" sz="1000" dirty="0" err="1" smtClean="0">
                <a:solidFill>
                  <a:schemeClr val="tx1">
                    <a:lumMod val="95000"/>
                    <a:lumOff val="5000"/>
                  </a:schemeClr>
                </a:solidFill>
                <a:latin typeface="Times New Roman" pitchFamily="18" charset="0"/>
                <a:cs typeface="Times New Roman" pitchFamily="18" charset="0"/>
                <a:hlinkClick r:id="rId8"/>
              </a:rPr>
              <a:t>Мой</a:t>
            </a:r>
            <a:r>
              <a:rPr lang="uk-UA" sz="1000" dirty="0" smtClean="0">
                <a:solidFill>
                  <a:schemeClr val="tx1">
                    <a:lumMod val="95000"/>
                    <a:lumOff val="5000"/>
                  </a:schemeClr>
                </a:solidFill>
                <a:latin typeface="Times New Roman" pitchFamily="18" charset="0"/>
                <a:cs typeface="Times New Roman" pitchFamily="18" charset="0"/>
                <a:hlinkClick r:id="rId8"/>
              </a:rPr>
              <a:t> </a:t>
            </a:r>
            <a:r>
              <a:rPr lang="uk-UA" sz="1000" dirty="0" err="1">
                <a:solidFill>
                  <a:schemeClr val="tx1">
                    <a:lumMod val="95000"/>
                    <a:lumOff val="5000"/>
                  </a:schemeClr>
                </a:solidFill>
                <a:latin typeface="Times New Roman" pitchFamily="18" charset="0"/>
                <a:cs typeface="Times New Roman" pitchFamily="18" charset="0"/>
                <a:hlinkClick r:id="rId8"/>
              </a:rPr>
              <a:t>любимый</a:t>
            </a:r>
            <a:r>
              <a:rPr lang="uk-UA" sz="1000" dirty="0">
                <a:solidFill>
                  <a:schemeClr val="tx1">
                    <a:lumMod val="95000"/>
                    <a:lumOff val="5000"/>
                  </a:schemeClr>
                </a:solidFill>
                <a:latin typeface="Times New Roman" pitchFamily="18" charset="0"/>
                <a:cs typeface="Times New Roman" pitchFamily="18" charset="0"/>
                <a:hlinkClick r:id="rId8"/>
              </a:rPr>
              <a:t> город </a:t>
            </a:r>
            <a:r>
              <a:rPr lang="uk-UA" sz="1000" dirty="0" err="1">
                <a:solidFill>
                  <a:schemeClr val="tx1">
                    <a:lumMod val="95000"/>
                    <a:lumOff val="5000"/>
                  </a:schemeClr>
                </a:solidFill>
                <a:latin typeface="Times New Roman" pitchFamily="18" charset="0"/>
                <a:cs typeface="Times New Roman" pitchFamily="18" charset="0"/>
                <a:hlinkClick r:id="rId8"/>
              </a:rPr>
              <a:t>Николаев</a:t>
            </a:r>
            <a:r>
              <a:rPr lang="uk-UA" sz="1000" dirty="0">
                <a:solidFill>
                  <a:schemeClr val="tx1">
                    <a:lumMod val="95000"/>
                    <a:lumOff val="5000"/>
                  </a:schemeClr>
                </a:solidFill>
                <a:latin typeface="Times New Roman" pitchFamily="18" charset="0"/>
                <a:cs typeface="Times New Roman" pitchFamily="18" charset="0"/>
                <a:hlinkClick r:id="rId8"/>
              </a:rPr>
              <a:t> [</a:t>
            </a:r>
            <a:r>
              <a:rPr lang="uk-UA" sz="1000" dirty="0" err="1">
                <a:solidFill>
                  <a:schemeClr val="tx1">
                    <a:lumMod val="95000"/>
                    <a:lumOff val="5000"/>
                  </a:schemeClr>
                </a:solidFill>
                <a:latin typeface="Times New Roman" pitchFamily="18" charset="0"/>
                <a:cs typeface="Times New Roman" pitchFamily="18" charset="0"/>
                <a:hlinkClick r:id="rId8"/>
              </a:rPr>
              <a:t>Электронный</a:t>
            </a:r>
            <a:r>
              <a:rPr lang="uk-UA" sz="1000" dirty="0">
                <a:solidFill>
                  <a:schemeClr val="tx1">
                    <a:lumMod val="95000"/>
                    <a:lumOff val="5000"/>
                  </a:schemeClr>
                </a:solidFill>
                <a:latin typeface="Times New Roman" pitchFamily="18" charset="0"/>
                <a:cs typeface="Times New Roman" pitchFamily="18" charset="0"/>
                <a:hlinkClick r:id="rId8"/>
              </a:rPr>
              <a:t> ресурс] : книга для </a:t>
            </a:r>
            <a:r>
              <a:rPr lang="uk-UA" sz="1000" dirty="0" err="1">
                <a:solidFill>
                  <a:schemeClr val="tx1">
                    <a:lumMod val="95000"/>
                    <a:lumOff val="5000"/>
                  </a:schemeClr>
                </a:solidFill>
                <a:latin typeface="Times New Roman" pitchFamily="18" charset="0"/>
                <a:cs typeface="Times New Roman" pitchFamily="18" charset="0"/>
                <a:hlinkClick r:id="rId8"/>
              </a:rPr>
              <a:t>детей</a:t>
            </a:r>
            <a:r>
              <a:rPr lang="uk-UA" sz="1000" dirty="0">
                <a:solidFill>
                  <a:schemeClr val="tx1">
                    <a:lumMod val="95000"/>
                    <a:lumOff val="5000"/>
                  </a:schemeClr>
                </a:solidFill>
                <a:latin typeface="Times New Roman" pitchFamily="18" charset="0"/>
                <a:cs typeface="Times New Roman" pitchFamily="18" charset="0"/>
                <a:hlinkClick r:id="rId8"/>
              </a:rPr>
              <a:t> и </a:t>
            </a:r>
            <a:r>
              <a:rPr lang="uk-UA" sz="1000" dirty="0" err="1">
                <a:solidFill>
                  <a:schemeClr val="tx1">
                    <a:lumMod val="95000"/>
                    <a:lumOff val="5000"/>
                  </a:schemeClr>
                </a:solidFill>
                <a:latin typeface="Times New Roman" pitchFamily="18" charset="0"/>
                <a:cs typeface="Times New Roman" pitchFamily="18" charset="0"/>
                <a:hlinkClick r:id="rId8"/>
              </a:rPr>
              <a:t>взрослых</a:t>
            </a:r>
            <a:r>
              <a:rPr lang="uk-UA" sz="1000" dirty="0">
                <a:solidFill>
                  <a:schemeClr val="tx1">
                    <a:lumMod val="95000"/>
                    <a:lumOff val="5000"/>
                  </a:schemeClr>
                </a:solidFill>
                <a:latin typeface="Times New Roman" pitchFamily="18" charset="0"/>
                <a:cs typeface="Times New Roman" pitchFamily="18" charset="0"/>
                <a:hlinkClick r:id="rId8"/>
              </a:rPr>
              <a:t>. - </a:t>
            </a:r>
            <a:r>
              <a:rPr lang="uk-UA" sz="1000" dirty="0" err="1">
                <a:solidFill>
                  <a:schemeClr val="tx1">
                    <a:lumMod val="95000"/>
                    <a:lumOff val="5000"/>
                  </a:schemeClr>
                </a:solidFill>
                <a:latin typeface="Times New Roman" pitchFamily="18" charset="0"/>
                <a:cs typeface="Times New Roman" pitchFamily="18" charset="0"/>
                <a:hlinkClick r:id="rId8"/>
              </a:rPr>
              <a:t>Электрон</a:t>
            </a:r>
            <a:r>
              <a:rPr lang="uk-UA" sz="1000" dirty="0">
                <a:solidFill>
                  <a:schemeClr val="tx1">
                    <a:lumMod val="95000"/>
                    <a:lumOff val="5000"/>
                  </a:schemeClr>
                </a:solidFill>
                <a:latin typeface="Times New Roman" pitchFamily="18" charset="0"/>
                <a:cs typeface="Times New Roman" pitchFamily="18" charset="0"/>
                <a:hlinkClick r:id="rId8"/>
              </a:rPr>
              <a:t>. </a:t>
            </a:r>
            <a:r>
              <a:rPr lang="uk-UA" sz="1000" dirty="0" err="1">
                <a:solidFill>
                  <a:schemeClr val="tx1">
                    <a:lumMod val="95000"/>
                    <a:lumOff val="5000"/>
                  </a:schemeClr>
                </a:solidFill>
                <a:latin typeface="Times New Roman" pitchFamily="18" charset="0"/>
                <a:cs typeface="Times New Roman" pitchFamily="18" charset="0"/>
                <a:hlinkClick r:id="rId8"/>
              </a:rPr>
              <a:t>текстовые</a:t>
            </a:r>
            <a:r>
              <a:rPr lang="uk-UA" sz="1000" dirty="0">
                <a:solidFill>
                  <a:schemeClr val="tx1">
                    <a:lumMod val="95000"/>
                    <a:lumOff val="5000"/>
                  </a:schemeClr>
                </a:solidFill>
                <a:latin typeface="Times New Roman" pitchFamily="18" charset="0"/>
                <a:cs typeface="Times New Roman" pitchFamily="18" charset="0"/>
                <a:hlinkClick r:id="rId8"/>
              </a:rPr>
              <a:t> </a:t>
            </a:r>
            <a:r>
              <a:rPr lang="uk-UA" sz="1000" dirty="0" err="1">
                <a:solidFill>
                  <a:schemeClr val="tx1">
                    <a:lumMod val="95000"/>
                    <a:lumOff val="5000"/>
                  </a:schemeClr>
                </a:solidFill>
                <a:latin typeface="Times New Roman" pitchFamily="18" charset="0"/>
                <a:cs typeface="Times New Roman" pitchFamily="18" charset="0"/>
                <a:hlinkClick r:id="rId8"/>
              </a:rPr>
              <a:t>дан</a:t>
            </a:r>
            <a:r>
              <a:rPr lang="uk-UA" sz="1000" dirty="0">
                <a:solidFill>
                  <a:schemeClr val="tx1">
                    <a:lumMod val="95000"/>
                    <a:lumOff val="5000"/>
                  </a:schemeClr>
                </a:solidFill>
                <a:latin typeface="Times New Roman" pitchFamily="18" charset="0"/>
                <a:cs typeface="Times New Roman" pitchFamily="18" charset="0"/>
                <a:hlinkClick r:id="rId8"/>
              </a:rPr>
              <a:t>. - </a:t>
            </a:r>
            <a:r>
              <a:rPr lang="uk-UA" sz="1000" dirty="0" err="1">
                <a:solidFill>
                  <a:schemeClr val="tx1">
                    <a:lumMod val="95000"/>
                    <a:lumOff val="5000"/>
                  </a:schemeClr>
                </a:solidFill>
                <a:latin typeface="Times New Roman" pitchFamily="18" charset="0"/>
                <a:cs typeface="Times New Roman" pitchFamily="18" charset="0"/>
                <a:hlinkClick r:id="rId8"/>
              </a:rPr>
              <a:t>Николаев</a:t>
            </a:r>
            <a:r>
              <a:rPr lang="uk-UA" sz="1000" dirty="0">
                <a:solidFill>
                  <a:schemeClr val="tx1">
                    <a:lumMod val="95000"/>
                    <a:lumOff val="5000"/>
                  </a:schemeClr>
                </a:solidFill>
                <a:latin typeface="Times New Roman" pitchFamily="18" charset="0"/>
                <a:cs typeface="Times New Roman" pitchFamily="18" charset="0"/>
                <a:hlinkClick r:id="rId8"/>
              </a:rPr>
              <a:t> : НИБУЛОН, 2008. - 1 </a:t>
            </a:r>
            <a:r>
              <a:rPr lang="uk-UA" sz="1000" dirty="0" err="1">
                <a:solidFill>
                  <a:schemeClr val="tx1">
                    <a:lumMod val="95000"/>
                    <a:lumOff val="5000"/>
                  </a:schemeClr>
                </a:solidFill>
                <a:latin typeface="Times New Roman" pitchFamily="18" charset="0"/>
                <a:cs typeface="Times New Roman" pitchFamily="18" charset="0"/>
                <a:hlinkClick r:id="rId8"/>
              </a:rPr>
              <a:t>эл</a:t>
            </a:r>
            <a:r>
              <a:rPr lang="uk-UA" sz="1000" dirty="0">
                <a:solidFill>
                  <a:schemeClr val="tx1">
                    <a:lumMod val="95000"/>
                    <a:lumOff val="5000"/>
                  </a:schemeClr>
                </a:solidFill>
                <a:latin typeface="Times New Roman" pitchFamily="18" charset="0"/>
                <a:cs typeface="Times New Roman" pitchFamily="18" charset="0"/>
                <a:hlinkClick r:id="rId8"/>
              </a:rPr>
              <a:t>. опт. диск (CD-ROM). - </a:t>
            </a:r>
            <a:r>
              <a:rPr lang="uk-UA" sz="1000" dirty="0" err="1">
                <a:solidFill>
                  <a:schemeClr val="tx1">
                    <a:lumMod val="95000"/>
                    <a:lumOff val="5000"/>
                  </a:schemeClr>
                </a:solidFill>
                <a:latin typeface="Times New Roman" pitchFamily="18" charset="0"/>
                <a:cs typeface="Times New Roman" pitchFamily="18" charset="0"/>
                <a:hlinkClick r:id="rId8"/>
              </a:rPr>
              <a:t>Загл</a:t>
            </a:r>
            <a:r>
              <a:rPr lang="uk-UA" sz="1000" dirty="0">
                <a:solidFill>
                  <a:schemeClr val="tx1">
                    <a:lumMod val="95000"/>
                    <a:lumOff val="5000"/>
                  </a:schemeClr>
                </a:solidFill>
                <a:latin typeface="Times New Roman" pitchFamily="18" charset="0"/>
                <a:cs typeface="Times New Roman" pitchFamily="18" charset="0"/>
                <a:hlinkClick r:id="rId8"/>
              </a:rPr>
              <a:t>. с </a:t>
            </a:r>
            <a:r>
              <a:rPr lang="uk-UA" sz="1000" dirty="0" err="1" smtClean="0">
                <a:solidFill>
                  <a:schemeClr val="tx1">
                    <a:lumMod val="95000"/>
                    <a:lumOff val="5000"/>
                  </a:schemeClr>
                </a:solidFill>
                <a:latin typeface="Times New Roman" pitchFamily="18" charset="0"/>
                <a:cs typeface="Times New Roman" pitchFamily="18" charset="0"/>
                <a:hlinkClick r:id="rId8"/>
              </a:rPr>
              <a:t>этикетки</a:t>
            </a:r>
            <a:r>
              <a:rPr lang="uk-UA" sz="1000" dirty="0" smtClean="0">
                <a:solidFill>
                  <a:schemeClr val="tx1">
                    <a:lumMod val="95000"/>
                    <a:lumOff val="5000"/>
                  </a:schemeClr>
                </a:solidFill>
                <a:latin typeface="Times New Roman" pitchFamily="18" charset="0"/>
                <a:cs typeface="Times New Roman" pitchFamily="18" charset="0"/>
                <a:hlinkClick r:id="rId8"/>
              </a:rPr>
              <a:t> диска</a:t>
            </a:r>
            <a:endParaRPr lang="uk-UA" sz="1000" dirty="0" smtClean="0">
              <a:solidFill>
                <a:schemeClr val="tx1">
                  <a:lumMod val="95000"/>
                  <a:lumOff val="5000"/>
                </a:schemeClr>
              </a:solidFill>
              <a:latin typeface="Times New Roman" pitchFamily="18" charset="0"/>
              <a:cs typeface="Times New Roman" pitchFamily="18" charset="0"/>
            </a:endParaRPr>
          </a:p>
          <a:p>
            <a:pPr algn="just"/>
            <a:r>
              <a:rPr lang="uk-UA" sz="1000" dirty="0" smtClean="0">
                <a:solidFill>
                  <a:schemeClr val="tx1">
                    <a:lumMod val="95000"/>
                    <a:lumOff val="5000"/>
                  </a:schemeClr>
                </a:solidFill>
                <a:latin typeface="Times New Roman" pitchFamily="18" charset="0"/>
                <a:cs typeface="Times New Roman" pitchFamily="18" charset="0"/>
              </a:rPr>
              <a:t>Перші </a:t>
            </a:r>
            <a:r>
              <a:rPr lang="uk-UA" sz="1000" dirty="0" smtClean="0">
                <a:solidFill>
                  <a:schemeClr val="tx1">
                    <a:lumMod val="95000"/>
                    <a:lumOff val="5000"/>
                  </a:schemeClr>
                </a:solidFill>
                <a:latin typeface="Times New Roman" pitchFamily="18" charset="0"/>
                <a:cs typeface="Times New Roman" pitchFamily="18" charset="0"/>
              </a:rPr>
              <a:t>ілюзіони: </a:t>
            </a:r>
            <a:r>
              <a:rPr lang="uk-UA" sz="1000" dirty="0">
                <a:solidFill>
                  <a:schemeClr val="tx1">
                    <a:lumMod val="95000"/>
                    <a:lumOff val="5000"/>
                  </a:schemeClr>
                </a:solidFill>
                <a:latin typeface="Times New Roman" pitchFamily="18" charset="0"/>
                <a:cs typeface="Times New Roman" pitchFamily="18" charset="0"/>
              </a:rPr>
              <a:t>[Електронний ресурс]: </a:t>
            </a:r>
            <a:r>
              <a:rPr lang="uk-UA" sz="1000" dirty="0">
                <a:solidFill>
                  <a:schemeClr val="tx1">
                    <a:lumMod val="95000"/>
                    <a:lumOff val="5000"/>
                  </a:schemeClr>
                </a:solidFill>
                <a:latin typeface="Times New Roman" pitchFamily="18" charset="0"/>
                <a:cs typeface="Times New Roman" pitchFamily="18" charset="0"/>
                <a:hlinkClick r:id="rId9"/>
              </a:rPr>
              <a:t>https://</a:t>
            </a:r>
            <a:r>
              <a:rPr lang="uk-UA" sz="1000" dirty="0" smtClean="0">
                <a:solidFill>
                  <a:schemeClr val="tx1">
                    <a:lumMod val="95000"/>
                    <a:lumOff val="5000"/>
                  </a:schemeClr>
                </a:solidFill>
                <a:latin typeface="Times New Roman" pitchFamily="18" charset="0"/>
                <a:cs typeface="Times New Roman" pitchFamily="18" charset="0"/>
                <a:hlinkClick r:id="rId9"/>
              </a:rPr>
              <a:t>oksagen.ua/uk/blog/kinoteatr-yunost-v-nikolaeve/</a:t>
            </a:r>
            <a:endParaRPr lang="uk-UA" sz="1000" dirty="0" smtClean="0">
              <a:solidFill>
                <a:schemeClr val="tx1">
                  <a:lumMod val="95000"/>
                  <a:lumOff val="5000"/>
                </a:schemeClr>
              </a:solidFill>
              <a:latin typeface="Times New Roman" pitchFamily="18" charset="0"/>
              <a:cs typeface="Times New Roman" pitchFamily="18" charset="0"/>
            </a:endParaRPr>
          </a:p>
          <a:p>
            <a:pPr algn="just"/>
            <a:r>
              <a:rPr lang="uk-UA" sz="1000" dirty="0" smtClean="0">
                <a:solidFill>
                  <a:schemeClr val="tx1">
                    <a:lumMod val="95000"/>
                    <a:lumOff val="5000"/>
                  </a:schemeClr>
                </a:solidFill>
                <a:latin typeface="Times New Roman" pitchFamily="18" charset="0"/>
                <a:cs typeface="Times New Roman" pitchFamily="18" charset="0"/>
              </a:rPr>
              <a:t>Трохи </a:t>
            </a:r>
            <a:r>
              <a:rPr lang="uk-UA" sz="1000" dirty="0">
                <a:solidFill>
                  <a:schemeClr val="tx1">
                    <a:lumMod val="95000"/>
                    <a:lumOff val="5000"/>
                  </a:schemeClr>
                </a:solidFill>
                <a:latin typeface="Times New Roman" pitchFamily="18" charset="0"/>
                <a:cs typeface="Times New Roman" pitchFamily="18" charset="0"/>
              </a:rPr>
              <a:t>історії.. [Електронний ресурс]: </a:t>
            </a:r>
            <a:r>
              <a:rPr lang="uk-UA" sz="1000" dirty="0">
                <a:solidFill>
                  <a:schemeClr val="tx1">
                    <a:lumMod val="95000"/>
                    <a:lumOff val="5000"/>
                  </a:schemeClr>
                </a:solidFill>
                <a:latin typeface="Times New Roman" pitchFamily="18" charset="0"/>
                <a:cs typeface="Times New Roman" pitchFamily="18" charset="0"/>
                <a:hlinkClick r:id="rId10"/>
              </a:rPr>
              <a:t>https://</a:t>
            </a:r>
            <a:r>
              <a:rPr lang="uk-UA" sz="1000" dirty="0" smtClean="0">
                <a:solidFill>
                  <a:schemeClr val="tx1">
                    <a:lumMod val="95000"/>
                    <a:lumOff val="5000"/>
                  </a:schemeClr>
                </a:solidFill>
                <a:latin typeface="Times New Roman" pitchFamily="18" charset="0"/>
                <a:cs typeface="Times New Roman" pitchFamily="18" charset="0"/>
                <a:hlinkClick r:id="rId10"/>
              </a:rPr>
              <a:t>mykolaiv-trend.in.ua/uk/eternal-1202-poyava-kinoteatriv-u-mykolayevi</a:t>
            </a:r>
            <a:endParaRPr lang="uk-UA" sz="1000" dirty="0" smtClean="0">
              <a:solidFill>
                <a:schemeClr val="tx1">
                  <a:lumMod val="95000"/>
                  <a:lumOff val="5000"/>
                </a:schemeClr>
              </a:solidFill>
              <a:latin typeface="Times New Roman" pitchFamily="18" charset="0"/>
              <a:cs typeface="Times New Roman" pitchFamily="18" charset="0"/>
            </a:endParaRPr>
          </a:p>
          <a:p>
            <a:pPr algn="just"/>
            <a:r>
              <a:rPr lang="uk-UA" sz="1000" dirty="0" err="1" smtClean="0">
                <a:solidFill>
                  <a:schemeClr val="tx1">
                    <a:lumMod val="95000"/>
                    <a:lumOff val="5000"/>
                  </a:schemeClr>
                </a:solidFill>
                <a:latin typeface="Times New Roman" pitchFamily="18" charset="0"/>
                <a:cs typeface="Times New Roman" pitchFamily="18" charset="0"/>
              </a:rPr>
              <a:t>Заковоротний</a:t>
            </a:r>
            <a:r>
              <a:rPr lang="uk-UA" sz="1000" dirty="0" smtClean="0">
                <a:solidFill>
                  <a:schemeClr val="tx1">
                    <a:lumMod val="95000"/>
                    <a:lumOff val="5000"/>
                  </a:schemeClr>
                </a:solidFill>
                <a:latin typeface="Times New Roman" pitchFamily="18" charset="0"/>
                <a:cs typeface="Times New Roman" pitchFamily="18" charset="0"/>
              </a:rPr>
              <a:t> </a:t>
            </a:r>
            <a:r>
              <a:rPr lang="uk-UA" sz="1000" dirty="0">
                <a:solidFill>
                  <a:schemeClr val="tx1">
                    <a:lumMod val="95000"/>
                    <a:lumOff val="5000"/>
                  </a:schemeClr>
                </a:solidFill>
                <a:latin typeface="Times New Roman" pitchFamily="18" charset="0"/>
                <a:cs typeface="Times New Roman" pitchFamily="18" charset="0"/>
              </a:rPr>
              <a:t>Д. </a:t>
            </a:r>
            <a:r>
              <a:rPr lang="uk-UA" sz="1000" dirty="0" smtClean="0">
                <a:solidFill>
                  <a:schemeClr val="tx1">
                    <a:lumMod val="95000"/>
                    <a:lumOff val="5000"/>
                  </a:schemeClr>
                </a:solidFill>
                <a:latin typeface="Times New Roman" pitchFamily="18" charset="0"/>
                <a:cs typeface="Times New Roman" pitchFamily="18" charset="0"/>
              </a:rPr>
              <a:t>Це було нещодавно</a:t>
            </a:r>
            <a:r>
              <a:rPr lang="uk-UA" sz="1000" dirty="0">
                <a:solidFill>
                  <a:schemeClr val="tx1">
                    <a:lumMod val="95000"/>
                    <a:lumOff val="5000"/>
                  </a:schemeClr>
                </a:solidFill>
                <a:latin typeface="Times New Roman" pitchFamily="18" charset="0"/>
                <a:cs typeface="Times New Roman" pitchFamily="18" charset="0"/>
              </a:rPr>
              <a:t>, </a:t>
            </a:r>
            <a:r>
              <a:rPr lang="uk-UA" sz="1000" dirty="0" smtClean="0">
                <a:solidFill>
                  <a:schemeClr val="tx1">
                    <a:lumMod val="95000"/>
                    <a:lumOff val="5000"/>
                  </a:schemeClr>
                </a:solidFill>
                <a:latin typeface="Times New Roman" pitchFamily="18" charset="0"/>
                <a:cs typeface="Times New Roman" pitchFamily="18" charset="0"/>
              </a:rPr>
              <a:t>це було </a:t>
            </a:r>
            <a:r>
              <a:rPr lang="uk-UA" sz="1000" dirty="0">
                <a:solidFill>
                  <a:schemeClr val="tx1">
                    <a:lumMod val="95000"/>
                    <a:lumOff val="5000"/>
                  </a:schemeClr>
                </a:solidFill>
                <a:latin typeface="Times New Roman" pitchFamily="18" charset="0"/>
                <a:cs typeface="Times New Roman" pitchFamily="18" charset="0"/>
              </a:rPr>
              <a:t>давно [</a:t>
            </a:r>
            <a:r>
              <a:rPr lang="uk-UA" sz="1000" dirty="0" err="1">
                <a:solidFill>
                  <a:schemeClr val="tx1">
                    <a:lumMod val="95000"/>
                    <a:lumOff val="5000"/>
                  </a:schemeClr>
                </a:solidFill>
                <a:latin typeface="Times New Roman" pitchFamily="18" charset="0"/>
                <a:cs typeface="Times New Roman" pitchFamily="18" charset="0"/>
              </a:rPr>
              <a:t>Электронный</a:t>
            </a:r>
            <a:r>
              <a:rPr lang="uk-UA" sz="1000" dirty="0">
                <a:solidFill>
                  <a:schemeClr val="tx1">
                    <a:lumMod val="95000"/>
                    <a:lumOff val="5000"/>
                  </a:schemeClr>
                </a:solidFill>
                <a:latin typeface="Times New Roman" pitchFamily="18" charset="0"/>
                <a:cs typeface="Times New Roman" pitchFamily="18" charset="0"/>
              </a:rPr>
              <a:t> ресурс] / Д. </a:t>
            </a:r>
            <a:r>
              <a:rPr lang="uk-UA" sz="1000" dirty="0" err="1">
                <a:solidFill>
                  <a:schemeClr val="tx1">
                    <a:lumMod val="95000"/>
                    <a:lumOff val="5000"/>
                  </a:schemeClr>
                </a:solidFill>
                <a:latin typeface="Times New Roman" pitchFamily="18" charset="0"/>
                <a:cs typeface="Times New Roman" pitchFamily="18" charset="0"/>
              </a:rPr>
              <a:t>Заковоротний</a:t>
            </a:r>
            <a:r>
              <a:rPr lang="uk-UA" sz="1000" dirty="0">
                <a:solidFill>
                  <a:schemeClr val="tx1">
                    <a:lumMod val="95000"/>
                    <a:lumOff val="5000"/>
                  </a:schemeClr>
                </a:solidFill>
                <a:latin typeface="Times New Roman" pitchFamily="18" charset="0"/>
                <a:cs typeface="Times New Roman" pitchFamily="18" charset="0"/>
              </a:rPr>
              <a:t> // </a:t>
            </a:r>
            <a:r>
              <a:rPr lang="uk-UA" sz="1000" dirty="0" err="1">
                <a:solidFill>
                  <a:schemeClr val="tx1">
                    <a:lumMod val="95000"/>
                    <a:lumOff val="5000"/>
                  </a:schemeClr>
                </a:solidFill>
                <a:latin typeface="Times New Roman" pitchFamily="18" charset="0"/>
                <a:cs typeface="Times New Roman" pitchFamily="18" charset="0"/>
              </a:rPr>
              <a:t>Вечерний</a:t>
            </a:r>
            <a:r>
              <a:rPr lang="uk-UA" sz="1000" dirty="0">
                <a:solidFill>
                  <a:schemeClr val="tx1">
                    <a:lumMod val="95000"/>
                    <a:lumOff val="5000"/>
                  </a:schemeClr>
                </a:solidFill>
                <a:latin typeface="Times New Roman" pitchFamily="18" charset="0"/>
                <a:cs typeface="Times New Roman" pitchFamily="18" charset="0"/>
              </a:rPr>
              <a:t> </a:t>
            </a:r>
            <a:r>
              <a:rPr lang="uk-UA" sz="1000" dirty="0" err="1">
                <a:solidFill>
                  <a:schemeClr val="tx1">
                    <a:lumMod val="95000"/>
                    <a:lumOff val="5000"/>
                  </a:schemeClr>
                </a:solidFill>
                <a:latin typeface="Times New Roman" pitchFamily="18" charset="0"/>
                <a:cs typeface="Times New Roman" pitchFamily="18" charset="0"/>
              </a:rPr>
              <a:t>Николаев</a:t>
            </a:r>
            <a:r>
              <a:rPr lang="uk-UA" sz="1000" dirty="0">
                <a:solidFill>
                  <a:schemeClr val="tx1">
                    <a:lumMod val="95000"/>
                    <a:lumOff val="5000"/>
                  </a:schemeClr>
                </a:solidFill>
                <a:latin typeface="Times New Roman" pitchFamily="18" charset="0"/>
                <a:cs typeface="Times New Roman" pitchFamily="18" charset="0"/>
              </a:rPr>
              <a:t> : </a:t>
            </a:r>
            <a:r>
              <a:rPr lang="uk-UA" sz="1000" dirty="0" err="1">
                <a:solidFill>
                  <a:schemeClr val="tx1">
                    <a:lumMod val="95000"/>
                    <a:lumOff val="5000"/>
                  </a:schemeClr>
                </a:solidFill>
                <a:latin typeface="Times New Roman" pitchFamily="18" charset="0"/>
                <a:cs typeface="Times New Roman" pitchFamily="18" charset="0"/>
              </a:rPr>
              <a:t>Николаевская</a:t>
            </a:r>
            <a:r>
              <a:rPr lang="uk-UA" sz="1000" dirty="0">
                <a:solidFill>
                  <a:schemeClr val="tx1">
                    <a:lumMod val="95000"/>
                    <a:lumOff val="5000"/>
                  </a:schemeClr>
                </a:solidFill>
                <a:latin typeface="Times New Roman" pitchFamily="18" charset="0"/>
                <a:cs typeface="Times New Roman" pitchFamily="18" charset="0"/>
              </a:rPr>
              <a:t> </a:t>
            </a:r>
            <a:r>
              <a:rPr lang="uk-UA" sz="1000" dirty="0" err="1">
                <a:solidFill>
                  <a:schemeClr val="tx1">
                    <a:lumMod val="95000"/>
                    <a:lumOff val="5000"/>
                  </a:schemeClr>
                </a:solidFill>
                <a:latin typeface="Times New Roman" pitchFamily="18" charset="0"/>
                <a:cs typeface="Times New Roman" pitchFamily="18" charset="0"/>
              </a:rPr>
              <a:t>городская</a:t>
            </a:r>
            <a:r>
              <a:rPr lang="uk-UA" sz="1000" dirty="0">
                <a:solidFill>
                  <a:schemeClr val="tx1">
                    <a:lumMod val="95000"/>
                    <a:lumOff val="5000"/>
                  </a:schemeClr>
                </a:solidFill>
                <a:latin typeface="Times New Roman" pitchFamily="18" charset="0"/>
                <a:cs typeface="Times New Roman" pitchFamily="18" charset="0"/>
              </a:rPr>
              <a:t> газета. — Текст. </a:t>
            </a:r>
            <a:r>
              <a:rPr lang="uk-UA" sz="1000" dirty="0" err="1">
                <a:solidFill>
                  <a:schemeClr val="tx1">
                    <a:lumMod val="95000"/>
                    <a:lumOff val="5000"/>
                  </a:schemeClr>
                </a:solidFill>
                <a:latin typeface="Times New Roman" pitchFamily="18" charset="0"/>
                <a:cs typeface="Times New Roman" pitchFamily="18" charset="0"/>
              </a:rPr>
              <a:t>данные</a:t>
            </a:r>
            <a:r>
              <a:rPr lang="uk-UA" sz="1000" dirty="0">
                <a:solidFill>
                  <a:schemeClr val="tx1">
                    <a:lumMod val="95000"/>
                    <a:lumOff val="5000"/>
                  </a:schemeClr>
                </a:solidFill>
                <a:latin typeface="Times New Roman" pitchFamily="18" charset="0"/>
                <a:cs typeface="Times New Roman" pitchFamily="18" charset="0"/>
              </a:rPr>
              <a:t>. — Режим </a:t>
            </a:r>
            <a:r>
              <a:rPr lang="uk-UA" sz="1000" dirty="0" err="1">
                <a:solidFill>
                  <a:schemeClr val="tx1">
                    <a:lumMod val="95000"/>
                    <a:lumOff val="5000"/>
                  </a:schemeClr>
                </a:solidFill>
                <a:latin typeface="Times New Roman" pitchFamily="18" charset="0"/>
                <a:cs typeface="Times New Roman" pitchFamily="18" charset="0"/>
              </a:rPr>
              <a:t>доступа</a:t>
            </a:r>
            <a:r>
              <a:rPr lang="uk-UA" sz="1000" dirty="0">
                <a:solidFill>
                  <a:schemeClr val="tx1">
                    <a:lumMod val="95000"/>
                    <a:lumOff val="5000"/>
                  </a:schemeClr>
                </a:solidFill>
                <a:latin typeface="Times New Roman" pitchFamily="18" charset="0"/>
                <a:cs typeface="Times New Roman" pitchFamily="18" charset="0"/>
              </a:rPr>
              <a:t> :</a:t>
            </a:r>
            <a:r>
              <a:rPr lang="uk-UA" sz="1000" dirty="0" err="1">
                <a:solidFill>
                  <a:schemeClr val="tx1">
                    <a:lumMod val="95000"/>
                    <a:lumOff val="5000"/>
                  </a:schemeClr>
                </a:solidFill>
                <a:latin typeface="Times New Roman" pitchFamily="18" charset="0"/>
                <a:cs typeface="Times New Roman" pitchFamily="18" charset="0"/>
              </a:rPr>
              <a:t> </a:t>
            </a:r>
            <a:r>
              <a:rPr lang="uk-UA" sz="1000" dirty="0" err="1">
                <a:solidFill>
                  <a:schemeClr val="tx1">
                    <a:lumMod val="95000"/>
                    <a:lumOff val="5000"/>
                  </a:schemeClr>
                </a:solidFill>
                <a:latin typeface="Times New Roman" pitchFamily="18" charset="0"/>
                <a:cs typeface="Times New Roman" pitchFamily="18" charset="0"/>
                <a:hlinkClick r:id="rId11"/>
              </a:rPr>
              <a:t>htt</a:t>
            </a:r>
            <a:r>
              <a:rPr lang="uk-UA" sz="1000" dirty="0">
                <a:solidFill>
                  <a:schemeClr val="tx1">
                    <a:lumMod val="95000"/>
                    <a:lumOff val="5000"/>
                  </a:schemeClr>
                </a:solidFill>
                <a:latin typeface="Times New Roman" pitchFamily="18" charset="0"/>
                <a:cs typeface="Times New Roman" pitchFamily="18" charset="0"/>
                <a:hlinkClick r:id="rId11"/>
              </a:rPr>
              <a:t>p://www.vn.mk.ua/stories.php?id=7453</a:t>
            </a:r>
            <a:r>
              <a:rPr lang="uk-UA" sz="1000" dirty="0">
                <a:solidFill>
                  <a:schemeClr val="tx1">
                    <a:lumMod val="95000"/>
                    <a:lumOff val="5000"/>
                  </a:schemeClr>
                </a:solidFill>
                <a:latin typeface="Times New Roman" pitchFamily="18" charset="0"/>
                <a:cs typeface="Times New Roman" pitchFamily="18" charset="0"/>
              </a:rPr>
              <a:t>. — </a:t>
            </a:r>
            <a:r>
              <a:rPr lang="uk-UA" sz="1000" dirty="0" err="1">
                <a:solidFill>
                  <a:schemeClr val="tx1">
                    <a:lumMod val="95000"/>
                    <a:lumOff val="5000"/>
                  </a:schemeClr>
                </a:solidFill>
                <a:latin typeface="Times New Roman" pitchFamily="18" charset="0"/>
                <a:cs typeface="Times New Roman" pitchFamily="18" charset="0"/>
              </a:rPr>
              <a:t>Название</a:t>
            </a:r>
            <a:r>
              <a:rPr lang="uk-UA" sz="1000" dirty="0">
                <a:solidFill>
                  <a:schemeClr val="tx1">
                    <a:lumMod val="95000"/>
                    <a:lumOff val="5000"/>
                  </a:schemeClr>
                </a:solidFill>
                <a:latin typeface="Times New Roman" pitchFamily="18" charset="0"/>
                <a:cs typeface="Times New Roman" pitchFamily="18" charset="0"/>
              </a:rPr>
              <a:t> с </a:t>
            </a:r>
            <a:r>
              <a:rPr lang="uk-UA" sz="1000" dirty="0" err="1">
                <a:solidFill>
                  <a:schemeClr val="tx1">
                    <a:lumMod val="95000"/>
                    <a:lumOff val="5000"/>
                  </a:schemeClr>
                </a:solidFill>
                <a:latin typeface="Times New Roman" pitchFamily="18" charset="0"/>
                <a:cs typeface="Times New Roman" pitchFamily="18" charset="0"/>
              </a:rPr>
              <a:t>экрана</a:t>
            </a:r>
            <a:r>
              <a:rPr lang="uk-UA" sz="1000" dirty="0">
                <a:solidFill>
                  <a:schemeClr val="tx1">
                    <a:lumMod val="95000"/>
                    <a:lumOff val="5000"/>
                  </a:schemeClr>
                </a:solidFill>
                <a:latin typeface="Times New Roman" pitchFamily="18" charset="0"/>
                <a:cs typeface="Times New Roman" pitchFamily="18" charset="0"/>
              </a:rPr>
              <a:t>. — Дата </a:t>
            </a:r>
            <a:r>
              <a:rPr lang="uk-UA" sz="1000" dirty="0" err="1">
                <a:solidFill>
                  <a:schemeClr val="tx1">
                    <a:lumMod val="95000"/>
                    <a:lumOff val="5000"/>
                  </a:schemeClr>
                </a:solidFill>
                <a:latin typeface="Times New Roman" pitchFamily="18" charset="0"/>
                <a:cs typeface="Times New Roman" pitchFamily="18" charset="0"/>
              </a:rPr>
              <a:t>публикации</a:t>
            </a:r>
            <a:r>
              <a:rPr lang="uk-UA" sz="1000" dirty="0">
                <a:solidFill>
                  <a:schemeClr val="tx1">
                    <a:lumMod val="95000"/>
                    <a:lumOff val="5000"/>
                  </a:schemeClr>
                </a:solidFill>
                <a:latin typeface="Times New Roman" pitchFamily="18" charset="0"/>
                <a:cs typeface="Times New Roman" pitchFamily="18" charset="0"/>
              </a:rPr>
              <a:t> : </a:t>
            </a:r>
            <a:r>
              <a:rPr lang="uk-UA" sz="1000" dirty="0" smtClean="0">
                <a:solidFill>
                  <a:schemeClr val="tx1">
                    <a:lumMod val="95000"/>
                    <a:lumOff val="5000"/>
                  </a:schemeClr>
                </a:solidFill>
                <a:latin typeface="Times New Roman" pitchFamily="18" charset="0"/>
                <a:cs typeface="Times New Roman" pitchFamily="18" charset="0"/>
              </a:rPr>
              <a:t>17.09.2009.</a:t>
            </a:r>
          </a:p>
          <a:p>
            <a:pPr algn="just"/>
            <a:r>
              <a:rPr lang="uk-UA" sz="1000" dirty="0" err="1" smtClean="0">
                <a:solidFill>
                  <a:schemeClr val="tx1">
                    <a:lumMod val="95000"/>
                    <a:lumOff val="5000"/>
                  </a:schemeClr>
                </a:solidFill>
                <a:latin typeface="Times New Roman" pitchFamily="18" charset="0"/>
                <a:cs typeface="Times New Roman" pitchFamily="18" charset="0"/>
              </a:rPr>
              <a:t>Лошкова</a:t>
            </a:r>
            <a:r>
              <a:rPr lang="uk-UA" sz="1000" dirty="0" smtClean="0">
                <a:solidFill>
                  <a:schemeClr val="tx1">
                    <a:lumMod val="95000"/>
                    <a:lumOff val="5000"/>
                  </a:schemeClr>
                </a:solidFill>
                <a:latin typeface="Times New Roman" pitchFamily="18" charset="0"/>
                <a:cs typeface="Times New Roman" pitchFamily="18" charset="0"/>
              </a:rPr>
              <a:t> </a:t>
            </a:r>
            <a:r>
              <a:rPr lang="uk-UA" sz="1000" dirty="0">
                <a:solidFill>
                  <a:schemeClr val="tx1">
                    <a:lumMod val="95000"/>
                    <a:lumOff val="5000"/>
                  </a:schemeClr>
                </a:solidFill>
                <a:latin typeface="Times New Roman" pitchFamily="18" charset="0"/>
                <a:cs typeface="Times New Roman" pitchFamily="18" charset="0"/>
              </a:rPr>
              <a:t>Е. </a:t>
            </a:r>
            <a:r>
              <a:rPr lang="uk-UA" sz="1000" dirty="0" err="1">
                <a:solidFill>
                  <a:schemeClr val="tx1">
                    <a:lumMod val="95000"/>
                    <a:lumOff val="5000"/>
                  </a:schemeClr>
                </a:solidFill>
                <a:latin typeface="Times New Roman" pitchFamily="18" charset="0"/>
                <a:cs typeface="Times New Roman" pitchFamily="18" charset="0"/>
              </a:rPr>
              <a:t>Старый</a:t>
            </a:r>
            <a:r>
              <a:rPr lang="uk-UA" sz="1000" dirty="0">
                <a:solidFill>
                  <a:schemeClr val="tx1">
                    <a:lumMod val="95000"/>
                    <a:lumOff val="5000"/>
                  </a:schemeClr>
                </a:solidFill>
                <a:latin typeface="Times New Roman" pitchFamily="18" charset="0"/>
                <a:cs typeface="Times New Roman" pitchFamily="18" charset="0"/>
              </a:rPr>
              <a:t> </a:t>
            </a:r>
            <a:r>
              <a:rPr lang="uk-UA" sz="1000" dirty="0" err="1">
                <a:solidFill>
                  <a:schemeClr val="tx1">
                    <a:lumMod val="95000"/>
                    <a:lumOff val="5000"/>
                  </a:schemeClr>
                </a:solidFill>
                <a:latin typeface="Times New Roman" pitchFamily="18" charset="0"/>
                <a:cs typeface="Times New Roman" pitchFamily="18" charset="0"/>
              </a:rPr>
              <a:t>Николаев</a:t>
            </a:r>
            <a:r>
              <a:rPr lang="uk-UA" sz="1000" dirty="0">
                <a:solidFill>
                  <a:schemeClr val="tx1">
                    <a:lumMod val="95000"/>
                    <a:lumOff val="5000"/>
                  </a:schemeClr>
                </a:solidFill>
                <a:latin typeface="Times New Roman" pitchFamily="18" charset="0"/>
                <a:cs typeface="Times New Roman" pitchFamily="18" charset="0"/>
              </a:rPr>
              <a:t> в картинках [</a:t>
            </a:r>
            <a:r>
              <a:rPr lang="uk-UA" sz="1000" dirty="0" err="1">
                <a:solidFill>
                  <a:schemeClr val="tx1">
                    <a:lumMod val="95000"/>
                    <a:lumOff val="5000"/>
                  </a:schemeClr>
                </a:solidFill>
                <a:latin typeface="Times New Roman" pitchFamily="18" charset="0"/>
                <a:cs typeface="Times New Roman" pitchFamily="18" charset="0"/>
              </a:rPr>
              <a:t>Электронный</a:t>
            </a:r>
            <a:r>
              <a:rPr lang="uk-UA" sz="1000" dirty="0">
                <a:solidFill>
                  <a:schemeClr val="tx1">
                    <a:lumMod val="95000"/>
                    <a:lumOff val="5000"/>
                  </a:schemeClr>
                </a:solidFill>
                <a:latin typeface="Times New Roman" pitchFamily="18" charset="0"/>
                <a:cs typeface="Times New Roman" pitchFamily="18" charset="0"/>
              </a:rPr>
              <a:t> ресурс] / Е. </a:t>
            </a:r>
            <a:r>
              <a:rPr lang="uk-UA" sz="1000" dirty="0" err="1">
                <a:solidFill>
                  <a:schemeClr val="tx1">
                    <a:lumMod val="95000"/>
                    <a:lumOff val="5000"/>
                  </a:schemeClr>
                </a:solidFill>
                <a:latin typeface="Times New Roman" pitchFamily="18" charset="0"/>
                <a:cs typeface="Times New Roman" pitchFamily="18" charset="0"/>
              </a:rPr>
              <a:t>Лошкова</a:t>
            </a:r>
            <a:r>
              <a:rPr lang="uk-UA" sz="1000" dirty="0">
                <a:solidFill>
                  <a:schemeClr val="tx1">
                    <a:lumMod val="95000"/>
                    <a:lumOff val="5000"/>
                  </a:schemeClr>
                </a:solidFill>
                <a:latin typeface="Times New Roman" pitchFamily="18" charset="0"/>
                <a:cs typeface="Times New Roman" pitchFamily="18" charset="0"/>
              </a:rPr>
              <a:t> // </a:t>
            </a:r>
            <a:r>
              <a:rPr lang="uk-UA" sz="1000" dirty="0" err="1">
                <a:solidFill>
                  <a:schemeClr val="tx1">
                    <a:lumMod val="95000"/>
                    <a:lumOff val="5000"/>
                  </a:schemeClr>
                </a:solidFill>
                <a:latin typeface="Times New Roman" pitchFamily="18" charset="0"/>
                <a:cs typeface="Times New Roman" pitchFamily="18" charset="0"/>
              </a:rPr>
              <a:t>NikLife</a:t>
            </a:r>
            <a:r>
              <a:rPr lang="uk-UA" sz="1000" dirty="0">
                <a:solidFill>
                  <a:schemeClr val="tx1">
                    <a:lumMod val="95000"/>
                    <a:lumOff val="5000"/>
                  </a:schemeClr>
                </a:solidFill>
                <a:latin typeface="Times New Roman" pitchFamily="18" charset="0"/>
                <a:cs typeface="Times New Roman" pitchFamily="18" charset="0"/>
              </a:rPr>
              <a:t> : </a:t>
            </a:r>
            <a:r>
              <a:rPr lang="uk-UA" sz="1000" dirty="0" err="1">
                <a:solidFill>
                  <a:schemeClr val="tx1">
                    <a:lumMod val="95000"/>
                    <a:lumOff val="5000"/>
                  </a:schemeClr>
                </a:solidFill>
                <a:latin typeface="Times New Roman" pitchFamily="18" charset="0"/>
                <a:cs typeface="Times New Roman" pitchFamily="18" charset="0"/>
              </a:rPr>
              <a:t>интернет-журнал</a:t>
            </a:r>
            <a:r>
              <a:rPr lang="uk-UA" sz="1000" dirty="0">
                <a:solidFill>
                  <a:schemeClr val="tx1">
                    <a:lumMod val="95000"/>
                    <a:lumOff val="5000"/>
                  </a:schemeClr>
                </a:solidFill>
                <a:latin typeface="Times New Roman" pitchFamily="18" charset="0"/>
                <a:cs typeface="Times New Roman" pitchFamily="18" charset="0"/>
              </a:rPr>
              <a:t>. — Текст. и граф. </a:t>
            </a:r>
            <a:r>
              <a:rPr lang="uk-UA" sz="1000" dirty="0" err="1">
                <a:solidFill>
                  <a:schemeClr val="tx1">
                    <a:lumMod val="95000"/>
                    <a:lumOff val="5000"/>
                  </a:schemeClr>
                </a:solidFill>
                <a:latin typeface="Times New Roman" pitchFamily="18" charset="0"/>
                <a:cs typeface="Times New Roman" pitchFamily="18" charset="0"/>
              </a:rPr>
              <a:t>данные</a:t>
            </a:r>
            <a:r>
              <a:rPr lang="uk-UA" sz="1000" dirty="0">
                <a:solidFill>
                  <a:schemeClr val="tx1">
                    <a:lumMod val="95000"/>
                    <a:lumOff val="5000"/>
                  </a:schemeClr>
                </a:solidFill>
                <a:latin typeface="Times New Roman" pitchFamily="18" charset="0"/>
                <a:cs typeface="Times New Roman" pitchFamily="18" charset="0"/>
              </a:rPr>
              <a:t>. — Режим </a:t>
            </a:r>
            <a:r>
              <a:rPr lang="uk-UA" sz="1000" dirty="0" err="1">
                <a:solidFill>
                  <a:schemeClr val="tx1">
                    <a:lumMod val="95000"/>
                    <a:lumOff val="5000"/>
                  </a:schemeClr>
                </a:solidFill>
                <a:latin typeface="Times New Roman" pitchFamily="18" charset="0"/>
                <a:cs typeface="Times New Roman" pitchFamily="18" charset="0"/>
              </a:rPr>
              <a:t>доступа</a:t>
            </a:r>
            <a:r>
              <a:rPr lang="uk-UA" sz="1000" dirty="0">
                <a:solidFill>
                  <a:schemeClr val="tx1">
                    <a:lumMod val="95000"/>
                    <a:lumOff val="5000"/>
                  </a:schemeClr>
                </a:solidFill>
                <a:latin typeface="Times New Roman" pitchFamily="18" charset="0"/>
                <a:cs typeface="Times New Roman" pitchFamily="18" charset="0"/>
              </a:rPr>
              <a:t> :</a:t>
            </a:r>
            <a:r>
              <a:rPr lang="uk-UA" sz="1000" dirty="0" err="1">
                <a:solidFill>
                  <a:schemeClr val="tx1">
                    <a:lumMod val="95000"/>
                    <a:lumOff val="5000"/>
                  </a:schemeClr>
                </a:solidFill>
                <a:latin typeface="Times New Roman" pitchFamily="18" charset="0"/>
                <a:cs typeface="Times New Roman" pitchFamily="18" charset="0"/>
              </a:rPr>
              <a:t> </a:t>
            </a:r>
            <a:r>
              <a:rPr lang="uk-UA" sz="1000" dirty="0" err="1">
                <a:solidFill>
                  <a:schemeClr val="tx1">
                    <a:lumMod val="95000"/>
                    <a:lumOff val="5000"/>
                  </a:schemeClr>
                </a:solidFill>
                <a:latin typeface="Times New Roman" pitchFamily="18" charset="0"/>
                <a:cs typeface="Times New Roman" pitchFamily="18" charset="0"/>
                <a:hlinkClick r:id="rId12"/>
              </a:rPr>
              <a:t>htt</a:t>
            </a:r>
            <a:r>
              <a:rPr lang="uk-UA" sz="1000" dirty="0">
                <a:solidFill>
                  <a:schemeClr val="tx1">
                    <a:lumMod val="95000"/>
                    <a:lumOff val="5000"/>
                  </a:schemeClr>
                </a:solidFill>
                <a:latin typeface="Times New Roman" pitchFamily="18" charset="0"/>
                <a:cs typeface="Times New Roman" pitchFamily="18" charset="0"/>
                <a:hlinkClick r:id="rId12"/>
              </a:rPr>
              <a:t>p://niklife.com.ua/culture/20794</a:t>
            </a:r>
            <a:r>
              <a:rPr lang="uk-UA" sz="1000" dirty="0">
                <a:solidFill>
                  <a:schemeClr val="tx1">
                    <a:lumMod val="95000"/>
                    <a:lumOff val="5000"/>
                  </a:schemeClr>
                </a:solidFill>
                <a:latin typeface="Times New Roman" pitchFamily="18" charset="0"/>
                <a:cs typeface="Times New Roman" pitchFamily="18" charset="0"/>
              </a:rPr>
              <a:t>. — </a:t>
            </a:r>
            <a:r>
              <a:rPr lang="uk-UA" sz="1000" dirty="0" err="1">
                <a:solidFill>
                  <a:schemeClr val="tx1">
                    <a:lumMod val="95000"/>
                    <a:lumOff val="5000"/>
                  </a:schemeClr>
                </a:solidFill>
                <a:latin typeface="Times New Roman" pitchFamily="18" charset="0"/>
                <a:cs typeface="Times New Roman" pitchFamily="18" charset="0"/>
              </a:rPr>
              <a:t>Название</a:t>
            </a:r>
            <a:r>
              <a:rPr lang="uk-UA" sz="1000" dirty="0">
                <a:solidFill>
                  <a:schemeClr val="tx1">
                    <a:lumMod val="95000"/>
                    <a:lumOff val="5000"/>
                  </a:schemeClr>
                </a:solidFill>
                <a:latin typeface="Times New Roman" pitchFamily="18" charset="0"/>
                <a:cs typeface="Times New Roman" pitchFamily="18" charset="0"/>
              </a:rPr>
              <a:t> с </a:t>
            </a:r>
            <a:r>
              <a:rPr lang="uk-UA" sz="1000" dirty="0" err="1">
                <a:solidFill>
                  <a:schemeClr val="tx1">
                    <a:lumMod val="95000"/>
                    <a:lumOff val="5000"/>
                  </a:schemeClr>
                </a:solidFill>
                <a:latin typeface="Times New Roman" pitchFamily="18" charset="0"/>
                <a:cs typeface="Times New Roman" pitchFamily="18" charset="0"/>
              </a:rPr>
              <a:t>экрана</a:t>
            </a:r>
            <a:r>
              <a:rPr lang="uk-UA" sz="1000" dirty="0">
                <a:solidFill>
                  <a:schemeClr val="tx1">
                    <a:lumMod val="95000"/>
                    <a:lumOff val="5000"/>
                  </a:schemeClr>
                </a:solidFill>
                <a:latin typeface="Times New Roman" pitchFamily="18" charset="0"/>
                <a:cs typeface="Times New Roman" pitchFamily="18" charset="0"/>
              </a:rPr>
              <a:t>. — Дата </a:t>
            </a:r>
            <a:r>
              <a:rPr lang="uk-UA" sz="1000" dirty="0" err="1">
                <a:solidFill>
                  <a:schemeClr val="tx1">
                    <a:lumMod val="95000"/>
                    <a:lumOff val="5000"/>
                  </a:schemeClr>
                </a:solidFill>
                <a:latin typeface="Times New Roman" pitchFamily="18" charset="0"/>
                <a:cs typeface="Times New Roman" pitchFamily="18" charset="0"/>
              </a:rPr>
              <a:t>публикации</a:t>
            </a:r>
            <a:r>
              <a:rPr lang="uk-UA" sz="1000" dirty="0">
                <a:solidFill>
                  <a:schemeClr val="tx1">
                    <a:lumMod val="95000"/>
                    <a:lumOff val="5000"/>
                  </a:schemeClr>
                </a:solidFill>
                <a:latin typeface="Times New Roman" pitchFamily="18" charset="0"/>
                <a:cs typeface="Times New Roman" pitchFamily="18" charset="0"/>
              </a:rPr>
              <a:t> : </a:t>
            </a:r>
            <a:r>
              <a:rPr lang="uk-UA" sz="1000" dirty="0" smtClean="0">
                <a:solidFill>
                  <a:schemeClr val="tx1">
                    <a:lumMod val="95000"/>
                    <a:lumOff val="5000"/>
                  </a:schemeClr>
                </a:solidFill>
                <a:latin typeface="Times New Roman" pitchFamily="18" charset="0"/>
                <a:cs typeface="Times New Roman" pitchFamily="18" charset="0"/>
              </a:rPr>
              <a:t>27.04.2011</a:t>
            </a:r>
            <a:r>
              <a:rPr lang="uk-UA" sz="1000" dirty="0" smtClean="0">
                <a:solidFill>
                  <a:schemeClr val="tx1">
                    <a:lumMod val="95000"/>
                    <a:lumOff val="5000"/>
                  </a:schemeClr>
                </a:solidFill>
                <a:latin typeface="Times New Roman" pitchFamily="18" charset="0"/>
                <a:cs typeface="Times New Roman" pitchFamily="18" charset="0"/>
              </a:rPr>
              <a:t>.</a:t>
            </a:r>
            <a:endParaRPr lang="ru-RU" sz="1000" dirty="0" smtClean="0">
              <a:solidFill>
                <a:schemeClr val="tx1">
                  <a:lumMod val="95000"/>
                  <a:lumOff val="5000"/>
                </a:schemeClr>
              </a:solidFill>
              <a:latin typeface="Times New Roman" pitchFamily="18" charset="0"/>
              <a:cs typeface="Times New Roman" pitchFamily="18" charset="0"/>
            </a:endParaRPr>
          </a:p>
          <a:p>
            <a:r>
              <a:rPr lang="ru-RU" sz="1000" dirty="0">
                <a:solidFill>
                  <a:schemeClr val="tx1">
                    <a:lumMod val="95000"/>
                    <a:lumOff val="5000"/>
                  </a:schemeClr>
                </a:solidFill>
                <a:latin typeface="Times New Roman" pitchFamily="18" charset="0"/>
                <a:cs typeface="Times New Roman" pitchFamily="18" charset="0"/>
              </a:rPr>
              <a:t>Котляр Ю. </a:t>
            </a:r>
            <a:r>
              <a:rPr lang="ru-RU" sz="1000" dirty="0" err="1">
                <a:solidFill>
                  <a:schemeClr val="tx1">
                    <a:lumMod val="95000"/>
                    <a:lumOff val="5000"/>
                  </a:schemeClr>
                </a:solidFill>
                <a:latin typeface="Times New Roman" pitchFamily="18" charset="0"/>
                <a:cs typeface="Times New Roman" pitchFamily="18" charset="0"/>
              </a:rPr>
              <a:t>Сакральность</a:t>
            </a:r>
            <a:r>
              <a:rPr lang="ru-RU" sz="1000" dirty="0">
                <a:solidFill>
                  <a:schemeClr val="tx1">
                    <a:lumMod val="95000"/>
                    <a:lumOff val="5000"/>
                  </a:schemeClr>
                </a:solidFill>
                <a:latin typeface="Times New Roman" pitchFamily="18" charset="0"/>
                <a:cs typeface="Times New Roman" pitchFamily="18" charset="0"/>
              </a:rPr>
              <a:t> Николаева / Ю. Котляр // Вечерний Николаев. — 2013.  — № 26. — С. </a:t>
            </a:r>
            <a:r>
              <a:rPr lang="ru-RU" sz="1000" dirty="0">
                <a:solidFill>
                  <a:schemeClr val="tx1">
                    <a:lumMod val="95000"/>
                    <a:lumOff val="5000"/>
                  </a:schemeClr>
                </a:solidFill>
                <a:latin typeface="Times New Roman" pitchFamily="18" charset="0"/>
                <a:cs typeface="Times New Roman" pitchFamily="18" charset="0"/>
              </a:rPr>
              <a:t>3</a:t>
            </a:r>
            <a:r>
              <a:rPr lang="ru-RU" sz="1000" dirty="0" smtClean="0">
                <a:solidFill>
                  <a:schemeClr val="tx1">
                    <a:lumMod val="95000"/>
                    <a:lumOff val="5000"/>
                  </a:schemeClr>
                </a:solidFill>
                <a:latin typeface="Times New Roman" pitchFamily="18" charset="0"/>
                <a:cs typeface="Times New Roman" pitchFamily="18" charset="0"/>
              </a:rPr>
              <a:t>.</a:t>
            </a:r>
            <a:r>
              <a:rPr lang="ru-RU" sz="1000" dirty="0">
                <a:solidFill>
                  <a:schemeClr val="tx1">
                    <a:lumMod val="95000"/>
                    <a:lumOff val="5000"/>
                  </a:schemeClr>
                </a:solidFill>
                <a:latin typeface="Times New Roman" pitchFamily="18" charset="0"/>
                <a:cs typeface="Times New Roman" pitchFamily="18" charset="0"/>
              </a:rPr>
              <a:t> </a:t>
            </a:r>
          </a:p>
          <a:p>
            <a:r>
              <a:rPr lang="ru-RU" sz="1000" dirty="0" err="1">
                <a:solidFill>
                  <a:schemeClr val="tx1">
                    <a:lumMod val="95000"/>
                    <a:lumOff val="5000"/>
                  </a:schemeClr>
                </a:solidFill>
                <a:latin typeface="Times New Roman" pitchFamily="18" charset="0"/>
                <a:cs typeface="Times New Roman" pitchFamily="18" charset="0"/>
              </a:rPr>
              <a:t>Любаров</a:t>
            </a:r>
            <a:r>
              <a:rPr lang="ru-RU" sz="1000" dirty="0">
                <a:solidFill>
                  <a:schemeClr val="tx1">
                    <a:lumMod val="95000"/>
                    <a:lumOff val="5000"/>
                  </a:schemeClr>
                </a:solidFill>
                <a:latin typeface="Times New Roman" pitchFamily="18" charset="0"/>
                <a:cs typeface="Times New Roman" pitchFamily="18" charset="0"/>
              </a:rPr>
              <a:t> Ю. Едемте в номера / Ю. </a:t>
            </a:r>
            <a:r>
              <a:rPr lang="ru-RU" sz="1000" dirty="0" err="1">
                <a:solidFill>
                  <a:schemeClr val="tx1">
                    <a:lumMod val="95000"/>
                    <a:lumOff val="5000"/>
                  </a:schemeClr>
                </a:solidFill>
                <a:latin typeface="Times New Roman" pitchFamily="18" charset="0"/>
                <a:cs typeface="Times New Roman" pitchFamily="18" charset="0"/>
              </a:rPr>
              <a:t>Любаров</a:t>
            </a:r>
            <a:r>
              <a:rPr lang="ru-RU" sz="1000" dirty="0">
                <a:solidFill>
                  <a:schemeClr val="tx1">
                    <a:lumMod val="95000"/>
                    <a:lumOff val="5000"/>
                  </a:schemeClr>
                </a:solidFill>
                <a:latin typeface="Times New Roman" pitchFamily="18" charset="0"/>
                <a:cs typeface="Times New Roman" pitchFamily="18" charset="0"/>
              </a:rPr>
              <a:t> // Вечерний Николаев. — 2015. — № 46. — С. </a:t>
            </a:r>
            <a:r>
              <a:rPr lang="ru-RU" sz="1000" dirty="0">
                <a:solidFill>
                  <a:schemeClr val="tx1">
                    <a:lumMod val="95000"/>
                    <a:lumOff val="5000"/>
                  </a:schemeClr>
                </a:solidFill>
                <a:latin typeface="Times New Roman" pitchFamily="18" charset="0"/>
                <a:cs typeface="Times New Roman" pitchFamily="18" charset="0"/>
              </a:rPr>
              <a:t>4</a:t>
            </a:r>
            <a:r>
              <a:rPr lang="ru-RU" sz="1000" dirty="0" smtClean="0">
                <a:solidFill>
                  <a:schemeClr val="tx1">
                    <a:lumMod val="95000"/>
                    <a:lumOff val="5000"/>
                  </a:schemeClr>
                </a:solidFill>
                <a:latin typeface="Times New Roman" pitchFamily="18" charset="0"/>
                <a:cs typeface="Times New Roman" pitchFamily="18" charset="0"/>
              </a:rPr>
              <a:t>.</a:t>
            </a:r>
            <a:r>
              <a:rPr lang="ru-RU" sz="1000" dirty="0">
                <a:solidFill>
                  <a:schemeClr val="tx1">
                    <a:lumMod val="95000"/>
                    <a:lumOff val="5000"/>
                  </a:schemeClr>
                </a:solidFill>
                <a:latin typeface="Times New Roman" pitchFamily="18" charset="0"/>
                <a:cs typeface="Times New Roman" pitchFamily="18" charset="0"/>
              </a:rPr>
              <a:t> </a:t>
            </a:r>
          </a:p>
          <a:p>
            <a:r>
              <a:rPr lang="ru-RU" sz="1000" dirty="0" err="1">
                <a:solidFill>
                  <a:schemeClr val="tx1">
                    <a:lumMod val="95000"/>
                    <a:lumOff val="5000"/>
                  </a:schemeClr>
                </a:solidFill>
                <a:latin typeface="Times New Roman" pitchFamily="18" charset="0"/>
                <a:cs typeface="Times New Roman" pitchFamily="18" charset="0"/>
              </a:rPr>
              <a:t>Любаров</a:t>
            </a:r>
            <a:r>
              <a:rPr lang="ru-RU" sz="1000" dirty="0">
                <a:solidFill>
                  <a:schemeClr val="tx1">
                    <a:lumMod val="95000"/>
                    <a:lumOff val="5000"/>
                  </a:schemeClr>
                </a:solidFill>
                <a:latin typeface="Times New Roman" pitchFamily="18" charset="0"/>
                <a:cs typeface="Times New Roman" pitchFamily="18" charset="0"/>
              </a:rPr>
              <a:t> Ю. Квартирный вопрос / Ю. </a:t>
            </a:r>
            <a:r>
              <a:rPr lang="ru-RU" sz="1000" dirty="0" err="1">
                <a:solidFill>
                  <a:schemeClr val="tx1">
                    <a:lumMod val="95000"/>
                    <a:lumOff val="5000"/>
                  </a:schemeClr>
                </a:solidFill>
                <a:latin typeface="Times New Roman" pitchFamily="18" charset="0"/>
                <a:cs typeface="Times New Roman" pitchFamily="18" charset="0"/>
              </a:rPr>
              <a:t>Любаров</a:t>
            </a:r>
            <a:r>
              <a:rPr lang="ru-RU" sz="1000" dirty="0">
                <a:solidFill>
                  <a:schemeClr val="tx1">
                    <a:lumMod val="95000"/>
                    <a:lumOff val="5000"/>
                  </a:schemeClr>
                </a:solidFill>
                <a:latin typeface="Times New Roman" pitchFamily="18" charset="0"/>
                <a:cs typeface="Times New Roman" pitchFamily="18" charset="0"/>
              </a:rPr>
              <a:t> // Вечерний Николаев. — 2016. — № 85. — С. </a:t>
            </a:r>
            <a:r>
              <a:rPr lang="ru-RU" sz="1000" dirty="0">
                <a:solidFill>
                  <a:schemeClr val="tx1">
                    <a:lumMod val="95000"/>
                    <a:lumOff val="5000"/>
                  </a:schemeClr>
                </a:solidFill>
                <a:latin typeface="Times New Roman" pitchFamily="18" charset="0"/>
                <a:cs typeface="Times New Roman" pitchFamily="18" charset="0"/>
              </a:rPr>
              <a:t>4</a:t>
            </a:r>
            <a:r>
              <a:rPr lang="ru-RU" sz="1000" dirty="0" smtClean="0">
                <a:solidFill>
                  <a:schemeClr val="tx1">
                    <a:lumMod val="95000"/>
                    <a:lumOff val="5000"/>
                  </a:schemeClr>
                </a:solidFill>
                <a:latin typeface="Times New Roman" pitchFamily="18" charset="0"/>
                <a:cs typeface="Times New Roman" pitchFamily="18" charset="0"/>
              </a:rPr>
              <a:t>.</a:t>
            </a:r>
            <a:r>
              <a:rPr lang="ru-RU" sz="1000" dirty="0">
                <a:solidFill>
                  <a:schemeClr val="tx1">
                    <a:lumMod val="95000"/>
                    <a:lumOff val="5000"/>
                  </a:schemeClr>
                </a:solidFill>
                <a:latin typeface="Times New Roman" pitchFamily="18" charset="0"/>
                <a:cs typeface="Times New Roman" pitchFamily="18" charset="0"/>
              </a:rPr>
              <a:t> </a:t>
            </a:r>
          </a:p>
          <a:p>
            <a:r>
              <a:rPr lang="ru-RU" sz="1000" dirty="0">
                <a:solidFill>
                  <a:schemeClr val="tx1">
                    <a:lumMod val="95000"/>
                    <a:lumOff val="5000"/>
                  </a:schemeClr>
                </a:solidFill>
                <a:latin typeface="Times New Roman" pitchFamily="18" charset="0"/>
                <a:cs typeface="Times New Roman" pitchFamily="18" charset="0"/>
              </a:rPr>
              <a:t>Мирошниченко Е. Похвальное слово общественной библиотеке / Е. Мирошниченко // Южная правда. — 2016. — № 130. — С. </a:t>
            </a:r>
            <a:r>
              <a:rPr lang="ru-RU" sz="1000" dirty="0">
                <a:solidFill>
                  <a:schemeClr val="tx1">
                    <a:lumMod val="95000"/>
                    <a:lumOff val="5000"/>
                  </a:schemeClr>
                </a:solidFill>
                <a:latin typeface="Times New Roman" pitchFamily="18" charset="0"/>
                <a:cs typeface="Times New Roman" pitchFamily="18" charset="0"/>
              </a:rPr>
              <a:t>3</a:t>
            </a:r>
            <a:r>
              <a:rPr lang="ru-RU" sz="1000" dirty="0" smtClean="0">
                <a:solidFill>
                  <a:schemeClr val="tx1">
                    <a:lumMod val="95000"/>
                    <a:lumOff val="5000"/>
                  </a:schemeClr>
                </a:solidFill>
                <a:latin typeface="Times New Roman" pitchFamily="18" charset="0"/>
                <a:cs typeface="Times New Roman" pitchFamily="18" charset="0"/>
              </a:rPr>
              <a:t>.</a:t>
            </a:r>
            <a:r>
              <a:rPr lang="ru-RU" sz="1000" dirty="0">
                <a:solidFill>
                  <a:schemeClr val="tx1">
                    <a:lumMod val="95000"/>
                    <a:lumOff val="5000"/>
                  </a:schemeClr>
                </a:solidFill>
                <a:latin typeface="Times New Roman" pitchFamily="18" charset="0"/>
                <a:cs typeface="Times New Roman" pitchFamily="18" charset="0"/>
              </a:rPr>
              <a:t> </a:t>
            </a:r>
          </a:p>
          <a:p>
            <a:r>
              <a:rPr lang="ru-RU" sz="1000" dirty="0">
                <a:solidFill>
                  <a:schemeClr val="tx1">
                    <a:lumMod val="95000"/>
                    <a:lumOff val="5000"/>
                  </a:schemeClr>
                </a:solidFill>
                <a:latin typeface="Times New Roman" pitchFamily="18" charset="0"/>
                <a:cs typeface="Times New Roman" pitchFamily="18" charset="0"/>
              </a:rPr>
              <a:t>Николаевские улицы, окутанные легендами // Родной Причал. — 2020. — № 15.— С. </a:t>
            </a:r>
            <a:r>
              <a:rPr lang="ru-RU" sz="1000" dirty="0">
                <a:solidFill>
                  <a:schemeClr val="tx1">
                    <a:lumMod val="95000"/>
                    <a:lumOff val="5000"/>
                  </a:schemeClr>
                </a:solidFill>
                <a:latin typeface="Times New Roman" pitchFamily="18" charset="0"/>
                <a:cs typeface="Times New Roman" pitchFamily="18" charset="0"/>
              </a:rPr>
              <a:t>4</a:t>
            </a:r>
            <a:r>
              <a:rPr lang="ru-RU" sz="1000" dirty="0" smtClean="0">
                <a:solidFill>
                  <a:schemeClr val="tx1">
                    <a:lumMod val="95000"/>
                    <a:lumOff val="5000"/>
                  </a:schemeClr>
                </a:solidFill>
                <a:latin typeface="Times New Roman" pitchFamily="18" charset="0"/>
                <a:cs typeface="Times New Roman" pitchFamily="18" charset="0"/>
              </a:rPr>
              <a:t>.</a:t>
            </a:r>
            <a:r>
              <a:rPr lang="ru-RU" sz="1000" dirty="0">
                <a:solidFill>
                  <a:schemeClr val="tx1">
                    <a:lumMod val="95000"/>
                    <a:lumOff val="5000"/>
                  </a:schemeClr>
                </a:solidFill>
                <a:latin typeface="Times New Roman" pitchFamily="18" charset="0"/>
                <a:cs typeface="Times New Roman" pitchFamily="18" charset="0"/>
              </a:rPr>
              <a:t> </a:t>
            </a:r>
          </a:p>
          <a:p>
            <a:r>
              <a:rPr lang="ru-RU" sz="1000" dirty="0">
                <a:solidFill>
                  <a:schemeClr val="tx1">
                    <a:lumMod val="95000"/>
                    <a:lumOff val="5000"/>
                  </a:schemeClr>
                </a:solidFill>
                <a:latin typeface="Times New Roman" pitchFamily="18" charset="0"/>
                <a:cs typeface="Times New Roman" pitchFamily="18" charset="0"/>
              </a:rPr>
              <a:t>Николаевские улицы, окутанные легендами // Родной Причал. — 2020.— № 16. — С. </a:t>
            </a:r>
            <a:r>
              <a:rPr lang="ru-RU" sz="1000" dirty="0">
                <a:solidFill>
                  <a:schemeClr val="tx1">
                    <a:lumMod val="95000"/>
                    <a:lumOff val="5000"/>
                  </a:schemeClr>
                </a:solidFill>
                <a:latin typeface="Times New Roman" pitchFamily="18" charset="0"/>
                <a:cs typeface="Times New Roman" pitchFamily="18" charset="0"/>
              </a:rPr>
              <a:t>4</a:t>
            </a:r>
            <a:r>
              <a:rPr lang="ru-RU" sz="1000" dirty="0" smtClean="0">
                <a:solidFill>
                  <a:schemeClr val="tx1">
                    <a:lumMod val="95000"/>
                    <a:lumOff val="5000"/>
                  </a:schemeClr>
                </a:solidFill>
                <a:latin typeface="Times New Roman" pitchFamily="18" charset="0"/>
                <a:cs typeface="Times New Roman" pitchFamily="18" charset="0"/>
              </a:rPr>
              <a:t>.</a:t>
            </a:r>
            <a:r>
              <a:rPr lang="ru-RU" sz="1000" dirty="0">
                <a:solidFill>
                  <a:schemeClr val="tx1">
                    <a:lumMod val="95000"/>
                    <a:lumOff val="5000"/>
                  </a:schemeClr>
                </a:solidFill>
                <a:latin typeface="Times New Roman" pitchFamily="18" charset="0"/>
                <a:cs typeface="Times New Roman" pitchFamily="18" charset="0"/>
              </a:rPr>
              <a:t> </a:t>
            </a:r>
          </a:p>
          <a:p>
            <a:r>
              <a:rPr lang="ru-RU" sz="1000" dirty="0">
                <a:solidFill>
                  <a:schemeClr val="tx1">
                    <a:lumMod val="95000"/>
                    <a:lumOff val="5000"/>
                  </a:schemeClr>
                </a:solidFill>
                <a:latin typeface="Times New Roman" pitchFamily="18" charset="0"/>
                <a:cs typeface="Times New Roman" pitchFamily="18" charset="0"/>
              </a:rPr>
              <a:t>Особняк с башней и Меркурием // Родной Причал. — 2020. — № 18. — С. </a:t>
            </a:r>
            <a:r>
              <a:rPr lang="ru-RU" sz="1000" dirty="0">
                <a:solidFill>
                  <a:schemeClr val="tx1">
                    <a:lumMod val="95000"/>
                    <a:lumOff val="5000"/>
                  </a:schemeClr>
                </a:solidFill>
                <a:latin typeface="Times New Roman" pitchFamily="18" charset="0"/>
                <a:cs typeface="Times New Roman" pitchFamily="18" charset="0"/>
              </a:rPr>
              <a:t>4</a:t>
            </a:r>
            <a:r>
              <a:rPr lang="ru-RU" sz="1000" dirty="0" smtClean="0">
                <a:solidFill>
                  <a:schemeClr val="tx1">
                    <a:lumMod val="95000"/>
                    <a:lumOff val="5000"/>
                  </a:schemeClr>
                </a:solidFill>
                <a:latin typeface="Times New Roman" pitchFamily="18" charset="0"/>
                <a:cs typeface="Times New Roman" pitchFamily="18" charset="0"/>
              </a:rPr>
              <a:t>.</a:t>
            </a:r>
            <a:r>
              <a:rPr lang="ru-RU" sz="1000" dirty="0">
                <a:solidFill>
                  <a:schemeClr val="tx1">
                    <a:lumMod val="95000"/>
                    <a:lumOff val="5000"/>
                  </a:schemeClr>
                </a:solidFill>
                <a:latin typeface="Times New Roman" pitchFamily="18" charset="0"/>
                <a:cs typeface="Times New Roman" pitchFamily="18" charset="0"/>
              </a:rPr>
              <a:t> </a:t>
            </a:r>
          </a:p>
          <a:p>
            <a:r>
              <a:rPr lang="ru-RU" sz="1000" dirty="0">
                <a:solidFill>
                  <a:schemeClr val="tx1">
                    <a:lumMod val="95000"/>
                    <a:lumOff val="5000"/>
                  </a:schemeClr>
                </a:solidFill>
                <a:latin typeface="Times New Roman" pitchFamily="18" charset="0"/>
                <a:cs typeface="Times New Roman" pitchFamily="18" charset="0"/>
              </a:rPr>
              <a:t>Пески // Родной Причал. — 2017. — № 30. — С. </a:t>
            </a:r>
            <a:r>
              <a:rPr lang="ru-RU" sz="1000" dirty="0">
                <a:solidFill>
                  <a:schemeClr val="tx1">
                    <a:lumMod val="95000"/>
                    <a:lumOff val="5000"/>
                  </a:schemeClr>
                </a:solidFill>
                <a:latin typeface="Times New Roman" pitchFamily="18" charset="0"/>
                <a:cs typeface="Times New Roman" pitchFamily="18" charset="0"/>
              </a:rPr>
              <a:t>2</a:t>
            </a:r>
            <a:r>
              <a:rPr lang="ru-RU" sz="1000" dirty="0" smtClean="0">
                <a:solidFill>
                  <a:schemeClr val="tx1">
                    <a:lumMod val="95000"/>
                    <a:lumOff val="5000"/>
                  </a:schemeClr>
                </a:solidFill>
                <a:latin typeface="Times New Roman" pitchFamily="18" charset="0"/>
                <a:cs typeface="Times New Roman" pitchFamily="18" charset="0"/>
              </a:rPr>
              <a:t>.</a:t>
            </a:r>
          </a:p>
          <a:p>
            <a:r>
              <a:rPr lang="ru-RU" sz="1000" dirty="0">
                <a:solidFill>
                  <a:schemeClr val="tx1">
                    <a:lumMod val="95000"/>
                    <a:lumOff val="5000"/>
                  </a:schemeClr>
                </a:solidFill>
                <a:latin typeface="Times New Roman" pitchFamily="18" charset="0"/>
                <a:cs typeface="Times New Roman" pitchFamily="18" charset="0"/>
              </a:rPr>
              <a:t>В Детской художественной школе Николаева когда-то был «Дом Эрлиха» [Электронный ресурс] // </a:t>
            </a:r>
            <a:r>
              <a:rPr lang="ru-RU" sz="1000" dirty="0" err="1">
                <a:solidFill>
                  <a:schemeClr val="tx1">
                    <a:lumMod val="95000"/>
                    <a:lumOff val="5000"/>
                  </a:schemeClr>
                </a:solidFill>
                <a:latin typeface="Times New Roman" pitchFamily="18" charset="0"/>
                <a:cs typeface="Times New Roman" pitchFamily="18" charset="0"/>
              </a:rPr>
              <a:t>РодНикъ</a:t>
            </a:r>
            <a:r>
              <a:rPr lang="ru-RU" sz="1000" dirty="0">
                <a:solidFill>
                  <a:schemeClr val="tx1">
                    <a:lumMod val="95000"/>
                    <a:lumOff val="5000"/>
                  </a:schemeClr>
                </a:solidFill>
                <a:latin typeface="Times New Roman" pitchFamily="18" charset="0"/>
                <a:cs typeface="Times New Roman" pitchFamily="18" charset="0"/>
              </a:rPr>
              <a:t> : веб-портал. — Электрон. дан. — Режим доступа: </a:t>
            </a:r>
            <a:r>
              <a:rPr lang="ru-RU" sz="1000" dirty="0">
                <a:solidFill>
                  <a:schemeClr val="tx1">
                    <a:lumMod val="95000"/>
                    <a:lumOff val="5000"/>
                  </a:schemeClr>
                </a:solidFill>
                <a:latin typeface="Times New Roman" pitchFamily="18" charset="0"/>
                <a:cs typeface="Times New Roman" pitchFamily="18" charset="0"/>
                <a:hlinkClick r:id="rId13"/>
              </a:rPr>
              <a:t>https://rodnik.top/v-detskoj-hudozhestvennoj-shkole-nikolaeva-kogda-to-byl-dom-erliha/</a:t>
            </a:r>
            <a:r>
              <a:rPr lang="ru-RU" sz="1000" dirty="0">
                <a:solidFill>
                  <a:schemeClr val="tx1">
                    <a:lumMod val="95000"/>
                    <a:lumOff val="5000"/>
                  </a:schemeClr>
                </a:solidFill>
                <a:latin typeface="Times New Roman" pitchFamily="18" charset="0"/>
                <a:cs typeface="Times New Roman" pitchFamily="18" charset="0"/>
              </a:rPr>
              <a:t>. — Название с экрана. — Дата публикации: 18.11.2020. </a:t>
            </a:r>
            <a:r>
              <a:rPr lang="ru-RU" sz="1000" dirty="0">
                <a:solidFill>
                  <a:schemeClr val="tx1">
                    <a:lumMod val="95000"/>
                    <a:lumOff val="5000"/>
                  </a:schemeClr>
                </a:solidFill>
                <a:latin typeface="Times New Roman" pitchFamily="18" charset="0"/>
                <a:cs typeface="Times New Roman" pitchFamily="18" charset="0"/>
              </a:rPr>
              <a:t>— Дата просмотра: 06.12.2021</a:t>
            </a:r>
            <a:r>
              <a:rPr lang="ru-RU" sz="1000" dirty="0" smtClean="0">
                <a:solidFill>
                  <a:schemeClr val="tx1">
                    <a:lumMod val="95000"/>
                    <a:lumOff val="5000"/>
                  </a:schemeClr>
                </a:solidFill>
                <a:latin typeface="Times New Roman" pitchFamily="18" charset="0"/>
                <a:cs typeface="Times New Roman" pitchFamily="18" charset="0"/>
              </a:rPr>
              <a:t>.</a:t>
            </a:r>
            <a:r>
              <a:rPr lang="ru-RU" sz="1000" dirty="0">
                <a:solidFill>
                  <a:schemeClr val="tx1">
                    <a:lumMod val="95000"/>
                    <a:lumOff val="5000"/>
                  </a:schemeClr>
                </a:solidFill>
                <a:latin typeface="Times New Roman" pitchFamily="18" charset="0"/>
                <a:cs typeface="Times New Roman" pitchFamily="18" charset="0"/>
              </a:rPr>
              <a:t> </a:t>
            </a:r>
          </a:p>
          <a:p>
            <a:r>
              <a:rPr lang="ru-RU" sz="1000" dirty="0" err="1">
                <a:solidFill>
                  <a:schemeClr val="tx1">
                    <a:lumMod val="95000"/>
                    <a:lumOff val="5000"/>
                  </a:schemeClr>
                </a:solidFill>
                <a:latin typeface="Times New Roman" pitchFamily="18" charset="0"/>
                <a:cs typeface="Times New Roman" pitchFamily="18" charset="0"/>
              </a:rPr>
              <a:t>Ружинська</a:t>
            </a:r>
            <a:r>
              <a:rPr lang="ru-RU" sz="1000" dirty="0">
                <a:solidFill>
                  <a:schemeClr val="tx1">
                    <a:lumMod val="95000"/>
                    <a:lumOff val="5000"/>
                  </a:schemeClr>
                </a:solidFill>
                <a:latin typeface="Times New Roman" pitchFamily="18" charset="0"/>
                <a:cs typeface="Times New Roman" pitchFamily="18" charset="0"/>
              </a:rPr>
              <a:t> Я. </a:t>
            </a:r>
            <a:r>
              <a:rPr lang="ru-RU" sz="1000" dirty="0" err="1">
                <a:solidFill>
                  <a:schemeClr val="tx1">
                    <a:lumMod val="95000"/>
                    <a:lumOff val="5000"/>
                  </a:schemeClr>
                </a:solidFill>
                <a:latin typeface="Times New Roman" pitchFamily="18" charset="0"/>
                <a:cs typeface="Times New Roman" pitchFamily="18" charset="0"/>
              </a:rPr>
              <a:t>Будинок</a:t>
            </a:r>
            <a:r>
              <a:rPr lang="ru-RU" sz="1000" dirty="0">
                <a:solidFill>
                  <a:schemeClr val="tx1">
                    <a:lumMod val="95000"/>
                    <a:lumOff val="5000"/>
                  </a:schemeClr>
                </a:solidFill>
                <a:latin typeface="Times New Roman" pitchFamily="18" charset="0"/>
                <a:cs typeface="Times New Roman" pitchFamily="18" charset="0"/>
              </a:rPr>
              <a:t> </a:t>
            </a:r>
            <a:r>
              <a:rPr lang="ru-RU" sz="1000" dirty="0" err="1">
                <a:solidFill>
                  <a:schemeClr val="tx1">
                    <a:lumMod val="95000"/>
                    <a:lumOff val="5000"/>
                  </a:schemeClr>
                </a:solidFill>
                <a:latin typeface="Times New Roman" pitchFamily="18" charset="0"/>
                <a:cs typeface="Times New Roman" pitchFamily="18" charset="0"/>
              </a:rPr>
              <a:t>Дзіно</a:t>
            </a:r>
            <a:r>
              <a:rPr lang="ru-RU" sz="1000" dirty="0">
                <a:solidFill>
                  <a:schemeClr val="tx1">
                    <a:lumMod val="95000"/>
                    <a:lumOff val="5000"/>
                  </a:schemeClr>
                </a:solidFill>
                <a:latin typeface="Times New Roman" pitchFamily="18" charset="0"/>
                <a:cs typeface="Times New Roman" pitchFamily="18" charset="0"/>
              </a:rPr>
              <a:t> [</a:t>
            </a:r>
            <a:r>
              <a:rPr lang="ru-RU" sz="1000" dirty="0" err="1">
                <a:solidFill>
                  <a:schemeClr val="tx1">
                    <a:lumMod val="95000"/>
                    <a:lumOff val="5000"/>
                  </a:schemeClr>
                </a:solidFill>
                <a:latin typeface="Times New Roman" pitchFamily="18" charset="0"/>
                <a:cs typeface="Times New Roman" pitchFamily="18" charset="0"/>
              </a:rPr>
              <a:t>Електронний</a:t>
            </a:r>
            <a:r>
              <a:rPr lang="ru-RU" sz="1000" dirty="0">
                <a:solidFill>
                  <a:schemeClr val="tx1">
                    <a:lumMod val="95000"/>
                    <a:lumOff val="5000"/>
                  </a:schemeClr>
                </a:solidFill>
                <a:latin typeface="Times New Roman" pitchFamily="18" charset="0"/>
                <a:cs typeface="Times New Roman" pitchFamily="18" charset="0"/>
              </a:rPr>
              <a:t> ресурс] Я. </a:t>
            </a:r>
            <a:r>
              <a:rPr lang="ru-RU" sz="1000" dirty="0" err="1">
                <a:solidFill>
                  <a:schemeClr val="tx1">
                    <a:lumMod val="95000"/>
                    <a:lumOff val="5000"/>
                  </a:schemeClr>
                </a:solidFill>
                <a:latin typeface="Times New Roman" pitchFamily="18" charset="0"/>
                <a:cs typeface="Times New Roman" pitchFamily="18" charset="0"/>
              </a:rPr>
              <a:t>Ружинська</a:t>
            </a:r>
            <a:r>
              <a:rPr lang="ru-RU" sz="1000" dirty="0">
                <a:solidFill>
                  <a:schemeClr val="tx1">
                    <a:lumMod val="95000"/>
                    <a:lumOff val="5000"/>
                  </a:schemeClr>
                </a:solidFill>
                <a:latin typeface="Times New Roman" pitchFamily="18" charset="0"/>
                <a:cs typeface="Times New Roman" pitchFamily="18" charset="0"/>
              </a:rPr>
              <a:t> // </a:t>
            </a:r>
            <a:r>
              <a:rPr lang="ru-RU" sz="1000" dirty="0" err="1">
                <a:solidFill>
                  <a:schemeClr val="tx1">
                    <a:lumMod val="95000"/>
                    <a:lumOff val="5000"/>
                  </a:schemeClr>
                </a:solidFill>
                <a:latin typeface="Times New Roman" pitchFamily="18" charset="0"/>
                <a:cs typeface="Times New Roman" pitchFamily="18" charset="0"/>
              </a:rPr>
              <a:t>Архітектура</a:t>
            </a:r>
            <a:r>
              <a:rPr lang="ru-RU" sz="1000" dirty="0">
                <a:solidFill>
                  <a:schemeClr val="tx1">
                    <a:lumMod val="95000"/>
                    <a:lumOff val="5000"/>
                  </a:schemeClr>
                </a:solidFill>
                <a:latin typeface="Times New Roman" pitchFamily="18" charset="0"/>
                <a:cs typeface="Times New Roman" pitchFamily="18" charset="0"/>
              </a:rPr>
              <a:t> </a:t>
            </a:r>
            <a:r>
              <a:rPr lang="ru-RU" sz="1000" dirty="0" err="1">
                <a:solidFill>
                  <a:schemeClr val="tx1">
                    <a:lumMod val="95000"/>
                    <a:lumOff val="5000"/>
                  </a:schemeClr>
                </a:solidFill>
                <a:latin typeface="Times New Roman" pitchFamily="18" charset="0"/>
                <a:cs typeface="Times New Roman" pitchFamily="18" charset="0"/>
              </a:rPr>
              <a:t>Миколаєва</a:t>
            </a:r>
            <a:r>
              <a:rPr lang="ru-RU" sz="1000" dirty="0">
                <a:solidFill>
                  <a:schemeClr val="tx1">
                    <a:lumMod val="95000"/>
                    <a:lumOff val="5000"/>
                  </a:schemeClr>
                </a:solidFill>
                <a:latin typeface="Times New Roman" pitchFamily="18" charset="0"/>
                <a:cs typeface="Times New Roman" pitchFamily="18" charset="0"/>
              </a:rPr>
              <a:t> 1789. — </a:t>
            </a:r>
            <a:r>
              <a:rPr lang="ru-RU" sz="1000" dirty="0" err="1">
                <a:solidFill>
                  <a:schemeClr val="tx1">
                    <a:lumMod val="95000"/>
                    <a:lumOff val="5000"/>
                  </a:schemeClr>
                </a:solidFill>
                <a:latin typeface="Times New Roman" pitchFamily="18" charset="0"/>
                <a:cs typeface="Times New Roman" pitchFamily="18" charset="0"/>
              </a:rPr>
              <a:t>Електрон</a:t>
            </a:r>
            <a:r>
              <a:rPr lang="ru-RU" sz="1000" dirty="0">
                <a:solidFill>
                  <a:schemeClr val="tx1">
                    <a:lumMod val="95000"/>
                    <a:lumOff val="5000"/>
                  </a:schemeClr>
                </a:solidFill>
                <a:latin typeface="Times New Roman" pitchFamily="18" charset="0"/>
                <a:cs typeface="Times New Roman" pitchFamily="18" charset="0"/>
              </a:rPr>
              <a:t>. </a:t>
            </a:r>
            <a:r>
              <a:rPr lang="ru-RU" sz="1000" dirty="0" err="1">
                <a:solidFill>
                  <a:schemeClr val="tx1">
                    <a:lumMod val="95000"/>
                    <a:lumOff val="5000"/>
                  </a:schemeClr>
                </a:solidFill>
                <a:latin typeface="Times New Roman" pitchFamily="18" charset="0"/>
                <a:cs typeface="Times New Roman" pitchFamily="18" charset="0"/>
              </a:rPr>
              <a:t>дані</a:t>
            </a:r>
            <a:r>
              <a:rPr lang="ru-RU" sz="1000" dirty="0">
                <a:solidFill>
                  <a:schemeClr val="tx1">
                    <a:lumMod val="95000"/>
                    <a:lumOff val="5000"/>
                  </a:schemeClr>
                </a:solidFill>
                <a:latin typeface="Times New Roman" pitchFamily="18" charset="0"/>
                <a:cs typeface="Times New Roman" pitchFamily="18" charset="0"/>
              </a:rPr>
              <a:t>. — Режим </a:t>
            </a:r>
            <a:r>
              <a:rPr lang="ru-RU" sz="1000" dirty="0" err="1">
                <a:solidFill>
                  <a:schemeClr val="tx1">
                    <a:lumMod val="95000"/>
                    <a:lumOff val="5000"/>
                  </a:schemeClr>
                </a:solidFill>
                <a:latin typeface="Times New Roman" pitchFamily="18" charset="0"/>
                <a:cs typeface="Times New Roman" pitchFamily="18" charset="0"/>
              </a:rPr>
              <a:t>доступу:</a:t>
            </a:r>
            <a:r>
              <a:rPr lang="ru-RU" sz="1000" dirty="0" err="1">
                <a:solidFill>
                  <a:schemeClr val="tx1">
                    <a:lumMod val="95000"/>
                    <a:lumOff val="5000"/>
                  </a:schemeClr>
                </a:solidFill>
                <a:latin typeface="Times New Roman" pitchFamily="18" charset="0"/>
                <a:cs typeface="Times New Roman" pitchFamily="18" charset="0"/>
                <a:hlinkClick r:id="rId14"/>
              </a:rPr>
              <a:t>http</a:t>
            </a:r>
            <a:r>
              <a:rPr lang="ru-RU" sz="1000" dirty="0">
                <a:solidFill>
                  <a:schemeClr val="tx1">
                    <a:lumMod val="95000"/>
                    <a:lumOff val="5000"/>
                  </a:schemeClr>
                </a:solidFill>
                <a:latin typeface="Times New Roman" pitchFamily="18" charset="0"/>
                <a:cs typeface="Times New Roman" pitchFamily="18" charset="0"/>
                <a:hlinkClick r:id="rId14"/>
              </a:rPr>
              <a:t>://archmykolaiv.com/spasskaya-70/</a:t>
            </a:r>
            <a:r>
              <a:rPr lang="ru-RU" sz="1000" dirty="0">
                <a:solidFill>
                  <a:schemeClr val="tx1">
                    <a:lumMod val="95000"/>
                    <a:lumOff val="5000"/>
                  </a:schemeClr>
                </a:solidFill>
                <a:latin typeface="Times New Roman" pitchFamily="18" charset="0"/>
                <a:cs typeface="Times New Roman" pitchFamily="18" charset="0"/>
              </a:rPr>
              <a:t> . </a:t>
            </a:r>
            <a:endParaRPr lang="ru-RU" sz="1000" dirty="0" smtClean="0">
              <a:solidFill>
                <a:schemeClr val="tx1">
                  <a:lumMod val="95000"/>
                  <a:lumOff val="5000"/>
                </a:schemeClr>
              </a:solidFill>
              <a:latin typeface="Times New Roman" pitchFamily="18" charset="0"/>
              <a:cs typeface="Times New Roman" pitchFamily="18" charset="0"/>
            </a:endParaRPr>
          </a:p>
          <a:p>
            <a:r>
              <a:rPr lang="ru-RU" sz="1000" dirty="0" err="1" smtClean="0">
                <a:solidFill>
                  <a:schemeClr val="tx1">
                    <a:lumMod val="95000"/>
                    <a:lumOff val="5000"/>
                  </a:schemeClr>
                </a:solidFill>
                <a:latin typeface="Times New Roman" pitchFamily="18" charset="0"/>
                <a:cs typeface="Times New Roman" pitchFamily="18" charset="0"/>
              </a:rPr>
              <a:t>Ружинська</a:t>
            </a:r>
            <a:r>
              <a:rPr lang="ru-RU" sz="1000" dirty="0" smtClean="0">
                <a:solidFill>
                  <a:schemeClr val="tx1">
                    <a:lumMod val="95000"/>
                    <a:lumOff val="5000"/>
                  </a:schemeClr>
                </a:solidFill>
                <a:latin typeface="Times New Roman" pitchFamily="18" charset="0"/>
                <a:cs typeface="Times New Roman" pitchFamily="18" charset="0"/>
              </a:rPr>
              <a:t> </a:t>
            </a:r>
            <a:r>
              <a:rPr lang="ru-RU" sz="1000" dirty="0">
                <a:solidFill>
                  <a:schemeClr val="tx1">
                    <a:lumMod val="95000"/>
                    <a:lumOff val="5000"/>
                  </a:schemeClr>
                </a:solidFill>
                <a:latin typeface="Times New Roman" pitchFamily="18" charset="0"/>
                <a:cs typeface="Times New Roman" pitchFamily="18" charset="0"/>
              </a:rPr>
              <a:t>Я. </a:t>
            </a:r>
            <a:r>
              <a:rPr lang="ru-RU" sz="1000" dirty="0" err="1">
                <a:solidFill>
                  <a:schemeClr val="tx1">
                    <a:lumMod val="95000"/>
                    <a:lumOff val="5000"/>
                  </a:schemeClr>
                </a:solidFill>
                <a:latin typeface="Times New Roman" pitchFamily="18" charset="0"/>
                <a:cs typeface="Times New Roman" pitchFamily="18" charset="0"/>
              </a:rPr>
              <a:t>Будинок</a:t>
            </a:r>
            <a:r>
              <a:rPr lang="ru-RU" sz="1000" dirty="0">
                <a:solidFill>
                  <a:schemeClr val="tx1">
                    <a:lumMod val="95000"/>
                    <a:lumOff val="5000"/>
                  </a:schemeClr>
                </a:solidFill>
                <a:latin typeface="Times New Roman" pitchFamily="18" charset="0"/>
                <a:cs typeface="Times New Roman" pitchFamily="18" charset="0"/>
              </a:rPr>
              <a:t> О. </a:t>
            </a:r>
            <a:r>
              <a:rPr lang="ru-RU" sz="1000" dirty="0" err="1">
                <a:solidFill>
                  <a:schemeClr val="tx1">
                    <a:lumMod val="95000"/>
                    <a:lumOff val="5000"/>
                  </a:schemeClr>
                </a:solidFill>
                <a:latin typeface="Times New Roman" pitchFamily="18" charset="0"/>
                <a:cs typeface="Times New Roman" pitchFamily="18" charset="0"/>
              </a:rPr>
              <a:t>Ерліха</a:t>
            </a:r>
            <a:r>
              <a:rPr lang="ru-RU" sz="1000" dirty="0">
                <a:solidFill>
                  <a:schemeClr val="tx1">
                    <a:lumMod val="95000"/>
                    <a:lumOff val="5000"/>
                  </a:schemeClr>
                </a:solidFill>
                <a:latin typeface="Times New Roman" pitchFamily="18" charset="0"/>
                <a:cs typeface="Times New Roman" pitchFamily="18" charset="0"/>
              </a:rPr>
              <a:t> [</a:t>
            </a:r>
            <a:r>
              <a:rPr lang="ru-RU" sz="1000" dirty="0" err="1">
                <a:solidFill>
                  <a:schemeClr val="tx1">
                    <a:lumMod val="95000"/>
                    <a:lumOff val="5000"/>
                  </a:schemeClr>
                </a:solidFill>
                <a:latin typeface="Times New Roman" pitchFamily="18" charset="0"/>
                <a:cs typeface="Times New Roman" pitchFamily="18" charset="0"/>
              </a:rPr>
              <a:t>Електронний</a:t>
            </a:r>
            <a:r>
              <a:rPr lang="ru-RU" sz="1000" dirty="0">
                <a:solidFill>
                  <a:schemeClr val="tx1">
                    <a:lumMod val="95000"/>
                    <a:lumOff val="5000"/>
                  </a:schemeClr>
                </a:solidFill>
                <a:latin typeface="Times New Roman" pitchFamily="18" charset="0"/>
                <a:cs typeface="Times New Roman" pitchFamily="18" charset="0"/>
              </a:rPr>
              <a:t> ресурс] Я. </a:t>
            </a:r>
            <a:r>
              <a:rPr lang="ru-RU" sz="1000" dirty="0" err="1">
                <a:solidFill>
                  <a:schemeClr val="tx1">
                    <a:lumMod val="95000"/>
                    <a:lumOff val="5000"/>
                  </a:schemeClr>
                </a:solidFill>
                <a:latin typeface="Times New Roman" pitchFamily="18" charset="0"/>
                <a:cs typeface="Times New Roman" pitchFamily="18" charset="0"/>
              </a:rPr>
              <a:t>Ружинська</a:t>
            </a:r>
            <a:r>
              <a:rPr lang="ru-RU" sz="1000" dirty="0">
                <a:solidFill>
                  <a:schemeClr val="tx1">
                    <a:lumMod val="95000"/>
                    <a:lumOff val="5000"/>
                  </a:schemeClr>
                </a:solidFill>
                <a:latin typeface="Times New Roman" pitchFamily="18" charset="0"/>
                <a:cs typeface="Times New Roman" pitchFamily="18" charset="0"/>
              </a:rPr>
              <a:t> // </a:t>
            </a:r>
            <a:r>
              <a:rPr lang="ru-RU" sz="1000" dirty="0" err="1">
                <a:solidFill>
                  <a:schemeClr val="tx1">
                    <a:lumMod val="95000"/>
                    <a:lumOff val="5000"/>
                  </a:schemeClr>
                </a:solidFill>
                <a:latin typeface="Times New Roman" pitchFamily="18" charset="0"/>
                <a:cs typeface="Times New Roman" pitchFamily="18" charset="0"/>
              </a:rPr>
              <a:t>Архітектура</a:t>
            </a:r>
            <a:r>
              <a:rPr lang="ru-RU" sz="1000" dirty="0">
                <a:solidFill>
                  <a:schemeClr val="tx1">
                    <a:lumMod val="95000"/>
                    <a:lumOff val="5000"/>
                  </a:schemeClr>
                </a:solidFill>
                <a:latin typeface="Times New Roman" pitchFamily="18" charset="0"/>
                <a:cs typeface="Times New Roman" pitchFamily="18" charset="0"/>
              </a:rPr>
              <a:t> </a:t>
            </a:r>
            <a:r>
              <a:rPr lang="ru-RU" sz="1000" dirty="0" err="1">
                <a:solidFill>
                  <a:schemeClr val="tx1">
                    <a:lumMod val="95000"/>
                    <a:lumOff val="5000"/>
                  </a:schemeClr>
                </a:solidFill>
                <a:latin typeface="Times New Roman" pitchFamily="18" charset="0"/>
                <a:cs typeface="Times New Roman" pitchFamily="18" charset="0"/>
              </a:rPr>
              <a:t>Миколаєва</a:t>
            </a:r>
            <a:r>
              <a:rPr lang="ru-RU" sz="1000" dirty="0">
                <a:solidFill>
                  <a:schemeClr val="tx1">
                    <a:lumMod val="95000"/>
                    <a:lumOff val="5000"/>
                  </a:schemeClr>
                </a:solidFill>
                <a:latin typeface="Times New Roman" pitchFamily="18" charset="0"/>
                <a:cs typeface="Times New Roman" pitchFamily="18" charset="0"/>
              </a:rPr>
              <a:t> 1789. — </a:t>
            </a:r>
            <a:r>
              <a:rPr lang="ru-RU" sz="1000" dirty="0" err="1">
                <a:solidFill>
                  <a:schemeClr val="tx1">
                    <a:lumMod val="95000"/>
                    <a:lumOff val="5000"/>
                  </a:schemeClr>
                </a:solidFill>
                <a:latin typeface="Times New Roman" pitchFamily="18" charset="0"/>
                <a:cs typeface="Times New Roman" pitchFamily="18" charset="0"/>
              </a:rPr>
              <a:t>Електрон</a:t>
            </a:r>
            <a:r>
              <a:rPr lang="ru-RU" sz="1000" dirty="0">
                <a:solidFill>
                  <a:schemeClr val="tx1">
                    <a:lumMod val="95000"/>
                    <a:lumOff val="5000"/>
                  </a:schemeClr>
                </a:solidFill>
                <a:latin typeface="Times New Roman" pitchFamily="18" charset="0"/>
                <a:cs typeface="Times New Roman" pitchFamily="18" charset="0"/>
              </a:rPr>
              <a:t>. </a:t>
            </a:r>
            <a:r>
              <a:rPr lang="ru-RU" sz="1000" dirty="0" err="1">
                <a:solidFill>
                  <a:schemeClr val="tx1">
                    <a:lumMod val="95000"/>
                    <a:lumOff val="5000"/>
                  </a:schemeClr>
                </a:solidFill>
                <a:latin typeface="Times New Roman" pitchFamily="18" charset="0"/>
                <a:cs typeface="Times New Roman" pitchFamily="18" charset="0"/>
              </a:rPr>
              <a:t>дані</a:t>
            </a:r>
            <a:r>
              <a:rPr lang="ru-RU" sz="1000" dirty="0">
                <a:solidFill>
                  <a:schemeClr val="tx1">
                    <a:lumMod val="95000"/>
                    <a:lumOff val="5000"/>
                  </a:schemeClr>
                </a:solidFill>
                <a:latin typeface="Times New Roman" pitchFamily="18" charset="0"/>
                <a:cs typeface="Times New Roman" pitchFamily="18" charset="0"/>
              </a:rPr>
              <a:t>. </a:t>
            </a:r>
            <a:r>
              <a:rPr lang="ru-RU" sz="1000" dirty="0">
                <a:solidFill>
                  <a:schemeClr val="tx1">
                    <a:lumMod val="95000"/>
                    <a:lumOff val="5000"/>
                  </a:schemeClr>
                </a:solidFill>
                <a:latin typeface="Times New Roman" pitchFamily="18" charset="0"/>
                <a:cs typeface="Times New Roman" pitchFamily="18" charset="0"/>
              </a:rPr>
              <a:t>— Режим доступу: </a:t>
            </a:r>
            <a:r>
              <a:rPr lang="ru-RU" sz="1000" dirty="0">
                <a:solidFill>
                  <a:schemeClr val="tx1">
                    <a:lumMod val="95000"/>
                    <a:lumOff val="5000"/>
                  </a:schemeClr>
                </a:solidFill>
                <a:latin typeface="Times New Roman" pitchFamily="18" charset="0"/>
                <a:cs typeface="Times New Roman" pitchFamily="18" charset="0"/>
                <a:hlinkClick r:id="rId15"/>
              </a:rPr>
              <a:t>http://archmykolaiv.com/spasskaya-20/</a:t>
            </a:r>
            <a:r>
              <a:rPr lang="ru-RU" sz="1000" dirty="0">
                <a:solidFill>
                  <a:schemeClr val="tx1">
                    <a:lumMod val="95000"/>
                    <a:lumOff val="5000"/>
                  </a:schemeClr>
                </a:solidFill>
                <a:latin typeface="Times New Roman" pitchFamily="18" charset="0"/>
                <a:cs typeface="Times New Roman" pitchFamily="18" charset="0"/>
              </a:rPr>
              <a:t>.  </a:t>
            </a:r>
          </a:p>
          <a:p>
            <a:r>
              <a:rPr lang="ru-RU" sz="1000" dirty="0" err="1">
                <a:solidFill>
                  <a:schemeClr val="tx1">
                    <a:lumMod val="95000"/>
                    <a:lumOff val="5000"/>
                  </a:schemeClr>
                </a:solidFill>
                <a:latin typeface="Times New Roman" pitchFamily="18" charset="0"/>
                <a:cs typeface="Times New Roman" pitchFamily="18" charset="0"/>
              </a:rPr>
              <a:t>Спаська</a:t>
            </a:r>
            <a:r>
              <a:rPr lang="ru-RU" sz="1000" dirty="0">
                <a:solidFill>
                  <a:schemeClr val="tx1">
                    <a:lumMod val="95000"/>
                    <a:lumOff val="5000"/>
                  </a:schemeClr>
                </a:solidFill>
                <a:latin typeface="Times New Roman" pitchFamily="18" charset="0"/>
                <a:cs typeface="Times New Roman" pitchFamily="18" charset="0"/>
              </a:rPr>
              <a:t> </a:t>
            </a:r>
            <a:r>
              <a:rPr lang="ru-RU" sz="1000" dirty="0" err="1">
                <a:solidFill>
                  <a:schemeClr val="tx1">
                    <a:lumMod val="95000"/>
                    <a:lumOff val="5000"/>
                  </a:schemeClr>
                </a:solidFill>
                <a:latin typeface="Times New Roman" pitchFamily="18" charset="0"/>
                <a:cs typeface="Times New Roman" pitchFamily="18" charset="0"/>
              </a:rPr>
              <a:t>вулиця</a:t>
            </a:r>
            <a:r>
              <a:rPr lang="ru-RU" sz="1000" dirty="0">
                <a:solidFill>
                  <a:schemeClr val="tx1">
                    <a:lumMod val="95000"/>
                    <a:lumOff val="5000"/>
                  </a:schemeClr>
                </a:solidFill>
                <a:latin typeface="Times New Roman" pitchFamily="18" charset="0"/>
                <a:cs typeface="Times New Roman" pitchFamily="18" charset="0"/>
              </a:rPr>
              <a:t> (</a:t>
            </a:r>
            <a:r>
              <a:rPr lang="ru-RU" sz="1000" dirty="0" err="1">
                <a:solidFill>
                  <a:schemeClr val="tx1">
                    <a:lumMod val="95000"/>
                    <a:lumOff val="5000"/>
                  </a:schemeClr>
                </a:solidFill>
                <a:latin typeface="Times New Roman" pitchFamily="18" charset="0"/>
                <a:cs typeface="Times New Roman" pitchFamily="18" charset="0"/>
              </a:rPr>
              <a:t>Миколаїв</a:t>
            </a:r>
            <a:r>
              <a:rPr lang="ru-RU" sz="1000" dirty="0">
                <a:solidFill>
                  <a:schemeClr val="tx1">
                    <a:lumMod val="95000"/>
                    <a:lumOff val="5000"/>
                  </a:schemeClr>
                </a:solidFill>
                <a:latin typeface="Times New Roman" pitchFamily="18" charset="0"/>
                <a:cs typeface="Times New Roman" pitchFamily="18" charset="0"/>
              </a:rPr>
              <a:t>) [</a:t>
            </a:r>
            <a:r>
              <a:rPr lang="ru-RU" sz="1000" dirty="0" err="1">
                <a:solidFill>
                  <a:schemeClr val="tx1">
                    <a:lumMod val="95000"/>
                    <a:lumOff val="5000"/>
                  </a:schemeClr>
                </a:solidFill>
                <a:latin typeface="Times New Roman" pitchFamily="18" charset="0"/>
                <a:cs typeface="Times New Roman" pitchFamily="18" charset="0"/>
              </a:rPr>
              <a:t>Електронний</a:t>
            </a:r>
            <a:r>
              <a:rPr lang="ru-RU" sz="1000" dirty="0">
                <a:solidFill>
                  <a:schemeClr val="tx1">
                    <a:lumMod val="95000"/>
                    <a:lumOff val="5000"/>
                  </a:schemeClr>
                </a:solidFill>
                <a:latin typeface="Times New Roman" pitchFamily="18" charset="0"/>
                <a:cs typeface="Times New Roman" pitchFamily="18" charset="0"/>
              </a:rPr>
              <a:t> ресурс] // </a:t>
            </a:r>
            <a:r>
              <a:rPr lang="ru-RU" sz="1000" dirty="0" err="1">
                <a:solidFill>
                  <a:schemeClr val="tx1">
                    <a:lumMod val="95000"/>
                    <a:lumOff val="5000"/>
                  </a:schemeClr>
                </a:solidFill>
                <a:latin typeface="Times New Roman" pitchFamily="18" charset="0"/>
                <a:cs typeface="Times New Roman" pitchFamily="18" charset="0"/>
              </a:rPr>
              <a:t>Вікіпедія</a:t>
            </a:r>
            <a:r>
              <a:rPr lang="ru-RU" sz="1000" dirty="0">
                <a:solidFill>
                  <a:schemeClr val="tx1">
                    <a:lumMod val="95000"/>
                    <a:lumOff val="5000"/>
                  </a:schemeClr>
                </a:solidFill>
                <a:latin typeface="Times New Roman" pitchFamily="18" charset="0"/>
                <a:cs typeface="Times New Roman" pitchFamily="18" charset="0"/>
              </a:rPr>
              <a:t> : </a:t>
            </a:r>
            <a:r>
              <a:rPr lang="ru-RU" sz="1000" dirty="0" err="1">
                <a:solidFill>
                  <a:schemeClr val="tx1">
                    <a:lumMod val="95000"/>
                    <a:lumOff val="5000"/>
                  </a:schemeClr>
                </a:solidFill>
                <a:latin typeface="Times New Roman" pitchFamily="18" charset="0"/>
                <a:cs typeface="Times New Roman" pitchFamily="18" charset="0"/>
              </a:rPr>
              <a:t>вільна</a:t>
            </a:r>
            <a:r>
              <a:rPr lang="ru-RU" sz="1000" dirty="0">
                <a:solidFill>
                  <a:schemeClr val="tx1">
                    <a:lumMod val="95000"/>
                    <a:lumOff val="5000"/>
                  </a:schemeClr>
                </a:solidFill>
                <a:latin typeface="Times New Roman" pitchFamily="18" charset="0"/>
                <a:cs typeface="Times New Roman" pitchFamily="18" charset="0"/>
              </a:rPr>
              <a:t> </a:t>
            </a:r>
            <a:r>
              <a:rPr lang="ru-RU" sz="1000" dirty="0" err="1">
                <a:solidFill>
                  <a:schemeClr val="tx1">
                    <a:lumMod val="95000"/>
                    <a:lumOff val="5000"/>
                  </a:schemeClr>
                </a:solidFill>
                <a:latin typeface="Times New Roman" pitchFamily="18" charset="0"/>
                <a:cs typeface="Times New Roman" pitchFamily="18" charset="0"/>
              </a:rPr>
              <a:t>енциклопедія</a:t>
            </a:r>
            <a:r>
              <a:rPr lang="ru-RU" sz="1000" dirty="0">
                <a:solidFill>
                  <a:schemeClr val="tx1">
                    <a:lumMod val="95000"/>
                    <a:lumOff val="5000"/>
                  </a:schemeClr>
                </a:solidFill>
                <a:latin typeface="Times New Roman" pitchFamily="18" charset="0"/>
                <a:cs typeface="Times New Roman" pitchFamily="18" charset="0"/>
              </a:rPr>
              <a:t>. — </a:t>
            </a:r>
            <a:r>
              <a:rPr lang="ru-RU" sz="1000" dirty="0" err="1">
                <a:solidFill>
                  <a:schemeClr val="tx1">
                    <a:lumMod val="95000"/>
                    <a:lumOff val="5000"/>
                  </a:schemeClr>
                </a:solidFill>
                <a:latin typeface="Times New Roman" pitchFamily="18" charset="0"/>
                <a:cs typeface="Times New Roman" pitchFamily="18" charset="0"/>
              </a:rPr>
              <a:t>Електрон</a:t>
            </a:r>
            <a:r>
              <a:rPr lang="ru-RU" sz="1000" dirty="0">
                <a:solidFill>
                  <a:schemeClr val="tx1">
                    <a:lumMod val="95000"/>
                    <a:lumOff val="5000"/>
                  </a:schemeClr>
                </a:solidFill>
                <a:latin typeface="Times New Roman" pitchFamily="18" charset="0"/>
                <a:cs typeface="Times New Roman" pitchFamily="18" charset="0"/>
              </a:rPr>
              <a:t>. </a:t>
            </a:r>
            <a:r>
              <a:rPr lang="ru-RU" sz="1000" dirty="0" err="1">
                <a:solidFill>
                  <a:schemeClr val="tx1">
                    <a:lumMod val="95000"/>
                    <a:lumOff val="5000"/>
                  </a:schemeClr>
                </a:solidFill>
                <a:latin typeface="Times New Roman" pitchFamily="18" charset="0"/>
                <a:cs typeface="Times New Roman" pitchFamily="18" charset="0"/>
              </a:rPr>
              <a:t>дані</a:t>
            </a:r>
            <a:r>
              <a:rPr lang="ru-RU" sz="1000" dirty="0">
                <a:solidFill>
                  <a:schemeClr val="tx1">
                    <a:lumMod val="95000"/>
                    <a:lumOff val="5000"/>
                  </a:schemeClr>
                </a:solidFill>
                <a:latin typeface="Times New Roman" pitchFamily="18" charset="0"/>
                <a:cs typeface="Times New Roman" pitchFamily="18" charset="0"/>
              </a:rPr>
              <a:t>. — Режим доступу: </a:t>
            </a:r>
            <a:r>
              <a:rPr lang="ru-RU" sz="1000" dirty="0">
                <a:solidFill>
                  <a:schemeClr val="tx1">
                    <a:lumMod val="95000"/>
                    <a:lumOff val="5000"/>
                  </a:schemeClr>
                </a:solidFill>
                <a:latin typeface="Times New Roman" pitchFamily="18" charset="0"/>
                <a:cs typeface="Times New Roman" pitchFamily="18" charset="0"/>
                <a:hlinkClick r:id="rId16"/>
              </a:rPr>
              <a:t>https://uk.wikipedia.org/wiki/%D0%A1%D0%BF%D0%B0%D1%81%D1%8C%D0%BA%D0%B0_%D0%B2%D1%83%D0%BB%D0%B8%D1%86%D1%8F_(%D0%9C%D0%B8%D0%BA%D0%BE%D0%BB%D0%B0%D1%97%D0%B2)</a:t>
            </a:r>
            <a:r>
              <a:rPr lang="ru-RU" sz="1000" dirty="0">
                <a:solidFill>
                  <a:schemeClr val="tx1">
                    <a:lumMod val="95000"/>
                    <a:lumOff val="5000"/>
                  </a:schemeClr>
                </a:solidFill>
                <a:latin typeface="Times New Roman" pitchFamily="18" charset="0"/>
                <a:cs typeface="Times New Roman" pitchFamily="18" charset="0"/>
              </a:rPr>
              <a:t>.</a:t>
            </a:r>
          </a:p>
          <a:p>
            <a:pPr algn="just"/>
            <a:endParaRPr lang="ru-RU" sz="1000"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57892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1" dur="500"/>
                                        <p:tgtEl>
                                          <p:spTgt spid="3">
                                            <p:txEl>
                                              <p:pRg st="1" end="1"/>
                                            </p:txEl>
                                          </p:spTgt>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9" dur="500"/>
                                        <p:tgtEl>
                                          <p:spTgt spid="3">
                                            <p:txEl>
                                              <p:pRg st="3" end="3"/>
                                            </p:txEl>
                                          </p:spTgt>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3" dur="500"/>
                                        <p:tgtEl>
                                          <p:spTgt spid="3">
                                            <p:txEl>
                                              <p:pRg st="4" end="4"/>
                                            </p:txEl>
                                          </p:spTgt>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par>
                          <p:cTn id="28" fill="hold">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1" dur="500"/>
                                        <p:tgtEl>
                                          <p:spTgt spid="3">
                                            <p:txEl>
                                              <p:pRg st="6" end="6"/>
                                            </p:txEl>
                                          </p:spTgt>
                                        </p:tgtEl>
                                      </p:cBhvr>
                                    </p:animEffect>
                                  </p:childTnLst>
                                </p:cTn>
                              </p:par>
                            </p:childTnLst>
                          </p:cTn>
                        </p:par>
                        <p:par>
                          <p:cTn id="32" fill="hold">
                            <p:stCondLst>
                              <p:cond delay="3500"/>
                            </p:stCondLst>
                            <p:childTnLst>
                              <p:par>
                                <p:cTn id="33" presetID="14" presetClass="entr" presetSubtype="1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0" dur="500"/>
                                        <p:tgtEl>
                                          <p:spTgt spid="3">
                                            <p:txEl>
                                              <p:pRg st="8" end="8"/>
                                            </p:txEl>
                                          </p:spTgt>
                                        </p:tgtEl>
                                      </p:cBhvr>
                                    </p:animEffect>
                                  </p:childTnLst>
                                </p:cTn>
                              </p:par>
                            </p:childTnLst>
                          </p:cTn>
                        </p:par>
                        <p:par>
                          <p:cTn id="41" fill="hold">
                            <p:stCondLst>
                              <p:cond delay="500"/>
                            </p:stCondLst>
                            <p:childTnLst>
                              <p:par>
                                <p:cTn id="42" presetID="14" presetClass="entr" presetSubtype="10" fill="hold" grpId="0" nodeType="after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randombar(horizontal)">
                                      <p:cBhvr>
                                        <p:cTn id="44" dur="500"/>
                                        <p:tgtEl>
                                          <p:spTgt spid="3">
                                            <p:txEl>
                                              <p:pRg st="9" end="9"/>
                                            </p:txEl>
                                          </p:spTgt>
                                        </p:tgtEl>
                                      </p:cBhvr>
                                    </p:animEffect>
                                  </p:childTnLst>
                                </p:cTn>
                              </p:par>
                            </p:childTnLst>
                          </p:cTn>
                        </p:par>
                        <p:par>
                          <p:cTn id="45" fill="hold">
                            <p:stCondLst>
                              <p:cond delay="1000"/>
                            </p:stCondLst>
                            <p:childTnLst>
                              <p:par>
                                <p:cTn id="46" presetID="14" presetClass="entr" presetSubtype="10" fill="hold" grpId="0" nodeType="after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48" dur="500"/>
                                        <p:tgtEl>
                                          <p:spTgt spid="3">
                                            <p:txEl>
                                              <p:pRg st="10" end="10"/>
                                            </p:txEl>
                                          </p:spTgt>
                                        </p:tgtEl>
                                      </p:cBhvr>
                                    </p:animEffect>
                                  </p:childTnLst>
                                </p:cTn>
                              </p:par>
                            </p:childTnLst>
                          </p:cTn>
                        </p:par>
                        <p:par>
                          <p:cTn id="49" fill="hold">
                            <p:stCondLst>
                              <p:cond delay="1500"/>
                            </p:stCondLst>
                            <p:childTnLst>
                              <p:par>
                                <p:cTn id="50" presetID="14" presetClass="entr" presetSubtype="10" fill="hold" grpId="0" nodeType="after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52" dur="500"/>
                                        <p:tgtEl>
                                          <p:spTgt spid="3">
                                            <p:txEl>
                                              <p:pRg st="11" end="11"/>
                                            </p:txEl>
                                          </p:spTgt>
                                        </p:tgtEl>
                                      </p:cBhvr>
                                    </p:animEffect>
                                  </p:childTnLst>
                                </p:cTn>
                              </p:par>
                            </p:childTnLst>
                          </p:cTn>
                        </p:par>
                        <p:par>
                          <p:cTn id="53" fill="hold">
                            <p:stCondLst>
                              <p:cond delay="2000"/>
                            </p:stCondLst>
                            <p:childTnLst>
                              <p:par>
                                <p:cTn id="54" presetID="14" presetClass="entr" presetSubtype="10" fill="hold" grpId="0" nodeType="afterEffect">
                                  <p:stCondLst>
                                    <p:cond delay="0"/>
                                  </p:stCondLst>
                                  <p:childTnLst>
                                    <p:set>
                                      <p:cBhvr>
                                        <p:cTn id="55"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56" dur="500"/>
                                        <p:tgtEl>
                                          <p:spTgt spid="3">
                                            <p:txEl>
                                              <p:pRg st="12" end="12"/>
                                            </p:txEl>
                                          </p:spTgt>
                                        </p:tgtEl>
                                      </p:cBhvr>
                                    </p:animEffect>
                                  </p:childTnLst>
                                </p:cTn>
                              </p:par>
                            </p:childTnLst>
                          </p:cTn>
                        </p:par>
                        <p:par>
                          <p:cTn id="57" fill="hold">
                            <p:stCondLst>
                              <p:cond delay="2500"/>
                            </p:stCondLst>
                            <p:childTnLst>
                              <p:par>
                                <p:cTn id="58" presetID="14" presetClass="entr" presetSubtype="10" fill="hold" grpId="0" nodeType="afterEffect">
                                  <p:stCondLst>
                                    <p:cond delay="0"/>
                                  </p:stCondLst>
                                  <p:childTnLst>
                                    <p:set>
                                      <p:cBhvr>
                                        <p:cTn id="59" dur="1" fill="hold">
                                          <p:stCondLst>
                                            <p:cond delay="0"/>
                                          </p:stCondLst>
                                        </p:cTn>
                                        <p:tgtEl>
                                          <p:spTgt spid="3">
                                            <p:txEl>
                                              <p:pRg st="13" end="13"/>
                                            </p:txEl>
                                          </p:spTgt>
                                        </p:tgtEl>
                                        <p:attrNameLst>
                                          <p:attrName>style.visibility</p:attrName>
                                        </p:attrNameLst>
                                      </p:cBhvr>
                                      <p:to>
                                        <p:strVal val="visible"/>
                                      </p:to>
                                    </p:set>
                                    <p:animEffect transition="in" filter="randombar(horizontal)">
                                      <p:cBhvr>
                                        <p:cTn id="60" dur="500"/>
                                        <p:tgtEl>
                                          <p:spTgt spid="3">
                                            <p:txEl>
                                              <p:pRg st="13" end="13"/>
                                            </p:txEl>
                                          </p:spTgt>
                                        </p:tgtEl>
                                      </p:cBhvr>
                                    </p:animEffect>
                                  </p:childTnLst>
                                </p:cTn>
                              </p:par>
                            </p:childTnLst>
                          </p:cTn>
                        </p:par>
                        <p:par>
                          <p:cTn id="61" fill="hold">
                            <p:stCondLst>
                              <p:cond delay="3000"/>
                            </p:stCondLst>
                            <p:childTnLst>
                              <p:par>
                                <p:cTn id="62" presetID="14" presetClass="entr" presetSubtype="10" fill="hold" grpId="0" nodeType="afterEffect">
                                  <p:stCondLst>
                                    <p:cond delay="0"/>
                                  </p:stCondLst>
                                  <p:childTnLst>
                                    <p:set>
                                      <p:cBhvr>
                                        <p:cTn id="63" dur="1" fill="hold">
                                          <p:stCondLst>
                                            <p:cond delay="0"/>
                                          </p:stCondLst>
                                        </p:cTn>
                                        <p:tgtEl>
                                          <p:spTgt spid="3">
                                            <p:txEl>
                                              <p:pRg st="14" end="14"/>
                                            </p:txEl>
                                          </p:spTgt>
                                        </p:tgtEl>
                                        <p:attrNameLst>
                                          <p:attrName>style.visibility</p:attrName>
                                        </p:attrNameLst>
                                      </p:cBhvr>
                                      <p:to>
                                        <p:strVal val="visible"/>
                                      </p:to>
                                    </p:set>
                                    <p:animEffect transition="in" filter="randombar(horizontal)">
                                      <p:cBhvr>
                                        <p:cTn id="64" dur="500"/>
                                        <p:tgtEl>
                                          <p:spTgt spid="3">
                                            <p:txEl>
                                              <p:pRg st="14" end="14"/>
                                            </p:txEl>
                                          </p:spTgt>
                                        </p:tgtEl>
                                      </p:cBhvr>
                                    </p:animEffect>
                                  </p:childTnLst>
                                </p:cTn>
                              </p:par>
                            </p:childTnLst>
                          </p:cTn>
                        </p:par>
                        <p:par>
                          <p:cTn id="65" fill="hold">
                            <p:stCondLst>
                              <p:cond delay="3500"/>
                            </p:stCondLst>
                            <p:childTnLst>
                              <p:par>
                                <p:cTn id="66" presetID="14" presetClass="entr" presetSubtype="10" fill="hold" grpId="0" nodeType="afterEffect">
                                  <p:stCondLst>
                                    <p:cond delay="0"/>
                                  </p:stCondLst>
                                  <p:childTnLst>
                                    <p:set>
                                      <p:cBhvr>
                                        <p:cTn id="67" dur="1" fill="hold">
                                          <p:stCondLst>
                                            <p:cond delay="0"/>
                                          </p:stCondLst>
                                        </p:cTn>
                                        <p:tgtEl>
                                          <p:spTgt spid="3">
                                            <p:txEl>
                                              <p:pRg st="15" end="15"/>
                                            </p:txEl>
                                          </p:spTgt>
                                        </p:tgtEl>
                                        <p:attrNameLst>
                                          <p:attrName>style.visibility</p:attrName>
                                        </p:attrNameLst>
                                      </p:cBhvr>
                                      <p:to>
                                        <p:strVal val="visible"/>
                                      </p:to>
                                    </p:set>
                                    <p:animEffect transition="in" filter="randombar(horizontal)">
                                      <p:cBhvr>
                                        <p:cTn id="68" dur="500"/>
                                        <p:tgtEl>
                                          <p:spTgt spid="3">
                                            <p:txEl>
                                              <p:pRg st="15" end="15"/>
                                            </p:txEl>
                                          </p:spTgt>
                                        </p:tgtEl>
                                      </p:cBhvr>
                                    </p:animEffect>
                                  </p:childTnLst>
                                </p:cTn>
                              </p:par>
                            </p:childTnLst>
                          </p:cTn>
                        </p:par>
                        <p:par>
                          <p:cTn id="69" fill="hold">
                            <p:stCondLst>
                              <p:cond delay="4000"/>
                            </p:stCondLst>
                            <p:childTnLst>
                              <p:par>
                                <p:cTn id="70" presetID="14" presetClass="entr" presetSubtype="10" fill="hold" grpId="0" nodeType="afterEffect">
                                  <p:stCondLst>
                                    <p:cond delay="0"/>
                                  </p:stCondLst>
                                  <p:childTnLst>
                                    <p:set>
                                      <p:cBhvr>
                                        <p:cTn id="71" dur="1" fill="hold">
                                          <p:stCondLst>
                                            <p:cond delay="0"/>
                                          </p:stCondLst>
                                        </p:cTn>
                                        <p:tgtEl>
                                          <p:spTgt spid="3">
                                            <p:txEl>
                                              <p:pRg st="16" end="16"/>
                                            </p:txEl>
                                          </p:spTgt>
                                        </p:tgtEl>
                                        <p:attrNameLst>
                                          <p:attrName>style.visibility</p:attrName>
                                        </p:attrNameLst>
                                      </p:cBhvr>
                                      <p:to>
                                        <p:strVal val="visible"/>
                                      </p:to>
                                    </p:set>
                                    <p:animEffect transition="in" filter="randombar(horizontal)">
                                      <p:cBhvr>
                                        <p:cTn id="72" dur="500"/>
                                        <p:tgtEl>
                                          <p:spTgt spid="3">
                                            <p:txEl>
                                              <p:pRg st="16" end="1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3">
                                            <p:txEl>
                                              <p:pRg st="17" end="17"/>
                                            </p:txEl>
                                          </p:spTgt>
                                        </p:tgtEl>
                                        <p:attrNameLst>
                                          <p:attrName>style.visibility</p:attrName>
                                        </p:attrNameLst>
                                      </p:cBhvr>
                                      <p:to>
                                        <p:strVal val="visible"/>
                                      </p:to>
                                    </p:set>
                                    <p:animEffect transition="in" filter="randombar(horizontal)">
                                      <p:cBhvr>
                                        <p:cTn id="77" dur="500"/>
                                        <p:tgtEl>
                                          <p:spTgt spid="3">
                                            <p:txEl>
                                              <p:pRg st="17" end="1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
                                            <p:txEl>
                                              <p:pRg st="18" end="18"/>
                                            </p:txEl>
                                          </p:spTgt>
                                        </p:tgtEl>
                                        <p:attrNameLst>
                                          <p:attrName>style.visibility</p:attrName>
                                        </p:attrNameLst>
                                      </p:cBhvr>
                                      <p:to>
                                        <p:strVal val="visible"/>
                                      </p:to>
                                    </p:set>
                                    <p:animEffect transition="in" filter="randombar(horizontal)">
                                      <p:cBhvr>
                                        <p:cTn id="82" dur="500"/>
                                        <p:tgtEl>
                                          <p:spTgt spid="3">
                                            <p:txEl>
                                              <p:pRg st="18" end="18"/>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
                                            <p:txEl>
                                              <p:pRg st="19" end="19"/>
                                            </p:txEl>
                                          </p:spTgt>
                                        </p:tgtEl>
                                        <p:attrNameLst>
                                          <p:attrName>style.visibility</p:attrName>
                                        </p:attrNameLst>
                                      </p:cBhvr>
                                      <p:to>
                                        <p:strVal val="visible"/>
                                      </p:to>
                                    </p:set>
                                    <p:animEffect transition="in" filter="randombar(horizontal)">
                                      <p:cBhvr>
                                        <p:cTn id="87" dur="500"/>
                                        <p:tgtEl>
                                          <p:spTgt spid="3">
                                            <p:txEl>
                                              <p:pRg st="19" end="19"/>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3">
                                            <p:txEl>
                                              <p:pRg st="20" end="20"/>
                                            </p:txEl>
                                          </p:spTgt>
                                        </p:tgtEl>
                                        <p:attrNameLst>
                                          <p:attrName>style.visibility</p:attrName>
                                        </p:attrNameLst>
                                      </p:cBhvr>
                                      <p:to>
                                        <p:strVal val="visible"/>
                                      </p:to>
                                    </p:set>
                                    <p:animEffect transition="in" filter="randombar(horizontal)">
                                      <p:cBhvr>
                                        <p:cTn id="92" dur="500"/>
                                        <p:tgtEl>
                                          <p:spTgt spid="3">
                                            <p:txEl>
                                              <p:pRg st="20" end="2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3">
                                            <p:txEl>
                                              <p:pRg st="21" end="21"/>
                                            </p:txEl>
                                          </p:spTgt>
                                        </p:tgtEl>
                                        <p:attrNameLst>
                                          <p:attrName>style.visibility</p:attrName>
                                        </p:attrNameLst>
                                      </p:cBhvr>
                                      <p:to>
                                        <p:strVal val="visible"/>
                                      </p:to>
                                    </p:set>
                                    <p:animEffect transition="in" filter="randombar(horizontal)">
                                      <p:cBhvr>
                                        <p:cTn id="97" dur="500"/>
                                        <p:tgtEl>
                                          <p:spTgt spid="3">
                                            <p:txEl>
                                              <p:pRg st="21" end="2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
                                            <p:txEl>
                                              <p:pRg st="22" end="22"/>
                                            </p:txEl>
                                          </p:spTgt>
                                        </p:tgtEl>
                                        <p:attrNameLst>
                                          <p:attrName>style.visibility</p:attrName>
                                        </p:attrNameLst>
                                      </p:cBhvr>
                                      <p:to>
                                        <p:strVal val="visible"/>
                                      </p:to>
                                    </p:set>
                                    <p:animEffect transition="in" filter="randombar(horizontal)">
                                      <p:cBhvr>
                                        <p:cTn id="102" dur="500"/>
                                        <p:tgtEl>
                                          <p:spTgt spid="3">
                                            <p:txEl>
                                              <p:pRg st="22" end="22"/>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grpId="0" nodeType="clickEffect">
                                  <p:stCondLst>
                                    <p:cond delay="0"/>
                                  </p:stCondLst>
                                  <p:childTnLst>
                                    <p:set>
                                      <p:cBhvr>
                                        <p:cTn id="106" dur="1" fill="hold">
                                          <p:stCondLst>
                                            <p:cond delay="0"/>
                                          </p:stCondLst>
                                        </p:cTn>
                                        <p:tgtEl>
                                          <p:spTgt spid="3">
                                            <p:txEl>
                                              <p:pRg st="23" end="23"/>
                                            </p:txEl>
                                          </p:spTgt>
                                        </p:tgtEl>
                                        <p:attrNameLst>
                                          <p:attrName>style.visibility</p:attrName>
                                        </p:attrNameLst>
                                      </p:cBhvr>
                                      <p:to>
                                        <p:strVal val="visible"/>
                                      </p:to>
                                    </p:set>
                                    <p:animEffect transition="in" filter="randombar(horizontal)">
                                      <p:cBhvr>
                                        <p:cTn id="107" dur="500"/>
                                        <p:tgtEl>
                                          <p:spTgt spid="3">
                                            <p:txEl>
                                              <p:pRg st="23" end="23"/>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4" presetClass="entr" presetSubtype="10" fill="hold" grpId="0" nodeType="clickEffect">
                                  <p:stCondLst>
                                    <p:cond delay="0"/>
                                  </p:stCondLst>
                                  <p:childTnLst>
                                    <p:set>
                                      <p:cBhvr>
                                        <p:cTn id="111" dur="1" fill="hold">
                                          <p:stCondLst>
                                            <p:cond delay="0"/>
                                          </p:stCondLst>
                                        </p:cTn>
                                        <p:tgtEl>
                                          <p:spTgt spid="3">
                                            <p:txEl>
                                              <p:pRg st="24" end="24"/>
                                            </p:txEl>
                                          </p:spTgt>
                                        </p:tgtEl>
                                        <p:attrNameLst>
                                          <p:attrName>style.visibility</p:attrName>
                                        </p:attrNameLst>
                                      </p:cBhvr>
                                      <p:to>
                                        <p:strVal val="visible"/>
                                      </p:to>
                                    </p:set>
                                    <p:animEffect transition="in" filter="randombar(horizontal)">
                                      <p:cBhvr>
                                        <p:cTn id="112" dur="500"/>
                                        <p:tgtEl>
                                          <p:spTgt spid="3">
                                            <p:txEl>
                                              <p:pRg st="24" end="24"/>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3">
                                            <p:txEl>
                                              <p:pRg st="25" end="25"/>
                                            </p:txEl>
                                          </p:spTgt>
                                        </p:tgtEl>
                                        <p:attrNameLst>
                                          <p:attrName>style.visibility</p:attrName>
                                        </p:attrNameLst>
                                      </p:cBhvr>
                                      <p:to>
                                        <p:strVal val="visible"/>
                                      </p:to>
                                    </p:set>
                                    <p:animEffect transition="in" filter="randombar(horizontal)">
                                      <p:cBhvr>
                                        <p:cTn id="117" dur="500"/>
                                        <p:tgtEl>
                                          <p:spTgt spid="3">
                                            <p:txEl>
                                              <p:pRg st="25" end="25"/>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4" presetClass="entr" presetSubtype="10" fill="hold" grpId="0" nodeType="clickEffect">
                                  <p:stCondLst>
                                    <p:cond delay="0"/>
                                  </p:stCondLst>
                                  <p:childTnLst>
                                    <p:set>
                                      <p:cBhvr>
                                        <p:cTn id="121" dur="1" fill="hold">
                                          <p:stCondLst>
                                            <p:cond delay="0"/>
                                          </p:stCondLst>
                                        </p:cTn>
                                        <p:tgtEl>
                                          <p:spTgt spid="3">
                                            <p:txEl>
                                              <p:pRg st="26" end="26"/>
                                            </p:txEl>
                                          </p:spTgt>
                                        </p:tgtEl>
                                        <p:attrNameLst>
                                          <p:attrName>style.visibility</p:attrName>
                                        </p:attrNameLst>
                                      </p:cBhvr>
                                      <p:to>
                                        <p:strVal val="visible"/>
                                      </p:to>
                                    </p:set>
                                    <p:animEffect transition="in" filter="randombar(horizontal)">
                                      <p:cBhvr>
                                        <p:cTn id="122" dur="500"/>
                                        <p:tgtEl>
                                          <p:spTgt spid="3">
                                            <p:txEl>
                                              <p:pRg st="26" end="26"/>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4" presetClass="entr" presetSubtype="10" fill="hold" grpId="0" nodeType="clickEffect">
                                  <p:stCondLst>
                                    <p:cond delay="0"/>
                                  </p:stCondLst>
                                  <p:childTnLst>
                                    <p:set>
                                      <p:cBhvr>
                                        <p:cTn id="126" dur="1" fill="hold">
                                          <p:stCondLst>
                                            <p:cond delay="0"/>
                                          </p:stCondLst>
                                        </p:cTn>
                                        <p:tgtEl>
                                          <p:spTgt spid="3">
                                            <p:txEl>
                                              <p:pRg st="27" end="27"/>
                                            </p:txEl>
                                          </p:spTgt>
                                        </p:tgtEl>
                                        <p:attrNameLst>
                                          <p:attrName>style.visibility</p:attrName>
                                        </p:attrNameLst>
                                      </p:cBhvr>
                                      <p:to>
                                        <p:strVal val="visible"/>
                                      </p:to>
                                    </p:set>
                                    <p:animEffect transition="in" filter="randombar(horizontal)">
                                      <p:cBhvr>
                                        <p:cTn id="127" dur="500"/>
                                        <p:tgtEl>
                                          <p:spTgt spid="3">
                                            <p:txEl>
                                              <p:pRg st="27" end="27"/>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3">
                                            <p:txEl>
                                              <p:pRg st="28" end="28"/>
                                            </p:txEl>
                                          </p:spTgt>
                                        </p:tgtEl>
                                        <p:attrNameLst>
                                          <p:attrName>style.visibility</p:attrName>
                                        </p:attrNameLst>
                                      </p:cBhvr>
                                      <p:to>
                                        <p:strVal val="visible"/>
                                      </p:to>
                                    </p:set>
                                    <p:animEffect transition="in" filter="randombar(horizontal)">
                                      <p:cBhvr>
                                        <p:cTn id="132" dur="500"/>
                                        <p:tgtEl>
                                          <p:spTgt spid="3">
                                            <p:txEl>
                                              <p:pRg st="28" end="2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39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 y="3909848"/>
            <a:ext cx="12191999" cy="2948152"/>
          </a:xfrm>
          <a:gradFill>
            <a:gsLst>
              <a:gs pos="0">
                <a:schemeClr val="bg2">
                  <a:tint val="90000"/>
                  <a:lumMod val="120000"/>
                  <a:alpha val="45000"/>
                </a:schemeClr>
              </a:gs>
              <a:gs pos="100000">
                <a:schemeClr val="bg2">
                  <a:shade val="98000"/>
                  <a:satMod val="120000"/>
                  <a:lumMod val="98000"/>
                </a:schemeClr>
              </a:gs>
            </a:gsLst>
            <a:lin ang="5400000" scaled="0"/>
          </a:gradFill>
        </p:spPr>
        <p:txBody>
          <a:bodyPr>
            <a:noAutofit/>
          </a:bodyPr>
          <a:lstStyle/>
          <a:p>
            <a:pPr algn="just"/>
            <a:r>
              <a:rPr lang="uk-UA" sz="1400" b="1" dirty="0">
                <a:solidFill>
                  <a:schemeClr val="accent1">
                    <a:lumMod val="50000"/>
                  </a:schemeClr>
                </a:solidFill>
                <a:latin typeface="Times New Roman" panose="02020603050405020304" pitchFamily="18" charset="0"/>
                <a:cs typeface="Times New Roman" panose="02020603050405020304" pitchFamily="18" charset="0"/>
              </a:rPr>
              <a:t>Мета:</a:t>
            </a:r>
            <a:r>
              <a:rPr lang="ru-RU" sz="1400" dirty="0">
                <a:solidFill>
                  <a:schemeClr val="accent1">
                    <a:lumMod val="50000"/>
                  </a:schemeClr>
                </a:solidFill>
                <a:latin typeface="Times New Roman" panose="02020603050405020304" pitchFamily="18" charset="0"/>
                <a:cs typeface="Times New Roman" panose="02020603050405020304" pitchFamily="18" charset="0"/>
              </a:rPr>
              <a:t> </a:t>
            </a:r>
            <a:r>
              <a:rPr lang="ru-RU" sz="1400" dirty="0" err="1" smtClean="0">
                <a:solidFill>
                  <a:schemeClr val="accent1">
                    <a:lumMod val="50000"/>
                  </a:schemeClr>
                </a:solidFill>
                <a:latin typeface="Times New Roman" panose="02020603050405020304" pitchFamily="18" charset="0"/>
                <a:cs typeface="Times New Roman" panose="02020603050405020304" pitchFamily="18" charset="0"/>
              </a:rPr>
              <a:t>дослідити</a:t>
            </a:r>
            <a:r>
              <a:rPr lang="ru-RU" sz="1400"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sz="1400" dirty="0" err="1" smtClean="0">
                <a:solidFill>
                  <a:schemeClr val="accent1">
                    <a:lumMod val="50000"/>
                  </a:schemeClr>
                </a:solidFill>
                <a:latin typeface="Times New Roman" panose="02020603050405020304" pitchFamily="18" charset="0"/>
                <a:cs typeface="Times New Roman" panose="02020603050405020304" pitchFamily="18" charset="0"/>
              </a:rPr>
              <a:t>історичні</a:t>
            </a:r>
            <a:r>
              <a:rPr lang="ru-RU" sz="1400"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sz="1400" dirty="0" err="1" smtClean="0">
                <a:solidFill>
                  <a:schemeClr val="accent1">
                    <a:lumMod val="50000"/>
                  </a:schemeClr>
                </a:solidFill>
                <a:latin typeface="Times New Roman" panose="02020603050405020304" pitchFamily="18" charset="0"/>
                <a:cs typeface="Times New Roman" panose="02020603050405020304" pitchFamily="18" charset="0"/>
              </a:rPr>
              <a:t>краєзнавчі</a:t>
            </a:r>
            <a:r>
              <a:rPr lang="ru-RU" sz="1400"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sz="1400" dirty="0" err="1" smtClean="0">
                <a:solidFill>
                  <a:schemeClr val="accent1">
                    <a:lumMod val="50000"/>
                  </a:schemeClr>
                </a:solidFill>
                <a:latin typeface="Times New Roman" panose="02020603050405020304" pitchFamily="18" charset="0"/>
                <a:cs typeface="Times New Roman" panose="02020603050405020304" pitchFamily="18" charset="0"/>
              </a:rPr>
              <a:t>артефакти</a:t>
            </a:r>
            <a:r>
              <a:rPr lang="ru-RU" sz="1400"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sz="1400" dirty="0" err="1" smtClean="0">
                <a:solidFill>
                  <a:schemeClr val="accent1">
                    <a:lumMod val="50000"/>
                  </a:schemeClr>
                </a:solidFill>
                <a:latin typeface="Times New Roman" panose="02020603050405020304" pitchFamily="18" charset="0"/>
                <a:cs typeface="Times New Roman" panose="02020603050405020304" pitchFamily="18" charset="0"/>
              </a:rPr>
              <a:t>пригорнути</a:t>
            </a:r>
            <a:r>
              <a:rPr lang="ru-RU" sz="1400"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sz="1400" dirty="0" err="1" smtClean="0">
                <a:solidFill>
                  <a:schemeClr val="accent1">
                    <a:lumMod val="50000"/>
                  </a:schemeClr>
                </a:solidFill>
                <a:latin typeface="Times New Roman" panose="02020603050405020304" pitchFamily="18" charset="0"/>
                <a:cs typeface="Times New Roman" panose="02020603050405020304" pitchFamily="18" charset="0"/>
              </a:rPr>
              <a:t>увагу</a:t>
            </a:r>
            <a:r>
              <a:rPr lang="ru-RU" sz="1400" dirty="0" smtClean="0">
                <a:solidFill>
                  <a:schemeClr val="accent1">
                    <a:lumMod val="50000"/>
                  </a:schemeClr>
                </a:solidFill>
                <a:latin typeface="Times New Roman" panose="02020603050405020304" pitchFamily="18" charset="0"/>
                <a:cs typeface="Times New Roman" panose="02020603050405020304" pitchFamily="18" charset="0"/>
              </a:rPr>
              <a:t> до «</a:t>
            </a:r>
            <a:r>
              <a:rPr lang="ru-RU" sz="1400" dirty="0" err="1" smtClean="0">
                <a:solidFill>
                  <a:schemeClr val="accent1">
                    <a:lumMod val="50000"/>
                  </a:schemeClr>
                </a:solidFill>
                <a:latin typeface="Times New Roman" panose="02020603050405020304" pitchFamily="18" charset="0"/>
                <a:cs typeface="Times New Roman" panose="02020603050405020304" pitchFamily="18" charset="0"/>
              </a:rPr>
              <a:t>звичайних</a:t>
            </a:r>
            <a:r>
              <a:rPr lang="ru-RU" sz="1400" dirty="0" smtClean="0">
                <a:solidFill>
                  <a:schemeClr val="accent1">
                    <a:lumMod val="50000"/>
                  </a:schemeClr>
                </a:solidFill>
                <a:latin typeface="Times New Roman" panose="02020603050405020304" pitchFamily="18" charset="0"/>
                <a:cs typeface="Times New Roman" panose="02020603050405020304" pitchFamily="18" charset="0"/>
              </a:rPr>
              <a:t>» </a:t>
            </a:r>
            <a:r>
              <a:rPr lang="ru-RU" sz="1400" dirty="0" err="1" smtClean="0">
                <a:solidFill>
                  <a:schemeClr val="accent1">
                    <a:lumMod val="50000"/>
                  </a:schemeClr>
                </a:solidFill>
                <a:latin typeface="Times New Roman" panose="02020603050405020304" pitchFamily="18" charset="0"/>
                <a:cs typeface="Times New Roman" panose="02020603050405020304" pitchFamily="18" charset="0"/>
              </a:rPr>
              <a:t>ніби</a:t>
            </a:r>
            <a:r>
              <a:rPr lang="ru-RU" sz="1400" dirty="0" smtClean="0">
                <a:solidFill>
                  <a:schemeClr val="accent1">
                    <a:lumMod val="50000"/>
                  </a:schemeClr>
                </a:solidFill>
                <a:latin typeface="Times New Roman" panose="02020603050405020304" pitchFamily="18" charset="0"/>
                <a:cs typeface="Times New Roman" panose="02020603050405020304" pitchFamily="18" charset="0"/>
              </a:rPr>
              <a:t>-то </a:t>
            </a:r>
            <a:r>
              <a:rPr lang="ru-RU" sz="1400" dirty="0" err="1" smtClean="0">
                <a:solidFill>
                  <a:schemeClr val="accent1">
                    <a:lumMod val="50000"/>
                  </a:schemeClr>
                </a:solidFill>
                <a:latin typeface="Times New Roman" panose="02020603050405020304" pitchFamily="18" charset="0"/>
                <a:cs typeface="Times New Roman" panose="02020603050405020304" pitchFamily="18" charset="0"/>
              </a:rPr>
              <a:t>пам</a:t>
            </a:r>
            <a:r>
              <a:rPr lang="uk-UA" sz="1400" dirty="0" err="1" smtClean="0">
                <a:solidFill>
                  <a:schemeClr val="accent1">
                    <a:lumMod val="50000"/>
                  </a:schemeClr>
                </a:solidFill>
                <a:latin typeface="Times New Roman" panose="02020603050405020304" pitchFamily="18" charset="0"/>
                <a:cs typeface="Times New Roman" panose="02020603050405020304" pitchFamily="18" charset="0"/>
              </a:rPr>
              <a:t>‘ятників</a:t>
            </a: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 та пам‘яток які щоденно впливають на формування української ідентичності в </a:t>
            </a:r>
            <a:r>
              <a:rPr lang="uk-UA" sz="1400" dirty="0" err="1" smtClean="0">
                <a:solidFill>
                  <a:schemeClr val="accent1">
                    <a:lumMod val="50000"/>
                  </a:schemeClr>
                </a:solidFill>
                <a:latin typeface="Times New Roman" panose="02020603050405020304" pitchFamily="18" charset="0"/>
                <a:cs typeface="Times New Roman" panose="02020603050405020304" pitchFamily="18" charset="0"/>
              </a:rPr>
              <a:t>поліетнічному</a:t>
            </a: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 міському середовищі, продемонструвати всім важливість оточуючого середовища та необхідність </a:t>
            </a:r>
            <a:r>
              <a:rPr lang="uk-UA" sz="1400" dirty="0">
                <a:solidFill>
                  <a:schemeClr val="accent1">
                    <a:lumMod val="50000"/>
                  </a:schemeClr>
                </a:solidFill>
                <a:latin typeface="Times New Roman" panose="02020603050405020304" pitchFamily="18" charset="0"/>
                <a:cs typeface="Times New Roman" panose="02020603050405020304" pitchFamily="18" charset="0"/>
              </a:rPr>
              <a:t>з</a:t>
            </a: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береження </a:t>
            </a:r>
            <a:r>
              <a:rPr lang="uk-UA" sz="1400" dirty="0">
                <a:solidFill>
                  <a:schemeClr val="accent1">
                    <a:lumMod val="50000"/>
                  </a:schemeClr>
                </a:solidFill>
                <a:latin typeface="Times New Roman" panose="02020603050405020304" pitchFamily="18" charset="0"/>
                <a:cs typeface="Times New Roman" panose="02020603050405020304" pitchFamily="18" charset="0"/>
              </a:rPr>
              <a:t>історичної </a:t>
            </a: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пам‘яті і сформувати нові концепти історичної політики місцевих органів влади в умовах війни та скрутних фінансових можливостей громади, продемонструвати можливість і доцільність залучення до </a:t>
            </a:r>
            <a:r>
              <a:rPr lang="uk-UA" sz="1400" dirty="0">
                <a:solidFill>
                  <a:schemeClr val="accent1">
                    <a:lumMod val="50000"/>
                  </a:schemeClr>
                </a:solidFill>
                <a:latin typeface="Times New Roman" panose="02020603050405020304" pitchFamily="18" charset="0"/>
                <a:cs typeface="Times New Roman" panose="02020603050405020304" pitchFamily="18" charset="0"/>
              </a:rPr>
              <a:t>дослідницької та пошукової </a:t>
            </a: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роботи </a:t>
            </a:r>
            <a:r>
              <a:rPr lang="uk-UA" sz="1400" dirty="0">
                <a:solidFill>
                  <a:schemeClr val="accent1">
                    <a:lumMod val="50000"/>
                  </a:schemeClr>
                </a:solidFill>
                <a:latin typeface="Times New Roman" panose="02020603050405020304" pitchFamily="18" charset="0"/>
                <a:cs typeface="Times New Roman" panose="02020603050405020304" pitchFamily="18" charset="0"/>
              </a:rPr>
              <a:t>дітей та підлітків </a:t>
            </a: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Миколаєва та інших регіонів України.</a:t>
            </a:r>
            <a:br>
              <a:rPr lang="uk-UA" sz="1400" dirty="0" smtClean="0">
                <a:solidFill>
                  <a:schemeClr val="accent1">
                    <a:lumMod val="50000"/>
                  </a:schemeClr>
                </a:solidFill>
                <a:latin typeface="Times New Roman" panose="02020603050405020304" pitchFamily="18" charset="0"/>
                <a:cs typeface="Times New Roman" panose="02020603050405020304" pitchFamily="18" charset="0"/>
              </a:rPr>
            </a:br>
            <a:r>
              <a:rPr lang="uk-UA" sz="1400" b="1" dirty="0" smtClean="0">
                <a:latin typeface="Times New Roman" pitchFamily="18" charset="0"/>
                <a:cs typeface="Times New Roman" pitchFamily="18" charset="0"/>
              </a:rPr>
              <a:t>Завдання</a:t>
            </a:r>
            <a:r>
              <a:rPr lang="uk-UA" sz="1400" b="1" dirty="0">
                <a:latin typeface="Times New Roman" pitchFamily="18" charset="0"/>
                <a:cs typeface="Times New Roman" pitchFamily="18" charset="0"/>
              </a:rPr>
              <a:t>:</a:t>
            </a:r>
            <a:r>
              <a:rPr lang="ru-RU" sz="1400" dirty="0">
                <a:latin typeface="Times New Roman" pitchFamily="18" charset="0"/>
                <a:cs typeface="Times New Roman" pitchFamily="18" charset="0"/>
              </a:rPr>
              <a:t> </a:t>
            </a:r>
            <a:r>
              <a:rPr lang="uk-UA" sz="1400" dirty="0">
                <a:solidFill>
                  <a:schemeClr val="accent1">
                    <a:lumMod val="50000"/>
                  </a:schemeClr>
                </a:solidFill>
                <a:latin typeface="Times New Roman" panose="02020603050405020304" pitchFamily="18" charset="0"/>
                <a:cs typeface="Times New Roman" panose="02020603050405020304" pitchFamily="18" charset="0"/>
              </a:rPr>
              <a:t>своїм </a:t>
            </a:r>
            <a:r>
              <a:rPr lang="uk-UA" sz="1400" dirty="0" err="1" smtClean="0">
                <a:solidFill>
                  <a:schemeClr val="accent1">
                    <a:lumMod val="50000"/>
                  </a:schemeClr>
                </a:solidFill>
                <a:latin typeface="Times New Roman" panose="02020603050405020304" pitchFamily="18" charset="0"/>
                <a:cs typeface="Times New Roman" panose="02020603050405020304" pitchFamily="18" charset="0"/>
              </a:rPr>
              <a:t>проєктом</a:t>
            </a: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 </a:t>
            </a:r>
            <a:r>
              <a:rPr lang="uk-UA" sz="1400" dirty="0">
                <a:solidFill>
                  <a:schemeClr val="accent1">
                    <a:lumMod val="50000"/>
                  </a:schemeClr>
                </a:solidFill>
                <a:latin typeface="Times New Roman" panose="02020603050405020304" pitchFamily="18" charset="0"/>
                <a:cs typeface="Times New Roman" panose="02020603050405020304" pitchFamily="18" charset="0"/>
              </a:rPr>
              <a:t>розробленим та на базі </a:t>
            </a: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Миколаївського ліцею №19, екскурсійним маршрутом мобілізувати увагу громадськості до краєзнавчої історії, критично дослідити </a:t>
            </a:r>
            <a:r>
              <a:rPr lang="uk-UA" sz="1400" dirty="0">
                <a:solidFill>
                  <a:schemeClr val="accent1">
                    <a:lumMod val="50000"/>
                  </a:schemeClr>
                </a:solidFill>
                <a:latin typeface="Times New Roman" panose="02020603050405020304" pitchFamily="18" charset="0"/>
                <a:cs typeface="Times New Roman" panose="02020603050405020304" pitchFamily="18" charset="0"/>
              </a:rPr>
              <a:t>як позитивні, так і </a:t>
            </a: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негативні періоди </a:t>
            </a:r>
            <a:r>
              <a:rPr lang="uk-UA" sz="1400" dirty="0">
                <a:solidFill>
                  <a:schemeClr val="accent1">
                    <a:lumMod val="50000"/>
                  </a:schemeClr>
                </a:solidFill>
                <a:latin typeface="Times New Roman" panose="02020603050405020304" pitchFamily="18" charset="0"/>
                <a:cs typeface="Times New Roman" panose="02020603050405020304" pitchFamily="18" charset="0"/>
              </a:rPr>
              <a:t>в історії </a:t>
            </a: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міста, країни, проаналізувати інтегрованість історичних подій в розгортання цивілізаційних процесів, пригорнути увагу до відчуття </a:t>
            </a:r>
            <a:r>
              <a:rPr lang="uk-UA" sz="1400" dirty="0">
                <a:solidFill>
                  <a:schemeClr val="accent1">
                    <a:lumMod val="50000"/>
                  </a:schemeClr>
                </a:solidFill>
                <a:latin typeface="Times New Roman" panose="02020603050405020304" pitchFamily="18" charset="0"/>
                <a:cs typeface="Times New Roman" panose="02020603050405020304" pitchFamily="18" charset="0"/>
              </a:rPr>
              <a:t>гордості за наше місто та </a:t>
            </a: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його мешканців, </a:t>
            </a:r>
            <a:r>
              <a:rPr lang="uk-UA" sz="1400" dirty="0">
                <a:solidFill>
                  <a:schemeClr val="accent1">
                    <a:lumMod val="50000"/>
                  </a:schemeClr>
                </a:solidFill>
                <a:latin typeface="Times New Roman" panose="02020603050405020304" pitchFamily="18" charset="0"/>
                <a:cs typeface="Times New Roman" panose="02020603050405020304" pitchFamily="18" charset="0"/>
              </a:rPr>
              <a:t>підготувати друкований варіант екскурсійного маршруту обраних пам'яток, створити базу артефактів за допомогою фото та відео про сучасний стан пам'яток для збереження на майбутнє, </a:t>
            </a: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продовжити накопичувати на базі ліцею бази </a:t>
            </a:r>
            <a:r>
              <a:rPr lang="uk-UA" sz="1400" dirty="0" err="1">
                <a:solidFill>
                  <a:schemeClr val="accent1">
                    <a:lumMod val="50000"/>
                  </a:schemeClr>
                </a:solidFill>
                <a:latin typeface="Times New Roman" panose="02020603050405020304" pitchFamily="18" charset="0"/>
                <a:cs typeface="Times New Roman" panose="02020603050405020304" pitchFamily="18" charset="0"/>
              </a:rPr>
              <a:t>усноісторичних</a:t>
            </a:r>
            <a:r>
              <a:rPr lang="uk-UA" sz="1400" dirty="0">
                <a:solidFill>
                  <a:schemeClr val="accent1">
                    <a:lumMod val="50000"/>
                  </a:schemeClr>
                </a:solidFill>
                <a:latin typeface="Times New Roman" panose="02020603050405020304" pitchFamily="18" charset="0"/>
                <a:cs typeface="Times New Roman" panose="02020603050405020304" pitchFamily="18" charset="0"/>
              </a:rPr>
              <a:t> </a:t>
            </a: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артефактів, </a:t>
            </a:r>
            <a:r>
              <a:rPr lang="uk-UA" sz="1400" dirty="0">
                <a:solidFill>
                  <a:schemeClr val="accent1">
                    <a:lumMod val="50000"/>
                  </a:schemeClr>
                </a:solidFill>
                <a:latin typeface="Times New Roman" panose="02020603050405020304" pitchFamily="18" charset="0"/>
                <a:cs typeface="Times New Roman" panose="02020603050405020304" pitchFamily="18" charset="0"/>
              </a:rPr>
              <a:t>визначити стан та можливі шляхи консервації,  відновлення історичних об'єктів</a:t>
            </a: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a:t>
            </a:r>
            <a:br>
              <a:rPr lang="uk-UA" sz="1400" dirty="0" smtClean="0">
                <a:solidFill>
                  <a:schemeClr val="accent1">
                    <a:lumMod val="50000"/>
                  </a:schemeClr>
                </a:solidFill>
                <a:latin typeface="Times New Roman" panose="02020603050405020304" pitchFamily="18" charset="0"/>
                <a:cs typeface="Times New Roman" panose="02020603050405020304" pitchFamily="18" charset="0"/>
              </a:rPr>
            </a:br>
            <a:r>
              <a:rPr lang="uk-UA" sz="1400" b="1" dirty="0" smtClean="0">
                <a:latin typeface="Times New Roman" pitchFamily="18" charset="0"/>
                <a:cs typeface="Times New Roman" pitchFamily="18" charset="0"/>
              </a:rPr>
              <a:t>Об’єкт </a:t>
            </a:r>
            <a:r>
              <a:rPr lang="uk-UA" sz="1400" b="1" dirty="0">
                <a:latin typeface="Times New Roman" pitchFamily="18" charset="0"/>
                <a:cs typeface="Times New Roman" pitchFamily="18" charset="0"/>
              </a:rPr>
              <a:t>дослідження: </a:t>
            </a:r>
            <a:r>
              <a:rPr lang="uk-UA" sz="1400" dirty="0">
                <a:solidFill>
                  <a:schemeClr val="accent1">
                    <a:lumMod val="50000"/>
                  </a:schemeClr>
                </a:solidFill>
                <a:latin typeface="Times New Roman" panose="02020603050405020304" pitchFamily="18" charset="0"/>
                <a:cs typeface="Times New Roman" panose="02020603050405020304" pitchFamily="18" charset="0"/>
              </a:rPr>
              <a:t>історія Центрального району міста Миколаєва 1970-2000-і роки: готель «Миколаїв», храм, парк Європи, </a:t>
            </a:r>
            <a:r>
              <a:rPr lang="uk-UA" sz="1400" dirty="0" err="1">
                <a:solidFill>
                  <a:schemeClr val="accent1">
                    <a:lumMod val="50000"/>
                  </a:schemeClr>
                </a:solidFill>
                <a:latin typeface="Times New Roman" panose="02020603050405020304" pitchFamily="18" charset="0"/>
                <a:cs typeface="Times New Roman" panose="02020603050405020304" pitchFamily="18" charset="0"/>
              </a:rPr>
              <a:t>пам</a:t>
            </a:r>
            <a:r>
              <a:rPr lang="ru-RU" sz="1400" dirty="0">
                <a:solidFill>
                  <a:schemeClr val="accent1">
                    <a:lumMod val="50000"/>
                  </a:schemeClr>
                </a:solidFill>
                <a:latin typeface="Times New Roman" panose="02020603050405020304" pitchFamily="18" charset="0"/>
                <a:cs typeface="Times New Roman" panose="02020603050405020304" pitchFamily="18" charset="0"/>
              </a:rPr>
              <a:t>’</a:t>
            </a:r>
            <a:r>
              <a:rPr lang="ru-RU" sz="1400" dirty="0" err="1">
                <a:solidFill>
                  <a:schemeClr val="accent1">
                    <a:lumMod val="50000"/>
                  </a:schemeClr>
                </a:solidFill>
                <a:latin typeface="Times New Roman" panose="02020603050405020304" pitchFamily="18" charset="0"/>
                <a:cs typeface="Times New Roman" panose="02020603050405020304" pitchFamily="18" charset="0"/>
              </a:rPr>
              <a:t>ятники</a:t>
            </a:r>
            <a:r>
              <a:rPr lang="ru-RU" sz="1400" dirty="0">
                <a:solidFill>
                  <a:schemeClr val="accent1">
                    <a:lumMod val="50000"/>
                  </a:schemeClr>
                </a:solidFill>
                <a:latin typeface="Times New Roman" panose="02020603050405020304" pitchFamily="18" charset="0"/>
                <a:cs typeface="Times New Roman" panose="02020603050405020304" pitchFamily="18" charset="0"/>
              </a:rPr>
              <a:t> та </a:t>
            </a:r>
            <a:r>
              <a:rPr lang="ru-RU" sz="1400" dirty="0" err="1">
                <a:solidFill>
                  <a:schemeClr val="accent1">
                    <a:lumMod val="50000"/>
                  </a:schemeClr>
                </a:solidFill>
                <a:latin typeface="Times New Roman" panose="02020603050405020304" pitchFamily="18" charset="0"/>
                <a:cs typeface="Times New Roman" panose="02020603050405020304" pitchFamily="18" charset="0"/>
              </a:rPr>
              <a:t>сквери</a:t>
            </a:r>
            <a:r>
              <a:rPr lang="ru-RU" sz="1400" dirty="0">
                <a:solidFill>
                  <a:schemeClr val="accent1">
                    <a:lumMod val="50000"/>
                  </a:schemeClr>
                </a:solidFill>
                <a:latin typeface="Times New Roman" panose="02020603050405020304" pitchFamily="18" charset="0"/>
                <a:cs typeface="Times New Roman" panose="02020603050405020304" pitchFamily="18" charset="0"/>
              </a:rPr>
              <a:t> </a:t>
            </a:r>
            <a:r>
              <a:rPr lang="ru-RU" sz="1400" dirty="0" err="1">
                <a:solidFill>
                  <a:schemeClr val="accent1">
                    <a:lumMod val="50000"/>
                  </a:schemeClr>
                </a:solidFill>
                <a:latin typeface="Times New Roman" panose="02020603050405020304" pitchFamily="18" charset="0"/>
                <a:cs typeface="Times New Roman" panose="02020603050405020304" pitchFamily="18" charset="0"/>
              </a:rPr>
              <a:t>розташовані</a:t>
            </a:r>
            <a:r>
              <a:rPr lang="ru-RU" sz="1400" dirty="0">
                <a:solidFill>
                  <a:schemeClr val="accent1">
                    <a:lumMod val="50000"/>
                  </a:schemeClr>
                </a:solidFill>
                <a:latin typeface="Times New Roman" panose="02020603050405020304" pitchFamily="18" charset="0"/>
                <a:cs typeface="Times New Roman" panose="02020603050405020304" pitchFamily="18" charset="0"/>
              </a:rPr>
              <a:t> на </a:t>
            </a:r>
            <a:r>
              <a:rPr lang="ru-RU" sz="1400" dirty="0" err="1">
                <a:solidFill>
                  <a:schemeClr val="accent1">
                    <a:lumMod val="50000"/>
                  </a:schemeClr>
                </a:solidFill>
                <a:latin typeface="Times New Roman" panose="02020603050405020304" pitchFamily="18" charset="0"/>
                <a:cs typeface="Times New Roman" panose="02020603050405020304" pitchFamily="18" charset="0"/>
              </a:rPr>
              <a:t>вулиці</a:t>
            </a:r>
            <a:r>
              <a:rPr lang="ru-RU" sz="1400" dirty="0">
                <a:solidFill>
                  <a:schemeClr val="accent1">
                    <a:lumMod val="50000"/>
                  </a:schemeClr>
                </a:solidFill>
                <a:latin typeface="Times New Roman" panose="02020603050405020304" pitchFamily="18" charset="0"/>
                <a:cs typeface="Times New Roman" panose="02020603050405020304" pitchFamily="18" charset="0"/>
              </a:rPr>
              <a:t> </a:t>
            </a:r>
            <a:r>
              <a:rPr lang="ru-RU" sz="1400" dirty="0" err="1">
                <a:solidFill>
                  <a:schemeClr val="accent1">
                    <a:lumMod val="50000"/>
                  </a:schemeClr>
                </a:solidFill>
                <a:latin typeface="Times New Roman" panose="02020603050405020304" pitchFamily="18" charset="0"/>
                <a:cs typeface="Times New Roman" panose="02020603050405020304" pitchFamily="18" charset="0"/>
              </a:rPr>
              <a:t>Садовій</a:t>
            </a:r>
            <a:r>
              <a:rPr lang="uk-UA" sz="1400" dirty="0">
                <a:solidFill>
                  <a:schemeClr val="accent1">
                    <a:lumMod val="50000"/>
                  </a:schemeClr>
                </a:solidFill>
                <a:latin typeface="Times New Roman" panose="02020603050405020304" pitchFamily="18" charset="0"/>
                <a:cs typeface="Times New Roman" panose="02020603050405020304" pitchFamily="18" charset="0"/>
              </a:rPr>
              <a:t>. </a:t>
            </a: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
            </a:r>
            <a:br>
              <a:rPr lang="uk-UA" sz="1400" dirty="0" smtClean="0">
                <a:solidFill>
                  <a:schemeClr val="accent1">
                    <a:lumMod val="50000"/>
                  </a:schemeClr>
                </a:solidFill>
                <a:latin typeface="Times New Roman" panose="02020603050405020304" pitchFamily="18" charset="0"/>
                <a:cs typeface="Times New Roman" panose="02020603050405020304" pitchFamily="18" charset="0"/>
              </a:rPr>
            </a:br>
            <a:r>
              <a:rPr lang="uk-UA" sz="1400" b="1" dirty="0" smtClean="0">
                <a:latin typeface="Times New Roman" pitchFamily="18" charset="0"/>
                <a:cs typeface="Times New Roman" pitchFamily="18" charset="0"/>
              </a:rPr>
              <a:t>Предмет </a:t>
            </a:r>
            <a:r>
              <a:rPr lang="uk-UA" sz="1400" b="1" dirty="0">
                <a:latin typeface="Times New Roman" pitchFamily="18" charset="0"/>
                <a:cs typeface="Times New Roman" pitchFamily="18" charset="0"/>
              </a:rPr>
              <a:t>дослідження:</a:t>
            </a:r>
            <a:r>
              <a:rPr lang="ru-RU" sz="1400" b="1" dirty="0">
                <a:latin typeface="Times New Roman" pitchFamily="18" charset="0"/>
                <a:cs typeface="Times New Roman" pitchFamily="18" charset="0"/>
              </a:rPr>
              <a:t> </a:t>
            </a:r>
            <a:r>
              <a:rPr lang="uk-UA" sz="1400" dirty="0">
                <a:solidFill>
                  <a:schemeClr val="accent1">
                    <a:lumMod val="50000"/>
                  </a:schemeClr>
                </a:solidFill>
                <a:latin typeface="Times New Roman" panose="02020603050405020304" pitchFamily="18" charset="0"/>
                <a:cs typeface="Times New Roman" panose="02020603050405020304" pitchFamily="18" charset="0"/>
              </a:rPr>
              <a:t>архівні </a:t>
            </a: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справи</a:t>
            </a:r>
            <a:r>
              <a:rPr lang="uk-UA" sz="1400" dirty="0">
                <a:solidFill>
                  <a:schemeClr val="accent1">
                    <a:lumMod val="50000"/>
                  </a:schemeClr>
                </a:solidFill>
                <a:latin typeface="Times New Roman" panose="02020603050405020304" pitchFamily="18" charset="0"/>
                <a:cs typeface="Times New Roman" panose="02020603050405020304" pitchFamily="18" charset="0"/>
              </a:rPr>
              <a:t>, монографії, наукові публікації, сучасні </a:t>
            </a:r>
            <a:r>
              <a:rPr lang="uk-UA" sz="1400" dirty="0" err="1">
                <a:solidFill>
                  <a:schemeClr val="accent1">
                    <a:lumMod val="50000"/>
                  </a:schemeClr>
                </a:solidFill>
                <a:latin typeface="Times New Roman" panose="02020603050405020304" pitchFamily="18" charset="0"/>
                <a:cs typeface="Times New Roman" panose="02020603050405020304" pitchFamily="18" charset="0"/>
              </a:rPr>
              <a:t>інтернет-ресурси</a:t>
            </a:r>
            <a:r>
              <a:rPr lang="uk-UA" sz="1400" dirty="0">
                <a:solidFill>
                  <a:schemeClr val="accent1">
                    <a:lumMod val="50000"/>
                  </a:schemeClr>
                </a:solidFill>
                <a:latin typeface="Times New Roman" panose="02020603050405020304" pitchFamily="18" charset="0"/>
                <a:cs typeface="Times New Roman" panose="02020603050405020304" pitchFamily="18" charset="0"/>
              </a:rPr>
              <a:t> регіонального спрямування, записані </a:t>
            </a: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авторкою </a:t>
            </a:r>
            <a:r>
              <a:rPr lang="uk-UA" sz="1400" dirty="0">
                <a:solidFill>
                  <a:schemeClr val="accent1">
                    <a:lumMod val="50000"/>
                  </a:schemeClr>
                </a:solidFill>
                <a:latin typeface="Times New Roman" panose="02020603050405020304" pitchFamily="18" charset="0"/>
                <a:cs typeface="Times New Roman" panose="02020603050405020304" pitchFamily="18" charset="0"/>
              </a:rPr>
              <a:t>інтерв'ю з місцевими мешканцями, </a:t>
            </a:r>
            <a:r>
              <a:rPr lang="uk-UA" sz="1400" dirty="0" smtClean="0">
                <a:solidFill>
                  <a:schemeClr val="accent1">
                    <a:lumMod val="50000"/>
                  </a:schemeClr>
                </a:solidFill>
                <a:latin typeface="Times New Roman" panose="02020603050405020304" pitchFamily="18" charset="0"/>
                <a:cs typeface="Times New Roman" panose="02020603050405020304" pitchFamily="18" charset="0"/>
              </a:rPr>
              <a:t>посадовцями органів місцевого самоврядування </a:t>
            </a:r>
            <a:r>
              <a:rPr lang="uk-UA" sz="1400" dirty="0">
                <a:solidFill>
                  <a:schemeClr val="accent1">
                    <a:lumMod val="50000"/>
                  </a:schemeClr>
                </a:solidFill>
                <a:latin typeface="Times New Roman" panose="02020603050405020304" pitchFamily="18" charset="0"/>
                <a:cs typeface="Times New Roman" panose="02020603050405020304" pitchFamily="18" charset="0"/>
              </a:rPr>
              <a:t>які приймали участь у процесах містобудування та встановлення історичних пам'ятників на території </a:t>
            </a:r>
            <a:r>
              <a:rPr lang="uk-UA" sz="1400" dirty="0" err="1" smtClean="0">
                <a:solidFill>
                  <a:schemeClr val="accent1">
                    <a:lumMod val="50000"/>
                  </a:schemeClr>
                </a:solidFill>
                <a:latin typeface="Times New Roman" panose="02020603050405020304" pitchFamily="18" charset="0"/>
                <a:cs typeface="Times New Roman" panose="02020603050405020304" pitchFamily="18" charset="0"/>
              </a:rPr>
              <a:t>м.Миколаєва</a:t>
            </a:r>
            <a:r>
              <a:rPr lang="uk-UA" sz="1400" dirty="0">
                <a:solidFill>
                  <a:schemeClr val="accent1">
                    <a:lumMod val="50000"/>
                  </a:schemeClr>
                </a:solidFill>
                <a:latin typeface="Times New Roman" panose="02020603050405020304" pitchFamily="18" charset="0"/>
                <a:cs typeface="Times New Roman" panose="02020603050405020304" pitchFamily="18" charset="0"/>
              </a:rPr>
              <a:t>.</a:t>
            </a:r>
            <a:endParaRPr lang="ru-RU" sz="14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2262351" cy="3923766"/>
          </a:xfrm>
          <a:prstGeom prst="rect">
            <a:avLst/>
          </a:prstGeom>
        </p:spPr>
      </p:pic>
    </p:spTree>
    <p:extLst>
      <p:ext uri="{BB962C8B-B14F-4D97-AF65-F5344CB8AC3E}">
        <p14:creationId xmlns:p14="http://schemas.microsoft.com/office/powerpoint/2010/main" val="113781112"/>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9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0" y="4253948"/>
            <a:ext cx="12191999" cy="2604052"/>
          </a:xfrm>
          <a:gradFill>
            <a:gsLst>
              <a:gs pos="0">
                <a:srgbClr val="5E9EFF">
                  <a:alpha val="35000"/>
                </a:srgbClr>
              </a:gs>
              <a:gs pos="39999">
                <a:srgbClr val="85C2FF"/>
              </a:gs>
              <a:gs pos="70000">
                <a:srgbClr val="C4D6EB"/>
              </a:gs>
              <a:gs pos="100000">
                <a:srgbClr val="FFEBFA"/>
              </a:gs>
            </a:gsLst>
            <a:lin ang="5400000" scaled="0"/>
          </a:gradFill>
        </p:spPr>
        <p:txBody>
          <a:bodyPr>
            <a:noAutofit/>
          </a:bodyPr>
          <a:lstStyle/>
          <a:p>
            <a:pPr marL="0" indent="0" algn="just">
              <a:buNone/>
            </a:pPr>
            <a:r>
              <a:rPr lang="ru-RU" sz="1400" dirty="0" err="1">
                <a:latin typeface="Times New Roman" pitchFamily="18" charset="0"/>
                <a:cs typeface="Times New Roman" pitchFamily="18" charset="0"/>
              </a:rPr>
              <a:t>Традиц</a:t>
            </a:r>
            <a:r>
              <a:rPr lang="uk-UA" sz="1400" dirty="0" err="1">
                <a:latin typeface="Times New Roman" pitchFamily="18" charset="0"/>
                <a:cs typeface="Times New Roman" pitchFamily="18" charset="0"/>
              </a:rPr>
              <a:t>ійно</a:t>
            </a:r>
            <a:r>
              <a:rPr lang="uk-UA" sz="1400" dirty="0">
                <a:latin typeface="Times New Roman" pitchFamily="18" charset="0"/>
                <a:cs typeface="Times New Roman" pitchFamily="18" charset="0"/>
              </a:rPr>
              <a:t> в державі має бути система правоохоронних органів, відповідно навіть не в капіталістичній державі виникла потреба боротьби із злочинністю. Роль такого карального органу було покладено на міліцію. В Миколаєві в </a:t>
            </a:r>
            <a:r>
              <a:rPr lang="uk-UA" sz="1400" b="1" dirty="0">
                <a:latin typeface="Times New Roman" pitchFamily="18" charset="0"/>
                <a:cs typeface="Times New Roman" pitchFamily="18" charset="0"/>
              </a:rPr>
              <a:t>1975 році </a:t>
            </a:r>
            <a:r>
              <a:rPr lang="uk-UA" sz="1400" dirty="0" err="1">
                <a:latin typeface="Times New Roman" pitchFamily="18" charset="0"/>
                <a:cs typeface="Times New Roman" pitchFamily="18" charset="0"/>
              </a:rPr>
              <a:t>Дмитриченко</a:t>
            </a:r>
            <a:r>
              <a:rPr lang="uk-UA" sz="1400" dirty="0">
                <a:latin typeface="Times New Roman" pitchFamily="18" charset="0"/>
                <a:cs typeface="Times New Roman" pitchFamily="18" charset="0"/>
              </a:rPr>
              <a:t> В.В. начальник відділу політико-виховної роботи Управління внутрішніх справ Миколаївського облвиконкому виступив з ініціативою про створення пам'ятного знака, який увічнив би пам'ять працівників міліції, які загинули у роки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радянсько-німецької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війни</a:t>
            </a:r>
            <a:r>
              <a:rPr lang="ru-RU" sz="1400" dirty="0">
                <a:latin typeface="Times New Roman" pitchFamily="18" charset="0"/>
                <a:cs typeface="Times New Roman" pitchFamily="18" charset="0"/>
              </a:rPr>
              <a:t> та у </a:t>
            </a:r>
            <a:r>
              <a:rPr lang="ru-RU" sz="1400" dirty="0" err="1">
                <a:latin typeface="Times New Roman" pitchFamily="18" charset="0"/>
                <a:cs typeface="Times New Roman" pitchFamily="18" charset="0"/>
              </a:rPr>
              <a:t>мирний</a:t>
            </a:r>
            <a:r>
              <a:rPr lang="ru-RU" sz="1400" dirty="0">
                <a:latin typeface="Times New Roman" pitchFamily="18" charset="0"/>
                <a:cs typeface="Times New Roman" pitchFamily="18" charset="0"/>
              </a:rPr>
              <a:t> час </a:t>
            </a:r>
            <a:r>
              <a:rPr lang="ru-RU" sz="1400" dirty="0" err="1">
                <a:latin typeface="Times New Roman" pitchFamily="18" charset="0"/>
                <a:cs typeface="Times New Roman" pitchFamily="18" charset="0"/>
              </a:rPr>
              <a:t>під</a:t>
            </a:r>
            <a:r>
              <a:rPr lang="ru-RU" sz="1400" dirty="0">
                <a:latin typeface="Times New Roman" pitchFamily="18" charset="0"/>
                <a:cs typeface="Times New Roman" pitchFamily="18" charset="0"/>
              </a:rPr>
              <a:t> час </a:t>
            </a:r>
            <a:r>
              <a:rPr lang="ru-RU" sz="1400" dirty="0" err="1">
                <a:latin typeface="Times New Roman" pitchFamily="18" charset="0"/>
                <a:cs typeface="Times New Roman" pitchFamily="18" charset="0"/>
              </a:rPr>
              <a:t>виконання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службового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обов'язку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Внаслідок</a:t>
            </a:r>
            <a:r>
              <a:rPr lang="ru-RU" sz="1400" dirty="0">
                <a:latin typeface="Times New Roman" pitchFamily="18" charset="0"/>
                <a:cs typeface="Times New Roman" pitchFamily="18" charset="0"/>
              </a:rPr>
              <a:t> конкурсу </a:t>
            </a:r>
            <a:r>
              <a:rPr lang="ru-RU" sz="1400" dirty="0" err="1">
                <a:latin typeface="Times New Roman" pitchFamily="18" charset="0"/>
                <a:cs typeface="Times New Roman" pitchFamily="18" charset="0"/>
              </a:rPr>
              <a:t>переміг</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проєкт</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миколаївських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скульпторів</a:t>
            </a:r>
            <a:r>
              <a:rPr lang="ru-RU" sz="1400" dirty="0">
                <a:latin typeface="Times New Roman" pitchFamily="18" charset="0"/>
                <a:cs typeface="Times New Roman" pitchFamily="18" charset="0"/>
              </a:rPr>
              <a:t> </a:t>
            </a:r>
            <a:r>
              <a:rPr lang="ru-RU" sz="1400" b="1" dirty="0" err="1">
                <a:latin typeface="Times New Roman" pitchFamily="18" charset="0"/>
                <a:cs typeface="Times New Roman" pitchFamily="18" charset="0"/>
              </a:rPr>
              <a:t>Юрія</a:t>
            </a:r>
            <a:r>
              <a:rPr lang="ru-RU" sz="1400" b="1" dirty="0">
                <a:latin typeface="Times New Roman" pitchFamily="18" charset="0"/>
                <a:cs typeface="Times New Roman" pitchFamily="18" charset="0"/>
              </a:rPr>
              <a:t> та </a:t>
            </a:r>
            <a:r>
              <a:rPr lang="ru-RU" sz="1400" b="1" dirty="0" err="1">
                <a:latin typeface="Times New Roman" pitchFamily="18" charset="0"/>
                <a:cs typeface="Times New Roman" pitchFamily="18" charset="0"/>
              </a:rPr>
              <a:t>Інни</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Макушиних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Зведення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пам'ятника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було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здійснено</a:t>
            </a:r>
            <a:r>
              <a:rPr lang="ru-RU" sz="1400" dirty="0">
                <a:latin typeface="Times New Roman" pitchFamily="18" charset="0"/>
                <a:cs typeface="Times New Roman" pitchFamily="18" charset="0"/>
              </a:rPr>
              <a:t> за </a:t>
            </a:r>
            <a:r>
              <a:rPr lang="ru-RU" sz="1400" dirty="0" err="1">
                <a:latin typeface="Times New Roman" pitchFamily="18" charset="0"/>
                <a:cs typeface="Times New Roman" pitchFamily="18" charset="0"/>
              </a:rPr>
              <a:t>рахунок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зібраних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серед</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співробітників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міліції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коштів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П'ятиметрову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фігуру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міліціонера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відлили</a:t>
            </a:r>
            <a:r>
              <a:rPr lang="ru-RU" sz="1400" dirty="0">
                <a:latin typeface="Times New Roman" pitchFamily="18" charset="0"/>
                <a:cs typeface="Times New Roman" pitchFamily="18" charset="0"/>
              </a:rPr>
              <a:t> на </a:t>
            </a:r>
            <a:r>
              <a:rPr lang="ru-RU" sz="1400" dirty="0" err="1">
                <a:latin typeface="Times New Roman" pitchFamily="18" charset="0"/>
                <a:cs typeface="Times New Roman" pitchFamily="18" charset="0"/>
              </a:rPr>
              <a:t>Чорноморському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суднобудівному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заводі</a:t>
            </a:r>
            <a:r>
              <a:rPr lang="ru-RU" sz="1400" dirty="0">
                <a:latin typeface="Times New Roman" pitchFamily="18" charset="0"/>
                <a:cs typeface="Times New Roman" pitchFamily="18" charset="0"/>
              </a:rPr>
              <a:t>, постамент </a:t>
            </a:r>
            <a:r>
              <a:rPr lang="ru-RU" sz="1400" dirty="0" err="1">
                <a:latin typeface="Times New Roman" pitchFamily="18" charset="0"/>
                <a:cs typeface="Times New Roman" pitchFamily="18" charset="0"/>
              </a:rPr>
              <a:t>рожевого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граніту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виготовлений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в'язнями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обласних</a:t>
            </a:r>
            <a:r>
              <a:rPr lang="ru-RU" sz="1400" dirty="0">
                <a:latin typeface="Times New Roman" pitchFamily="18" charset="0"/>
                <a:cs typeface="Times New Roman" pitchFamily="18" charset="0"/>
              </a:rPr>
              <a:t> тюрем. </a:t>
            </a:r>
            <a:r>
              <a:rPr lang="ru-RU" sz="1400" b="1" dirty="0">
                <a:latin typeface="Times New Roman" pitchFamily="18" charset="0"/>
                <a:cs typeface="Times New Roman" pitchFamily="18" charset="0"/>
              </a:rPr>
              <a:t>29 </a:t>
            </a:r>
            <a:r>
              <a:rPr lang="ru-RU" sz="1400" b="1" dirty="0" err="1">
                <a:latin typeface="Times New Roman" pitchFamily="18" charset="0"/>
                <a:cs typeface="Times New Roman" pitchFamily="18" charset="0"/>
              </a:rPr>
              <a:t>жовтня</a:t>
            </a:r>
            <a:r>
              <a:rPr lang="ru-RU" sz="1400" b="1" dirty="0">
                <a:latin typeface="Times New Roman" pitchFamily="18" charset="0"/>
                <a:cs typeface="Times New Roman" pitchFamily="18" charset="0"/>
              </a:rPr>
              <a:t> 1977 р. </a:t>
            </a:r>
            <a:r>
              <a:rPr lang="ru-RU" sz="1400" dirty="0" err="1">
                <a:latin typeface="Times New Roman" pitchFamily="18" charset="0"/>
                <a:cs typeface="Times New Roman" pitchFamily="18" charset="0"/>
              </a:rPr>
              <a:t>пам'ятник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урочисто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відкрили</a:t>
            </a:r>
            <a:r>
              <a:rPr lang="ru-RU" sz="1400" dirty="0">
                <a:latin typeface="Times New Roman" pitchFamily="18" charset="0"/>
                <a:cs typeface="Times New Roman" pitchFamily="18" charset="0"/>
              </a:rPr>
              <a:t>. В </a:t>
            </a:r>
            <a:r>
              <a:rPr lang="ru-RU" sz="1400" b="1" dirty="0" err="1">
                <a:latin typeface="Times New Roman" pitchFamily="18" charset="0"/>
                <a:cs typeface="Times New Roman" pitchFamily="18" charset="0"/>
              </a:rPr>
              <a:t>травні</a:t>
            </a:r>
            <a:r>
              <a:rPr lang="ru-RU" sz="1400" b="1" dirty="0">
                <a:latin typeface="Times New Roman" pitchFamily="18" charset="0"/>
                <a:cs typeface="Times New Roman" pitchFamily="18" charset="0"/>
              </a:rPr>
              <a:t> 2016 р. </a:t>
            </a:r>
            <a:r>
              <a:rPr lang="ru-RU" sz="1400" dirty="0" err="1">
                <a:latin typeface="Times New Roman" pitchFamily="18" charset="0"/>
                <a:cs typeface="Times New Roman" pitchFamily="18" charset="0"/>
              </a:rPr>
              <a:t>миколаївська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міська</a:t>
            </a:r>
            <a:r>
              <a:rPr lang="ru-RU" sz="1400" dirty="0">
                <a:latin typeface="Times New Roman" pitchFamily="18" charset="0"/>
                <a:cs typeface="Times New Roman" pitchFamily="18" charset="0"/>
              </a:rPr>
              <a:t> рада </a:t>
            </a:r>
            <a:r>
              <a:rPr lang="ru-RU" sz="1400" dirty="0" err="1">
                <a:latin typeface="Times New Roman" pitchFamily="18" charset="0"/>
                <a:cs typeface="Times New Roman" pitchFamily="18" charset="0"/>
              </a:rPr>
              <a:t>приймає</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рішення</a:t>
            </a:r>
            <a:r>
              <a:rPr lang="ru-RU" sz="1400" dirty="0">
                <a:latin typeface="Times New Roman" pitchFamily="18" charset="0"/>
                <a:cs typeface="Times New Roman" pitchFamily="18" charset="0"/>
              </a:rPr>
              <a:t> про </a:t>
            </a:r>
            <a:r>
              <a:rPr lang="ru-RU" sz="1400" dirty="0" err="1">
                <a:latin typeface="Times New Roman" pitchFamily="18" charset="0"/>
                <a:cs typeface="Times New Roman" pitchFamily="18" charset="0"/>
              </a:rPr>
              <a:t>його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демонтах</a:t>
            </a:r>
            <a:r>
              <a:rPr lang="ru-RU" sz="1400" dirty="0">
                <a:latin typeface="Times New Roman" pitchFamily="18" charset="0"/>
                <a:cs typeface="Times New Roman" pitchFamily="18" charset="0"/>
              </a:rPr>
              <a:t> на </a:t>
            </a:r>
            <a:r>
              <a:rPr lang="ru-RU" sz="1400" dirty="0" err="1">
                <a:latin typeface="Times New Roman" pitchFamily="18" charset="0"/>
                <a:cs typeface="Times New Roman" pitchFamily="18" charset="0"/>
              </a:rPr>
              <a:t>виконання</a:t>
            </a:r>
            <a:r>
              <a:rPr lang="ru-RU" sz="1400" dirty="0">
                <a:latin typeface="Times New Roman" pitchFamily="18" charset="0"/>
                <a:cs typeface="Times New Roman" pitchFamily="18" charset="0"/>
              </a:rPr>
              <a:t> закону </a:t>
            </a:r>
            <a:r>
              <a:rPr lang="ru-RU" sz="1400" dirty="0" err="1">
                <a:latin typeface="Times New Roman" pitchFamily="18" charset="0"/>
                <a:cs typeface="Times New Roman" pitchFamily="18" charset="0"/>
              </a:rPr>
              <a:t>України</a:t>
            </a:r>
            <a:r>
              <a:rPr lang="ru-RU" sz="1400" dirty="0">
                <a:latin typeface="Times New Roman" pitchFamily="18" charset="0"/>
                <a:cs typeface="Times New Roman" pitchFamily="18" charset="0"/>
              </a:rPr>
              <a:t> «Про </a:t>
            </a:r>
            <a:r>
              <a:rPr lang="ru-RU" sz="1400" dirty="0" err="1">
                <a:latin typeface="Times New Roman" pitchFamily="18" charset="0"/>
                <a:cs typeface="Times New Roman" pitchFamily="18" charset="0"/>
              </a:rPr>
              <a:t>декомунізацію</a:t>
            </a:r>
            <a:r>
              <a:rPr lang="ru-RU" sz="1400" dirty="0">
                <a:latin typeface="Times New Roman" pitchFamily="18" charset="0"/>
                <a:cs typeface="Times New Roman" pitchFamily="18" charset="0"/>
              </a:rPr>
              <a:t>», але в </a:t>
            </a:r>
            <a:r>
              <a:rPr lang="ru-RU" sz="1400" dirty="0" err="1">
                <a:latin typeface="Times New Roman" pitchFamily="18" charset="0"/>
                <a:cs typeface="Times New Roman" pitchFamily="18" charset="0"/>
              </a:rPr>
              <a:t>серпні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пам'ятник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було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визнано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пам'яткою</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культурної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спадщини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місцевого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значення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що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вберегло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від</a:t>
            </a:r>
            <a:r>
              <a:rPr lang="ru-RU" sz="1400" dirty="0">
                <a:latin typeface="Times New Roman" pitchFamily="18" charset="0"/>
                <a:cs typeface="Times New Roman" pitchFamily="18" charset="0"/>
              </a:rPr>
              <a:t> демонтажу. В </a:t>
            </a:r>
            <a:r>
              <a:rPr lang="ru-RU" sz="1400" b="1" dirty="0" err="1">
                <a:latin typeface="Times New Roman" pitchFamily="18" charset="0"/>
                <a:cs typeface="Times New Roman" pitchFamily="18" charset="0"/>
              </a:rPr>
              <a:t>жовтні</a:t>
            </a:r>
            <a:r>
              <a:rPr lang="ru-RU" sz="1400" b="1" dirty="0">
                <a:latin typeface="Times New Roman" pitchFamily="18" charset="0"/>
                <a:cs typeface="Times New Roman" pitchFamily="18" charset="0"/>
              </a:rPr>
              <a:t> 2022 р. </a:t>
            </a:r>
            <a:r>
              <a:rPr lang="ru-RU" sz="1400" dirty="0" err="1">
                <a:latin typeface="Times New Roman" pitchFamily="18" charset="0"/>
                <a:cs typeface="Times New Roman" pitchFamily="18" charset="0"/>
              </a:rPr>
              <a:t>представники</a:t>
            </a:r>
            <a:r>
              <a:rPr lang="ru-RU" sz="1400" dirty="0">
                <a:latin typeface="Times New Roman" pitchFamily="18" charset="0"/>
                <a:cs typeface="Times New Roman" pitchFamily="18" charset="0"/>
              </a:rPr>
              <a:t> «Народного </a:t>
            </a:r>
            <a:r>
              <a:rPr lang="ru-RU" sz="1400" dirty="0" err="1">
                <a:latin typeface="Times New Roman" pitchFamily="18" charset="0"/>
                <a:cs typeface="Times New Roman" pitchFamily="18" charset="0"/>
              </a:rPr>
              <a:t>руху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підняли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питання</a:t>
            </a:r>
            <a:r>
              <a:rPr lang="ru-RU" sz="1400" dirty="0">
                <a:latin typeface="Times New Roman" pitchFamily="18" charset="0"/>
                <a:cs typeface="Times New Roman" pitchFamily="18" charset="0"/>
              </a:rPr>
              <a:t> про </a:t>
            </a:r>
            <a:r>
              <a:rPr lang="ru-RU" sz="1400" dirty="0" err="1">
                <a:latin typeface="Times New Roman" pitchFamily="18" charset="0"/>
                <a:cs typeface="Times New Roman" pitchFamily="18" charset="0"/>
              </a:rPr>
              <a:t>необхідність</a:t>
            </a:r>
            <a:r>
              <a:rPr lang="ru-RU" sz="1400" dirty="0">
                <a:latin typeface="Times New Roman" pitchFamily="18" charset="0"/>
                <a:cs typeface="Times New Roman" pitchFamily="18" charset="0"/>
              </a:rPr>
              <a:t> демонтажу </a:t>
            </a:r>
            <a:r>
              <a:rPr lang="ru-RU" sz="1400" dirty="0" err="1">
                <a:latin typeface="Times New Roman" pitchFamily="18" charset="0"/>
                <a:cs typeface="Times New Roman" pitchFamily="18" charset="0"/>
              </a:rPr>
              <a:t>будьоновки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пам'ятник</a:t>
            </a:r>
            <a:r>
              <a:rPr lang="ru-RU" sz="1400" dirty="0">
                <a:latin typeface="Times New Roman" pitchFamily="18" charset="0"/>
                <a:cs typeface="Times New Roman" pitchFamily="18" charset="0"/>
              </a:rPr>
              <a:t> </a:t>
            </a:r>
            <a:r>
              <a:rPr lang="ru-RU" sz="1400" b="1" dirty="0">
                <a:latin typeface="Times New Roman" pitchFamily="18" charset="0"/>
                <a:cs typeface="Times New Roman" pitchFamily="18" charset="0"/>
              </a:rPr>
              <a:t>16 </a:t>
            </a:r>
            <a:r>
              <a:rPr lang="ru-RU" sz="1400" b="1" dirty="0" err="1">
                <a:latin typeface="Times New Roman" pitchFamily="18" charset="0"/>
                <a:cs typeface="Times New Roman" pitchFamily="18" charset="0"/>
              </a:rPr>
              <a:t>жовтня</a:t>
            </a:r>
            <a:r>
              <a:rPr lang="ru-RU" sz="1400" b="1" dirty="0">
                <a:latin typeface="Times New Roman" pitchFamily="18" charset="0"/>
                <a:cs typeface="Times New Roman" pitchFamily="18" charset="0"/>
              </a:rPr>
              <a:t> 2022 р. </a:t>
            </a:r>
            <a:r>
              <a:rPr lang="ru-RU" sz="1400" dirty="0">
                <a:latin typeface="Times New Roman" pitchFamily="18" charset="0"/>
                <a:cs typeface="Times New Roman" pitchFamily="18" charset="0"/>
              </a:rPr>
              <a:t>облили </a:t>
            </a:r>
            <a:r>
              <a:rPr lang="ru-RU" sz="1400" dirty="0" err="1">
                <a:latin typeface="Times New Roman" pitchFamily="18" charset="0"/>
                <a:cs typeface="Times New Roman" pitchFamily="18" charset="0"/>
              </a:rPr>
              <a:t>червоною</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фарбою</a:t>
            </a:r>
            <a:r>
              <a:rPr lang="ru-RU" sz="1400" dirty="0">
                <a:latin typeface="Times New Roman" pitchFamily="18" charset="0"/>
                <a:cs typeface="Times New Roman" pitchFamily="18" charset="0"/>
              </a:rPr>
              <a:t>. 22 </a:t>
            </a:r>
            <a:r>
              <a:rPr lang="ru-RU" sz="1400" dirty="0" err="1">
                <a:latin typeface="Times New Roman" pitchFamily="18" charset="0"/>
                <a:cs typeface="Times New Roman" pitchFamily="18" charset="0"/>
              </a:rPr>
              <a:t>жовтня</a:t>
            </a:r>
            <a:r>
              <a:rPr lang="ru-RU" sz="1400" dirty="0">
                <a:latin typeface="Times New Roman" pitchFamily="18" charset="0"/>
                <a:cs typeface="Times New Roman" pitchFamily="18" charset="0"/>
              </a:rPr>
              <a:t> 2022 р. </a:t>
            </a:r>
            <a:r>
              <a:rPr lang="ru-RU" sz="1400" dirty="0" err="1">
                <a:latin typeface="Times New Roman" pitchFamily="18" charset="0"/>
                <a:cs typeface="Times New Roman" pitchFamily="18" charset="0"/>
              </a:rPr>
              <a:t>пам'ятник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було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знищено</a:t>
            </a:r>
            <a:r>
              <a:rPr lang="ru-RU" sz="1400" dirty="0">
                <a:latin typeface="Times New Roman" pitchFamily="18" charset="0"/>
                <a:cs typeface="Times New Roman" pitchFamily="18" charset="0"/>
              </a:rPr>
              <a:t> шляхом </a:t>
            </a:r>
            <a:r>
              <a:rPr lang="ru-RU" sz="1400" dirty="0" err="1">
                <a:latin typeface="Times New Roman" pitchFamily="18" charset="0"/>
                <a:cs typeface="Times New Roman" pitchFamily="18" charset="0"/>
              </a:rPr>
              <a:t>контрольованого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вибуху</a:t>
            </a:r>
            <a:r>
              <a:rPr lang="ru-RU" sz="1400" dirty="0">
                <a:latin typeface="Times New Roman" pitchFamily="18" charset="0"/>
                <a:cs typeface="Times New Roman" pitchFamily="18" charset="0"/>
              </a:rPr>
              <a:t>, порушено </a:t>
            </a:r>
            <a:r>
              <a:rPr lang="ru-RU" sz="1400" dirty="0" err="1">
                <a:latin typeface="Times New Roman" pitchFamily="18" charset="0"/>
                <a:cs typeface="Times New Roman" pitchFamily="18" charset="0"/>
              </a:rPr>
              <a:t>кримінальну</a:t>
            </a:r>
            <a:r>
              <a:rPr lang="ru-RU" sz="1400" dirty="0">
                <a:latin typeface="Times New Roman" pitchFamily="18" charset="0"/>
                <a:cs typeface="Times New Roman" pitchFamily="18" charset="0"/>
              </a:rPr>
              <a:t> справу яку </a:t>
            </a:r>
            <a:r>
              <a:rPr lang="ru-RU" sz="1400" dirty="0" err="1">
                <a:latin typeface="Times New Roman" pitchFamily="18" charset="0"/>
                <a:cs typeface="Times New Roman" pitchFamily="18" charset="0"/>
              </a:rPr>
              <a:t>поліція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згодом</a:t>
            </a:r>
            <a:r>
              <a:rPr lang="ru-RU" sz="1400" dirty="0">
                <a:latin typeface="Times New Roman" pitchFamily="18" charset="0"/>
                <a:cs typeface="Times New Roman" pitchFamily="18" charset="0"/>
              </a:rPr>
              <a:t> передала до СБУ, </a:t>
            </a:r>
            <a:r>
              <a:rPr lang="ru-RU" sz="1400" dirty="0" err="1">
                <a:latin typeface="Times New Roman" pitchFamily="18" charset="0"/>
                <a:cs typeface="Times New Roman" pitchFamily="18" charset="0"/>
              </a:rPr>
              <a:t>якогось</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рішення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або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покарання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винних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адже</a:t>
            </a:r>
            <a:r>
              <a:rPr lang="ru-RU" sz="1400" dirty="0">
                <a:latin typeface="Times New Roman" pitchFamily="18" charset="0"/>
                <a:cs typeface="Times New Roman" pitchFamily="18" charset="0"/>
              </a:rPr>
              <a:t> в </a:t>
            </a:r>
            <a:r>
              <a:rPr lang="ru-RU" sz="1400" dirty="0" err="1">
                <a:latin typeface="Times New Roman" pitchFamily="18" charset="0"/>
                <a:cs typeface="Times New Roman" pitchFamily="18" charset="0"/>
              </a:rPr>
              <a:t>сусідніх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будинках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повилітали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вікна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від</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вибухової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хвилі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поки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немає</a:t>
            </a:r>
            <a:r>
              <a:rPr lang="ru-RU" sz="1400" dirty="0">
                <a:latin typeface="Times New Roman" pitchFamily="18" charset="0"/>
                <a:cs typeface="Times New Roman" pitchFamily="18" charset="0"/>
              </a:rPr>
              <a:t>.</a:t>
            </a: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6365" y="1050990"/>
            <a:ext cx="2345635" cy="1759227"/>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5" y="2297927"/>
            <a:ext cx="3446206" cy="1940118"/>
          </a:xfrm>
          <a:prstGeom prst="rect">
            <a:avLst/>
          </a:prstGeom>
        </p:spPr>
      </p:pic>
      <p:pic>
        <p:nvPicPr>
          <p:cNvPr id="10" name="Рисунок 9" descr="Заметка в газете об открытии памятника 29.10.1977 г.">
            <a:hlinkClick r:id="rId5" tooltip="&quot;Заметка в газете об открытии памятника 29.10.1977 г.&quot;"/>
          </p:cNvPr>
          <p:cNvPicPr/>
          <p:nvPr/>
        </p:nvPicPr>
        <p:blipFill>
          <a:blip r:embed="rId6">
            <a:extLst>
              <a:ext uri="{28A0092B-C50C-407E-A947-70E740481C1C}">
                <a14:useLocalDpi xmlns:a14="http://schemas.microsoft.com/office/drawing/2010/main" val="0"/>
              </a:ext>
            </a:extLst>
          </a:blip>
          <a:srcRect/>
          <a:stretch>
            <a:fillRect/>
          </a:stretch>
        </p:blipFill>
        <p:spPr bwMode="auto">
          <a:xfrm>
            <a:off x="9331960" y="-2337"/>
            <a:ext cx="2860040" cy="1932940"/>
          </a:xfrm>
          <a:prstGeom prst="rect">
            <a:avLst/>
          </a:prstGeom>
          <a:noFill/>
          <a:ln>
            <a:noFill/>
          </a:ln>
        </p:spPr>
      </p:pic>
      <p:pic>
        <p:nvPicPr>
          <p:cNvPr id="11" name="Рисунок 10" descr="Открытие памятника погибшим работникам милиции">
            <a:hlinkClick r:id="rId7" tooltip="&quot;Открытие памятника погибшим работникам милиции&quot;"/>
          </p:cNvPr>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860040" cy="2335530"/>
          </a:xfrm>
          <a:prstGeom prst="rect">
            <a:avLst/>
          </a:prstGeom>
          <a:noFill/>
          <a:ln>
            <a:noFill/>
          </a:ln>
        </p:spPr>
      </p:pic>
      <p:pic>
        <p:nvPicPr>
          <p:cNvPr id="6" name="Рисунок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15413" y="1930603"/>
            <a:ext cx="3076587" cy="2307441"/>
          </a:xfrm>
          <a:prstGeom prst="rect">
            <a:avLst/>
          </a:prstGeom>
        </p:spPr>
      </p:pic>
    </p:spTree>
    <p:extLst>
      <p:ext uri="{BB962C8B-B14F-4D97-AF65-F5344CB8AC3E}">
        <p14:creationId xmlns:p14="http://schemas.microsoft.com/office/powerpoint/2010/main" val="3773872849"/>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6000" b="-39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0" y="4436828"/>
            <a:ext cx="12192000" cy="2540441"/>
          </a:xfrm>
          <a:gradFill flip="none" rotWithShape="1">
            <a:gsLst>
              <a:gs pos="0">
                <a:srgbClr val="8488C4"/>
              </a:gs>
              <a:gs pos="53000">
                <a:srgbClr val="D4DEFF"/>
              </a:gs>
              <a:gs pos="83000">
                <a:srgbClr val="D4DEFF"/>
              </a:gs>
              <a:gs pos="100000">
                <a:srgbClr val="96AB94"/>
              </a:gs>
            </a:gsLst>
            <a:lin ang="8100000" scaled="0"/>
            <a:tileRect/>
          </a:gradFill>
        </p:spPr>
        <p:txBody>
          <a:bodyPr>
            <a:normAutofit fontScale="92500"/>
          </a:bodyPr>
          <a:lstStyle/>
          <a:p>
            <a:pPr marL="0" indent="0" algn="just">
              <a:buNone/>
            </a:pPr>
            <a:r>
              <a:rPr lang="uk-UA" sz="1500" dirty="0">
                <a:latin typeface="Times New Roman" pitchFamily="18" charset="0"/>
                <a:cs typeface="Times New Roman" pitchFamily="18" charset="0"/>
              </a:rPr>
              <a:t>В  Миколаєві в 1974 р. на розі Центрального проспекту та вулиці Садової було введено в експлуатацію 8 поверховий готель «Миколаїв» за </a:t>
            </a:r>
            <a:r>
              <a:rPr lang="uk-UA" sz="1500" dirty="0" err="1">
                <a:latin typeface="Times New Roman" pitchFamily="18" charset="0"/>
                <a:cs typeface="Times New Roman" pitchFamily="18" charset="0"/>
              </a:rPr>
              <a:t>проєктом</a:t>
            </a:r>
            <a:r>
              <a:rPr lang="uk-UA" sz="1500" dirty="0">
                <a:latin typeface="Times New Roman" pitchFamily="18" charset="0"/>
                <a:cs typeface="Times New Roman" pitchFamily="18" charset="0"/>
              </a:rPr>
              <a:t> архітектора А.Я.Семенової та інженерів А.М.</a:t>
            </a:r>
            <a:r>
              <a:rPr lang="uk-UA" sz="1500" dirty="0" err="1">
                <a:latin typeface="Times New Roman" pitchFamily="18" charset="0"/>
                <a:cs typeface="Times New Roman" pitchFamily="18" charset="0"/>
              </a:rPr>
              <a:t>Кутузакі</a:t>
            </a:r>
            <a:r>
              <a:rPr lang="uk-UA" sz="1500" dirty="0">
                <a:latin typeface="Times New Roman" pitchFamily="18" charset="0"/>
                <a:cs typeface="Times New Roman" pitchFamily="18" charset="0"/>
              </a:rPr>
              <a:t> і А.Д.Рубана. Як було прийнято в радянському союзі було взято за основу типовий </a:t>
            </a:r>
            <a:r>
              <a:rPr lang="uk-UA" sz="1500" dirty="0" err="1">
                <a:latin typeface="Times New Roman" pitchFamily="18" charset="0"/>
                <a:cs typeface="Times New Roman" pitchFamily="18" charset="0"/>
              </a:rPr>
              <a:t>проєкт</a:t>
            </a:r>
            <a:r>
              <a:rPr lang="uk-UA" sz="1500" dirty="0">
                <a:latin typeface="Times New Roman" pitchFamily="18" charset="0"/>
                <a:cs typeface="Times New Roman" pitchFamily="18" charset="0"/>
              </a:rPr>
              <a:t> готелю на 360 місць та перероблено і доведено до 500 місць. Споруда стала символом міста і центром тяжіння туристів та іноземних делегацій які працювали на промислових підприємствах.  Глухий торець готелю, звернений до Садової вулиці, оформлений карбуванням — фігуркою</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вітрильника</a:t>
            </a:r>
            <a:r>
              <a:rPr lang="ru-RU" sz="1500" dirty="0">
                <a:latin typeface="Times New Roman" pitchFamily="18" charset="0"/>
                <a:cs typeface="Times New Roman" pitchFamily="18" charset="0"/>
              </a:rPr>
              <a:t>, як символа </a:t>
            </a:r>
            <a:r>
              <a:rPr lang="ru-RU" sz="1500" dirty="0" err="1">
                <a:latin typeface="Times New Roman" pitchFamily="18" charset="0"/>
                <a:cs typeface="Times New Roman" pitchFamily="18" charset="0"/>
              </a:rPr>
              <a:t>міста</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Після</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проголошення</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незалежності</a:t>
            </a:r>
            <a:r>
              <a:rPr lang="ru-RU" sz="1500" dirty="0">
                <a:latin typeface="Times New Roman" pitchFamily="18" charset="0"/>
                <a:cs typeface="Times New Roman" pitchFamily="18" charset="0"/>
              </a:rPr>
              <a:t> у 2004 р. </a:t>
            </a:r>
            <a:r>
              <a:rPr lang="ru-RU" sz="1500" dirty="0" err="1">
                <a:latin typeface="Times New Roman" pitchFamily="18" charset="0"/>
                <a:cs typeface="Times New Roman" pitchFamily="18" charset="0"/>
              </a:rPr>
              <a:t>Юрій</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Надточний</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придбав</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частину</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будівлі</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готелю</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Миколаїв</a:t>
            </a:r>
            <a:r>
              <a:rPr lang="ru-RU" sz="1500" dirty="0">
                <a:latin typeface="Times New Roman" pitchFamily="18" charset="0"/>
                <a:cs typeface="Times New Roman" pitchFamily="18" charset="0"/>
              </a:rPr>
              <a:t>» у кредит та </a:t>
            </a:r>
            <a:r>
              <a:rPr lang="ru-RU" sz="1500" dirty="0" err="1">
                <a:latin typeface="Times New Roman" pitchFamily="18" charset="0"/>
                <a:cs typeface="Times New Roman" pitchFamily="18" charset="0"/>
              </a:rPr>
              <a:t>почалось</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його</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перетворення</a:t>
            </a:r>
            <a:r>
              <a:rPr lang="ru-RU" sz="1500" dirty="0">
                <a:latin typeface="Times New Roman" pitchFamily="18" charset="0"/>
                <a:cs typeface="Times New Roman" pitchFamily="18" charset="0"/>
              </a:rPr>
              <a:t> на </a:t>
            </a:r>
            <a:r>
              <a:rPr lang="ru-RU" sz="1500" dirty="0" err="1">
                <a:latin typeface="Times New Roman" pitchFamily="18" charset="0"/>
                <a:cs typeface="Times New Roman" pitchFamily="18" charset="0"/>
              </a:rPr>
              <a:t>бізнес</a:t>
            </a:r>
            <a:r>
              <a:rPr lang="ru-RU" sz="1500" dirty="0">
                <a:latin typeface="Times New Roman" pitchFamily="18" charset="0"/>
                <a:cs typeface="Times New Roman" pitchFamily="18" charset="0"/>
              </a:rPr>
              <a:t>-центр, коли </a:t>
            </a:r>
            <a:r>
              <a:rPr lang="ru-RU" sz="1500" dirty="0" err="1">
                <a:latin typeface="Times New Roman" pitchFamily="18" charset="0"/>
                <a:cs typeface="Times New Roman" pitchFamily="18" charset="0"/>
              </a:rPr>
              <a:t>номери</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були</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перероблені</a:t>
            </a:r>
            <a:r>
              <a:rPr lang="ru-RU" sz="1500" dirty="0">
                <a:latin typeface="Times New Roman" pitchFamily="18" charset="0"/>
                <a:cs typeface="Times New Roman" pitchFamily="18" charset="0"/>
              </a:rPr>
              <a:t> на </a:t>
            </a:r>
            <a:r>
              <a:rPr lang="ru-RU" sz="1500" dirty="0" err="1">
                <a:latin typeface="Times New Roman" pitchFamily="18" charset="0"/>
                <a:cs typeface="Times New Roman" pitchFamily="18" charset="0"/>
              </a:rPr>
              <a:t>офіси</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спа-центри</a:t>
            </a:r>
            <a:r>
              <a:rPr lang="ru-RU" sz="1500" dirty="0">
                <a:latin typeface="Times New Roman" pitchFamily="18" charset="0"/>
                <a:cs typeface="Times New Roman" pitchFamily="18" charset="0"/>
              </a:rPr>
              <a:t> та </a:t>
            </a:r>
            <a:r>
              <a:rPr lang="ru-RU" sz="1500" dirty="0" err="1">
                <a:latin typeface="Times New Roman" pitchFamily="18" charset="0"/>
                <a:cs typeface="Times New Roman" pitchFamily="18" charset="0"/>
              </a:rPr>
              <a:t>здавались</a:t>
            </a:r>
            <a:r>
              <a:rPr lang="ru-RU" sz="1500" dirty="0">
                <a:latin typeface="Times New Roman" pitchFamily="18" charset="0"/>
                <a:cs typeface="Times New Roman" pitchFamily="18" charset="0"/>
              </a:rPr>
              <a:t> в </a:t>
            </a:r>
            <a:r>
              <a:rPr lang="ru-RU" sz="1500" dirty="0" err="1">
                <a:latin typeface="Times New Roman" pitchFamily="18" charset="0"/>
                <a:cs typeface="Times New Roman" pitchFamily="18" charset="0"/>
              </a:rPr>
              <a:t>оренду</a:t>
            </a:r>
            <a:r>
              <a:rPr lang="ru-RU" sz="1500" dirty="0">
                <a:latin typeface="Times New Roman" pitchFamily="18" charset="0"/>
                <a:cs typeface="Times New Roman" pitchFamily="18" charset="0"/>
              </a:rPr>
              <a:t> де </a:t>
            </a:r>
            <a:r>
              <a:rPr lang="ru-RU" sz="1500" dirty="0" err="1">
                <a:latin typeface="Times New Roman" pitchFamily="18" charset="0"/>
                <a:cs typeface="Times New Roman" pitchFamily="18" charset="0"/>
              </a:rPr>
              <a:t>працювали</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щоденно</a:t>
            </a:r>
            <a:r>
              <a:rPr lang="ru-RU" sz="1500" dirty="0">
                <a:latin typeface="Times New Roman" pitchFamily="18" charset="0"/>
                <a:cs typeface="Times New Roman" pitchFamily="18" charset="0"/>
              </a:rPr>
              <a:t> 700-800 людей.</a:t>
            </a:r>
          </a:p>
          <a:p>
            <a:pPr marL="0" indent="0" algn="just">
              <a:buNone/>
            </a:pPr>
            <a:r>
              <a:rPr lang="uk-UA" sz="1500" dirty="0">
                <a:latin typeface="Times New Roman" pitchFamily="18" charset="0"/>
                <a:cs typeface="Times New Roman" pitchFamily="18" charset="0"/>
              </a:rPr>
              <a:t>Ранком о 05:15 14 липня 2022 року в споруду влучила російська ракета С-300</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внаслідок</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чого</a:t>
            </a:r>
            <a:r>
              <a:rPr lang="ru-RU" sz="1500" dirty="0">
                <a:latin typeface="Times New Roman" pitchFamily="18" charset="0"/>
                <a:cs typeface="Times New Roman" pitchFamily="18" charset="0"/>
              </a:rPr>
              <a:t> центральна </a:t>
            </a:r>
            <a:r>
              <a:rPr lang="ru-RU" sz="1500" dirty="0" err="1">
                <a:latin typeface="Times New Roman" pitchFamily="18" charset="0"/>
                <a:cs typeface="Times New Roman" pitchFamily="18" charset="0"/>
              </a:rPr>
              <a:t>частина</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була</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зруйнована</a:t>
            </a:r>
            <a:r>
              <a:rPr lang="ru-RU" sz="1500" dirty="0">
                <a:latin typeface="Times New Roman" pitchFamily="18" charset="0"/>
                <a:cs typeface="Times New Roman" pitchFamily="18" charset="0"/>
              </a:rPr>
              <a:t>. У </a:t>
            </a:r>
            <a:r>
              <a:rPr lang="ru-RU" sz="1500" dirty="0" err="1">
                <a:latin typeface="Times New Roman" pitchFamily="18" charset="0"/>
                <a:cs typeface="Times New Roman" pitchFamily="18" charset="0"/>
              </a:rPr>
              <a:t>будівлі</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готелю</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був</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розташований</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бізнес</a:t>
            </a:r>
            <a:r>
              <a:rPr lang="ru-RU" sz="1500" dirty="0">
                <a:latin typeface="Times New Roman" pitchFamily="18" charset="0"/>
                <a:cs typeface="Times New Roman" pitchFamily="18" charset="0"/>
              </a:rPr>
              <a:t>-центр "</a:t>
            </a:r>
            <a:r>
              <a:rPr lang="ru-RU" sz="1500" dirty="0" err="1">
                <a:latin typeface="Times New Roman" pitchFamily="18" charset="0"/>
                <a:cs typeface="Times New Roman" pitchFamily="18" charset="0"/>
              </a:rPr>
              <a:t>Миколаїв</a:t>
            </a:r>
            <a:r>
              <a:rPr lang="ru-RU" sz="1500" dirty="0">
                <a:latin typeface="Times New Roman" pitchFamily="18" charset="0"/>
                <a:cs typeface="Times New Roman" pitchFamily="18" charset="0"/>
              </a:rPr>
              <a:t>". Ракета, яка </a:t>
            </a:r>
            <a:r>
              <a:rPr lang="ru-RU" sz="1500" dirty="0" err="1">
                <a:latin typeface="Times New Roman" pitchFamily="18" charset="0"/>
                <a:cs typeface="Times New Roman" pitchFamily="18" charset="0"/>
              </a:rPr>
              <a:t>влучила</a:t>
            </a:r>
            <a:r>
              <a:rPr lang="ru-RU" sz="1500" dirty="0">
                <a:latin typeface="Times New Roman" pitchFamily="18" charset="0"/>
                <a:cs typeface="Times New Roman" pitchFamily="18" charset="0"/>
              </a:rPr>
              <a:t> в </a:t>
            </a:r>
            <a:r>
              <a:rPr lang="ru-RU" sz="1500" dirty="0" err="1">
                <a:latin typeface="Times New Roman" pitchFamily="18" charset="0"/>
                <a:cs typeface="Times New Roman" pitchFamily="18" charset="0"/>
              </a:rPr>
              <a:t>готель</a:t>
            </a:r>
            <a:r>
              <a:rPr lang="ru-RU" sz="1500" dirty="0">
                <a:latin typeface="Times New Roman" pitchFamily="18" charset="0"/>
                <a:cs typeface="Times New Roman" pitchFamily="18" charset="0"/>
              </a:rPr>
              <a:t>, пробила </a:t>
            </a:r>
            <a:r>
              <a:rPr lang="ru-RU" sz="1500" dirty="0" err="1">
                <a:latin typeface="Times New Roman" pitchFamily="18" charset="0"/>
                <a:cs typeface="Times New Roman" pitchFamily="18" charset="0"/>
              </a:rPr>
              <a:t>перекриття</a:t>
            </a:r>
            <a:r>
              <a:rPr lang="ru-RU" sz="1500" dirty="0">
                <a:latin typeface="Times New Roman" pitchFamily="18" charset="0"/>
                <a:cs typeface="Times New Roman" pitchFamily="18" charset="0"/>
              </a:rPr>
              <a:t> з восьмого по </a:t>
            </a:r>
            <a:r>
              <a:rPr lang="ru-RU" sz="1500" dirty="0" err="1">
                <a:latin typeface="Times New Roman" pitchFamily="18" charset="0"/>
                <a:cs typeface="Times New Roman" pitchFamily="18" charset="0"/>
              </a:rPr>
              <a:t>третій</a:t>
            </a:r>
            <a:r>
              <a:rPr lang="ru-RU" sz="1500" dirty="0">
                <a:latin typeface="Times New Roman" pitchFamily="18" charset="0"/>
                <a:cs typeface="Times New Roman" pitchFamily="18" charset="0"/>
              </a:rPr>
              <a:t> поверх. </a:t>
            </a:r>
            <a:r>
              <a:rPr lang="ru-RU" sz="1500" dirty="0" err="1">
                <a:latin typeface="Times New Roman" pitchFamily="18" charset="0"/>
                <a:cs typeface="Times New Roman" pitchFamily="18" charset="0"/>
              </a:rPr>
              <a:t>Жодна</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людина</a:t>
            </a:r>
            <a:r>
              <a:rPr lang="ru-RU" sz="1500" dirty="0">
                <a:latin typeface="Times New Roman" pitchFamily="18" charset="0"/>
                <a:cs typeface="Times New Roman" pitchFamily="18" charset="0"/>
              </a:rPr>
              <a:t> не </a:t>
            </a:r>
            <a:r>
              <a:rPr lang="ru-RU" sz="1500" dirty="0" err="1">
                <a:latin typeface="Times New Roman" pitchFamily="18" charset="0"/>
                <a:cs typeface="Times New Roman" pitchFamily="18" charset="0"/>
              </a:rPr>
              <a:t>постраждала</a:t>
            </a:r>
            <a:r>
              <a:rPr lang="ru-RU" sz="1500" dirty="0">
                <a:latin typeface="Times New Roman" pitchFamily="18" charset="0"/>
                <a:cs typeface="Times New Roman" pitchFamily="18" charset="0"/>
              </a:rPr>
              <a:t> , не </a:t>
            </a:r>
            <a:r>
              <a:rPr lang="ru-RU" sz="1500" dirty="0" err="1">
                <a:latin typeface="Times New Roman" pitchFamily="18" charset="0"/>
                <a:cs typeface="Times New Roman" pitchFamily="18" charset="0"/>
              </a:rPr>
              <a:t>загинула</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Майже</a:t>
            </a:r>
            <a:r>
              <a:rPr lang="ru-RU" sz="1500" dirty="0">
                <a:latin typeface="Times New Roman" pitchFamily="18" charset="0"/>
                <a:cs typeface="Times New Roman" pitchFamily="18" charset="0"/>
              </a:rPr>
              <a:t> 414 млн </a:t>
            </a:r>
            <a:r>
              <a:rPr lang="ru-RU" sz="1500" dirty="0" err="1">
                <a:latin typeface="Times New Roman" pitchFamily="18" charset="0"/>
                <a:cs typeface="Times New Roman" pitchFamily="18" charset="0"/>
              </a:rPr>
              <a:t>гривень</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Держекоінспекція</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підрахувала</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збитки</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завдані</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довкіллю</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внаслідок</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обстрілу</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готелю</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Миколаїв</a:t>
            </a:r>
            <a:r>
              <a:rPr lang="ru-RU" sz="1500" dirty="0">
                <a:latin typeface="Times New Roman" pitchFamily="18" charset="0"/>
                <a:cs typeface="Times New Roman" pitchFamily="18" charset="0"/>
              </a:rPr>
              <a:t>”. Станом на 2024 р. </a:t>
            </a:r>
            <a:r>
              <a:rPr lang="ru-RU" sz="1500" dirty="0" err="1">
                <a:latin typeface="Times New Roman" pitchFamily="18" charset="0"/>
                <a:cs typeface="Times New Roman" pitchFamily="18" charset="0"/>
              </a:rPr>
              <a:t>залишилось</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лише</a:t>
            </a:r>
            <a:r>
              <a:rPr lang="ru-RU" sz="1500" dirty="0">
                <a:latin typeface="Times New Roman" pitchFamily="18" charset="0"/>
                <a:cs typeface="Times New Roman" pitchFamily="18" charset="0"/>
              </a:rPr>
              <a:t> 15% </a:t>
            </a:r>
            <a:r>
              <a:rPr lang="ru-RU" sz="1500" dirty="0" err="1">
                <a:latin typeface="Times New Roman" pitchFamily="18" charset="0"/>
                <a:cs typeface="Times New Roman" pitchFamily="18" charset="0"/>
              </a:rPr>
              <a:t>орендарів</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Місто</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намагається</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виживати</a:t>
            </a:r>
            <a:r>
              <a:rPr lang="ru-RU" sz="1500" dirty="0">
                <a:latin typeface="Times New Roman" pitchFamily="18" charset="0"/>
                <a:cs typeface="Times New Roman" pitchFamily="18" charset="0"/>
              </a:rPr>
              <a:t> та </a:t>
            </a:r>
            <a:r>
              <a:rPr lang="ru-RU" sz="1500" dirty="0" err="1">
                <a:latin typeface="Times New Roman" pitchFamily="18" charset="0"/>
                <a:cs typeface="Times New Roman" pitchFamily="18" charset="0"/>
              </a:rPr>
              <a:t>демонструвати</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спротив</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починається</a:t>
            </a:r>
            <a:r>
              <a:rPr lang="ru-RU" sz="1500" dirty="0">
                <a:latin typeface="Times New Roman" pitchFamily="18" charset="0"/>
                <a:cs typeface="Times New Roman" pitchFamily="18" charset="0"/>
              </a:rPr>
              <a:t> ремонт </a:t>
            </a:r>
            <a:r>
              <a:rPr lang="ru-RU" sz="1500" dirty="0" err="1">
                <a:latin typeface="Times New Roman" pitchFamily="18" charset="0"/>
                <a:cs typeface="Times New Roman" pitchFamily="18" charset="0"/>
              </a:rPr>
              <a:t>будівлі</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готелю</a:t>
            </a:r>
            <a:r>
              <a:rPr lang="ru-RU" sz="1500" dirty="0">
                <a:latin typeface="Times New Roman" pitchFamily="18" charset="0"/>
                <a:cs typeface="Times New Roman" pitchFamily="18" charset="0"/>
              </a:rPr>
              <a:t>, але не </a:t>
            </a:r>
            <a:r>
              <a:rPr lang="ru-RU" sz="1500" dirty="0" err="1">
                <a:latin typeface="Times New Roman" pitchFamily="18" charset="0"/>
                <a:cs typeface="Times New Roman" pitchFamily="18" charset="0"/>
              </a:rPr>
              <a:t>дуже</a:t>
            </a:r>
            <a:r>
              <a:rPr lang="ru-RU" sz="1500" dirty="0">
                <a:latin typeface="Times New Roman" pitchFamily="18" charset="0"/>
                <a:cs typeface="Times New Roman" pitchFamily="18" charset="0"/>
              </a:rPr>
              <a:t> </a:t>
            </a:r>
            <a:r>
              <a:rPr lang="ru-RU" sz="1500" dirty="0" err="1">
                <a:latin typeface="Times New Roman" pitchFamily="18" charset="0"/>
                <a:cs typeface="Times New Roman" pitchFamily="18" charset="0"/>
              </a:rPr>
              <a:t>швидко</a:t>
            </a:r>
            <a:r>
              <a:rPr lang="ru-RU" sz="1500" dirty="0">
                <a:latin typeface="Times New Roman" pitchFamily="18" charset="0"/>
                <a:cs typeface="Times New Roman" pitchFamily="18" charset="0"/>
              </a:rPr>
              <a:t>.</a:t>
            </a:r>
          </a:p>
          <a:p>
            <a:endParaRPr lang="ru-RU"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522428" cy="2339899"/>
          </a:xfrm>
          <a:prstGeom prst="rect">
            <a:avLst/>
          </a:prstGeom>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22238"/>
            <a:ext cx="3148717" cy="2110624"/>
          </a:xfrm>
          <a:prstGeom prst="rect">
            <a:avLst/>
          </a:prstGeom>
        </p:spPr>
      </p:pic>
      <p:pic>
        <p:nvPicPr>
          <p:cNvPr id="9" name="Рисунок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9456" y="2404569"/>
            <a:ext cx="3612543" cy="2028293"/>
          </a:xfrm>
          <a:prstGeom prst="rect">
            <a:avLst/>
          </a:prstGeom>
        </p:spPr>
      </p:pic>
      <p:pic>
        <p:nvPicPr>
          <p:cNvPr id="10" name="Рисунок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6939" y="-122179"/>
            <a:ext cx="1895061" cy="2526748"/>
          </a:xfrm>
          <a:prstGeom prst="rect">
            <a:avLst/>
          </a:prstGeom>
        </p:spPr>
      </p:pic>
      <p:pic>
        <p:nvPicPr>
          <p:cNvPr id="11" name="🔴Готель _Миколаїв_, 2 школи та тролейбусне ДЕПО — окупанти знищують цивільні об'єкти на Миколаївщині.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217029" y="0"/>
            <a:ext cx="2079910" cy="1169949"/>
          </a:xfrm>
          <a:prstGeom prst="rect">
            <a:avLst/>
          </a:prstGeom>
        </p:spPr>
      </p:pic>
    </p:spTree>
    <p:extLst>
      <p:ext uri="{BB962C8B-B14F-4D97-AF65-F5344CB8AC3E}">
        <p14:creationId xmlns:p14="http://schemas.microsoft.com/office/powerpoint/2010/main" val="8117553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18000" b="-39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0" y="5041127"/>
            <a:ext cx="12191999" cy="1816872"/>
          </a:xfrm>
          <a:gradFill>
            <a:gsLst>
              <a:gs pos="19000">
                <a:schemeClr val="bg2">
                  <a:tint val="90000"/>
                  <a:lumMod val="120000"/>
                  <a:alpha val="46000"/>
                </a:schemeClr>
              </a:gs>
              <a:gs pos="100000">
                <a:schemeClr val="bg2">
                  <a:shade val="98000"/>
                  <a:satMod val="120000"/>
                  <a:lumMod val="98000"/>
                </a:schemeClr>
              </a:gs>
            </a:gsLst>
            <a:lin ang="5400000" scaled="0"/>
          </a:gradFill>
        </p:spPr>
        <p:txBody>
          <a:bodyPr>
            <a:normAutofit/>
          </a:bodyPr>
          <a:lstStyle/>
          <a:p>
            <a:pPr marL="0" indent="0">
              <a:buNone/>
            </a:pPr>
            <a:r>
              <a:rPr lang="uk-UA" sz="1400" dirty="0">
                <a:latin typeface="Times New Roman" pitchFamily="18" charset="0"/>
                <a:cs typeface="Times New Roman" pitchFamily="18" charset="0"/>
              </a:rPr>
              <a:t>На перехресті проспекту Центрального та Садової також розташований храм </a:t>
            </a:r>
            <a:r>
              <a:rPr lang="uk-UA" sz="1400" dirty="0" err="1">
                <a:latin typeface="Times New Roman" pitchFamily="18" charset="0"/>
                <a:cs typeface="Times New Roman" pitchFamily="18" charset="0"/>
              </a:rPr>
              <a:t>Касперівської</a:t>
            </a:r>
            <a:r>
              <a:rPr lang="uk-UA" sz="1400" dirty="0">
                <a:latin typeface="Times New Roman" pitchFamily="18" charset="0"/>
                <a:cs typeface="Times New Roman" pitchFamily="18" charset="0"/>
              </a:rPr>
              <a:t> ікони Божої Матері. Історія </a:t>
            </a:r>
            <a:r>
              <a:rPr lang="uk-UA" sz="1400" dirty="0" err="1">
                <a:latin typeface="Times New Roman" pitchFamily="18" charset="0"/>
                <a:cs typeface="Times New Roman" pitchFamily="18" charset="0"/>
              </a:rPr>
              <a:t>храма</a:t>
            </a:r>
            <a:r>
              <a:rPr lang="uk-UA" sz="1400" dirty="0">
                <a:latin typeface="Times New Roman" pitchFamily="18" charset="0"/>
                <a:cs typeface="Times New Roman" pitchFamily="18" charset="0"/>
              </a:rPr>
              <a:t> починається у 1855 р. Мешканці Миколаєва вірили в те, що перебування у різних храмах міста  ікони </a:t>
            </a:r>
            <a:r>
              <a:rPr lang="uk-UA" sz="1400" dirty="0" err="1">
                <a:latin typeface="Times New Roman" pitchFamily="18" charset="0"/>
                <a:cs typeface="Times New Roman" pitchFamily="18" charset="0"/>
              </a:rPr>
              <a:t>Касперівської</a:t>
            </a:r>
            <a:r>
              <a:rPr lang="uk-UA" sz="1400" dirty="0">
                <a:latin typeface="Times New Roman" pitchFamily="18" charset="0"/>
                <a:cs typeface="Times New Roman" pitchFamily="18" charset="0"/>
              </a:rPr>
              <a:t> ікони Божої Матері врятувало місто від нападу ворогів у період Кримської війни 1853-1856 рр. На 1872 р. було зібрано з народних пожертв потрібну суму і міська дума без жодного викупу передала безоплатно землю під забудову. </a:t>
            </a:r>
            <a:r>
              <a:rPr lang="uk-UA" sz="1400" dirty="0" err="1">
                <a:latin typeface="Times New Roman" pitchFamily="18" charset="0"/>
                <a:cs typeface="Times New Roman" pitchFamily="18" charset="0"/>
              </a:rPr>
              <a:t>Проєет</a:t>
            </a:r>
            <a:r>
              <a:rPr lang="uk-UA" sz="1400" dirty="0">
                <a:latin typeface="Times New Roman" pitchFamily="18" charset="0"/>
                <a:cs typeface="Times New Roman" pitchFamily="18" charset="0"/>
              </a:rPr>
              <a:t> було створено архітектором Федором Івановичем </a:t>
            </a:r>
            <a:r>
              <a:rPr lang="uk-UA" sz="1400" dirty="0" err="1">
                <a:latin typeface="Times New Roman" pitchFamily="18" charset="0"/>
                <a:cs typeface="Times New Roman" pitchFamily="18" charset="0"/>
              </a:rPr>
              <a:t>Еппінгером</a:t>
            </a:r>
            <a:r>
              <a:rPr lang="uk-UA" sz="1400" dirty="0">
                <a:latin typeface="Times New Roman" pitchFamily="18" charset="0"/>
                <a:cs typeface="Times New Roman" pitchFamily="18" charset="0"/>
              </a:rPr>
              <a:t>, керував будівництвом архітектор Євген Антонович </a:t>
            </a:r>
            <a:r>
              <a:rPr lang="uk-UA" sz="1400" dirty="0" err="1">
                <a:latin typeface="Times New Roman" pitchFamily="18" charset="0"/>
                <a:cs typeface="Times New Roman" pitchFamily="18" charset="0"/>
              </a:rPr>
              <a:t>Штукенберг</a:t>
            </a:r>
            <a:r>
              <a:rPr lang="uk-UA" sz="1400" dirty="0">
                <a:latin typeface="Times New Roman" pitchFamily="18" charset="0"/>
                <a:cs typeface="Times New Roman" pitchFamily="18" charset="0"/>
              </a:rPr>
              <a:t>. З </a:t>
            </a:r>
            <a:r>
              <a:rPr lang="uk-UA" sz="1400" dirty="0" err="1">
                <a:latin typeface="Times New Roman" pitchFamily="18" charset="0"/>
                <a:cs typeface="Times New Roman" pitchFamily="18" charset="0"/>
              </a:rPr>
              <a:t>перевами</a:t>
            </a:r>
            <a:r>
              <a:rPr lang="uk-UA" sz="1400" dirty="0">
                <a:latin typeface="Times New Roman" pitchFamily="18" charset="0"/>
                <a:cs typeface="Times New Roman" pitchFamily="18" charset="0"/>
              </a:rPr>
              <a:t> храм було завершено до 1917 р. В 1934 р. церкву передали заводу імені 61-го комунара під клуб. У період окупації міста військами нацистської Німеччини богослужіння у храмі відновилося. До 1949 р. тривали богослужіння, а 27 січня 1949 р. Миколаївський облвиконком повернув храм суднобудівному заводу, відновлюється молодіжний клуб, кінотеатр. Після здобуття незалежності собор передали до Української православної церкви Київського Патріархату, в 1993 р. прибув єпископ Миколаївський та Херсонський Володимир і храм відродився. Реконструкція завершилась в 2004 р.</a:t>
            </a:r>
            <a:endParaRPr lang="ru-RU" sz="1400" dirty="0">
              <a:solidFill>
                <a:srgbClr val="002060"/>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3161" y="0"/>
            <a:ext cx="3348840" cy="5025224"/>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159" y="1"/>
            <a:ext cx="2991001" cy="2243251"/>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9804" y="3030432"/>
            <a:ext cx="2993357" cy="1994792"/>
          </a:xfrm>
          <a:prstGeom prst="rect">
            <a:avLst/>
          </a:prstGeom>
        </p:spPr>
      </p:pic>
    </p:spTree>
    <p:extLst>
      <p:ext uri="{BB962C8B-B14F-4D97-AF65-F5344CB8AC3E}">
        <p14:creationId xmlns:p14="http://schemas.microsoft.com/office/powerpoint/2010/main" val="41889917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b="-34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8562" y="4138448"/>
            <a:ext cx="12173438" cy="2719551"/>
          </a:xfrm>
          <a:gradFill>
            <a:gsLst>
              <a:gs pos="0">
                <a:srgbClr val="5E9EFF">
                  <a:alpha val="0"/>
                </a:srgbClr>
              </a:gs>
              <a:gs pos="39999">
                <a:srgbClr val="85C2FF"/>
              </a:gs>
              <a:gs pos="70000">
                <a:srgbClr val="C4D6EB"/>
              </a:gs>
              <a:gs pos="100000">
                <a:srgbClr val="FFEBFA"/>
              </a:gs>
            </a:gsLst>
            <a:lin ang="8100000" scaled="0"/>
          </a:gradFill>
        </p:spPr>
        <p:txBody>
          <a:bodyPr>
            <a:normAutofit fontScale="77500" lnSpcReduction="20000"/>
          </a:bodyPr>
          <a:lstStyle/>
          <a:p>
            <a:pPr marL="0" indent="0" algn="just">
              <a:buNone/>
            </a:pPr>
            <a:r>
              <a:rPr lang="uk-UA" sz="2000" dirty="0" smtClean="0">
                <a:solidFill>
                  <a:schemeClr val="tx1">
                    <a:lumMod val="95000"/>
                    <a:lumOff val="5000"/>
                  </a:schemeClr>
                </a:solidFill>
                <a:latin typeface="Times New Roman"/>
                <a:ea typeface="Times New Roman"/>
              </a:rPr>
              <a:t>В </a:t>
            </a:r>
            <a:r>
              <a:rPr lang="uk-UA" sz="2000" b="1" dirty="0">
                <a:solidFill>
                  <a:schemeClr val="tx1">
                    <a:lumMod val="95000"/>
                    <a:lumOff val="5000"/>
                  </a:schemeClr>
                </a:solidFill>
                <a:latin typeface="Times New Roman"/>
                <a:ea typeface="Times New Roman"/>
              </a:rPr>
              <a:t>2001 р.</a:t>
            </a:r>
            <a:r>
              <a:rPr lang="uk-UA" sz="2000" dirty="0">
                <a:solidFill>
                  <a:schemeClr val="tx1">
                    <a:lumMod val="95000"/>
                    <a:lumOff val="5000"/>
                  </a:schemeClr>
                </a:solidFill>
                <a:latin typeface="Times New Roman"/>
                <a:ea typeface="Times New Roman"/>
              </a:rPr>
              <a:t> навпроти храму було встановлено </a:t>
            </a:r>
            <a:r>
              <a:rPr lang="uk-UA" sz="2000" dirty="0" err="1">
                <a:solidFill>
                  <a:schemeClr val="tx1">
                    <a:lumMod val="95000"/>
                    <a:lumOff val="5000"/>
                  </a:schemeClr>
                </a:solidFill>
                <a:latin typeface="Times New Roman"/>
                <a:ea typeface="Times New Roman"/>
              </a:rPr>
              <a:t>пам</a:t>
            </a:r>
            <a:r>
              <a:rPr lang="ru-RU" sz="2000" dirty="0">
                <a:solidFill>
                  <a:schemeClr val="tx1">
                    <a:lumMod val="95000"/>
                    <a:lumOff val="5000"/>
                  </a:schemeClr>
                </a:solidFill>
                <a:latin typeface="Times New Roman"/>
                <a:ea typeface="Times New Roman"/>
              </a:rPr>
              <a:t>’</a:t>
            </a:r>
            <a:r>
              <a:rPr lang="ru-RU" sz="2000" dirty="0" err="1">
                <a:solidFill>
                  <a:schemeClr val="tx1">
                    <a:lumMod val="95000"/>
                    <a:lumOff val="5000"/>
                  </a:schemeClr>
                </a:solidFill>
                <a:latin typeface="Times New Roman"/>
                <a:ea typeface="Times New Roman"/>
              </a:rPr>
              <a:t>ятний</a:t>
            </a:r>
            <a:r>
              <a:rPr lang="ru-RU" sz="2000" dirty="0">
                <a:solidFill>
                  <a:schemeClr val="tx1">
                    <a:lumMod val="95000"/>
                    <a:lumOff val="5000"/>
                  </a:schemeClr>
                </a:solidFill>
                <a:latin typeface="Times New Roman"/>
                <a:ea typeface="Times New Roman"/>
              </a:rPr>
              <a:t> </a:t>
            </a:r>
            <a:r>
              <a:rPr lang="uk-UA" sz="2000" dirty="0">
                <a:solidFill>
                  <a:schemeClr val="tx1">
                    <a:lumMod val="95000"/>
                    <a:lumOff val="5000"/>
                  </a:schemeClr>
                </a:solidFill>
                <a:latin typeface="Times New Roman"/>
                <a:ea typeface="Times New Roman"/>
              </a:rPr>
              <a:t>хрест на честь 2000-ліття Різдва Ісуса Христа. </a:t>
            </a:r>
            <a:r>
              <a:rPr lang="ru-RU" sz="2000" dirty="0" err="1">
                <a:solidFill>
                  <a:schemeClr val="tx1">
                    <a:lumMod val="95000"/>
                    <a:lumOff val="5000"/>
                  </a:schemeClr>
                </a:solidFill>
                <a:latin typeface="Times New Roman"/>
                <a:ea typeface="Times New Roman"/>
              </a:rPr>
              <a:t>Освячено</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Володимиром</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Архієпископом</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Миколаївським</a:t>
            </a:r>
            <a:r>
              <a:rPr lang="ru-RU" sz="2000" dirty="0">
                <a:solidFill>
                  <a:schemeClr val="tx1">
                    <a:lumMod val="95000"/>
                    <a:lumOff val="5000"/>
                  </a:schemeClr>
                </a:solidFill>
                <a:latin typeface="Times New Roman"/>
                <a:ea typeface="Times New Roman"/>
              </a:rPr>
              <a:t> і </a:t>
            </a:r>
            <a:r>
              <a:rPr lang="ru-RU" sz="2000" dirty="0" err="1">
                <a:solidFill>
                  <a:schemeClr val="tx1">
                    <a:lumMod val="95000"/>
                    <a:lumOff val="5000"/>
                  </a:schemeClr>
                </a:solidFill>
                <a:latin typeface="Times New Roman"/>
                <a:ea typeface="Times New Roman"/>
              </a:rPr>
              <a:t>Богоявленським</a:t>
            </a:r>
            <a:r>
              <a:rPr lang="uk-UA" sz="2000" dirty="0">
                <a:solidFill>
                  <a:schemeClr val="tx1">
                    <a:lumMod val="95000"/>
                    <a:lumOff val="5000"/>
                  </a:schemeClr>
                </a:solidFill>
                <a:latin typeface="Times New Roman"/>
                <a:ea typeface="Times New Roman"/>
              </a:rPr>
              <a:t>. Основою духовного життя нашої країни виступає церква і саме християнство </a:t>
            </a:r>
            <a:r>
              <a:rPr lang="uk-UA" sz="2000" dirty="0" err="1">
                <a:solidFill>
                  <a:schemeClr val="tx1">
                    <a:lumMod val="95000"/>
                    <a:lumOff val="5000"/>
                  </a:schemeClr>
                </a:solidFill>
                <a:latin typeface="Times New Roman"/>
                <a:ea typeface="Times New Roman"/>
              </a:rPr>
              <a:t>допомогало</a:t>
            </a:r>
            <a:r>
              <a:rPr lang="uk-UA" sz="2000" dirty="0">
                <a:solidFill>
                  <a:schemeClr val="tx1">
                    <a:lumMod val="95000"/>
                    <a:lumOff val="5000"/>
                  </a:schemeClr>
                </a:solidFill>
                <a:latin typeface="Times New Roman"/>
                <a:ea typeface="Times New Roman"/>
              </a:rPr>
              <a:t> вистояти в страшні часи випробувань. Сьогодні цей знак уникнув ушкоджень навіть в умовах «прильотів» поруч з ним ворожих снарядів та ракет. Вкрай символічним є те, що за ним розташований сквер імені Ради Європи. В 2009 р. на </a:t>
            </a:r>
            <a:r>
              <a:rPr lang="ru-RU" sz="2000" dirty="0" err="1">
                <a:solidFill>
                  <a:schemeClr val="tx1">
                    <a:lumMod val="95000"/>
                    <a:lumOff val="5000"/>
                  </a:schemeClr>
                </a:solidFill>
                <a:latin typeface="Times New Roman"/>
                <a:ea typeface="Times New Roman"/>
              </a:rPr>
              <a:t>сесії</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Миколаївської</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міської</a:t>
            </a:r>
            <a:r>
              <a:rPr lang="ru-RU" sz="2000" dirty="0">
                <a:solidFill>
                  <a:schemeClr val="tx1">
                    <a:lumMod val="95000"/>
                    <a:lumOff val="5000"/>
                  </a:schemeClr>
                </a:solidFill>
                <a:latin typeface="Times New Roman"/>
                <a:ea typeface="Times New Roman"/>
              </a:rPr>
              <a:t> ради 18 </a:t>
            </a:r>
            <a:r>
              <a:rPr lang="ru-RU" sz="2000" dirty="0" err="1">
                <a:solidFill>
                  <a:schemeClr val="tx1">
                    <a:lumMod val="95000"/>
                    <a:lumOff val="5000"/>
                  </a:schemeClr>
                </a:solidFill>
                <a:latin typeface="Times New Roman"/>
                <a:ea typeface="Times New Roman"/>
              </a:rPr>
              <a:t>червня</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депутати</a:t>
            </a:r>
            <a:r>
              <a:rPr lang="ru-RU" sz="2000" dirty="0">
                <a:solidFill>
                  <a:schemeClr val="tx1">
                    <a:lumMod val="95000"/>
                    <a:lumOff val="5000"/>
                  </a:schemeClr>
                </a:solidFill>
                <a:latin typeface="Times New Roman"/>
                <a:ea typeface="Times New Roman"/>
              </a:rPr>
              <a:t> затвердили </a:t>
            </a:r>
            <a:r>
              <a:rPr lang="ru-RU" sz="2000" dirty="0" err="1">
                <a:solidFill>
                  <a:schemeClr val="tx1">
                    <a:lumMod val="95000"/>
                    <a:lumOff val="5000"/>
                  </a:schemeClr>
                </a:solidFill>
                <a:latin typeface="Times New Roman"/>
                <a:ea typeface="Times New Roman"/>
              </a:rPr>
              <a:t>проекти</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землеустрою</a:t>
            </a:r>
            <a:r>
              <a:rPr lang="ru-RU" sz="2000" dirty="0">
                <a:solidFill>
                  <a:schemeClr val="tx1">
                    <a:lumMod val="95000"/>
                    <a:lumOff val="5000"/>
                  </a:schemeClr>
                </a:solidFill>
                <a:latin typeface="Times New Roman"/>
                <a:ea typeface="Times New Roman"/>
              </a:rPr>
              <a:t> скверу.</a:t>
            </a:r>
            <a:r>
              <a:rPr lang="uk-UA" sz="2000" dirty="0">
                <a:solidFill>
                  <a:schemeClr val="tx1">
                    <a:lumMod val="95000"/>
                    <a:lumOff val="5000"/>
                  </a:schemeClr>
                </a:solidFill>
                <a:latin typeface="Times New Roman"/>
                <a:ea typeface="Times New Roman"/>
              </a:rPr>
              <a:t> Цим рішенням було задекларовано, що </a:t>
            </a:r>
            <a:r>
              <a:rPr lang="ru-RU" sz="2000" dirty="0" err="1">
                <a:solidFill>
                  <a:schemeClr val="tx1">
                    <a:lumMod val="95000"/>
                    <a:lumOff val="5000"/>
                  </a:schemeClr>
                </a:solidFill>
                <a:latin typeface="Times New Roman"/>
                <a:ea typeface="Times New Roman"/>
              </a:rPr>
              <a:t>Миколаїв</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впевнено</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крокує</a:t>
            </a:r>
            <a:r>
              <a:rPr lang="ru-RU" sz="2000" dirty="0">
                <a:solidFill>
                  <a:schemeClr val="tx1">
                    <a:lumMod val="95000"/>
                    <a:lumOff val="5000"/>
                  </a:schemeClr>
                </a:solidFill>
                <a:latin typeface="Times New Roman"/>
                <a:ea typeface="Times New Roman"/>
              </a:rPr>
              <a:t> шляхом до </a:t>
            </a:r>
            <a:r>
              <a:rPr lang="ru-RU" sz="2000" dirty="0" err="1">
                <a:solidFill>
                  <a:schemeClr val="tx1">
                    <a:lumMod val="95000"/>
                    <a:lumOff val="5000"/>
                  </a:schemeClr>
                </a:solidFill>
                <a:latin typeface="Times New Roman"/>
                <a:ea typeface="Times New Roman"/>
              </a:rPr>
              <a:t>Європи</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Завдяки</a:t>
            </a:r>
            <a:r>
              <a:rPr lang="ru-RU" sz="2000" dirty="0">
                <a:solidFill>
                  <a:schemeClr val="tx1">
                    <a:lumMod val="95000"/>
                    <a:lumOff val="5000"/>
                  </a:schemeClr>
                </a:solidFill>
                <a:latin typeface="Times New Roman"/>
                <a:ea typeface="Times New Roman"/>
              </a:rPr>
              <a:t> скверу в </a:t>
            </a:r>
            <a:r>
              <a:rPr lang="ru-RU" sz="2000" dirty="0" err="1">
                <a:solidFill>
                  <a:schemeClr val="tx1">
                    <a:lumMod val="95000"/>
                    <a:lumOff val="5000"/>
                  </a:schemeClr>
                </a:solidFill>
                <a:latin typeface="Times New Roman"/>
                <a:ea typeface="Times New Roman"/>
              </a:rPr>
              <a:t>міста</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з'явились</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нові</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басейн</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фонтани</a:t>
            </a:r>
            <a:r>
              <a:rPr lang="ru-RU" sz="2000" dirty="0">
                <a:solidFill>
                  <a:schemeClr val="tx1">
                    <a:lumMod val="95000"/>
                    <a:lumOff val="5000"/>
                  </a:schemeClr>
                </a:solidFill>
                <a:latin typeface="Times New Roman"/>
                <a:ea typeface="Times New Roman"/>
              </a:rPr>
              <a:t> і </a:t>
            </a:r>
            <a:r>
              <a:rPr lang="ru-RU" sz="2000" dirty="0" err="1">
                <a:solidFill>
                  <a:schemeClr val="tx1">
                    <a:lumMod val="95000"/>
                    <a:lumOff val="5000"/>
                  </a:schemeClr>
                </a:solidFill>
                <a:latin typeface="Times New Roman"/>
                <a:ea typeface="Times New Roman"/>
              </a:rPr>
              <a:t>новенькі</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доріжки</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викладені</a:t>
            </a:r>
            <a:r>
              <a:rPr lang="ru-RU" sz="2000" dirty="0">
                <a:solidFill>
                  <a:schemeClr val="tx1">
                    <a:lumMod val="95000"/>
                    <a:lumOff val="5000"/>
                  </a:schemeClr>
                </a:solidFill>
                <a:latin typeface="Times New Roman"/>
                <a:ea typeface="Times New Roman"/>
              </a:rPr>
              <a:t> тротуарною </a:t>
            </a:r>
            <a:r>
              <a:rPr lang="ru-RU" sz="2000" dirty="0" err="1">
                <a:solidFill>
                  <a:schemeClr val="tx1">
                    <a:lumMod val="95000"/>
                    <a:lumOff val="5000"/>
                  </a:schemeClr>
                </a:solidFill>
                <a:latin typeface="Times New Roman"/>
                <a:ea typeface="Times New Roman"/>
              </a:rPr>
              <a:t>плиткою</a:t>
            </a:r>
            <a:r>
              <a:rPr lang="ru-RU" sz="2000" dirty="0">
                <a:solidFill>
                  <a:schemeClr val="tx1">
                    <a:lumMod val="95000"/>
                    <a:lumOff val="5000"/>
                  </a:schemeClr>
                </a:solidFill>
                <a:latin typeface="Times New Roman"/>
                <a:ea typeface="Times New Roman"/>
              </a:rPr>
              <a:t>.</a:t>
            </a:r>
            <a:r>
              <a:rPr lang="uk-UA" sz="2000" dirty="0">
                <a:solidFill>
                  <a:schemeClr val="tx1">
                    <a:lumMod val="95000"/>
                    <a:lumOff val="5000"/>
                  </a:schemeClr>
                </a:solidFill>
                <a:latin typeface="Times New Roman"/>
                <a:ea typeface="Times New Roman"/>
              </a:rPr>
              <a:t> У вересні 2009 року його було урочисто відкрито. Нестандартним було встановлення китайських левів та монумент Єдина Європа. В квітні(7) 2016 р. висадили 24 </a:t>
            </a:r>
            <a:r>
              <a:rPr lang="uk-UA" sz="2000" dirty="0" err="1">
                <a:solidFill>
                  <a:schemeClr val="tx1">
                    <a:lumMod val="95000"/>
                    <a:lumOff val="5000"/>
                  </a:schemeClr>
                </a:solidFill>
                <a:latin typeface="Times New Roman"/>
                <a:ea typeface="Times New Roman"/>
              </a:rPr>
              <a:t>сакури</a:t>
            </a:r>
            <a:r>
              <a:rPr lang="uk-UA" sz="2000" dirty="0">
                <a:solidFill>
                  <a:schemeClr val="tx1">
                    <a:lumMod val="95000"/>
                    <a:lumOff val="5000"/>
                  </a:schemeClr>
                </a:solidFill>
                <a:latin typeface="Times New Roman"/>
                <a:ea typeface="Times New Roman"/>
              </a:rPr>
              <a:t>, які привезли із Закарпаття і символізували кількість років незалежності України. Ініціював висадку дерев заступник голови облради Михайло Соколов. Щоправда виглядала добра акція за старими традиціями чиновників. Посадити дерева та пов'язати їх </a:t>
            </a:r>
            <a:r>
              <a:rPr lang="uk-UA" sz="2000" dirty="0" err="1">
                <a:solidFill>
                  <a:schemeClr val="tx1">
                    <a:lumMod val="95000"/>
                    <a:lumOff val="5000"/>
                  </a:schemeClr>
                </a:solidFill>
                <a:latin typeface="Times New Roman"/>
                <a:ea typeface="Times New Roman"/>
              </a:rPr>
              <a:t>синьо-жотвними</a:t>
            </a:r>
            <a:r>
              <a:rPr lang="uk-UA" sz="2000" dirty="0">
                <a:solidFill>
                  <a:schemeClr val="tx1">
                    <a:lumMod val="95000"/>
                    <a:lumOff val="5000"/>
                  </a:schemeClr>
                </a:solidFill>
                <a:latin typeface="Times New Roman"/>
                <a:ea typeface="Times New Roman"/>
              </a:rPr>
              <a:t> стрічками приїхали партійці "Батьківщини", голова облради Вікторія Москаленко та голова ОДА Вадим </a:t>
            </a:r>
            <a:r>
              <a:rPr lang="uk-UA" sz="2000" dirty="0" err="1">
                <a:solidFill>
                  <a:schemeClr val="tx1">
                    <a:lumMod val="95000"/>
                    <a:lumOff val="5000"/>
                  </a:schemeClr>
                </a:solidFill>
                <a:latin typeface="Times New Roman"/>
                <a:ea typeface="Times New Roman"/>
              </a:rPr>
              <a:t>Меріков</a:t>
            </a:r>
            <a:r>
              <a:rPr lang="uk-UA" sz="2000" dirty="0">
                <a:solidFill>
                  <a:schemeClr val="tx1">
                    <a:lumMod val="95000"/>
                    <a:lumOff val="5000"/>
                  </a:schemeClr>
                </a:solidFill>
                <a:latin typeface="Times New Roman"/>
                <a:ea typeface="Times New Roman"/>
              </a:rPr>
              <a:t>, які у костюмах присипали дерева землею на камери. </a:t>
            </a:r>
            <a:r>
              <a:rPr lang="ru-RU" sz="2000" dirty="0">
                <a:solidFill>
                  <a:schemeClr val="tx1">
                    <a:lumMod val="95000"/>
                    <a:lumOff val="5000"/>
                  </a:schemeClr>
                </a:solidFill>
                <a:latin typeface="Times New Roman"/>
                <a:ea typeface="Times New Roman"/>
              </a:rPr>
              <a:t> 7 </a:t>
            </a:r>
            <a:r>
              <a:rPr lang="ru-RU" sz="2000" dirty="0" err="1">
                <a:solidFill>
                  <a:schemeClr val="tx1">
                    <a:lumMod val="95000"/>
                    <a:lumOff val="5000"/>
                  </a:schemeClr>
                </a:solidFill>
                <a:latin typeface="Times New Roman"/>
                <a:ea typeface="Times New Roman"/>
              </a:rPr>
              <a:t>квітня</a:t>
            </a:r>
            <a:r>
              <a:rPr lang="ru-RU" sz="2000" dirty="0">
                <a:solidFill>
                  <a:schemeClr val="tx1">
                    <a:lumMod val="95000"/>
                    <a:lumOff val="5000"/>
                  </a:schemeClr>
                </a:solidFill>
                <a:latin typeface="Times New Roman"/>
                <a:ea typeface="Times New Roman"/>
              </a:rPr>
              <a:t>, до </a:t>
            </a:r>
            <a:r>
              <a:rPr lang="ru-RU" sz="2000" dirty="0" err="1">
                <a:solidFill>
                  <a:schemeClr val="tx1">
                    <a:lumMod val="95000"/>
                    <a:lumOff val="5000"/>
                  </a:schemeClr>
                </a:solidFill>
                <a:latin typeface="Times New Roman"/>
                <a:ea typeface="Times New Roman"/>
              </a:rPr>
              <a:t>Миколаєва</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приїхали</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турецькі</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інвестори</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що</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зацікавилися</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Міжнародним</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аеропортом</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Миколаїв</a:t>
            </a:r>
            <a:r>
              <a:rPr lang="ru-RU" sz="2000" dirty="0">
                <a:solidFill>
                  <a:schemeClr val="tx1">
                    <a:lumMod val="95000"/>
                    <a:lumOff val="5000"/>
                  </a:schemeClr>
                </a:solidFill>
                <a:latin typeface="Times New Roman"/>
                <a:ea typeface="Times New Roman"/>
              </a:rPr>
              <a:t>". В </a:t>
            </a:r>
            <a:r>
              <a:rPr lang="ru-RU" sz="2000" dirty="0" err="1">
                <a:solidFill>
                  <a:schemeClr val="tx1">
                    <a:lumMod val="95000"/>
                    <a:lumOff val="5000"/>
                  </a:schemeClr>
                </a:solidFill>
                <a:latin typeface="Times New Roman"/>
                <a:ea typeface="Times New Roman"/>
              </a:rPr>
              <a:t>обласній</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раді</a:t>
            </a:r>
            <a:r>
              <a:rPr lang="ru-RU" sz="2000" dirty="0">
                <a:solidFill>
                  <a:schemeClr val="tx1">
                    <a:lumMod val="95000"/>
                    <a:lumOff val="5000"/>
                  </a:schemeClr>
                </a:solidFill>
                <a:latin typeface="Times New Roman"/>
                <a:ea typeface="Times New Roman"/>
              </a:rPr>
              <a:t> вони </a:t>
            </a:r>
            <a:r>
              <a:rPr lang="ru-RU" sz="2000" dirty="0" err="1">
                <a:solidFill>
                  <a:schemeClr val="tx1">
                    <a:lumMod val="95000"/>
                    <a:lumOff val="5000"/>
                  </a:schemeClr>
                </a:solidFill>
                <a:latin typeface="Times New Roman"/>
                <a:ea typeface="Times New Roman"/>
              </a:rPr>
              <a:t>підписали</a:t>
            </a:r>
            <a:r>
              <a:rPr lang="ru-RU" sz="2000" dirty="0">
                <a:solidFill>
                  <a:schemeClr val="tx1">
                    <a:lumMod val="95000"/>
                    <a:lumOff val="5000"/>
                  </a:schemeClr>
                </a:solidFill>
                <a:latin typeface="Times New Roman"/>
                <a:ea typeface="Times New Roman"/>
              </a:rPr>
              <a:t> меморандум, а </a:t>
            </a:r>
            <a:r>
              <a:rPr lang="ru-RU" sz="2000" dirty="0" err="1">
                <a:solidFill>
                  <a:schemeClr val="tx1">
                    <a:lumMod val="95000"/>
                    <a:lumOff val="5000"/>
                  </a:schemeClr>
                </a:solidFill>
                <a:latin typeface="Times New Roman"/>
                <a:ea typeface="Times New Roman"/>
              </a:rPr>
              <a:t>потім</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їх</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також</a:t>
            </a:r>
            <a:r>
              <a:rPr lang="ru-RU" sz="2000" dirty="0">
                <a:solidFill>
                  <a:schemeClr val="tx1">
                    <a:lumMod val="95000"/>
                    <a:lumOff val="5000"/>
                  </a:schemeClr>
                </a:solidFill>
                <a:latin typeface="Times New Roman"/>
                <a:ea typeface="Times New Roman"/>
              </a:rPr>
              <a:t> запросили до </a:t>
            </a:r>
            <a:r>
              <a:rPr lang="ru-RU" sz="2000" dirty="0" err="1">
                <a:solidFill>
                  <a:schemeClr val="tx1">
                    <a:lumMod val="95000"/>
                    <a:lumOff val="5000"/>
                  </a:schemeClr>
                </a:solidFill>
                <a:latin typeface="Times New Roman"/>
                <a:ea typeface="Times New Roman"/>
              </a:rPr>
              <a:t>висадки</a:t>
            </a:r>
            <a:r>
              <a:rPr lang="ru-RU" sz="2000" dirty="0">
                <a:solidFill>
                  <a:schemeClr val="tx1">
                    <a:lumMod val="95000"/>
                    <a:lumOff val="5000"/>
                  </a:schemeClr>
                </a:solidFill>
                <a:latin typeface="Times New Roman"/>
                <a:ea typeface="Times New Roman"/>
              </a:rPr>
              <a:t> дерев. Тому </a:t>
            </a:r>
            <a:r>
              <a:rPr lang="ru-RU" sz="2000" dirty="0" err="1">
                <a:solidFill>
                  <a:schemeClr val="tx1">
                    <a:lumMod val="95000"/>
                    <a:lumOff val="5000"/>
                  </a:schemeClr>
                </a:solidFill>
                <a:latin typeface="Times New Roman"/>
                <a:ea typeface="Times New Roman"/>
              </a:rPr>
              <a:t>поряд</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із</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синьо-жовтими</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стрічками</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пов'язали</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червоно-білі</a:t>
            </a:r>
            <a:r>
              <a:rPr lang="ru-RU" sz="2000" dirty="0">
                <a:solidFill>
                  <a:schemeClr val="tx1">
                    <a:lumMod val="95000"/>
                    <a:lumOff val="5000"/>
                  </a:schemeClr>
                </a:solidFill>
                <a:latin typeface="Times New Roman"/>
                <a:ea typeface="Times New Roman"/>
              </a:rPr>
              <a:t> - </a:t>
            </a:r>
            <a:r>
              <a:rPr lang="ru-RU" sz="2000" dirty="0" err="1">
                <a:solidFill>
                  <a:schemeClr val="tx1">
                    <a:lumMod val="95000"/>
                    <a:lumOff val="5000"/>
                  </a:schemeClr>
                </a:solidFill>
                <a:latin typeface="Times New Roman"/>
                <a:ea typeface="Times New Roman"/>
              </a:rPr>
              <a:t>кольорів</a:t>
            </a:r>
            <a:r>
              <a:rPr lang="ru-RU" sz="2000" dirty="0">
                <a:solidFill>
                  <a:schemeClr val="tx1">
                    <a:lumMod val="95000"/>
                    <a:lumOff val="5000"/>
                  </a:schemeClr>
                </a:solidFill>
                <a:latin typeface="Times New Roman"/>
                <a:ea typeface="Times New Roman"/>
              </a:rPr>
              <a:t> </a:t>
            </a:r>
            <a:r>
              <a:rPr lang="ru-RU" sz="2000" dirty="0" err="1">
                <a:solidFill>
                  <a:schemeClr val="tx1">
                    <a:lumMod val="95000"/>
                    <a:lumOff val="5000"/>
                  </a:schemeClr>
                </a:solidFill>
                <a:latin typeface="Times New Roman"/>
                <a:ea typeface="Times New Roman"/>
              </a:rPr>
              <a:t>турецького</a:t>
            </a:r>
            <a:r>
              <a:rPr lang="ru-RU" sz="2000" dirty="0">
                <a:solidFill>
                  <a:schemeClr val="tx1">
                    <a:lumMod val="95000"/>
                    <a:lumOff val="5000"/>
                  </a:schemeClr>
                </a:solidFill>
                <a:latin typeface="Times New Roman"/>
                <a:ea typeface="Times New Roman"/>
              </a:rPr>
              <a:t> прапора.</a:t>
            </a:r>
          </a:p>
          <a:p>
            <a:pPr marL="0" indent="0" algn="just">
              <a:buNone/>
            </a:pPr>
            <a:endParaRPr lang="ru-RU" sz="2000" dirty="0">
              <a:solidFill>
                <a:schemeClr val="tx1">
                  <a:lumMod val="95000"/>
                  <a:lumOff val="5000"/>
                </a:schemeClr>
              </a:solidFill>
              <a:latin typeface="Times New Roman"/>
              <a:ea typeface="Times New Roman"/>
            </a:endParaRPr>
          </a:p>
          <a:p>
            <a:pPr marL="0" indent="0" algn="just">
              <a:buNone/>
            </a:pPr>
            <a:endParaRPr lang="ru-RU" sz="2000" dirty="0">
              <a:solidFill>
                <a:schemeClr val="tx1">
                  <a:lumMod val="95000"/>
                  <a:lumOff val="5000"/>
                </a:schemeClr>
              </a:solidFill>
              <a:latin typeface="Times New Roman"/>
              <a:ea typeface="Times New Roman"/>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707728" cy="1805152"/>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7729" y="0"/>
            <a:ext cx="1202683" cy="1805152"/>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7062" y="0"/>
            <a:ext cx="2984937" cy="1989181"/>
          </a:xfrm>
          <a:prstGeom prst="rect">
            <a:avLst/>
          </a:prstGeom>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6345" y="1978446"/>
            <a:ext cx="3205655" cy="2136268"/>
          </a:xfrm>
          <a:prstGeom prst="rect">
            <a:avLst/>
          </a:prstGeom>
        </p:spPr>
      </p:pic>
      <p:pic>
        <p:nvPicPr>
          <p:cNvPr id="15" name="Рисунок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2311565"/>
            <a:ext cx="2736010" cy="1823294"/>
          </a:xfrm>
          <a:prstGeom prst="rect">
            <a:avLst/>
          </a:prstGeom>
        </p:spPr>
      </p:pic>
      <p:pic>
        <p:nvPicPr>
          <p:cNvPr id="16" name="Рисунок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3670" y="2980041"/>
            <a:ext cx="1702676" cy="1134673"/>
          </a:xfrm>
          <a:prstGeom prst="rect">
            <a:avLst/>
          </a:prstGeom>
        </p:spPr>
      </p:pic>
    </p:spTree>
    <p:extLst>
      <p:ext uri="{BB962C8B-B14F-4D97-AF65-F5344CB8AC3E}">
        <p14:creationId xmlns:p14="http://schemas.microsoft.com/office/powerpoint/2010/main" val="131678655"/>
      </p:ext>
    </p:extLst>
  </p:cSld>
  <p:clrMapOvr>
    <a:masterClrMapping/>
  </p:clrMapOvr>
  <p:transition spd="slow">
    <p:wheel spokes="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39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0" y="4926724"/>
            <a:ext cx="12192000" cy="1931275"/>
          </a:xfrm>
          <a:gradFill>
            <a:gsLst>
              <a:gs pos="12000">
                <a:schemeClr val="bg2">
                  <a:tint val="90000"/>
                  <a:lumMod val="120000"/>
                  <a:alpha val="42000"/>
                </a:schemeClr>
              </a:gs>
              <a:gs pos="100000">
                <a:schemeClr val="bg2">
                  <a:shade val="98000"/>
                  <a:satMod val="120000"/>
                  <a:lumMod val="98000"/>
                </a:schemeClr>
              </a:gs>
            </a:gsLst>
            <a:lin ang="5400000" scaled="0"/>
          </a:gradFill>
        </p:spPr>
        <p:txBody>
          <a:bodyPr>
            <a:noAutofit/>
          </a:bodyPr>
          <a:lstStyle/>
          <a:p>
            <a:pPr marL="0" indent="0" algn="just">
              <a:buNone/>
            </a:pPr>
            <a:r>
              <a:rPr lang="ru-RU" sz="1400" b="1" dirty="0">
                <a:latin typeface="Times New Roman" pitchFamily="18" charset="0"/>
                <a:cs typeface="Times New Roman" pitchFamily="18" charset="0"/>
              </a:rPr>
              <a:t>20 </a:t>
            </a:r>
            <a:r>
              <a:rPr lang="uk-UA" sz="1400" b="1" dirty="0">
                <a:latin typeface="Times New Roman" pitchFamily="18" charset="0"/>
                <a:cs typeface="Times New Roman" pitchFamily="18" charset="0"/>
              </a:rPr>
              <a:t>лютого</a:t>
            </a:r>
            <a:r>
              <a:rPr lang="ru-RU" sz="1400" b="1" dirty="0">
                <a:latin typeface="Times New Roman" pitchFamily="18" charset="0"/>
                <a:cs typeface="Times New Roman" pitchFamily="18" charset="0"/>
              </a:rPr>
              <a:t> 2015</a:t>
            </a:r>
            <a:r>
              <a:rPr lang="uk-UA" sz="1400" b="1" dirty="0">
                <a:latin typeface="Times New Roman" pitchFamily="18" charset="0"/>
                <a:cs typeface="Times New Roman" pitchFamily="18" charset="0"/>
              </a:rPr>
              <a:t> року </a:t>
            </a:r>
            <a:r>
              <a:rPr lang="uk-UA" sz="1400" dirty="0">
                <a:latin typeface="Times New Roman" pitchFamily="18" charset="0"/>
                <a:cs typeface="Times New Roman" pitchFamily="18" charset="0"/>
              </a:rPr>
              <a:t>в парку Ради Європи в Миколаєві урочисто відкрили пам'ятник Небесній </a:t>
            </a:r>
            <a:r>
              <a:rPr lang="uk-UA" sz="1400" dirty="0">
                <a:latin typeface="Times New Roman" pitchFamily="18" charset="0"/>
                <a:cs typeface="Times New Roman" pitchFamily="18" charset="0"/>
              </a:rPr>
              <a:t>сотні. «Небесна сотня» - це 107 загиблих учасників Революції  гідності 2013-2014 рр. В лютому тоді загинуло 78 чоловік, наймолодшому було 17 років, а найстаршому 82 роки. </a:t>
            </a:r>
            <a:r>
              <a:rPr lang="uk-UA" sz="1400" dirty="0">
                <a:latin typeface="Times New Roman" pitchFamily="18" charset="0"/>
                <a:cs typeface="Times New Roman" pitchFamily="18" charset="0"/>
              </a:rPr>
              <a:t>Автор  </a:t>
            </a:r>
            <a:r>
              <a:rPr lang="uk-UA" sz="1400" dirty="0">
                <a:latin typeface="Times New Roman" pitchFamily="18" charset="0"/>
                <a:cs typeface="Times New Roman" pitchFamily="18" charset="0"/>
              </a:rPr>
              <a:t>пам'ятника художник Сергій Іванов та скульптор Володимир </a:t>
            </a:r>
            <a:r>
              <a:rPr lang="uk-UA" sz="1400" dirty="0" err="1">
                <a:latin typeface="Times New Roman" pitchFamily="18" charset="0"/>
                <a:cs typeface="Times New Roman" pitchFamily="18" charset="0"/>
              </a:rPr>
              <a:t>Цісарик</a:t>
            </a:r>
            <a:r>
              <a:rPr lang="uk-UA" sz="1400" dirty="0">
                <a:latin typeface="Times New Roman" pitchFamily="18" charset="0"/>
                <a:cs typeface="Times New Roman" pitchFamily="18" charset="0"/>
              </a:rPr>
              <a:t> з Львова. Автори намагались цією скульптурою втілити символ потяг до перемоги, самопожертву. Фактично і над пам'ятником </a:t>
            </a:r>
            <a:r>
              <a:rPr lang="uk-UA" sz="1400" dirty="0" err="1">
                <a:latin typeface="Times New Roman" pitchFamily="18" charset="0"/>
                <a:cs typeface="Times New Roman" pitchFamily="18" charset="0"/>
              </a:rPr>
              <a:t>Единої</a:t>
            </a:r>
            <a:r>
              <a:rPr lang="uk-UA" sz="1400" dirty="0">
                <a:latin typeface="Times New Roman" pitchFamily="18" charset="0"/>
                <a:cs typeface="Times New Roman" pitchFamily="18" charset="0"/>
              </a:rPr>
              <a:t> Європи працювали вони. Таким чином ми маємо в єдиному стилі скульптурне творіння. Як вдалося дізнатись у авторів – дві конструкції у вигляді крил, яку закручені в енергійному русі втілюють </a:t>
            </a:r>
            <a:r>
              <a:rPr lang="uk-UA" sz="1400" b="1" dirty="0" err="1">
                <a:latin typeface="Times New Roman" pitchFamily="18" charset="0"/>
                <a:cs typeface="Times New Roman" pitchFamily="18" charset="0"/>
              </a:rPr>
              <a:t>Інь</a:t>
            </a:r>
            <a:r>
              <a:rPr lang="uk-UA" sz="1400" dirty="0">
                <a:latin typeface="Times New Roman" pitchFamily="18" charset="0"/>
                <a:cs typeface="Times New Roman" pitchFamily="18" charset="0"/>
              </a:rPr>
              <a:t> – субстанція «земля» та </a:t>
            </a:r>
            <a:r>
              <a:rPr lang="uk-UA" sz="1400" b="1" dirty="0" err="1">
                <a:latin typeface="Times New Roman" pitchFamily="18" charset="0"/>
                <a:cs typeface="Times New Roman" pitchFamily="18" charset="0"/>
              </a:rPr>
              <a:t>Янь</a:t>
            </a:r>
            <a:r>
              <a:rPr lang="uk-UA" sz="1400" dirty="0">
                <a:latin typeface="Times New Roman" pitchFamily="18" charset="0"/>
                <a:cs typeface="Times New Roman" pitchFamily="18" charset="0"/>
              </a:rPr>
              <a:t> – субстанція «небо». Автори також зазначили, Сергій Іванов, що пам'ятник  втілює воскресіння та боротьбу за мир, а Володимир </a:t>
            </a:r>
            <a:r>
              <a:rPr lang="uk-UA" sz="1400" dirty="0" err="1">
                <a:latin typeface="Times New Roman" pitchFamily="18" charset="0"/>
                <a:cs typeface="Times New Roman" pitchFamily="18" charset="0"/>
              </a:rPr>
              <a:t>Цісарик</a:t>
            </a:r>
            <a:r>
              <a:rPr lang="uk-UA" sz="1400" dirty="0">
                <a:latin typeface="Times New Roman" pitchFamily="18" charset="0"/>
                <a:cs typeface="Times New Roman" pitchFamily="18" charset="0"/>
              </a:rPr>
              <a:t> побажав усім присутнім не забувати самопожертву загиблих відчайдухів Небесної сотні та не дозволити повторення цих трагічних подій. Станом на 2015 р. це була </a:t>
            </a:r>
            <a:r>
              <a:rPr lang="uk-UA" sz="1400" b="1" dirty="0">
                <a:latin typeface="Times New Roman" pitchFamily="18" charset="0"/>
                <a:cs typeface="Times New Roman" pitchFamily="18" charset="0"/>
              </a:rPr>
              <a:t>найбільша скульптура по Україні </a:t>
            </a:r>
            <a:r>
              <a:rPr lang="uk-UA" sz="1400" dirty="0">
                <a:latin typeface="Times New Roman" pitchFamily="18" charset="0"/>
                <a:cs typeface="Times New Roman" pitchFamily="18" charset="0"/>
              </a:rPr>
              <a:t>як закарбовувала в пам'ятнику спогади про загиблих в період Революції гідності. Заввишки, без </a:t>
            </a:r>
            <a:r>
              <a:rPr lang="uk-UA" sz="1400" dirty="0" err="1">
                <a:latin typeface="Times New Roman" pitchFamily="18" charset="0"/>
                <a:cs typeface="Times New Roman" pitchFamily="18" charset="0"/>
              </a:rPr>
              <a:t>постамента</a:t>
            </a:r>
            <a:r>
              <a:rPr lang="uk-UA" sz="1400" dirty="0">
                <a:latin typeface="Times New Roman" pitchFamily="18" charset="0"/>
                <a:cs typeface="Times New Roman" pitchFamily="18" charset="0"/>
              </a:rPr>
              <a:t>, він </a:t>
            </a:r>
            <a:r>
              <a:rPr lang="uk-UA" sz="1400" b="1" dirty="0">
                <a:latin typeface="Times New Roman" pitchFamily="18" charset="0"/>
                <a:cs typeface="Times New Roman" pitchFamily="18" charset="0"/>
              </a:rPr>
              <a:t>4 метри</a:t>
            </a:r>
            <a:r>
              <a:rPr lang="uk-UA" sz="1400" dirty="0">
                <a:latin typeface="Times New Roman" pitchFamily="18" charset="0"/>
                <a:cs typeface="Times New Roman" pitchFamily="18" charset="0"/>
              </a:rPr>
              <a:t>. Символічно біля пам'ятника на відкритті були поставлені щити з світлинами загиблих героїв.</a:t>
            </a:r>
            <a:endParaRPr lang="ru-RU" sz="1400" dirty="0">
              <a:latin typeface="Times New Roman" pitchFamily="18" charset="0"/>
              <a:cs typeface="Times New Roman" pitchFamily="18"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164590" cy="3247697"/>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4721" y="-1"/>
            <a:ext cx="2147279" cy="3242391"/>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47697"/>
            <a:ext cx="2522483" cy="1671565"/>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8266" y="3247698"/>
            <a:ext cx="2523733" cy="1671564"/>
          </a:xfrm>
          <a:prstGeom prst="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2483" y="3242474"/>
            <a:ext cx="2530365" cy="1676788"/>
          </a:xfrm>
          <a:prstGeom prst="rect">
            <a:avLst/>
          </a:prstGeom>
        </p:spPr>
      </p:pic>
    </p:spTree>
    <p:extLst>
      <p:ext uri="{BB962C8B-B14F-4D97-AF65-F5344CB8AC3E}">
        <p14:creationId xmlns:p14="http://schemas.microsoft.com/office/powerpoint/2010/main" val="42226320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0" y="4627178"/>
            <a:ext cx="12192000" cy="2230821"/>
          </a:xfrm>
          <a:gradFill>
            <a:gsLst>
              <a:gs pos="86000">
                <a:srgbClr val="5E9EFF">
                  <a:alpha val="0"/>
                </a:srgbClr>
              </a:gs>
              <a:gs pos="17000">
                <a:srgbClr val="85C2FF"/>
              </a:gs>
              <a:gs pos="70000">
                <a:srgbClr val="C4D6EB"/>
              </a:gs>
              <a:gs pos="100000">
                <a:srgbClr val="FFEBFA"/>
              </a:gs>
            </a:gsLst>
            <a:lin ang="5400000" scaled="0"/>
          </a:gradFill>
        </p:spPr>
        <p:txBody>
          <a:bodyPr>
            <a:noAutofit/>
          </a:bodyPr>
          <a:lstStyle/>
          <a:p>
            <a:pPr marL="0" indent="0" algn="just">
              <a:buNone/>
            </a:pPr>
            <a:r>
              <a:rPr lang="uk-UA" sz="1400" dirty="0" err="1">
                <a:latin typeface="Times New Roman" pitchFamily="18" charset="0"/>
                <a:cs typeface="Times New Roman" pitchFamily="18" charset="0"/>
              </a:rPr>
              <a:t>Манганаріївський</a:t>
            </a:r>
            <a:r>
              <a:rPr lang="uk-UA" sz="1400" dirty="0">
                <a:latin typeface="Times New Roman" pitchFamily="18" charset="0"/>
                <a:cs typeface="Times New Roman" pitchFamily="18" charset="0"/>
              </a:rPr>
              <a:t> сквер в Миколаєві носить ім'я видатного гідрографі Михайла </a:t>
            </a:r>
            <a:r>
              <a:rPr lang="uk-UA" sz="1400" dirty="0" err="1">
                <a:latin typeface="Times New Roman" pitchFamily="18" charset="0"/>
                <a:cs typeface="Times New Roman" pitchFamily="18" charset="0"/>
              </a:rPr>
              <a:t>Манганарі</a:t>
            </a:r>
            <a:r>
              <a:rPr lang="uk-UA" sz="1400" dirty="0">
                <a:latin typeface="Times New Roman" pitchFamily="18" charset="0"/>
                <a:cs typeface="Times New Roman" pitchFamily="18" charset="0"/>
              </a:rPr>
              <a:t>. Він займався  описом та вимірюванням узбережжя Чорного моря від Очакова до </a:t>
            </a:r>
            <a:r>
              <a:rPr lang="uk-UA" sz="1400" dirty="0" err="1">
                <a:latin typeface="Times New Roman" pitchFamily="18" charset="0"/>
                <a:cs typeface="Times New Roman" pitchFamily="18" charset="0"/>
              </a:rPr>
              <a:t>Кюстенджи</a:t>
            </a:r>
            <a:r>
              <a:rPr lang="uk-UA" sz="1400" dirty="0">
                <a:latin typeface="Times New Roman" pitchFamily="18" charset="0"/>
                <a:cs typeface="Times New Roman" pitchFamily="18" charset="0"/>
              </a:rPr>
              <a:t>(Констанци), Азовського моря, організував дослідження Мармурового моря.. В Миколаєві було видано першу лоцію Мармурового моря яку склав М.П.</a:t>
            </a:r>
            <a:r>
              <a:rPr lang="uk-UA" sz="1400" dirty="0" err="1">
                <a:latin typeface="Times New Roman" pitchFamily="18" charset="0"/>
                <a:cs typeface="Times New Roman" pitchFamily="18" charset="0"/>
              </a:rPr>
              <a:t>Манганарі</a:t>
            </a:r>
            <a:r>
              <a:rPr lang="uk-UA" sz="1400" dirty="0">
                <a:latin typeface="Times New Roman" pitchFamily="18" charset="0"/>
                <a:cs typeface="Times New Roman" pitchFamily="18" charset="0"/>
              </a:rPr>
              <a:t>. 1 січня 1881 р. адмірал М.П.</a:t>
            </a:r>
            <a:r>
              <a:rPr lang="uk-UA" sz="1400" dirty="0" err="1">
                <a:latin typeface="Times New Roman" pitchFamily="18" charset="0"/>
                <a:cs typeface="Times New Roman" pitchFamily="18" charset="0"/>
              </a:rPr>
              <a:t>Манганарі</a:t>
            </a:r>
            <a:r>
              <a:rPr lang="uk-UA" sz="1400" dirty="0">
                <a:latin typeface="Times New Roman" pitchFamily="18" charset="0"/>
                <a:cs typeface="Times New Roman" pitchFamily="18" charset="0"/>
              </a:rPr>
              <a:t> був призначений головним командиром Чорноморського флоту і портів і військовим губернатором </a:t>
            </a:r>
            <a:r>
              <a:rPr lang="uk-UA" sz="1400" dirty="0" err="1">
                <a:latin typeface="Times New Roman" pitchFamily="18" charset="0"/>
                <a:cs typeface="Times New Roman" pitchFamily="18" charset="0"/>
              </a:rPr>
              <a:t>м.Миколаєва</a:t>
            </a:r>
            <a:r>
              <a:rPr lang="uk-UA" sz="1400" dirty="0">
                <a:latin typeface="Times New Roman" pitchFamily="18" charset="0"/>
                <a:cs typeface="Times New Roman" pitchFamily="18" charset="0"/>
              </a:rPr>
              <a:t>. Саме при ньому в 1881 р. брати Андрон і Лука Донські відкрили в Миколаєві невелику кузню по ремонту сільськогосподарського реманенту. На підставі цього закладу </a:t>
            </a:r>
            <a:r>
              <a:rPr lang="uk-UA" sz="1400" dirty="0" err="1">
                <a:latin typeface="Times New Roman" pitchFamily="18" charset="0"/>
                <a:cs typeface="Times New Roman" pitchFamily="18" charset="0"/>
              </a:rPr>
              <a:t>пініше</a:t>
            </a:r>
            <a:r>
              <a:rPr lang="uk-UA" sz="1400" dirty="0">
                <a:latin typeface="Times New Roman" pitchFamily="18" charset="0"/>
                <a:cs typeface="Times New Roman" pitchFamily="18" charset="0"/>
              </a:rPr>
              <a:t> виникає завод «</a:t>
            </a:r>
            <a:r>
              <a:rPr lang="uk-UA" sz="1400" dirty="0" err="1">
                <a:latin typeface="Times New Roman" pitchFamily="18" charset="0"/>
                <a:cs typeface="Times New Roman" pitchFamily="18" charset="0"/>
              </a:rPr>
              <a:t>Дормашина».В</a:t>
            </a:r>
            <a:r>
              <a:rPr lang="uk-UA" sz="1400" dirty="0">
                <a:latin typeface="Times New Roman" pitchFamily="18" charset="0"/>
                <a:cs typeface="Times New Roman" pitchFamily="18" charset="0"/>
              </a:rPr>
              <a:t> січні 1882 р. М.П.</a:t>
            </a:r>
            <a:r>
              <a:rPr lang="uk-UA" sz="1400" dirty="0" err="1">
                <a:latin typeface="Times New Roman" pitchFamily="18" charset="0"/>
                <a:cs typeface="Times New Roman" pitchFamily="18" charset="0"/>
              </a:rPr>
              <a:t>Манаганарі</a:t>
            </a:r>
            <a:r>
              <a:rPr lang="uk-UA" sz="1400" dirty="0">
                <a:latin typeface="Times New Roman" pitchFamily="18" charset="0"/>
                <a:cs typeface="Times New Roman" pitchFamily="18" charset="0"/>
              </a:rPr>
              <a:t> стає членом Адміралтейської ради Росії та їде до Петербургу. Помирає в віці 83 років. Три будинки, які належали йому в заповіті передав благодійним установам Миколаєва, похований Михайло </a:t>
            </a:r>
            <a:r>
              <a:rPr lang="uk-UA" sz="1400" dirty="0" err="1">
                <a:latin typeface="Times New Roman" pitchFamily="18" charset="0"/>
                <a:cs typeface="Times New Roman" pitchFamily="18" charset="0"/>
              </a:rPr>
              <a:t>Манганарі</a:t>
            </a:r>
            <a:r>
              <a:rPr lang="uk-UA" sz="1400" dirty="0">
                <a:latin typeface="Times New Roman" pitchFamily="18" charset="0"/>
                <a:cs typeface="Times New Roman" pitchFamily="18" charset="0"/>
              </a:rPr>
              <a:t> на Миколаївському цвинтарі. Ще за його життя в 1882 р. </a:t>
            </a:r>
            <a:r>
              <a:rPr lang="uk-UA" sz="1400" dirty="0" err="1">
                <a:latin typeface="Times New Roman" pitchFamily="18" charset="0"/>
                <a:cs typeface="Times New Roman" pitchFamily="18" charset="0"/>
              </a:rPr>
              <a:t>Гімназічна</a:t>
            </a:r>
            <a:r>
              <a:rPr lang="uk-UA" sz="1400" dirty="0">
                <a:latin typeface="Times New Roman" pitchFamily="18" charset="0"/>
                <a:cs typeface="Times New Roman" pitchFamily="18" charset="0"/>
              </a:rPr>
              <a:t> площа в Миколаєві була перейменована в </a:t>
            </a:r>
            <a:r>
              <a:rPr lang="uk-UA" sz="1400" dirty="0" err="1">
                <a:latin typeface="Times New Roman" pitchFamily="18" charset="0"/>
                <a:cs typeface="Times New Roman" pitchFamily="18" charset="0"/>
              </a:rPr>
              <a:t>Манганаріївський</a:t>
            </a:r>
            <a:r>
              <a:rPr lang="uk-UA" sz="1400" dirty="0">
                <a:latin typeface="Times New Roman" pitchFamily="18" charset="0"/>
                <a:cs typeface="Times New Roman" pitchFamily="18" charset="0"/>
              </a:rPr>
              <a:t> сквер. За радянської влади сквер було перейменовано в Пролетарський. В 2011 р. за ініціативи голови Миколаївської </a:t>
            </a:r>
            <a:r>
              <a:rPr lang="uk-UA" sz="1400" dirty="0" err="1">
                <a:latin typeface="Times New Roman" pitchFamily="18" charset="0"/>
                <a:cs typeface="Times New Roman" pitchFamily="18" charset="0"/>
              </a:rPr>
              <a:t>облдержадміністраціх</a:t>
            </a:r>
            <a:r>
              <a:rPr lang="uk-UA" sz="1400" dirty="0">
                <a:latin typeface="Times New Roman" pitchFamily="18" charset="0"/>
                <a:cs typeface="Times New Roman" pitchFamily="18" charset="0"/>
              </a:rPr>
              <a:t> Миколи Круглова було розроблено </a:t>
            </a:r>
            <a:r>
              <a:rPr lang="uk-UA" sz="1400" dirty="0" err="1">
                <a:latin typeface="Times New Roman" pitchFamily="18" charset="0"/>
                <a:cs typeface="Times New Roman" pitchFamily="18" charset="0"/>
              </a:rPr>
              <a:t>проєкт</a:t>
            </a:r>
            <a:r>
              <a:rPr lang="uk-UA" sz="1400" dirty="0">
                <a:latin typeface="Times New Roman" pitchFamily="18" charset="0"/>
                <a:cs typeface="Times New Roman" pitchFamily="18" charset="0"/>
              </a:rPr>
              <a:t> «Серце міста» - реконструкції скверу, вважали, що це місце стане новим культурно-історичним центром Миколаєва. В 2016 р. скверу було повернуто історичну назву.</a:t>
            </a:r>
            <a:endParaRPr lang="ru-RU" sz="1400" dirty="0">
              <a:latin typeface="Times New Roman" pitchFamily="18" charset="0"/>
              <a:cs typeface="Times New Roman" pitchFamily="18"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2606" y="0"/>
            <a:ext cx="4209394" cy="2104697"/>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718854" cy="2412124"/>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412124"/>
            <a:ext cx="1718854" cy="2203071"/>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8096" y="2104697"/>
            <a:ext cx="3793904" cy="2510497"/>
          </a:xfrm>
          <a:prstGeom prst="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8855" y="1"/>
            <a:ext cx="2806261" cy="2104696"/>
          </a:xfrm>
          <a:prstGeom prst="rect">
            <a:avLst/>
          </a:prstGeom>
        </p:spPr>
      </p:pic>
      <p:pic>
        <p:nvPicPr>
          <p:cNvPr id="12" name="Рисунок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8855" y="2739097"/>
            <a:ext cx="2815246" cy="1876097"/>
          </a:xfrm>
          <a:prstGeom prst="rect">
            <a:avLst/>
          </a:prstGeom>
        </p:spPr>
      </p:pic>
    </p:spTree>
    <p:extLst>
      <p:ext uri="{BB962C8B-B14F-4D97-AF65-F5344CB8AC3E}">
        <p14:creationId xmlns:p14="http://schemas.microsoft.com/office/powerpoint/2010/main" val="31639935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0" y="4826675"/>
            <a:ext cx="12192000" cy="2031325"/>
          </a:xfrm>
          <a:prstGeom prst="rect">
            <a:avLst/>
          </a:prstGeom>
          <a:gradFill>
            <a:gsLst>
              <a:gs pos="86000">
                <a:srgbClr val="5E9EFF">
                  <a:alpha val="0"/>
                </a:srgbClr>
              </a:gs>
              <a:gs pos="20000">
                <a:srgbClr val="85C2FF"/>
              </a:gs>
              <a:gs pos="70000">
                <a:srgbClr val="C4D6EB"/>
              </a:gs>
              <a:gs pos="100000">
                <a:srgbClr val="FFEBFA"/>
              </a:gs>
            </a:gsLst>
            <a:lin ang="5400000" scaled="0"/>
          </a:gradFill>
        </p:spPr>
        <p:txBody>
          <a:bodyPr wrap="square" rtlCol="0">
            <a:spAutoFit/>
          </a:bodyPr>
          <a:lstStyle/>
          <a:p>
            <a:r>
              <a:rPr lang="uk-UA" sz="1400" dirty="0"/>
              <a:t>Одночасно з створенням в 1788 р. Миколаєва було засновано Миколаївське адміралтейство – перша назва Миколаївського суднобудівного заводу. Вже в 1789 р. було спущено на воду перший корабель – 44-гарматний фрегат «Святий Миколай». Далі системно будувались кораблі для захисту південних кордонів Російської імперії. Розвиток техніки спричинив революційні зміни і </a:t>
            </a:r>
            <a:r>
              <a:rPr lang="uk-UA" sz="1400" dirty="0" err="1"/>
              <a:t>післі</a:t>
            </a:r>
            <a:r>
              <a:rPr lang="uk-UA" sz="1400" dirty="0"/>
              <a:t> реконструкції верфі в 1851 р.  починається будівництво броненосців, найбільш відомий – «Князь Потьомкін  Таврійський», який внесе вирішальний внесок у розгортання революційних процесів. З плином часу ми спостерігаємо розвиток заводу в залежності від зовнішньополітичних чинників. Накопичений технічний та кадровий ресурс було використано навіть владою більшовиків і в радянський період. Саме на цьому заводі у липні 1999 р. було завершено ремонт ракетного крейсера «Москва». Після здобуття незалежності розширюється виробництво </a:t>
            </a:r>
            <a:r>
              <a:rPr lang="uk-UA" sz="1400" dirty="0" err="1"/>
              <a:t>рефрежераторів</a:t>
            </a:r>
            <a:r>
              <a:rPr lang="uk-UA" sz="1400" dirty="0"/>
              <a:t>, як </a:t>
            </a:r>
            <a:r>
              <a:rPr lang="uk-UA" sz="1400" dirty="0" err="1"/>
              <a:t>найбіль</a:t>
            </a:r>
            <a:r>
              <a:rPr lang="uk-UA" sz="1400" dirty="0"/>
              <a:t> витребувані на ринку. В 2017 р. державне підприємство «Суднобудівний завод імені 61 комунара» перейменовано в ДП «Миколаївський суднобудівний завод». Дуже складно прокоментувати той факт, що 16 жовтня 2020 року з ініціативи самого ж заводу в порядку ч. 6 ст. 34 Кодексу України про процедури банкрутства, рішенням Господарського суду Миколаївської області підприємство було визнано банкрутом</a:t>
            </a:r>
            <a:r>
              <a:rPr lang="ru-RU" sz="1400" dirty="0"/>
              <a:t>. </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921"/>
            <a:ext cx="3215593" cy="2142891"/>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6090" y="2736476"/>
            <a:ext cx="3715910" cy="2090199"/>
          </a:xfrm>
          <a:prstGeom prst="rect">
            <a:avLst/>
          </a:prstGeom>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178459"/>
            <a:ext cx="2631882" cy="1648216"/>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1464" y="-1"/>
            <a:ext cx="2960536" cy="1973691"/>
          </a:xfrm>
          <a:prstGeom prst="rect">
            <a:avLst/>
          </a:prstGeom>
        </p:spPr>
      </p:pic>
    </p:spTree>
    <p:extLst>
      <p:ext uri="{BB962C8B-B14F-4D97-AF65-F5344CB8AC3E}">
        <p14:creationId xmlns:p14="http://schemas.microsoft.com/office/powerpoint/2010/main" val="3801692984"/>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E1E1E1"/>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2183</TotalTime>
  <Words>2718</Words>
  <Application>Microsoft Office PowerPoint</Application>
  <PresentationFormat>Произвольный</PresentationFormat>
  <Paragraphs>54</Paragraphs>
  <Slides>14</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Тема Office</vt:lpstr>
      <vt:lpstr>Миколаївський ліцей №19 Миколаївської міської ради Миколаївської області Номінація «Історик-Юніор»</vt:lpstr>
      <vt:lpstr>Мета: дослідити історичні краєзнавчі артефакти, пригорнути увагу до «звичайних» ніби-то пам‘ятників та пам‘яток які щоденно впливають на формування української ідентичності в поліетнічному міському середовищі, продемонструвати всім важливість оточуючого середовища та необхідність збереження історичної пам‘яті і сформувати нові концепти історичної політики місцевих органів влади в умовах війни та скрутних фінансових можливостей громади, продемонструвати можливість і доцільність залучення до дослідницької та пошукової роботи дітей та підлітків Миколаєва та інших регіонів України. Завдання: своїм проєктом, розробленим та на базі Миколаївського ліцею №19, екскурсійним маршрутом мобілізувати увагу громадськості до краєзнавчої історії, критично дослідити як позитивні, так і негативні періоди в історії міста, країни, проаналізувати інтегрованість історичних подій в розгортання цивілізаційних процесів, пригорнути увагу до відчуття гордості за наше місто та його мешканців, підготувати друкований варіант екскурсійного маршруту обраних пам'яток, створити базу артефактів за допомогою фото та відео про сучасний стан пам'яток для збереження на майбутнє, продовжити накопичувати на базі ліцею бази усноісторичних артефактів, визначити стан та можливі шляхи консервації,  відновлення історичних об'єктів. Об’єкт дослідження: історія Центрального району міста Миколаєва 1970-2000-і роки: готель «Миколаїв», храм, парк Європи, пам’ятники та сквери розташовані на вулиці Садовій.  Предмет дослідження: архівні справи, монографії, наукові публікації, сучасні інтернет-ресурси регіонального спрямування, записані авторкою інтерв'ю з місцевими мешканцями, посадовцями органів місцевого самоврядування які приймали участь у процесах містобудування та встановлення історичних пам'ятників на території м.Миколаєва.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Висновки</vt:lpstr>
      <vt:lpstr>Список використаних джерел</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c:creator>
  <cp:lastModifiedBy>Николай</cp:lastModifiedBy>
  <cp:revision>110</cp:revision>
  <dcterms:created xsi:type="dcterms:W3CDTF">2024-04-05T08:03:27Z</dcterms:created>
  <dcterms:modified xsi:type="dcterms:W3CDTF">2024-04-10T18:35:30Z</dcterms:modified>
</cp:coreProperties>
</file>