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316" r:id="rId5"/>
    <p:sldId id="297" r:id="rId6"/>
    <p:sldId id="298" r:id="rId7"/>
    <p:sldId id="299" r:id="rId8"/>
    <p:sldId id="317" r:id="rId9"/>
    <p:sldId id="311" r:id="rId10"/>
    <p:sldId id="318" r:id="rId11"/>
    <p:sldId id="314" r:id="rId12"/>
    <p:sldId id="321" r:id="rId13"/>
    <p:sldId id="322" r:id="rId14"/>
    <p:sldId id="305" r:id="rId15"/>
    <p:sldId id="30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D083AE6-46FA-4A59-8FB0-9F97EB10719F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9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4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6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68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5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090" y="3429000"/>
            <a:ext cx="11248253" cy="2867150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648715D-CF90-CB6D-3F19-8A8821D742E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7718792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710880" y="0"/>
            <a:ext cx="4481120" cy="30521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710880" y="0"/>
            <a:ext cx="0" cy="30521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-7912" y="3052119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8515" y="130630"/>
            <a:ext cx="1632857" cy="1632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DB97D6-9E01-9925-F264-8FF48BAAF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548640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0C95F-3A67-A423-F894-9AB9FB05D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861708"/>
            <a:ext cx="4905375" cy="460118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950368D9-A2DA-7D02-EB7C-3F509FB3B4F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59475" y="496888"/>
            <a:ext cx="5800725" cy="544195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8286E-179F-45D4-6382-A34BAA54FB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3442-8929-B382-C800-713ECF883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3ECD2B-104B-A8A6-CDAE-B909CA1F4FE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7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8067518" cy="2255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624671"/>
            <a:ext cx="6752276" cy="3698851"/>
          </a:xfrm>
        </p:spPr>
        <p:txBody>
          <a:bodyPr lIns="0" tIns="0" rIns="0" bIns="0" anchor="b">
            <a:normAutofit/>
          </a:bodyPr>
          <a:lstStyle>
            <a:lvl1pPr algn="l">
              <a:defRPr sz="66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38223DB-ED2D-4922-1A61-D1763E8F33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5666" y="-1"/>
            <a:ext cx="496633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86E7AD-A6DA-E8DA-1CA0-615D3EDF9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1822" y="237420"/>
            <a:ext cx="1714789" cy="17147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F3BED-A617-9382-262C-3792F4422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7209476" cy="6858000"/>
            <a:chOff x="0" y="0"/>
            <a:chExt cx="7209476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C7B291-128E-2693-8391-5F74B90EAFF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271831"/>
              <a:ext cx="720947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473A90-D726-F334-C514-4BFD393396F0}"/>
                </a:ext>
              </a:extLst>
            </p:cNvPr>
            <p:cNvCxnSpPr>
              <a:cxnSpLocks/>
            </p:cNvCxnSpPr>
            <p:nvPr/>
          </p:nvCxnSpPr>
          <p:spPr>
            <a:xfrm>
              <a:off x="7209476" y="0"/>
              <a:ext cx="0" cy="685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92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3FC323-9010-7680-1410-DB6EA920CF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627418"/>
            <a:ext cx="4481120" cy="3684153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47120" cy="1744133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9220E1-3B64-C03C-3D28-6308954E1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480560" y="2627419"/>
            <a:ext cx="0" cy="3676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017520"/>
            <a:ext cx="3676907" cy="2904701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320040" indent="0">
              <a:buNone/>
              <a:defRPr sz="2000"/>
            </a:lvl2pPr>
            <a:lvl3pPr marL="777240" indent="0">
              <a:buNone/>
              <a:defRPr sz="1800"/>
            </a:lvl3pPr>
            <a:lvl4pPr marL="1234440" indent="0">
              <a:buNone/>
              <a:defRPr sz="1600"/>
            </a:lvl4pPr>
            <a:lvl5pPr marL="1691640" indent="0">
              <a:buNone/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27014" y="3017520"/>
            <a:ext cx="6877306" cy="2941535"/>
          </a:xfrm>
        </p:spPr>
        <p:txBody>
          <a:bodyPr/>
          <a:lstStyle>
            <a:lvl1pPr marL="512064" indent="-512064">
              <a:spcBef>
                <a:spcPts val="1200"/>
              </a:spcBef>
              <a:buFont typeface="+mj-lt"/>
              <a:buAutoNum type="arabicPeriod"/>
              <a:defRPr sz="2000"/>
            </a:lvl1pPr>
            <a:lvl2pPr>
              <a:spcBef>
                <a:spcPts val="1200"/>
              </a:spcBef>
              <a:buFont typeface="+mj-lt"/>
              <a:buAutoNum type="arabicPeriod"/>
              <a:defRPr sz="1800"/>
            </a:lvl2pPr>
            <a:lvl3pPr>
              <a:spcBef>
                <a:spcPts val="1200"/>
              </a:spcBef>
              <a:buFont typeface="+mj-lt"/>
              <a:buAutoNum type="arabicPeriod"/>
              <a:defRPr sz="1600"/>
            </a:lvl3pPr>
            <a:lvl4pPr>
              <a:spcBef>
                <a:spcPts val="1200"/>
              </a:spcBef>
              <a:buFont typeface="+mj-lt"/>
              <a:buAutoNum type="arabicPeriod"/>
              <a:defRPr sz="1400"/>
            </a:lvl4pPr>
            <a:lvl5pPr>
              <a:spcBef>
                <a:spcPts val="1200"/>
              </a:spcBef>
              <a:buFont typeface="+mj-lt"/>
              <a:buAutoNum type="arabicPeriod"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97F5-72BE-304B-3F33-2C9D1FC7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8817E4-6566-D0FB-CB15-D8609FF975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C561681-D81E-033B-0C77-D80162AA15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2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3429000"/>
            <a:ext cx="11402907" cy="2004514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559552"/>
            <a:ext cx="11402907" cy="9144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648715D-CF90-CB6D-3F19-8A8821D742E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73208" y="0"/>
            <a:ext cx="7718792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481120" cy="3052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480560" y="0"/>
            <a:ext cx="0" cy="30521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-7912" y="3052119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6264" y="130630"/>
            <a:ext cx="1632857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F64A7-F6D9-7825-3E9E-6C03E040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B8D28-5193-F2A8-F3CE-926E662BB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E739A-E696-37FB-EA53-D0B80C503D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8EFBE8-6AFC-9FD7-6155-85DD2A9DF1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12648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5160158" cy="3474720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3680" y="457200"/>
            <a:ext cx="5212080" cy="5486400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2BAF5D-3A7D-BA27-EAC6-CCA7637847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12196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6159F11-BB39-71F0-9B4E-6D84D3F6FC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0416" y="4464626"/>
            <a:ext cx="1632857" cy="16328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41C3F-BE99-2BD9-1E6D-A913A273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F1A5C-82F9-BC47-C11E-11E225549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A67A8-6EC5-CEEE-C3F1-C842D5BA4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4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461F2C-B8C4-AB7D-CC7D-4A6F57DBE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7710879" cy="43809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275" y="365759"/>
            <a:ext cx="6990772" cy="356741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275" y="4746732"/>
            <a:ext cx="6990772" cy="1727220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710880" y="0"/>
            <a:ext cx="448112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710880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-7914" y="4380978"/>
            <a:ext cx="7718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8515" y="130630"/>
            <a:ext cx="1632857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Lef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8EFBE8-6AFC-9FD7-6155-85DD2A9DF1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21960" y="0"/>
            <a:ext cx="607004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5664" y="1987296"/>
            <a:ext cx="5303520" cy="395630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5212080" cy="5486400"/>
          </a:xfrm>
        </p:spPr>
        <p:txBody>
          <a:bodyPr anchor="ctr" anchorCtr="0">
            <a:normAutofit/>
          </a:bodyPr>
          <a:lstStyle>
            <a:lvl1pPr marL="36576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2BAF5D-3A7D-BA27-EAC6-CCA7637847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12196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6159F11-BB39-71F0-9B4E-6D84D3F6FC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28519" y="128016"/>
            <a:ext cx="1632857" cy="16328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1DB3-459F-7003-4627-BF87F70C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E29DA-F126-F0E0-A16B-D66A997EFC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EDE6D-125A-5F43-B354-57C4357F23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7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24482" y="1"/>
            <a:ext cx="8067518" cy="2255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11048" y="2624672"/>
            <a:ext cx="7304896" cy="2808842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048" y="5559552"/>
            <a:ext cx="7304896" cy="914400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38223DB-ED2D-4922-1A61-D1763E8F33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-1"/>
            <a:ext cx="41148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86E7AD-A6DA-E8DA-1CA0-615D3EDF9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83301" y="237420"/>
            <a:ext cx="1714789" cy="17147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50057D-192D-7614-DE77-877F2980E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flipH="1">
            <a:off x="4114800" y="0"/>
            <a:ext cx="8077200" cy="6858000"/>
            <a:chOff x="-7912" y="0"/>
            <a:chExt cx="80772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C7B291-128E-2693-8391-5F74B90EAFF0}"/>
                </a:ext>
              </a:extLst>
            </p:cNvPr>
            <p:cNvCxnSpPr>
              <a:cxnSpLocks/>
            </p:cNvCxnSpPr>
            <p:nvPr/>
          </p:nvCxnSpPr>
          <p:spPr>
            <a:xfrm>
              <a:off x="-7912" y="2271831"/>
              <a:ext cx="8077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473A90-D726-F334-C514-4BFD393396F0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48" y="0"/>
              <a:ext cx="0" cy="685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76BE9D-8163-4EDD-FB8D-57ABEDF164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0A75B7-8212-3C24-45FF-DB1B86CA19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D4ECEB7-E688-FB9D-4582-AA6629363FC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5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299" y="94744"/>
            <a:ext cx="11277599" cy="1598801"/>
          </a:xfrm>
        </p:spPr>
        <p:txBody>
          <a:bodyPr lIns="0"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6594D94-A182-447B-C136-E7410771401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78299" y="1745510"/>
            <a:ext cx="11277598" cy="760012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8" y="3098787"/>
            <a:ext cx="3474720" cy="2888837"/>
          </a:xfrm>
        </p:spPr>
        <p:txBody>
          <a:bodyPr anchor="t">
            <a:normAutofit/>
          </a:bodyPr>
          <a:lstStyle>
            <a:lvl1pPr marL="365760"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600"/>
            </a:lvl4pPr>
            <a:lvl5pPr>
              <a:spcBef>
                <a:spcPts val="1200"/>
              </a:spcBef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02479" y="2895588"/>
            <a:ext cx="7132319" cy="309373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99107C-ACBB-B2EC-7BA2-379A7629875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5C61AD-5721-984D-30B8-A8630402C8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981CB5D-3815-55BB-FB26-D4008DC5A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2034" y="3052120"/>
            <a:ext cx="6289965" cy="3253430"/>
          </a:xfr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txBody>
          <a:bodyPr lIns="365760" tIns="365760" rIns="731520" bIns="365760" anchor="t" anchorCtr="0">
            <a:normAutofit/>
          </a:bodyPr>
          <a:lstStyle>
            <a:lvl1pPr>
              <a:defRPr sz="4400" b="1" cap="all" spc="1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5CEDBA-D9EA-C2F0-5536-B641BBC22EC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46735" y="333375"/>
            <a:ext cx="4882508" cy="5562600"/>
          </a:xfrm>
        </p:spPr>
        <p:txBody>
          <a:bodyPr lIns="0" tIns="182880" rIns="0" bIns="0" anchor="t" anchorCtr="0"/>
          <a:lstStyle>
            <a:lvl1pPr marL="347472" indent="-347472"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A16C55-05EC-CCE4-5E62-C7144FF11C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2034" y="0"/>
            <a:ext cx="6289965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5A9568-4711-EE5C-16E4-A05395C55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890159" y="0"/>
            <a:ext cx="0" cy="6303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06F4B-B2C9-03FF-DD47-51B22950E1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02034" y="3052119"/>
            <a:ext cx="62899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88F6C5A-20C2-9742-B88C-AC77E3FB4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68071B-6F8E-D847-A16E-A2C261AD713C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E8FC8C-29C9-CDDD-BECE-0D82FB1CCB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A30DE-9012-9A95-68F1-0BEA8D0495C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9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DB97D6-9E01-9925-F264-8FF48BAAF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548640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0C95F-3A67-A423-F894-9AB9FB05D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861708"/>
            <a:ext cx="4905375" cy="460118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82FA23-189E-3A07-3878-34E4D3262D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15014" y="425987"/>
            <a:ext cx="5995987" cy="2865437"/>
          </a:xfrm>
        </p:spPr>
        <p:txBody>
          <a:bodyPr anchor="t"/>
          <a:lstStyle>
            <a:lvl1pPr marL="0" indent="0">
              <a:spcBef>
                <a:spcPts val="1200"/>
              </a:spcBef>
              <a:buNone/>
              <a:defRPr/>
            </a:lvl1pPr>
            <a:lvl2pPr marL="320040" indent="0">
              <a:spcBef>
                <a:spcPts val="1200"/>
              </a:spcBef>
              <a:buNone/>
              <a:defRPr/>
            </a:lvl2pPr>
            <a:lvl3pPr marL="777240" indent="0">
              <a:spcBef>
                <a:spcPts val="1200"/>
              </a:spcBef>
              <a:buNone/>
              <a:defRPr/>
            </a:lvl3pPr>
            <a:lvl4pPr marL="1234440" indent="0">
              <a:spcBef>
                <a:spcPts val="1200"/>
              </a:spcBef>
              <a:buNone/>
              <a:defRPr/>
            </a:lvl4pPr>
            <a:lvl5pPr marL="1691640" indent="0">
              <a:spcBef>
                <a:spcPts val="120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C5DD340-18CD-CAB1-9B81-7783E42DEA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815014" y="3325638"/>
            <a:ext cx="5995987" cy="2865437"/>
          </a:xfrm>
        </p:spPr>
        <p:txBody>
          <a:bodyPr anchor="t"/>
          <a:lstStyle>
            <a:lvl1pPr marL="0" indent="0">
              <a:spcBef>
                <a:spcPts val="1200"/>
              </a:spcBef>
              <a:buNone/>
              <a:defRPr/>
            </a:lvl1pPr>
            <a:lvl2pPr marL="320040" indent="0">
              <a:spcBef>
                <a:spcPts val="1200"/>
              </a:spcBef>
              <a:buNone/>
              <a:defRPr/>
            </a:lvl2pPr>
            <a:lvl3pPr marL="777240" indent="0">
              <a:spcBef>
                <a:spcPts val="1200"/>
              </a:spcBef>
              <a:buNone/>
              <a:defRPr/>
            </a:lvl3pPr>
            <a:lvl4pPr marL="1234440" indent="0">
              <a:spcBef>
                <a:spcPts val="1200"/>
              </a:spcBef>
              <a:buNone/>
              <a:defRPr/>
            </a:lvl4pPr>
            <a:lvl5pPr marL="1691640" indent="0">
              <a:spcBef>
                <a:spcPts val="120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F97C1-BC1A-8E7F-06B2-06E74411A0C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5AF57-863F-4113-A646-51D8F79ED6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0823C57-8E95-7243-AAA0-BB9DA46225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3FC323-9010-7680-1410-DB6EA920CF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710880" y="2627418"/>
            <a:ext cx="4481120" cy="3684153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6885432" cy="1744133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9220E1-3B64-C03C-3D28-6308954E1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699872" y="2627419"/>
            <a:ext cx="0" cy="3676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084618"/>
            <a:ext cx="6885432" cy="29047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38160" y="2910624"/>
            <a:ext cx="3566160" cy="2941535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9DD837A-8B20-88C9-F0FC-FDE65493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9B86729-0E29-8DE7-2987-2F9BAC2B7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C444644-FCDD-F5C3-9A7A-CCED6173D1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0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E1D1BF-BD16-5852-A4EE-F83BDE9AB9F0}"/>
              </a:ext>
            </a:extLst>
          </p:cNvPr>
          <p:cNvSpPr/>
          <p:nvPr userDrawn="1"/>
        </p:nvSpPr>
        <p:spPr>
          <a:xfrm>
            <a:off x="0" y="6303548"/>
            <a:ext cx="12192000" cy="554452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6336" y="864108"/>
            <a:ext cx="4960564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2036" y="864108"/>
            <a:ext cx="5282432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77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fld id="{AD2C5060-8972-B347-8CC0-8F1881778433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851" y="637769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 b="1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6D5B42-D3C3-05EC-3707-2420805FFAE1}"/>
              </a:ext>
            </a:extLst>
          </p:cNvPr>
          <p:cNvCxnSpPr>
            <a:cxnSpLocks/>
          </p:cNvCxnSpPr>
          <p:nvPr userDrawn="1"/>
        </p:nvCxnSpPr>
        <p:spPr>
          <a:xfrm>
            <a:off x="0" y="6323527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8A2D-988B-6505-61D1-4DD3E1F72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lang="en-US" sz="1200" b="1" cap="all" baseline="0" dirty="0"/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7" r:id="rId2"/>
    <p:sldLayoutId id="2147483874" r:id="rId3"/>
    <p:sldLayoutId id="2147483875" r:id="rId4"/>
    <p:sldLayoutId id="2147483853" r:id="rId5"/>
    <p:sldLayoutId id="2147483844" r:id="rId6"/>
    <p:sldLayoutId id="2147483852" r:id="rId7"/>
    <p:sldLayoutId id="2147483881" r:id="rId8"/>
    <p:sldLayoutId id="2147483877" r:id="rId9"/>
    <p:sldLayoutId id="2147483882" r:id="rId10"/>
    <p:sldLayoutId id="2147483878" r:id="rId11"/>
    <p:sldLayoutId id="2147483879" r:id="rId12"/>
    <p:sldLayoutId id="2147483876" r:id="rId13"/>
    <p:sldLayoutId id="214748384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36576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49AE0-2581-DF9C-5621-E84FD439A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0" y="3599543"/>
            <a:ext cx="3758881" cy="2899806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Шовкопляс Давид Вадимович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Кременецького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Самчука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Кременецького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Самчука</a:t>
            </a:r>
            <a:r>
              <a:rPr lang="ru-RU" sz="1600" dirty="0"/>
              <a:t/>
            </a:r>
            <a:br>
              <a:rPr lang="ru-RU" sz="1600" dirty="0"/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401" y="14514"/>
            <a:ext cx="7445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Юніор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Юніор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3556" y="2341419"/>
            <a:ext cx="85634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-невидимка</a:t>
            </a:r>
            <a:endParaRPr lang="uk-UA" sz="4400" b="1" i="1" dirty="0"/>
          </a:p>
        </p:txBody>
      </p:sp>
    </p:spTree>
    <p:extLst>
      <p:ext uri="{BB962C8B-B14F-4D97-AF65-F5344CB8AC3E}">
        <p14:creationId xmlns:p14="http://schemas.microsoft.com/office/powerpoint/2010/main" val="241802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Пояснення досліду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проходить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склянки -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склянки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– 1, 49 - 1,5 –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1.5- 1,49 – 1,5.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тому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 видима.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972855" y="3153695"/>
            <a:ext cx="2412900" cy="32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18A80-FA50-51D8-A754-CEFC34D0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87" y="296002"/>
            <a:ext cx="3837432" cy="764419"/>
          </a:xfrm>
        </p:spPr>
        <p:txBody>
          <a:bodyPr lIns="0" tIns="0" rIns="0" bIns="0">
            <a:normAutofit/>
          </a:bodyPr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85F7B-8736-68D7-82A0-9451DF4A5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004" y="2625213"/>
            <a:ext cx="7628151" cy="34853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Кожне середовище дозволяє світлу рухатися з різною швидкістю, тому коли відбувається зміна швидкості, світло продовжує рух під іншим кутом або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напрямком. </a:t>
            </a:r>
          </a:p>
          <a:p>
            <a:pPr marL="0" indent="0">
              <a:buNone/>
            </a:pP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підібрати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однаковими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показниками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зміниться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другого, і ми не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побачимо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Предмет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для нас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невидимим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4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46AE-2016-4AF2-C321-8E92BA0FD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4389" y="2955085"/>
            <a:ext cx="7177058" cy="2941535"/>
          </a:xfrm>
        </p:spPr>
        <p:txBody>
          <a:bodyPr>
            <a:no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surl.li/subdb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звернення 05.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.2022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35.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surl.li/ltdfo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звернення 05.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.2022)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М.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Засєкіна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О.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Засєкін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загальноосвітніх навчальних закладів з поглибленим вивченням фізики :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9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закладів.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: УОВЦ «Оріон», 2017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с. 77-82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418A80-FA50-51D8-A754-CEFC34D07EB4}"/>
              </a:ext>
            </a:extLst>
          </p:cNvPr>
          <p:cNvSpPr txBox="1">
            <a:spLocks/>
          </p:cNvSpPr>
          <p:nvPr/>
        </p:nvSpPr>
        <p:spPr>
          <a:xfrm>
            <a:off x="3094119" y="738455"/>
            <a:ext cx="8837328" cy="69214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5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919A-83F4-D22F-A566-60CAC1CFE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2624672"/>
            <a:ext cx="6752276" cy="2092472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chemeClr val="accent3">
                    <a:lumMod val="50000"/>
                  </a:schemeClr>
                </a:solidFill>
              </a:rPr>
              <a:t>Дякую за увагу!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Placeholder 8" descr="A group of petri dishes with different colored liquids">
            <a:extLst>
              <a:ext uri="{FF2B5EF4-FFF2-40B4-BE49-F238E27FC236}">
                <a16:creationId xmlns:a16="http://schemas.microsoft.com/office/drawing/2014/main" id="{508C669C-0893-4FA8-ADBF-43B085980075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826" r="25826"/>
          <a:stretch/>
        </p:blipFill>
        <p:spPr>
          <a:xfrm>
            <a:off x="7225666" y="-1"/>
            <a:ext cx="4966334" cy="6858000"/>
          </a:xfrm>
        </p:spPr>
      </p:pic>
    </p:spTree>
    <p:extLst>
      <p:ext uri="{BB962C8B-B14F-4D97-AF65-F5344CB8AC3E}">
        <p14:creationId xmlns:p14="http://schemas.microsoft.com/office/powerpoint/2010/main" val="147831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3850-4952-8055-38C0-D6A78467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43" y="928914"/>
            <a:ext cx="5160158" cy="2436948"/>
          </a:xfrm>
        </p:spPr>
        <p:txBody>
          <a:bodyPr lIns="0" tIns="0" rIns="0" bIns="0"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роботи: 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 закон заломлення світла. Пояснити чому скло стає невидимим у олії.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099A-7619-8DF8-D15C-9CBD6AEB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371" y="667656"/>
            <a:ext cx="5718629" cy="4746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розглянути закон  заломлення світла, та на його основі  пояснити зникнення скла у олії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досягнення поставленої мети  вирішувалися такі 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 опрацювати  теоретичний матеріал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 з різними оліями  (соняшниковою і оливковою);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 заломлення олії;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 результат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7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AD5F-A850-344C-53E6-AF18D59A0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47" y="812801"/>
            <a:ext cx="6990772" cy="2278543"/>
          </a:xfrm>
        </p:spPr>
        <p:txBody>
          <a:bodyPr anchor="b" anchorCtr="0">
            <a:norm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порожня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склянка із тонкого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скляні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пробірки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соняшникова олія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Оливкова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514" y="2219651"/>
            <a:ext cx="7300687" cy="46383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0507" y="169706"/>
            <a:ext cx="8528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ПРОВЕДЕННЯ ДОСЛІДЖЕННЯ  НАМ ПОТРІБНО: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49180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4E4E21-AEF2-FE1B-8D36-6B806AF9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80" y="1641455"/>
            <a:ext cx="4005785" cy="4091691"/>
          </a:xfrm>
        </p:spPr>
        <p:txBody>
          <a:bodyPr lIns="0" tIns="0" rIns="0" bIns="0"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Наливаємо  у склянку соняшникову олію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Опускаємо  пробірку  у склянку з олією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Наливаємо  у пробірку олію спочатку до половини пробірки, а потім до верху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Спостерігаємо, як зникає пробірка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610" y="1"/>
            <a:ext cx="3207657" cy="3918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294" y="1959431"/>
            <a:ext cx="3119023" cy="3773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715" y="3197724"/>
            <a:ext cx="2830286" cy="36602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057" y="405230"/>
            <a:ext cx="3154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ДОСЛІДЖЕННЯ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59046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2EF8-7568-306A-D8F0-BC583FB40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249" y="478971"/>
            <a:ext cx="5358666" cy="803457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Повторимо дослід із</a:t>
            </a:r>
            <a:b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оливковою олією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943" y="2569029"/>
            <a:ext cx="2989543" cy="3969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53" y="2569029"/>
            <a:ext cx="2944369" cy="3909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63" y="1613013"/>
            <a:ext cx="3664369" cy="48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7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3C0298-8C6F-0F9B-1F91-5253873E2A2B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188015" y="268589"/>
            <a:ext cx="11277598" cy="76001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ВИЗНАЧИМО ПОКАЗНИК ЗАЛОМЛЕННЯ ОЛІЇ. ВИКОРИСТАЄМО ЛАЗЕР.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15" y="1702223"/>
            <a:ext cx="3027098" cy="3619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58" y="1664504"/>
            <a:ext cx="2782459" cy="36945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795461" y="2670628"/>
                <a:ext cx="5062709" cy="3452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Дано:</a:t>
                </a:r>
                <a:endParaRPr lang="uk-UA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uk-U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uk-U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=25°</m:t>
                    </m:r>
                  </m:oMath>
                </a14:m>
                <a:r>
                  <a:rPr lang="uk-UA" sz="2400" b="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uk-UA" sz="2400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uk-U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uk-U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=16,5°</m:t>
                    </m:r>
                  </m:oMath>
                </a14:m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uk-UA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Знайти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- </a:t>
                </a: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n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16,5°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1,49</a:t>
                </a:r>
              </a:p>
              <a:p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Показник заломлення олії  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= 1,49</a:t>
                </a:r>
                <a:endPara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461" y="2670628"/>
                <a:ext cx="5062709" cy="3452805"/>
              </a:xfrm>
              <a:prstGeom prst="rect">
                <a:avLst/>
              </a:prstGeom>
              <a:blipFill>
                <a:blip r:embed="rId5"/>
                <a:stretch>
                  <a:fillRect l="-1928" t="-1411" b="-299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46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8B0C5-5EEE-DD98-1171-A05B2413DD06}"/>
                  </a:ext>
                </a:extLst>
              </p:cNvPr>
              <p:cNvSpPr>
                <a:spLocks noGrp="1"/>
              </p:cNvSpPr>
              <p:nvPr>
                <p:ph idx="16"/>
              </p:nvPr>
            </p:nvSpPr>
            <p:spPr>
              <a:xfrm>
                <a:off x="202027" y="434975"/>
                <a:ext cx="5700297" cy="5562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800" b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ВИЗНАЧИМО ПОКАЗНИК ЗАЛОМЛЕННЯ ОЛИВКОВОЇ ОЛІЇ</a:t>
                </a:r>
                <a:r>
                  <a:rPr lang="uk-UA" sz="28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dirty="0" smtClean="0"/>
                  <a:t>Дано 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=32°</m:t>
                    </m:r>
                  </m:oMath>
                </a14:m>
                <a:r>
                  <a:rPr lang="uk-UA" b="0" dirty="0" smtClean="0">
                    <a:ea typeface="Cambria Math" panose="02040503050406030204" pitchFamily="18" charset="0"/>
                  </a:rPr>
                  <a:t>      </a:t>
                </a:r>
                <a:r>
                  <a:rPr lang="en-US" b="0" dirty="0" smtClean="0">
                    <a:ea typeface="Cambria Math" panose="02040503050406030204" pitchFamily="18" charset="0"/>
                  </a:rPr>
                  <a:t>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 = 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=20°</m:t>
                    </m:r>
                  </m:oMath>
                </a14:m>
                <a:r>
                  <a:rPr lang="en-US" dirty="0" smtClean="0"/>
                  <a:t>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32°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20°</m:t>
                        </m:r>
                      </m:den>
                    </m:f>
                  </m:oMath>
                </a14:m>
                <a:r>
                  <a:rPr lang="en-US" dirty="0" smtClean="0"/>
                  <a:t> = 1,52</a:t>
                </a:r>
                <a:endParaRPr lang="uk-UA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dirty="0" smtClean="0"/>
                  <a:t>Знайти </a:t>
                </a:r>
                <a:r>
                  <a:rPr lang="en-US" dirty="0" smtClean="0"/>
                  <a:t>n - </a:t>
                </a:r>
                <a:r>
                  <a:rPr lang="uk-UA" dirty="0" smtClean="0"/>
                  <a:t>? </a:t>
                </a:r>
                <a:endParaRPr lang="en-US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uk-UA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dirty="0" smtClean="0"/>
                  <a:t>Показник </a:t>
                </a:r>
                <a:r>
                  <a:rPr lang="uk-UA" dirty="0" smtClean="0"/>
                  <a:t>заломлення оливкової олії  </a:t>
                </a:r>
                <a:endParaRPr lang="uk-UA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 smtClean="0"/>
                  <a:t>n </a:t>
                </a:r>
                <a:r>
                  <a:rPr lang="en-US" dirty="0" smtClean="0"/>
                  <a:t>= </a:t>
                </a:r>
                <a:r>
                  <a:rPr lang="uk-UA" dirty="0" smtClean="0"/>
                  <a:t>1, 52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8B0C5-5EEE-DD98-1171-A05B2413DD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6"/>
              </p:nvPr>
            </p:nvSpPr>
            <p:spPr>
              <a:xfrm>
                <a:off x="202027" y="434975"/>
                <a:ext cx="5700297" cy="5562600"/>
              </a:xfrm>
              <a:blipFill>
                <a:blip r:embed="rId2"/>
                <a:stretch>
                  <a:fillRect l="-320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Placeholder 8" descr="A close-up of red spheres">
            <a:extLst>
              <a:ext uri="{FF2B5EF4-FFF2-40B4-BE49-F238E27FC236}">
                <a16:creationId xmlns:a16="http://schemas.microsoft.com/office/drawing/2014/main" id="{301C0852-07E4-6A0B-1FE8-67C87002615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6857" b="6857"/>
          <a:stretch/>
        </p:blipFill>
        <p:spPr>
          <a:xfrm>
            <a:off x="5902324" y="0"/>
            <a:ext cx="6289675" cy="30527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032" y="551089"/>
            <a:ext cx="2844800" cy="3794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425" y="2763588"/>
            <a:ext cx="2776956" cy="38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772A-5143-30B4-732C-CFF02AAA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24" y="1878898"/>
            <a:ext cx="4905375" cy="244392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accent3">
                    <a:lumMod val="50000"/>
                  </a:schemeClr>
                </a:solidFill>
              </a:rPr>
              <a:t>Пояснення досліду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8E4CD-6A3C-1BF8-D406-8753E91D3D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7029" y="275771"/>
            <a:ext cx="6386286" cy="5965372"/>
          </a:xfrm>
        </p:spPr>
        <p:txBody>
          <a:bodyPr>
            <a:normAutofit fontScale="40000" lnSpcReduction="20000"/>
          </a:bodyPr>
          <a:lstStyle/>
          <a:p>
            <a:pPr indent="457200" algn="just"/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межі двох прозорих середовищ світловий промінь зазнає одночасно відбиття та заломлення.</a:t>
            </a:r>
          </a:p>
          <a:p>
            <a:pPr indent="457200" algn="just"/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Заломленням світла називають зміну напрямку поширення </a:t>
            </a: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 через зміну швидкості світла.  </a:t>
            </a:r>
          </a:p>
          <a:p>
            <a:pPr indent="457200" algn="just"/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 приводить до того, що </a:t>
            </a: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спостерігаючи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предметами крізь прозорі </a:t>
            </a: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тіла можна побачити значну зміну видимих форм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цих предметів</a:t>
            </a: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близькі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1,49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1,52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визначені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та 1,5 у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прямій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заломлення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ми не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спостерігаємо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пробірку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олією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для нас вона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зникає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Пояснення досліду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5945364" y="514477"/>
            <a:ext cx="5995987" cy="2865437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олією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Світло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проходить шість меж змін  середовища.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 склянки - олія – скло пробірки – олія - скло  пробірки – олія – скло склянки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показники заломлення відповідних середовищ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– 1,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- 1,5 – 1,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1.5-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1,52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1,5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Різниця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 показниками невелика і наше око її не здатне побачити. Тому склянка наповнена олією невидима у олії. На межах поділу «скло – олія » та  «олія -скло» світло не змінює своєї швидкості, і поширюється по прямій без заломлення.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9088501" y="3012072"/>
            <a:ext cx="2471894" cy="32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345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AB7EAFCF-AD7B-47AF-BC77-07C29FDB5592}" vid="{B0D32A71-7108-4EF5-9FCC-AF5BD427BB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C2A829-4CB1-4A5A-97B7-A514B33C7774}">
  <ds:schemaRefs>
    <ds:schemaRef ds:uri="http://schemas.microsoft.com/office/infopath/2007/PartnerControls"/>
    <ds:schemaRef ds:uri="http://purl.org/dc/elements/1.1/"/>
    <ds:schemaRef ds:uri="http://www.w3.org/XML/1998/namespace"/>
    <ds:schemaRef ds:uri="230e9df3-be65-4c73-a93b-d1236ebd677e"/>
    <ds:schemaRef ds:uri="http://purl.org/dc/terms/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7F88A2-4111-4ABE-BB4D-71D1DBD83E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74C8C4-4B51-4548-8574-9E9AF92E05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629</Words>
  <Application>Microsoft Office PowerPoint</Application>
  <PresentationFormat>Широкоэкранный</PresentationFormat>
  <Paragraphs>62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Corbel</vt:lpstr>
      <vt:lpstr>Times New Roman</vt:lpstr>
      <vt:lpstr>Wingdings 2</vt:lpstr>
      <vt:lpstr>Frame</vt:lpstr>
      <vt:lpstr>Роботу виконав: Шовкопляс Давид Вадимович учень 9 класу  Кременецького академічного ліцею імені У. Самчука  Науковий керівник: Кулик Марія Володимирівна, учитель фізики  Кременецького академічного  ліцею імені У. Самчука </vt:lpstr>
      <vt:lpstr>Мета роботи: Дослідити  закон заломлення світла. Пояснити чому скло стає невидимим у олії.</vt:lpstr>
      <vt:lpstr>•  порожня склянка із тонкого скла •  дві скляні пробірки •  соняшникова олія •  Оливкова олія  </vt:lpstr>
      <vt:lpstr>Презентация PowerPoint</vt:lpstr>
      <vt:lpstr>Повторимо дослід із  оливковою олією</vt:lpstr>
      <vt:lpstr>Презентация PowerPoint</vt:lpstr>
      <vt:lpstr>Презентация PowerPoint</vt:lpstr>
      <vt:lpstr>Пояснення досліду</vt:lpstr>
      <vt:lpstr>Пояснення досліду</vt:lpstr>
      <vt:lpstr>Пояснення досліду</vt:lpstr>
      <vt:lpstr>Висновки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Microbiology</dc:title>
  <dc:creator>mama</dc:creator>
  <cp:lastModifiedBy>Мама</cp:lastModifiedBy>
  <cp:revision>35</cp:revision>
  <dcterms:created xsi:type="dcterms:W3CDTF">2024-01-19T15:37:23Z</dcterms:created>
  <dcterms:modified xsi:type="dcterms:W3CDTF">2024-04-20T15:15:02Z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