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3" r:id="rId3"/>
    <p:sldId id="264" r:id="rId4"/>
    <p:sldId id="261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1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NotesMaster">
      <pc:chgData name="Fake Test User" userId="SID-0" providerId="Test" clId="FakeClientId" dt="2018-12-04T07:25:37.664" v="13" actId="790"/>
      <pc:docMkLst>
        <pc:docMk/>
      </pc:docMkLst>
      <pc:sldChg chg="mod">
        <pc:chgData name="Fake Test User" userId="SID-0" providerId="Test" clId="FakeClientId" dt="2018-12-04T07:22:42.186" v="12" actId="27918"/>
        <pc:sldMkLst>
          <pc:docMk/>
          <pc:sldMk cId="1177092903" sldId="259"/>
        </pc:sldMkLst>
      </pc:sldChg>
      <pc:sldChg chg="modSp">
        <pc:chgData name="Fake Test User" userId="SID-0" providerId="Test" clId="FakeClientId" dt="2018-12-04T07:16:28.203" v="4" actId="790"/>
        <pc:sldMkLst>
          <pc:docMk/>
          <pc:sldMk cId="2448389070" sldId="260"/>
        </pc:sldMkLst>
        <pc:graphicFrameChg chg="modGraphic">
          <ac:chgData name="Fake Test User" userId="SID-0" providerId="Test" clId="FakeClientId" dt="2018-12-04T07:16:28.203" v="4" actId="790"/>
          <ac:graphicFrameMkLst>
            <pc:docMk/>
            <pc:sldMk cId="2448389070" sldId="260"/>
            <ac:graphicFrameMk id="4" creationId="{00000000-0000-0000-0000-000000000000}"/>
          </ac:graphicFrameMkLst>
        </pc:graphicFrameChg>
      </pc:sldChg>
      <pc:sldChg chg="modSp">
        <pc:chgData name="Fake Test User" userId="SID-0" providerId="Test" clId="FakeClientId" dt="2018-12-04T07:16:18.407" v="3" actId="27636"/>
        <pc:sldMkLst>
          <pc:docMk/>
          <pc:sldMk cId="997282786" sldId="261"/>
        </pc:sldMkLst>
        <pc:graphicFrameChg chg="mod">
          <ac:chgData name="Fake Test User" userId="SID-0" providerId="Test" clId="FakeClientId" dt="2018-12-04T07:16:18.407" v="3" actId="27636"/>
          <ac:graphicFrameMkLst>
            <pc:docMk/>
            <pc:sldMk cId="997282786" sldId="261"/>
            <ac:graphicFrameMk id="9" creationId="{00000000-0000-0000-0000-000000000000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442EA2-39BA-4C9A-AD59-755D4917D532}" type="doc">
      <dgm:prSet loTypeId="urn:microsoft.com/office/officeart/2008/layout/SquareAccentList" loCatId="list" qsTypeId="urn:microsoft.com/office/officeart/2005/8/quickstyle/simple1" qsCatId="simple" csTypeId="urn:microsoft.com/office/officeart/2005/8/colors/accent2_1" csCatId="accent2" phldr="1"/>
      <dgm:spPr/>
      <dgm:t>
        <a:bodyPr rtlCol="0"/>
        <a:lstStyle/>
        <a:p>
          <a:pPr rtl="0"/>
          <a:endParaRPr lang="en-US"/>
        </a:p>
      </dgm:t>
    </dgm:pt>
    <dgm:pt modelId="{4DF9FE7B-F642-4898-A360-D4E3814E1A3D}">
      <dgm:prSet phldrT="[Text]" custT="1"/>
      <dgm:spPr/>
      <dgm:t>
        <a:bodyPr rtlCol="0"/>
        <a:lstStyle/>
        <a:p>
          <a:pPr rtl="0"/>
          <a:r>
            <a:rPr lang="uk-UA" sz="2000" b="1" i="1" u="sng" noProof="0" dirty="0" smtClean="0">
              <a:ln>
                <a:solidFill>
                  <a:schemeClr val="accent5">
                    <a:lumMod val="75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entury Gothic" panose="020B0502020202020204" pitchFamily="34" charset="0"/>
            </a:rPr>
            <a:t>Параметри мікроклімату:</a:t>
          </a:r>
          <a:endParaRPr lang="uk-UA" sz="2000" b="1" i="1" u="sng" noProof="0" dirty="0">
            <a:ln>
              <a:solidFill>
                <a:schemeClr val="accent5">
                  <a:lumMod val="75000"/>
                </a:schemeClr>
              </a:solidFill>
            </a:ln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Century Gothic" panose="020B0502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title="Group A title"/>
        </a:ext>
      </dgm:extLst>
    </dgm:pt>
    <dgm:pt modelId="{1C10F06D-860A-4604-A7AD-02E614FE3976}" type="parTrans" cxnId="{EBD8BE8D-6018-43E2-B081-034BB5656EB6}">
      <dgm:prSet/>
      <dgm:spPr/>
      <dgm:t>
        <a:bodyPr rtlCol="0"/>
        <a:lstStyle/>
        <a:p>
          <a:pPr rtl="0"/>
          <a:endParaRPr lang="uk-UA" noProof="0" dirty="0"/>
        </a:p>
      </dgm:t>
    </dgm:pt>
    <dgm:pt modelId="{43C18EFF-81FC-4D70-8C6B-E95FF3730413}" type="sibTrans" cxnId="{EBD8BE8D-6018-43E2-B081-034BB5656EB6}">
      <dgm:prSet/>
      <dgm:spPr/>
      <dgm:t>
        <a:bodyPr rtlCol="0"/>
        <a:lstStyle/>
        <a:p>
          <a:pPr rtl="0"/>
          <a:endParaRPr lang="uk-UA" noProof="0" dirty="0"/>
        </a:p>
      </dgm:t>
    </dgm:pt>
    <dgm:pt modelId="{EFF2750D-B4B3-474C-8B62-8B638DC31F7E}">
      <dgm:prSet phldrT="[Text]" custT="1"/>
      <dgm:spPr/>
      <dgm:t>
        <a:bodyPr rtlCol="0"/>
        <a:lstStyle/>
        <a:p>
          <a:pPr rtl="0"/>
          <a:r>
            <a:rPr lang="uk-UA" sz="1800" b="1" noProof="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rPr>
            <a:t>Температура повітря</a:t>
          </a:r>
          <a:endParaRPr lang="uk-UA" sz="1800" b="1" noProof="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title="Group A tasks"/>
        </a:ext>
      </dgm:extLst>
    </dgm:pt>
    <dgm:pt modelId="{AEBC78E6-CDDC-4C8F-A157-3C51E907FACD}" type="parTrans" cxnId="{A058DDA2-48CA-4E5B-B389-F71A59C262B0}">
      <dgm:prSet/>
      <dgm:spPr/>
      <dgm:t>
        <a:bodyPr rtlCol="0"/>
        <a:lstStyle/>
        <a:p>
          <a:pPr rtl="0"/>
          <a:endParaRPr lang="uk-UA" noProof="0" dirty="0"/>
        </a:p>
      </dgm:t>
    </dgm:pt>
    <dgm:pt modelId="{75C067D7-FCD2-4969-8F27-4BBDA88E75ED}" type="sibTrans" cxnId="{A058DDA2-48CA-4E5B-B389-F71A59C262B0}">
      <dgm:prSet/>
      <dgm:spPr/>
      <dgm:t>
        <a:bodyPr rtlCol="0"/>
        <a:lstStyle/>
        <a:p>
          <a:pPr rtl="0"/>
          <a:endParaRPr lang="uk-UA" noProof="0" dirty="0"/>
        </a:p>
      </dgm:t>
    </dgm:pt>
    <dgm:pt modelId="{789CD6DB-3A68-4A41-90BD-4F0CBB3617D1}">
      <dgm:prSet phldrT="[Text]" custT="1"/>
      <dgm:spPr/>
      <dgm:t>
        <a:bodyPr rtlCol="0"/>
        <a:lstStyle/>
        <a:p>
          <a:pPr rtl="0"/>
          <a:r>
            <a:rPr lang="uk-UA" sz="1800" b="1" noProof="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rPr>
            <a:t>Вологість  повітр</a:t>
          </a:r>
          <a:r>
            <a:rPr lang="uk-UA" sz="1800" b="1" noProof="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</a:t>
          </a:r>
          <a:endParaRPr lang="uk-UA" sz="1800" b="1" noProof="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C0BEB5FF-8DFB-40B9-A228-C0C6097DDDC4}" type="parTrans" cxnId="{62C10234-45D3-426A-8820-4C0D1D8CBA21}">
      <dgm:prSet/>
      <dgm:spPr/>
      <dgm:t>
        <a:bodyPr rtlCol="0"/>
        <a:lstStyle/>
        <a:p>
          <a:pPr rtl="0"/>
          <a:endParaRPr lang="uk-UA" noProof="0" dirty="0"/>
        </a:p>
      </dgm:t>
    </dgm:pt>
    <dgm:pt modelId="{1A702531-A59F-4EE2-8246-E2EB0955D8B1}" type="sibTrans" cxnId="{62C10234-45D3-426A-8820-4C0D1D8CBA21}">
      <dgm:prSet/>
      <dgm:spPr/>
      <dgm:t>
        <a:bodyPr rtlCol="0"/>
        <a:lstStyle/>
        <a:p>
          <a:pPr rtl="0"/>
          <a:endParaRPr lang="uk-UA" noProof="0" dirty="0"/>
        </a:p>
      </dgm:t>
    </dgm:pt>
    <dgm:pt modelId="{78038B9A-A046-42CC-B20F-8EDE3B176895}">
      <dgm:prSet phldrT="[Text]" custT="1"/>
      <dgm:spPr/>
      <dgm:t>
        <a:bodyPr/>
        <a:lstStyle/>
        <a:p>
          <a:endParaRPr lang="uk-UA" sz="1800" b="1" dirty="0" smtClean="0"/>
        </a:p>
        <a:p>
          <a:r>
            <a:rPr lang="uk-UA" sz="1800" b="1" dirty="0" smtClean="0"/>
            <a:t>Швидкість руху  повітря</a:t>
          </a:r>
        </a:p>
        <a:p>
          <a:endParaRPr lang="uk-UA" sz="1800" b="1" noProof="0" dirty="0">
            <a:latin typeface="Century Gothic" panose="020B0502020202020204" pitchFamily="34" charset="0"/>
          </a:endParaRPr>
        </a:p>
      </dgm:t>
    </dgm:pt>
    <dgm:pt modelId="{BEDB1181-B98E-405A-A6D3-56CB0CAAA890}" type="parTrans" cxnId="{7A044884-3F84-4396-B94B-F019A61FC4A3}">
      <dgm:prSet/>
      <dgm:spPr/>
      <dgm:t>
        <a:bodyPr/>
        <a:lstStyle/>
        <a:p>
          <a:endParaRPr lang="uk-UA"/>
        </a:p>
      </dgm:t>
    </dgm:pt>
    <dgm:pt modelId="{9BC72740-DA56-4586-AC5B-9C0961F744A3}" type="sibTrans" cxnId="{7A044884-3F84-4396-B94B-F019A61FC4A3}">
      <dgm:prSet/>
      <dgm:spPr/>
      <dgm:t>
        <a:bodyPr/>
        <a:lstStyle/>
        <a:p>
          <a:endParaRPr lang="uk-UA"/>
        </a:p>
      </dgm:t>
    </dgm:pt>
    <dgm:pt modelId="{545AE36A-FA34-48C5-AE02-8CD829D2C860}">
      <dgm:prSet phldrT="[Text]" custT="1"/>
      <dgm:spPr/>
      <dgm:t>
        <a:bodyPr/>
        <a:lstStyle/>
        <a:p>
          <a:endParaRPr lang="uk-UA" sz="1800" b="1" noProof="0" dirty="0">
            <a:latin typeface="Century Gothic" panose="020B0502020202020204" pitchFamily="34" charset="0"/>
          </a:endParaRPr>
        </a:p>
      </dgm:t>
    </dgm:pt>
    <dgm:pt modelId="{2447BFDA-654E-4BF3-AB32-EF980A81D53E}" type="parTrans" cxnId="{6681460D-E570-4135-93F0-BDCFF3F43C86}">
      <dgm:prSet/>
      <dgm:spPr/>
      <dgm:t>
        <a:bodyPr/>
        <a:lstStyle/>
        <a:p>
          <a:endParaRPr lang="uk-UA"/>
        </a:p>
      </dgm:t>
    </dgm:pt>
    <dgm:pt modelId="{DA1A292C-0B32-4A64-BC09-7DE9806081F9}" type="sibTrans" cxnId="{6681460D-E570-4135-93F0-BDCFF3F43C86}">
      <dgm:prSet/>
      <dgm:spPr/>
      <dgm:t>
        <a:bodyPr/>
        <a:lstStyle/>
        <a:p>
          <a:endParaRPr lang="uk-UA"/>
        </a:p>
      </dgm:t>
    </dgm:pt>
    <dgm:pt modelId="{E9E46BA7-05B3-4ECE-B82F-427DED7E20EA}">
      <dgm:prSet custT="1"/>
      <dgm:spPr/>
      <dgm:t>
        <a:bodyPr/>
        <a:lstStyle/>
        <a:p>
          <a:r>
            <a:rPr lang="uk-UA" sz="2000" b="1" dirty="0" smtClean="0">
              <a:solidFill>
                <a:schemeClr val="accent1">
                  <a:lumMod val="50000"/>
                </a:schemeClr>
              </a:solidFill>
            </a:rPr>
            <a:t>Звукове наповнення (шум)</a:t>
          </a:r>
          <a:endParaRPr lang="uk-UA" sz="2000" dirty="0">
            <a:solidFill>
              <a:schemeClr val="accent1">
                <a:lumMod val="50000"/>
              </a:schemeClr>
            </a:solidFill>
          </a:endParaRPr>
        </a:p>
      </dgm:t>
    </dgm:pt>
    <dgm:pt modelId="{FF44B0A6-3ADC-4B4D-B3A5-1583AC83C42D}" type="parTrans" cxnId="{9AA523F9-A53D-4FC0-ABE0-249988FE3870}">
      <dgm:prSet/>
      <dgm:spPr/>
      <dgm:t>
        <a:bodyPr/>
        <a:lstStyle/>
        <a:p>
          <a:endParaRPr lang="uk-UA"/>
        </a:p>
      </dgm:t>
    </dgm:pt>
    <dgm:pt modelId="{B0E58810-1499-4E79-8E11-E46B79763871}" type="sibTrans" cxnId="{9AA523F9-A53D-4FC0-ABE0-249988FE3870}">
      <dgm:prSet/>
      <dgm:spPr/>
      <dgm:t>
        <a:bodyPr/>
        <a:lstStyle/>
        <a:p>
          <a:endParaRPr lang="uk-UA"/>
        </a:p>
      </dgm:t>
    </dgm:pt>
    <dgm:pt modelId="{808C7333-A26C-4B26-8C13-90B129D148B8}">
      <dgm:prSet phldrT="[Text]" custT="1"/>
      <dgm:spPr/>
      <dgm:t>
        <a:bodyPr/>
        <a:lstStyle/>
        <a:p>
          <a:endParaRPr lang="uk-UA" sz="1800" b="1" i="1" dirty="0" smtClean="0">
            <a:solidFill>
              <a:schemeClr val="accent1">
                <a:lumMod val="50000"/>
              </a:schemeClr>
            </a:solidFill>
          </a:endParaRPr>
        </a:p>
        <a:p>
          <a:endParaRPr lang="uk-UA" sz="1800" b="1" i="1" dirty="0" smtClean="0">
            <a:solidFill>
              <a:schemeClr val="accent1">
                <a:lumMod val="50000"/>
              </a:schemeClr>
            </a:solidFill>
          </a:endParaRPr>
        </a:p>
        <a:p>
          <a:r>
            <a:rPr lang="uk-UA" sz="1800" b="1" i="1" dirty="0" smtClean="0">
              <a:solidFill>
                <a:schemeClr val="accent1">
                  <a:lumMod val="50000"/>
                </a:schemeClr>
              </a:solidFill>
            </a:rPr>
            <a:t>температура внутрішніх поверхонь приміщення (стін, стелі, підлоги, меблів)</a:t>
          </a:r>
          <a:endParaRPr lang="uk-UA" sz="1800" b="1" noProof="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D8FFE8F0-E517-40F4-A678-3CF842F9D708}" type="parTrans" cxnId="{7E6ACF94-DD7B-45AD-BFF1-36FC3D7B40FF}">
      <dgm:prSet/>
      <dgm:spPr/>
      <dgm:t>
        <a:bodyPr/>
        <a:lstStyle/>
        <a:p>
          <a:endParaRPr lang="uk-UA"/>
        </a:p>
      </dgm:t>
    </dgm:pt>
    <dgm:pt modelId="{47C0D803-FC79-4776-86F0-6301B9A9E462}" type="sibTrans" cxnId="{7E6ACF94-DD7B-45AD-BFF1-36FC3D7B40FF}">
      <dgm:prSet/>
      <dgm:spPr/>
      <dgm:t>
        <a:bodyPr/>
        <a:lstStyle/>
        <a:p>
          <a:endParaRPr lang="uk-UA"/>
        </a:p>
      </dgm:t>
    </dgm:pt>
    <dgm:pt modelId="{C2B2AE5D-DB7B-4244-9CCD-997F3FF06311}" type="pres">
      <dgm:prSet presAssocID="{3F442EA2-39BA-4C9A-AD59-755D4917D532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920028FD-E9C3-4D29-AC6C-D00E45EE10D6}" type="pres">
      <dgm:prSet presAssocID="{4DF9FE7B-F642-4898-A360-D4E3814E1A3D}" presName="root" presStyleCnt="0">
        <dgm:presLayoutVars>
          <dgm:chMax/>
          <dgm:chPref/>
        </dgm:presLayoutVars>
      </dgm:prSet>
      <dgm:spPr/>
    </dgm:pt>
    <dgm:pt modelId="{92C649C3-E0E7-493C-B477-58292B5B47C6}" type="pres">
      <dgm:prSet presAssocID="{4DF9FE7B-F642-4898-A360-D4E3814E1A3D}" presName="rootComposite" presStyleCnt="0">
        <dgm:presLayoutVars/>
      </dgm:prSet>
      <dgm:spPr/>
    </dgm:pt>
    <dgm:pt modelId="{EC3CCCB4-7E71-406C-9869-BD8F4A24F305}" type="pres">
      <dgm:prSet presAssocID="{4DF9FE7B-F642-4898-A360-D4E3814E1A3D}" presName="ParentAccent" presStyleLbl="alignNode1" presStyleIdx="0" presStyleCnt="1" custFlipVert="0" custFlipHor="0" custScaleX="8195" custScaleY="82740" custLinFactY="-200000" custLinFactNeighborX="60002" custLinFactNeighborY="-229743"/>
      <dgm:spPr/>
    </dgm:pt>
    <dgm:pt modelId="{9D631A92-F172-45E3-A633-FC94F79F098F}" type="pres">
      <dgm:prSet presAssocID="{4DF9FE7B-F642-4898-A360-D4E3814E1A3D}" presName="ParentSmallAccent" presStyleLbl="fgAcc1" presStyleIdx="0" presStyleCnt="1" custLinFactX="700000" custLinFactY="-200000" custLinFactNeighborX="756753" custLinFactNeighborY="-277731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endParaRPr lang="uk-UA"/>
        </a:p>
      </dgm:t>
    </dgm:pt>
    <dgm:pt modelId="{F80996C6-2E4E-4F39-995D-A50DB16088A2}" type="pres">
      <dgm:prSet presAssocID="{4DF9FE7B-F642-4898-A360-D4E3814E1A3D}" presName="Parent" presStyleLbl="revTx" presStyleIdx="0" presStyleCnt="7" custScaleX="116296" custScaleY="213741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403667-4778-4C14-8F94-8314823A3ADC}" type="pres">
      <dgm:prSet presAssocID="{4DF9FE7B-F642-4898-A360-D4E3814E1A3D}" presName="childShape" presStyleCnt="0">
        <dgm:presLayoutVars>
          <dgm:chMax val="0"/>
          <dgm:chPref val="0"/>
        </dgm:presLayoutVars>
      </dgm:prSet>
      <dgm:spPr/>
    </dgm:pt>
    <dgm:pt modelId="{A9CD1739-C7A5-47D5-A99C-9ECA896FFDB3}" type="pres">
      <dgm:prSet presAssocID="{EFF2750D-B4B3-474C-8B62-8B638DC31F7E}" presName="childComposite" presStyleCnt="0">
        <dgm:presLayoutVars>
          <dgm:chMax val="0"/>
          <dgm:chPref val="0"/>
        </dgm:presLayoutVars>
      </dgm:prSet>
      <dgm:spPr/>
    </dgm:pt>
    <dgm:pt modelId="{06C86372-FC0C-4DAD-A41E-4DDDDF46D58D}" type="pres">
      <dgm:prSet presAssocID="{EFF2750D-B4B3-474C-8B62-8B638DC31F7E}" presName="ChildAccent" presStyleLbl="solidFgAcc1" presStyleIdx="0" presStyleCnt="6"/>
      <dgm:spPr/>
    </dgm:pt>
    <dgm:pt modelId="{3A88907D-5914-4D9B-9E73-9A92235C4DDF}" type="pres">
      <dgm:prSet presAssocID="{EFF2750D-B4B3-474C-8B62-8B638DC31F7E}" presName="Child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E571A13-7AAB-4954-9124-C245C7EBC874}" type="pres">
      <dgm:prSet presAssocID="{E9E46BA7-05B3-4ECE-B82F-427DED7E20EA}" presName="childComposite" presStyleCnt="0">
        <dgm:presLayoutVars>
          <dgm:chMax val="0"/>
          <dgm:chPref val="0"/>
        </dgm:presLayoutVars>
      </dgm:prSet>
      <dgm:spPr/>
    </dgm:pt>
    <dgm:pt modelId="{CD85BAB8-1F74-4372-8660-1361A4325318}" type="pres">
      <dgm:prSet presAssocID="{E9E46BA7-05B3-4ECE-B82F-427DED7E20EA}" presName="ChildAccent" presStyleLbl="solidFgAcc1" presStyleIdx="1" presStyleCnt="6"/>
      <dgm:spPr/>
    </dgm:pt>
    <dgm:pt modelId="{D145AC21-6F67-4E09-B12A-68BB91516F28}" type="pres">
      <dgm:prSet presAssocID="{E9E46BA7-05B3-4ECE-B82F-427DED7E20EA}" presName="Child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0ABB89-F842-443E-B1B1-268DBCD5E293}" type="pres">
      <dgm:prSet presAssocID="{789CD6DB-3A68-4A41-90BD-4F0CBB3617D1}" presName="childComposite" presStyleCnt="0">
        <dgm:presLayoutVars>
          <dgm:chMax val="0"/>
          <dgm:chPref val="0"/>
        </dgm:presLayoutVars>
      </dgm:prSet>
      <dgm:spPr/>
    </dgm:pt>
    <dgm:pt modelId="{2399A52C-FCEE-45F0-A8C4-F91D47D04A24}" type="pres">
      <dgm:prSet presAssocID="{789CD6DB-3A68-4A41-90BD-4F0CBB3617D1}" presName="ChildAccent" presStyleLbl="solidFgAcc1" presStyleIdx="2" presStyleCnt="6"/>
      <dgm:spPr/>
    </dgm:pt>
    <dgm:pt modelId="{B44871E9-5A48-4B5B-BBB3-C2376DFD3703}" type="pres">
      <dgm:prSet presAssocID="{789CD6DB-3A68-4A41-90BD-4F0CBB3617D1}" presName="Child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9211C0-98B7-450B-820B-ECD1430AFE24}" type="pres">
      <dgm:prSet presAssocID="{78038B9A-A046-42CC-B20F-8EDE3B176895}" presName="childComposite" presStyleCnt="0">
        <dgm:presLayoutVars>
          <dgm:chMax val="0"/>
          <dgm:chPref val="0"/>
        </dgm:presLayoutVars>
      </dgm:prSet>
      <dgm:spPr/>
    </dgm:pt>
    <dgm:pt modelId="{1E9AD355-5DA6-4C09-88B4-357CAB758AB0}" type="pres">
      <dgm:prSet presAssocID="{78038B9A-A046-42CC-B20F-8EDE3B176895}" presName="ChildAccent" presStyleLbl="solidFgAcc1" presStyleIdx="3" presStyleCnt="6"/>
      <dgm:spPr/>
    </dgm:pt>
    <dgm:pt modelId="{D3A3DFF4-4AA6-4A03-8108-17DDFA8EBB2D}" type="pres">
      <dgm:prSet presAssocID="{78038B9A-A046-42CC-B20F-8EDE3B176895}" presName="Child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FEA3D8-4F9B-4032-A7FD-1ACBEA6C7B3D}" type="pres">
      <dgm:prSet presAssocID="{808C7333-A26C-4B26-8C13-90B129D148B8}" presName="childComposite" presStyleCnt="0">
        <dgm:presLayoutVars>
          <dgm:chMax val="0"/>
          <dgm:chPref val="0"/>
        </dgm:presLayoutVars>
      </dgm:prSet>
      <dgm:spPr/>
    </dgm:pt>
    <dgm:pt modelId="{9A893B3B-C8C9-49F8-9142-A68393BBFF00}" type="pres">
      <dgm:prSet presAssocID="{808C7333-A26C-4B26-8C13-90B129D148B8}" presName="ChildAccent" presStyleLbl="solidFgAcc1" presStyleIdx="4" presStyleCnt="6"/>
      <dgm:spPr/>
    </dgm:pt>
    <dgm:pt modelId="{CCA922EB-B4AC-4B07-A7E9-4D782F24434A}" type="pres">
      <dgm:prSet presAssocID="{808C7333-A26C-4B26-8C13-90B129D148B8}" presName="Child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D4DA48A-78EF-4637-9FAC-7A04F2B796D7}" type="pres">
      <dgm:prSet presAssocID="{545AE36A-FA34-48C5-AE02-8CD829D2C860}" presName="childComposite" presStyleCnt="0">
        <dgm:presLayoutVars>
          <dgm:chMax val="0"/>
          <dgm:chPref val="0"/>
        </dgm:presLayoutVars>
      </dgm:prSet>
      <dgm:spPr/>
    </dgm:pt>
    <dgm:pt modelId="{3DC199C8-9E85-43D9-A5D1-A3E0A67E1426}" type="pres">
      <dgm:prSet presAssocID="{545AE36A-FA34-48C5-AE02-8CD829D2C860}" presName="ChildAccent" presStyleLbl="solidFgAcc1" presStyleIdx="5" presStyleCnt="6" custLinFactX="700000" custLinFactY="-900000" custLinFactNeighborX="756792" custLinFactNeighborY="-979808"/>
      <dgm:spPr/>
    </dgm:pt>
    <dgm:pt modelId="{6E97186D-3E58-4980-8ACE-327EAEE65867}" type="pres">
      <dgm:prSet presAssocID="{545AE36A-FA34-48C5-AE02-8CD829D2C860}" presName="Child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681460D-E570-4135-93F0-BDCFF3F43C86}" srcId="{4DF9FE7B-F642-4898-A360-D4E3814E1A3D}" destId="{545AE36A-FA34-48C5-AE02-8CD829D2C860}" srcOrd="5" destOrd="0" parTransId="{2447BFDA-654E-4BF3-AB32-EF980A81D53E}" sibTransId="{DA1A292C-0B32-4A64-BC09-7DE9806081F9}"/>
    <dgm:cxn modelId="{382F1E43-BA02-4F39-BDF2-DCD0B65326A7}" type="presOf" srcId="{EFF2750D-B4B3-474C-8B62-8B638DC31F7E}" destId="{3A88907D-5914-4D9B-9E73-9A92235C4DDF}" srcOrd="0" destOrd="0" presId="urn:microsoft.com/office/officeart/2008/layout/SquareAccentList"/>
    <dgm:cxn modelId="{7E6ACF94-DD7B-45AD-BFF1-36FC3D7B40FF}" srcId="{4DF9FE7B-F642-4898-A360-D4E3814E1A3D}" destId="{808C7333-A26C-4B26-8C13-90B129D148B8}" srcOrd="4" destOrd="0" parTransId="{D8FFE8F0-E517-40F4-A678-3CF842F9D708}" sibTransId="{47C0D803-FC79-4776-86F0-6301B9A9E462}"/>
    <dgm:cxn modelId="{358D4B15-07D4-4408-B344-FBAD4F78F88F}" type="presOf" srcId="{4DF9FE7B-F642-4898-A360-D4E3814E1A3D}" destId="{F80996C6-2E4E-4F39-995D-A50DB16088A2}" srcOrd="0" destOrd="0" presId="urn:microsoft.com/office/officeart/2008/layout/SquareAccentList"/>
    <dgm:cxn modelId="{6AFA97F9-9BE1-4CDF-96B2-BCBD56E1FE15}" type="presOf" srcId="{545AE36A-FA34-48C5-AE02-8CD829D2C860}" destId="{6E97186D-3E58-4980-8ACE-327EAEE65867}" srcOrd="0" destOrd="0" presId="urn:microsoft.com/office/officeart/2008/layout/SquareAccentList"/>
    <dgm:cxn modelId="{7A044884-3F84-4396-B94B-F019A61FC4A3}" srcId="{4DF9FE7B-F642-4898-A360-D4E3814E1A3D}" destId="{78038B9A-A046-42CC-B20F-8EDE3B176895}" srcOrd="3" destOrd="0" parTransId="{BEDB1181-B98E-405A-A6D3-56CB0CAAA890}" sibTransId="{9BC72740-DA56-4586-AC5B-9C0961F744A3}"/>
    <dgm:cxn modelId="{14D4054B-9FD5-41DE-97D8-4300DB52B6AF}" type="presOf" srcId="{78038B9A-A046-42CC-B20F-8EDE3B176895}" destId="{D3A3DFF4-4AA6-4A03-8108-17DDFA8EBB2D}" srcOrd="0" destOrd="0" presId="urn:microsoft.com/office/officeart/2008/layout/SquareAccentList"/>
    <dgm:cxn modelId="{69C35220-4835-4759-B2A7-E4ABCB25917A}" type="presOf" srcId="{789CD6DB-3A68-4A41-90BD-4F0CBB3617D1}" destId="{B44871E9-5A48-4B5B-BBB3-C2376DFD3703}" srcOrd="0" destOrd="0" presId="urn:microsoft.com/office/officeart/2008/layout/SquareAccentList"/>
    <dgm:cxn modelId="{EBD8BE8D-6018-43E2-B081-034BB5656EB6}" srcId="{3F442EA2-39BA-4C9A-AD59-755D4917D532}" destId="{4DF9FE7B-F642-4898-A360-D4E3814E1A3D}" srcOrd="0" destOrd="0" parTransId="{1C10F06D-860A-4604-A7AD-02E614FE3976}" sibTransId="{43C18EFF-81FC-4D70-8C6B-E95FF3730413}"/>
    <dgm:cxn modelId="{62C10234-45D3-426A-8820-4C0D1D8CBA21}" srcId="{4DF9FE7B-F642-4898-A360-D4E3814E1A3D}" destId="{789CD6DB-3A68-4A41-90BD-4F0CBB3617D1}" srcOrd="2" destOrd="0" parTransId="{C0BEB5FF-8DFB-40B9-A228-C0C6097DDDC4}" sibTransId="{1A702531-A59F-4EE2-8246-E2EB0955D8B1}"/>
    <dgm:cxn modelId="{9AA523F9-A53D-4FC0-ABE0-249988FE3870}" srcId="{4DF9FE7B-F642-4898-A360-D4E3814E1A3D}" destId="{E9E46BA7-05B3-4ECE-B82F-427DED7E20EA}" srcOrd="1" destOrd="0" parTransId="{FF44B0A6-3ADC-4B4D-B3A5-1583AC83C42D}" sibTransId="{B0E58810-1499-4E79-8E11-E46B79763871}"/>
    <dgm:cxn modelId="{A058DDA2-48CA-4E5B-B389-F71A59C262B0}" srcId="{4DF9FE7B-F642-4898-A360-D4E3814E1A3D}" destId="{EFF2750D-B4B3-474C-8B62-8B638DC31F7E}" srcOrd="0" destOrd="0" parTransId="{AEBC78E6-CDDC-4C8F-A157-3C51E907FACD}" sibTransId="{75C067D7-FCD2-4969-8F27-4BBDA88E75ED}"/>
    <dgm:cxn modelId="{299D3819-B05A-479E-A628-D2903736E94C}" type="presOf" srcId="{808C7333-A26C-4B26-8C13-90B129D148B8}" destId="{CCA922EB-B4AC-4B07-A7E9-4D782F24434A}" srcOrd="0" destOrd="0" presId="urn:microsoft.com/office/officeart/2008/layout/SquareAccentList"/>
    <dgm:cxn modelId="{1F449209-3ACC-4E31-9BE6-D40788F9C29B}" type="presOf" srcId="{3F442EA2-39BA-4C9A-AD59-755D4917D532}" destId="{C2B2AE5D-DB7B-4244-9CCD-997F3FF06311}" srcOrd="0" destOrd="0" presId="urn:microsoft.com/office/officeart/2008/layout/SquareAccentList"/>
    <dgm:cxn modelId="{CDDF1769-9280-4A21-83BD-CF905C1A1FE5}" type="presOf" srcId="{E9E46BA7-05B3-4ECE-B82F-427DED7E20EA}" destId="{D145AC21-6F67-4E09-B12A-68BB91516F28}" srcOrd="0" destOrd="0" presId="urn:microsoft.com/office/officeart/2008/layout/SquareAccentList"/>
    <dgm:cxn modelId="{E963C731-D8C5-4A3B-9E60-FFBBF65782B2}" type="presParOf" srcId="{C2B2AE5D-DB7B-4244-9CCD-997F3FF06311}" destId="{920028FD-E9C3-4D29-AC6C-D00E45EE10D6}" srcOrd="0" destOrd="0" presId="urn:microsoft.com/office/officeart/2008/layout/SquareAccentList"/>
    <dgm:cxn modelId="{98EE85D0-F6B4-4005-8423-5D44701CAF05}" type="presParOf" srcId="{920028FD-E9C3-4D29-AC6C-D00E45EE10D6}" destId="{92C649C3-E0E7-493C-B477-58292B5B47C6}" srcOrd="0" destOrd="0" presId="urn:microsoft.com/office/officeart/2008/layout/SquareAccentList"/>
    <dgm:cxn modelId="{7E3AC611-49EA-4242-8305-1E12893F3B9D}" type="presParOf" srcId="{92C649C3-E0E7-493C-B477-58292B5B47C6}" destId="{EC3CCCB4-7E71-406C-9869-BD8F4A24F305}" srcOrd="0" destOrd="0" presId="urn:microsoft.com/office/officeart/2008/layout/SquareAccentList"/>
    <dgm:cxn modelId="{E26077CC-3E69-49DA-82F4-13154C5FB1AB}" type="presParOf" srcId="{92C649C3-E0E7-493C-B477-58292B5B47C6}" destId="{9D631A92-F172-45E3-A633-FC94F79F098F}" srcOrd="1" destOrd="0" presId="urn:microsoft.com/office/officeart/2008/layout/SquareAccentList"/>
    <dgm:cxn modelId="{9EAFADB4-3A90-40FE-AA2D-16E240D752CE}" type="presParOf" srcId="{92C649C3-E0E7-493C-B477-58292B5B47C6}" destId="{F80996C6-2E4E-4F39-995D-A50DB16088A2}" srcOrd="2" destOrd="0" presId="urn:microsoft.com/office/officeart/2008/layout/SquareAccentList"/>
    <dgm:cxn modelId="{6A6753F6-FCBC-48EA-B347-52CB05821AA8}" type="presParOf" srcId="{920028FD-E9C3-4D29-AC6C-D00E45EE10D6}" destId="{FA403667-4778-4C14-8F94-8314823A3ADC}" srcOrd="1" destOrd="0" presId="urn:microsoft.com/office/officeart/2008/layout/SquareAccentList"/>
    <dgm:cxn modelId="{61E4892A-426F-42AD-9DFA-D5F0D0B99980}" type="presParOf" srcId="{FA403667-4778-4C14-8F94-8314823A3ADC}" destId="{A9CD1739-C7A5-47D5-A99C-9ECA896FFDB3}" srcOrd="0" destOrd="0" presId="urn:microsoft.com/office/officeart/2008/layout/SquareAccentList"/>
    <dgm:cxn modelId="{D30A40BC-B3EE-41C0-9937-BAC38CEA9390}" type="presParOf" srcId="{A9CD1739-C7A5-47D5-A99C-9ECA896FFDB3}" destId="{06C86372-FC0C-4DAD-A41E-4DDDDF46D58D}" srcOrd="0" destOrd="0" presId="urn:microsoft.com/office/officeart/2008/layout/SquareAccentList"/>
    <dgm:cxn modelId="{75C972D9-70B6-4608-9062-029F0D75D49F}" type="presParOf" srcId="{A9CD1739-C7A5-47D5-A99C-9ECA896FFDB3}" destId="{3A88907D-5914-4D9B-9E73-9A92235C4DDF}" srcOrd="1" destOrd="0" presId="urn:microsoft.com/office/officeart/2008/layout/SquareAccentList"/>
    <dgm:cxn modelId="{613D2C0D-4327-4C30-B98E-EB0A6B4C9DFB}" type="presParOf" srcId="{FA403667-4778-4C14-8F94-8314823A3ADC}" destId="{3E571A13-7AAB-4954-9124-C245C7EBC874}" srcOrd="1" destOrd="0" presId="urn:microsoft.com/office/officeart/2008/layout/SquareAccentList"/>
    <dgm:cxn modelId="{3AAE693A-3F18-4295-BDD5-0C50A610B7E6}" type="presParOf" srcId="{3E571A13-7AAB-4954-9124-C245C7EBC874}" destId="{CD85BAB8-1F74-4372-8660-1361A4325318}" srcOrd="0" destOrd="0" presId="urn:microsoft.com/office/officeart/2008/layout/SquareAccentList"/>
    <dgm:cxn modelId="{68B51898-FC51-4905-B0DD-687D17F4D4E0}" type="presParOf" srcId="{3E571A13-7AAB-4954-9124-C245C7EBC874}" destId="{D145AC21-6F67-4E09-B12A-68BB91516F28}" srcOrd="1" destOrd="0" presId="urn:microsoft.com/office/officeart/2008/layout/SquareAccentList"/>
    <dgm:cxn modelId="{5AB1F766-24C8-4510-936F-E1E6EB97E270}" type="presParOf" srcId="{FA403667-4778-4C14-8F94-8314823A3ADC}" destId="{140ABB89-F842-443E-B1B1-268DBCD5E293}" srcOrd="2" destOrd="0" presId="urn:microsoft.com/office/officeart/2008/layout/SquareAccentList"/>
    <dgm:cxn modelId="{D395597E-4EBD-496D-8D13-AAAF5CE26999}" type="presParOf" srcId="{140ABB89-F842-443E-B1B1-268DBCD5E293}" destId="{2399A52C-FCEE-45F0-A8C4-F91D47D04A24}" srcOrd="0" destOrd="0" presId="urn:microsoft.com/office/officeart/2008/layout/SquareAccentList"/>
    <dgm:cxn modelId="{056D614C-E1D6-4DC1-979E-7EE183B68203}" type="presParOf" srcId="{140ABB89-F842-443E-B1B1-268DBCD5E293}" destId="{B44871E9-5A48-4B5B-BBB3-C2376DFD3703}" srcOrd="1" destOrd="0" presId="urn:microsoft.com/office/officeart/2008/layout/SquareAccentList"/>
    <dgm:cxn modelId="{68795840-CDCE-4389-AC19-D608DB51D795}" type="presParOf" srcId="{FA403667-4778-4C14-8F94-8314823A3ADC}" destId="{FA9211C0-98B7-450B-820B-ECD1430AFE24}" srcOrd="3" destOrd="0" presId="urn:microsoft.com/office/officeart/2008/layout/SquareAccentList"/>
    <dgm:cxn modelId="{721D8F44-72A7-4368-AACA-2A12BEBACCC8}" type="presParOf" srcId="{FA9211C0-98B7-450B-820B-ECD1430AFE24}" destId="{1E9AD355-5DA6-4C09-88B4-357CAB758AB0}" srcOrd="0" destOrd="0" presId="urn:microsoft.com/office/officeart/2008/layout/SquareAccentList"/>
    <dgm:cxn modelId="{7EA93337-B3D1-4CFF-AA8F-0BDFDBF04E98}" type="presParOf" srcId="{FA9211C0-98B7-450B-820B-ECD1430AFE24}" destId="{D3A3DFF4-4AA6-4A03-8108-17DDFA8EBB2D}" srcOrd="1" destOrd="0" presId="urn:microsoft.com/office/officeart/2008/layout/SquareAccentList"/>
    <dgm:cxn modelId="{52C6DA15-E44D-45C6-8DD5-6414812B8CEE}" type="presParOf" srcId="{FA403667-4778-4C14-8F94-8314823A3ADC}" destId="{B6FEA3D8-4F9B-4032-A7FD-1ACBEA6C7B3D}" srcOrd="4" destOrd="0" presId="urn:microsoft.com/office/officeart/2008/layout/SquareAccentList"/>
    <dgm:cxn modelId="{1090DB0C-C84B-4D00-B4B7-B2E2486F1892}" type="presParOf" srcId="{B6FEA3D8-4F9B-4032-A7FD-1ACBEA6C7B3D}" destId="{9A893B3B-C8C9-49F8-9142-A68393BBFF00}" srcOrd="0" destOrd="0" presId="urn:microsoft.com/office/officeart/2008/layout/SquareAccentList"/>
    <dgm:cxn modelId="{F10948F2-47E1-4E3C-A29C-719A5C646853}" type="presParOf" srcId="{B6FEA3D8-4F9B-4032-A7FD-1ACBEA6C7B3D}" destId="{CCA922EB-B4AC-4B07-A7E9-4D782F24434A}" srcOrd="1" destOrd="0" presId="urn:microsoft.com/office/officeart/2008/layout/SquareAccentList"/>
    <dgm:cxn modelId="{5A4167C2-C118-4D8A-BF47-2E7FD9560F43}" type="presParOf" srcId="{FA403667-4778-4C14-8F94-8314823A3ADC}" destId="{7D4DA48A-78EF-4637-9FAC-7A04F2B796D7}" srcOrd="5" destOrd="0" presId="urn:microsoft.com/office/officeart/2008/layout/SquareAccentList"/>
    <dgm:cxn modelId="{1D2F5C7F-088C-4472-BCD5-C79FCC141488}" type="presParOf" srcId="{7D4DA48A-78EF-4637-9FAC-7A04F2B796D7}" destId="{3DC199C8-9E85-43D9-A5D1-A3E0A67E1426}" srcOrd="0" destOrd="0" presId="urn:microsoft.com/office/officeart/2008/layout/SquareAccentList"/>
    <dgm:cxn modelId="{F567B53C-D3A4-46C3-9C7B-10B2F8DA8756}" type="presParOf" srcId="{7D4DA48A-78EF-4637-9FAC-7A04F2B796D7}" destId="{6E97186D-3E58-4980-8ACE-327EAEE65867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CCCB4-7E71-406C-9869-BD8F4A24F305}">
      <dsp:nvSpPr>
        <dsp:cNvPr id="0" name=""/>
        <dsp:cNvSpPr/>
      </dsp:nvSpPr>
      <dsp:spPr>
        <a:xfrm>
          <a:off x="4402708" y="0"/>
          <a:ext cx="265606" cy="3154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31A92-F172-45E3-A633-FC94F79F098F}">
      <dsp:nvSpPr>
        <dsp:cNvPr id="0" name=""/>
        <dsp:cNvSpPr/>
      </dsp:nvSpPr>
      <dsp:spPr>
        <a:xfrm>
          <a:off x="4438808" y="80251"/>
          <a:ext cx="238101" cy="238101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996C6-2E4E-4F39-995D-A50DB16088A2}">
      <dsp:nvSpPr>
        <dsp:cNvPr id="0" name=""/>
        <dsp:cNvSpPr/>
      </dsp:nvSpPr>
      <dsp:spPr>
        <a:xfrm>
          <a:off x="706177" y="0"/>
          <a:ext cx="3769244" cy="1464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rtlCol="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u="sng" kern="1200" noProof="0" dirty="0" smtClean="0">
              <a:ln>
                <a:solidFill>
                  <a:schemeClr val="accent5">
                    <a:lumMod val="75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entury Gothic" panose="020B0502020202020204" pitchFamily="34" charset="0"/>
            </a:rPr>
            <a:t>Параметри мікроклімату:</a:t>
          </a:r>
          <a:endParaRPr lang="uk-UA" sz="2000" b="1" i="1" u="sng" kern="1200" noProof="0" dirty="0">
            <a:ln>
              <a:solidFill>
                <a:schemeClr val="accent5">
                  <a:lumMod val="75000"/>
                </a:schemeClr>
              </a:solidFill>
            </a:ln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Century Gothic" panose="020B0502020202020204" pitchFamily="34" charset="0"/>
          </a:endParaRPr>
        </a:p>
      </dsp:txBody>
      <dsp:txXfrm>
        <a:off x="706177" y="0"/>
        <a:ext cx="3769244" cy="1464085"/>
      </dsp:txXfrm>
    </dsp:sp>
    <dsp:sp modelId="{06C86372-FC0C-4DAD-A41E-4DDDDF46D58D}">
      <dsp:nvSpPr>
        <dsp:cNvPr id="0" name=""/>
        <dsp:cNvSpPr/>
      </dsp:nvSpPr>
      <dsp:spPr>
        <a:xfrm>
          <a:off x="706177" y="1780991"/>
          <a:ext cx="238095" cy="2380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8907D-5914-4D9B-9E73-9A92235C4DDF}">
      <dsp:nvSpPr>
        <dsp:cNvPr id="0" name=""/>
        <dsp:cNvSpPr/>
      </dsp:nvSpPr>
      <dsp:spPr>
        <a:xfrm>
          <a:off x="933053" y="1622538"/>
          <a:ext cx="3014202" cy="555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rtlCol="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rPr>
            <a:t>Температура повітря</a:t>
          </a:r>
          <a:endParaRPr lang="uk-UA" sz="1800" b="1" kern="1200" noProof="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>
        <a:off x="933053" y="1622538"/>
        <a:ext cx="3014202" cy="555001"/>
      </dsp:txXfrm>
    </dsp:sp>
    <dsp:sp modelId="{CD85BAB8-1F74-4372-8660-1361A4325318}">
      <dsp:nvSpPr>
        <dsp:cNvPr id="0" name=""/>
        <dsp:cNvSpPr/>
      </dsp:nvSpPr>
      <dsp:spPr>
        <a:xfrm>
          <a:off x="706177" y="2335992"/>
          <a:ext cx="238095" cy="2380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5AC21-6F67-4E09-B12A-68BB91516F28}">
      <dsp:nvSpPr>
        <dsp:cNvPr id="0" name=""/>
        <dsp:cNvSpPr/>
      </dsp:nvSpPr>
      <dsp:spPr>
        <a:xfrm>
          <a:off x="933053" y="2177539"/>
          <a:ext cx="3014202" cy="555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accent1">
                  <a:lumMod val="50000"/>
                </a:schemeClr>
              </a:solidFill>
            </a:rPr>
            <a:t>Звукове наповнення (шум)</a:t>
          </a:r>
          <a:endParaRPr lang="uk-UA" sz="20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933053" y="2177539"/>
        <a:ext cx="3014202" cy="555001"/>
      </dsp:txXfrm>
    </dsp:sp>
    <dsp:sp modelId="{2399A52C-FCEE-45F0-A8C4-F91D47D04A24}">
      <dsp:nvSpPr>
        <dsp:cNvPr id="0" name=""/>
        <dsp:cNvSpPr/>
      </dsp:nvSpPr>
      <dsp:spPr>
        <a:xfrm>
          <a:off x="706177" y="2890993"/>
          <a:ext cx="238095" cy="2380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871E9-5A48-4B5B-BBB3-C2376DFD3703}">
      <dsp:nvSpPr>
        <dsp:cNvPr id="0" name=""/>
        <dsp:cNvSpPr/>
      </dsp:nvSpPr>
      <dsp:spPr>
        <a:xfrm>
          <a:off x="933053" y="2732540"/>
          <a:ext cx="3014202" cy="555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rtlCol="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rPr>
            <a:t>Вологість  повітр</a:t>
          </a:r>
          <a:r>
            <a:rPr lang="uk-UA" sz="1800" b="1" kern="1200" noProof="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</a:t>
          </a:r>
          <a:endParaRPr lang="uk-UA" sz="1800" b="1" kern="1200" noProof="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>
        <a:off x="933053" y="2732540"/>
        <a:ext cx="3014202" cy="555001"/>
      </dsp:txXfrm>
    </dsp:sp>
    <dsp:sp modelId="{1E9AD355-5DA6-4C09-88B4-357CAB758AB0}">
      <dsp:nvSpPr>
        <dsp:cNvPr id="0" name=""/>
        <dsp:cNvSpPr/>
      </dsp:nvSpPr>
      <dsp:spPr>
        <a:xfrm>
          <a:off x="706177" y="3445994"/>
          <a:ext cx="238095" cy="2380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3DFF4-4AA6-4A03-8108-17DDFA8EBB2D}">
      <dsp:nvSpPr>
        <dsp:cNvPr id="0" name=""/>
        <dsp:cNvSpPr/>
      </dsp:nvSpPr>
      <dsp:spPr>
        <a:xfrm>
          <a:off x="933053" y="3287541"/>
          <a:ext cx="3014202" cy="555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Швидкість руху  повітря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1" kern="1200" noProof="0" dirty="0">
            <a:latin typeface="Century Gothic" panose="020B0502020202020204" pitchFamily="34" charset="0"/>
          </a:endParaRPr>
        </a:p>
      </dsp:txBody>
      <dsp:txXfrm>
        <a:off x="933053" y="3287541"/>
        <a:ext cx="3014202" cy="555001"/>
      </dsp:txXfrm>
    </dsp:sp>
    <dsp:sp modelId="{9A893B3B-C8C9-49F8-9142-A68393BBFF00}">
      <dsp:nvSpPr>
        <dsp:cNvPr id="0" name=""/>
        <dsp:cNvSpPr/>
      </dsp:nvSpPr>
      <dsp:spPr>
        <a:xfrm>
          <a:off x="706177" y="4000995"/>
          <a:ext cx="238095" cy="2380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922EB-B4AC-4B07-A7E9-4D782F24434A}">
      <dsp:nvSpPr>
        <dsp:cNvPr id="0" name=""/>
        <dsp:cNvSpPr/>
      </dsp:nvSpPr>
      <dsp:spPr>
        <a:xfrm>
          <a:off x="933053" y="3842542"/>
          <a:ext cx="3014202" cy="555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1" i="1" kern="1200" dirty="0" smtClean="0">
            <a:solidFill>
              <a:schemeClr val="accent1">
                <a:lumMod val="50000"/>
              </a:schemeClr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1" i="1" kern="1200" dirty="0" smtClean="0">
            <a:solidFill>
              <a:schemeClr val="accent1">
                <a:lumMod val="50000"/>
              </a:schemeClr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chemeClr val="accent1">
                  <a:lumMod val="50000"/>
                </a:schemeClr>
              </a:solidFill>
            </a:rPr>
            <a:t>температура внутрішніх поверхонь приміщення (стін, стелі, підлоги, меблів)</a:t>
          </a:r>
          <a:endParaRPr lang="uk-UA" sz="1800" b="1" kern="1200" noProof="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>
        <a:off x="933053" y="3842542"/>
        <a:ext cx="3014202" cy="555001"/>
      </dsp:txXfrm>
    </dsp:sp>
    <dsp:sp modelId="{3DC199C8-9E85-43D9-A5D1-A3E0A67E1426}">
      <dsp:nvSpPr>
        <dsp:cNvPr id="0" name=""/>
        <dsp:cNvSpPr/>
      </dsp:nvSpPr>
      <dsp:spPr>
        <a:xfrm>
          <a:off x="4174733" y="80259"/>
          <a:ext cx="238095" cy="2380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7186D-3E58-4980-8ACE-327EAEE65867}">
      <dsp:nvSpPr>
        <dsp:cNvPr id="0" name=""/>
        <dsp:cNvSpPr/>
      </dsp:nvSpPr>
      <dsp:spPr>
        <a:xfrm>
          <a:off x="933053" y="4397543"/>
          <a:ext cx="3014202" cy="555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1" kern="1200" noProof="0" dirty="0">
            <a:latin typeface="Century Gothic" panose="020B0502020202020204" pitchFamily="34" charset="0"/>
          </a:endParaRPr>
        </a:p>
      </dsp:txBody>
      <dsp:txXfrm>
        <a:off x="933053" y="4397543"/>
        <a:ext cx="3014202" cy="555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F1F3D5-ED58-45EF-91A3-21C20A8F1E6E}" type="datetime1">
              <a:rPr lang="uk-UA" smtClean="0">
                <a:latin typeface="Calibri" panose="020F0502020204030204" pitchFamily="34" charset="0"/>
              </a:rPr>
              <a:t>20.04.2024</a:t>
            </a:fld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C33ADDF-418B-4AEE-81B9-E77B3218F8B3}" type="slidenum">
              <a:rPr lang="uk-UA" smtClean="0">
                <a:latin typeface="Calibri" panose="020F0502020204030204" pitchFamily="34" charset="0"/>
              </a:rPr>
              <a:t>‹№›</a:t>
            </a:fld>
            <a:endParaRPr lang="uk-U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59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uk-UA" noProof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C1DB057-5836-49CC-A0D8-3172E00E0214}" type="datetime1">
              <a:rPr lang="uk-UA" noProof="0" smtClean="0"/>
              <a:t>20.04.2024</a:t>
            </a:fld>
            <a:endParaRPr lang="uk-UA" noProof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275029A-2D1E-47A5-9598-4A9AC47B3AC1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0307704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uk-UA" smtClean="0"/>
              <a:pPr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35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uk-UA" smtClean="0"/>
              <a:pPr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64708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l">
              <a:defRPr sz="60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uk-UA"/>
              <a:t>Клацніть, щоб змінити стиль зразка підзаголовка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C07B1EB-DE1E-4E70-BAE2-9A60F5FEB8D2}" type="datetime1">
              <a:rPr lang="uk-UA" smtClean="0"/>
              <a:t>20.04.2024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8326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5846E65-5B15-40AB-A154-967A8267FB1E}" type="datetime1">
              <a:rPr lang="uk-UA" smtClean="0"/>
              <a:t>20.04.2024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317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 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64EE971-008B-411C-A4AC-6D38A0FFBFDC}" type="datetime1">
              <a:rPr lang="uk-UA" smtClean="0"/>
              <a:t>20.04.2024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4623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F2DE438-15F8-4944-99C7-2BF576FAAD3E}" type="datetime1">
              <a:rPr lang="uk-UA" smtClean="0"/>
              <a:t>20.04.2024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0246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7A1F9AA6-2115-49C7-BE35-81D1C8A8D780}" type="datetime1">
              <a:rPr lang="uk-UA" smtClean="0"/>
              <a:t>20.04.2024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3361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B91D4E6-0B94-4876-AFB7-0596D2F6FC9A}" type="datetime1">
              <a:rPr lang="uk-UA" smtClean="0"/>
              <a:t>20.04.2024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2187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CCBD8263-99FB-4C80-905D-BDA95BAE4CC0}" type="datetime1">
              <a:rPr lang="uk-UA" smtClean="0"/>
              <a:t>20.04.2024</a:t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0092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EA2BB0EE-CBC3-473D-8BD1-6783B6302703}" type="datetime1">
              <a:rPr lang="uk-UA" smtClean="0"/>
              <a:t>20.04.2024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184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D3C281E-1DF0-4CB1-8DD2-5412615E3C69}" type="datetime1">
              <a:rPr lang="uk-UA" smtClean="0"/>
              <a:t>20.04.2024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9762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>
                <a:latin typeface="Century Gothic" panose="020B0502020202020204" pitchFamily="34" charset="0"/>
              </a:defRPr>
            </a:lvl1pPr>
            <a:lvl2pPr>
              <a:defRPr sz="2800">
                <a:latin typeface="Century Gothic" panose="020B0502020202020204" pitchFamily="34" charset="0"/>
              </a:defRPr>
            </a:lvl2pPr>
            <a:lvl3pPr>
              <a:defRPr sz="2400">
                <a:latin typeface="Century Gothic" panose="020B0502020202020204" pitchFamily="34" charset="0"/>
              </a:defRPr>
            </a:lvl3pPr>
            <a:lvl4pPr>
              <a:defRPr sz="2000">
                <a:latin typeface="Century Gothic" panose="020B0502020202020204" pitchFamily="34" charset="0"/>
              </a:defRPr>
            </a:lvl4pPr>
            <a:lvl5pPr>
              <a:defRPr sz="20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24E5B06-F87E-45D2-9ECB-C4F27D47BC48}" type="datetime1">
              <a:rPr lang="uk-UA" smtClean="0"/>
              <a:t>20.04.2024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4365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/>
              <a:t>Клацніть піктограму, щоб додати зображення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D9763D3-5D3D-41FD-ABE0-127872B8779F}" type="datetime1">
              <a:rPr lang="uk-UA" smtClean="0"/>
              <a:t>20.04.2024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2229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E663F4B9-4467-4D02-8A85-FBEED9039E4B}" type="datetime1">
              <a:rPr lang="uk-UA" smtClean="0"/>
              <a:t>20.04.2024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8156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7%D0%B5%D0%BC%D0%BD%D0%B0_%D0%BF%D0%BE%D0%B2%D0%B5%D1%80%D1%85%D0%BD%D1%8F" TargetMode="External"/><Relationship Id="rId13" Type="http://schemas.openxmlformats.org/officeDocument/2006/relationships/image" Target="../media/image8.jpeg"/><Relationship Id="rId3" Type="http://schemas.openxmlformats.org/officeDocument/2006/relationships/hyperlink" Target="https://uk.wikipedia.org/wiki/%D0%9F%D0%B0%D1%80%D0%B0" TargetMode="External"/><Relationship Id="rId7" Type="http://schemas.openxmlformats.org/officeDocument/2006/relationships/hyperlink" Target="https://uk.wikipedia.org/wiki/%D0%90%D1%82%D0%BC%D0%BE%D1%81%D1%84%D0%B5%D1%80%D0%B0_%D0%97%D0%B5%D0%BC%D0%BB%D1%96" TargetMode="External"/><Relationship Id="rId12" Type="http://schemas.openxmlformats.org/officeDocument/2006/relationships/image" Target="../media/image7.jpeg"/><Relationship Id="rId2" Type="http://schemas.openxmlformats.org/officeDocument/2006/relationships/hyperlink" Target="https://uk.wikipedia.org/wiki/%D0%92%D0%BE%D0%B4%D0%B0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k.wikipedia.org/wiki/%D0%A2%D0%B8%D1%81%D0%BA" TargetMode="External"/><Relationship Id="rId11" Type="http://schemas.openxmlformats.org/officeDocument/2006/relationships/image" Target="../media/image6.jpeg"/><Relationship Id="rId5" Type="http://schemas.openxmlformats.org/officeDocument/2006/relationships/hyperlink" Target="https://uk.wikipedia.org/wiki/%D0%9F%D0%BE%D0%B3%D0%BE%D0%B4%D0%B0" TargetMode="External"/><Relationship Id="rId10" Type="http://schemas.openxmlformats.org/officeDocument/2006/relationships/hyperlink" Target="https://uk.wikipedia.org/wiki/%D0%90%D1%82%D0%BC%D0%BE%D1%81%D1%84%D0%B5%D1%80%D0%BD%D0%B8%D0%B9_%D1%82%D0%B8%D1%81%D0%BA" TargetMode="External"/><Relationship Id="rId4" Type="http://schemas.openxmlformats.org/officeDocument/2006/relationships/hyperlink" Target="https://uk.wikipedia.org/wiki/%D0%9F%D0%BE%D0%B2%D1%96%D1%82%D1%80%D1%8F" TargetMode="External"/><Relationship Id="rId9" Type="http://schemas.openxmlformats.org/officeDocument/2006/relationships/hyperlink" Target="https://uk.wikipedia.org/wiki/%D0%9F%D1%80%D0%B8%D0%BB%D0%B0%D0%B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80047" y="213065"/>
            <a:ext cx="6856520" cy="736846"/>
          </a:xfrm>
        </p:spPr>
        <p:txBody>
          <a:bodyPr rtlCol="0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rtl="0"/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Закарпатське територіальне відділення МАНУ</a:t>
            </a:r>
            <a:br>
              <a:rPr lang="uk-UA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інтерактивний конкурс  «МАН-Юніор Дослідник»</a:t>
            </a:r>
            <a:br>
              <a:rPr lang="uk-UA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uk-UA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238744" y="1427719"/>
            <a:ext cx="9534525" cy="1655762"/>
          </a:xfrm>
        </p:spPr>
        <p:txBody>
          <a:bodyPr rtlCol="0">
            <a:normAutofit/>
          </a:bodyPr>
          <a:lstStyle/>
          <a:p>
            <a:pPr algn="ctr" rtl="0"/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ВИМІРЮВАННЯ </a:t>
            </a:r>
            <a:r>
              <a:rPr lang="uk-UA" b="1" dirty="0">
                <a:solidFill>
                  <a:schemeClr val="bg2">
                    <a:lumMod val="1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ПАРАМЕТРІВ МІКРОКЛІМАТУ В </a:t>
            </a:r>
            <a:endParaRPr lang="uk-UA" b="1" dirty="0" smtClean="0">
              <a:solidFill>
                <a:schemeClr val="bg2">
                  <a:lumMod val="1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uk-UA" b="1" dirty="0">
                <a:solidFill>
                  <a:schemeClr val="bg2">
                    <a:lumMod val="1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ШКІЛЬНОМУ УКРИТТІ</a:t>
            </a:r>
            <a:endParaRPr lang="uk-UA" dirty="0">
              <a:solidFill>
                <a:schemeClr val="bg2">
                  <a:lumMod val="1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rtl="0"/>
            <a:endParaRPr lang="uk-UA" dirty="0" smtClean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  <a:p>
            <a:pPr algn="ctr" rtl="0"/>
            <a:endParaRPr lang="uk-UA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459436"/>
            <a:ext cx="43411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</a:t>
            </a:r>
            <a:r>
              <a:rPr lang="ru-RU" b="1" dirty="0" smtClean="0"/>
              <a:t>Роботу </a:t>
            </a:r>
            <a:r>
              <a:rPr lang="ru-RU" b="1" dirty="0" err="1"/>
              <a:t>виконала</a:t>
            </a:r>
            <a:r>
              <a:rPr lang="ru-RU" b="1" dirty="0" smtClean="0"/>
              <a:t>:</a:t>
            </a:r>
          </a:p>
          <a:p>
            <a:r>
              <a:rPr lang="ru-RU" b="1" dirty="0" smtClean="0"/>
              <a:t> </a:t>
            </a:r>
            <a:endParaRPr lang="ru-RU" b="1" dirty="0" smtClean="0"/>
          </a:p>
          <a:p>
            <a:pPr>
              <a:lnSpc>
                <a:spcPct val="150000"/>
              </a:lnSpc>
            </a:pP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Шовак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Дарина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10-Б класу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Буштинського</a:t>
            </a: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ліцею</a:t>
            </a:r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Буштинської</a:t>
            </a:r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селещної</a:t>
            </a:r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endParaRPr lang="uk-UA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Тячівського </a:t>
            </a:r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району</a:t>
            </a:r>
            <a:b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Закарпатської області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  <a:endParaRPr lang="uk-UA" dirty="0"/>
          </a:p>
          <a:p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0"/>
            <a:ext cx="2759448" cy="3679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48691" y="4243526"/>
            <a:ext cx="2823099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 :  Січ Олександра Юріївна,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біології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8229" y="6258757"/>
            <a:ext cx="3781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Селище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Буштино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13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</a:t>
            </a:r>
            <a:r>
              <a:rPr lang="uk-UA" sz="31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Атмосферний тиск в  </a:t>
            </a:r>
            <a:r>
              <a:rPr lang="uk-UA" sz="31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укритті №3 р</a:t>
            </a:r>
            <a:r>
              <a:rPr lang="uk-UA" sz="310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 </a:t>
            </a:r>
            <a:r>
              <a:rPr lang="uk-UA" sz="31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uk-UA" sz="31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748 </a:t>
            </a:r>
            <a:r>
              <a:rPr lang="ru-RU" sz="31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мм. рт. ст</a:t>
            </a:r>
            <a:r>
              <a:rPr lang="ru-RU" sz="31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uk-UA" sz="31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31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укритті №4 р</a:t>
            </a:r>
            <a:r>
              <a:rPr lang="uk-UA" sz="310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 </a:t>
            </a:r>
            <a:r>
              <a:rPr lang="uk-UA" sz="31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744 </a:t>
            </a:r>
            <a:r>
              <a:rPr lang="ru-RU" sz="31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мм. рт. ст.</a:t>
            </a:r>
            <a:r>
              <a:rPr lang="uk-UA" sz="31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межах норми</a:t>
            </a:r>
            <a:br>
              <a:rPr lang="uk-UA" sz="31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871882" cy="4351338"/>
              </a:xfrm>
            </p:spPr>
            <p:txBody>
              <a:bodyPr>
                <a:norm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indent="0">
                  <a:buNone/>
                </a:pPr>
                <a:r>
                  <a:rPr lang="uk-UA" b="1" i="1" u="sng" dirty="0" smtClean="0">
                    <a:solidFill>
                      <a:srgbClr val="FF000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a:rPr>
                  <a:t>Повітряний куб, </a:t>
                </a:r>
                <a:r>
                  <a:rPr lang="uk-UA" b="1" i="1" u="sng" dirty="0">
                    <a:solidFill>
                      <a:srgbClr val="FF000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a:rPr>
                  <a:t>який припадає на одну людину</a:t>
                </a:r>
              </a:p>
              <a:p>
                <a:r>
                  <a:rPr lang="uk-UA" sz="24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</a:t>
                </a:r>
                <a:r>
                  <a:rPr lang="uk-UA" sz="240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б’єм   </a:t>
                </a:r>
                <a:r>
                  <a:rPr lang="uk-UA" sz="24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захисної </a:t>
                </a:r>
                <a:r>
                  <a:rPr lang="uk-UA" sz="240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споруди №4:</a:t>
                </a:r>
                <a:endParaRPr lang="uk-UA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uk-UA" sz="2400" i="1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uk-UA" sz="2400" i="1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=2,10∙10,01∙6,02=126,5</m:t>
                    </m:r>
                    <m:sSup>
                      <m:sSupPr>
                        <m:ctrlPr>
                          <a:rPr lang="uk-UA" sz="2400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2400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м</m:t>
                        </m:r>
                      </m:e>
                      <m:sup>
                        <m:r>
                          <a:rPr lang="ru-RU" sz="2400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ru-RU" sz="2400" i="1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uk-UA" sz="2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uk-UA" sz="24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 укритті №4  </a:t>
                </a:r>
                <a:r>
                  <a:rPr lang="uk-UA" sz="240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перебувало 50 </a:t>
                </a:r>
                <a:r>
                  <a:rPr lang="uk-UA" sz="24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осіб . </a:t>
                </a:r>
                <a:r>
                  <a:rPr lang="uk-UA" sz="2400" dirty="0" smtClean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Об’єм повітряного куба, що припадає на одну особу становить: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400" i="1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126.5</m:t>
                        </m:r>
                      </m:num>
                      <m:den>
                        <m:r>
                          <a:rPr lang="uk-UA" sz="2400" i="1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50</m:t>
                        </m:r>
                      </m:den>
                    </m:f>
                    <m:r>
                      <a:rPr lang="uk-UA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=2.53 </m:t>
                    </m:r>
                    <m:sSup>
                      <m:sSupPr>
                        <m:ctrlPr>
                          <a:rPr lang="uk-UA" sz="2400" i="1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2400" i="1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uk-UA" sz="2400" i="1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uk-UA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Місце для вмісту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871882" cy="4351338"/>
              </a:xfrm>
              <a:blipFill>
                <a:blip r:embed="rId2"/>
                <a:stretch>
                  <a:fillRect l="-31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Місце для вмісту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710082" y="2545976"/>
                <a:ext cx="5181600" cy="3630987"/>
              </a:xfrm>
            </p:spPr>
            <p:txBody>
              <a:bodyPr>
                <a:normAutofit/>
              </a:bodyPr>
              <a:lstStyle/>
              <a:p>
                <a:r>
                  <a:rPr lang="uk-UA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Об’єм   захисної </a:t>
                </a:r>
                <a:r>
                  <a:rPr lang="uk-UA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споруди №3</a:t>
                </a:r>
              </a:p>
              <a:p>
                <a14:m>
                  <m:oMath xmlns:m="http://schemas.openxmlformats.org/officeDocument/2006/math">
                    <m:r>
                      <a:rPr lang="uk-UA" i="1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uk-UA" i="1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=1,86∙6,25∙5,6=65.1</m:t>
                    </m:r>
                    <m:sSup>
                      <m:sSupPr>
                        <m:ctrlPr>
                          <a:rPr lang="uk-UA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м</m:t>
                        </m:r>
                      </m:e>
                      <m:sup>
                        <m:r>
                          <a:rPr lang="ru-RU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ru-RU" i="1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uk-UA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uk-UA" sz="24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укритті №3 </a:t>
                </a:r>
                <a:r>
                  <a:rPr lang="uk-UA" sz="240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перебувало 25  </a:t>
                </a:r>
                <a:r>
                  <a:rPr lang="uk-UA" sz="24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осіб. </a:t>
                </a:r>
                <a:r>
                  <a:rPr lang="uk-UA" sz="2400" dirty="0" smtClean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Об’єм повітряного куба, що припадає на  одну особу становить: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400" i="1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65,1</m:t>
                        </m:r>
                      </m:num>
                      <m:den>
                        <m:r>
                          <a:rPr lang="uk-UA" sz="2400" i="1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uk-UA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=2.6 </m:t>
                    </m:r>
                    <m:sSup>
                      <m:sSupPr>
                        <m:ctrlPr>
                          <a:rPr lang="uk-UA" sz="2400" i="1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2400" i="1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uk-UA" sz="2400" i="1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uk-UA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Місце для вмісту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710082" y="2545976"/>
                <a:ext cx="5181600" cy="3630987"/>
              </a:xfrm>
              <a:blipFill>
                <a:blip r:embed="rId3"/>
                <a:stretch>
                  <a:fillRect l="-2588" t="-3193" r="-235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30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555810" y="0"/>
            <a:ext cx="109548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укритті №4 швидкість руху повітря  становила  0.5 м/с в укритті </a:t>
            </a:r>
            <a:r>
              <a:rPr lang="uk-UA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відчинених дверях  швидкість руху повітря – 7 м/с.</a:t>
            </a:r>
            <a:endParaRPr lang="uk-UA" sz="14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укритті №3 швидкість руху повітря  становила  0.25 м/с в укритті , що свідчить про  відсутність протягів . При відчинених дверях  швидкість руху повітря – 4 </a:t>
            </a:r>
            <a:r>
              <a:rPr lang="uk-UA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м/с</a:t>
            </a:r>
          </a:p>
          <a:p>
            <a:endParaRPr lang="uk-UA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524374" y="1720840"/>
            <a:ext cx="669607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івень</a:t>
            </a: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шуму 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визначали</a:t>
            </a: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</a:t>
            </a: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 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відстанню</a:t>
            </a: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сприймати</a:t>
            </a: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людську</a:t>
            </a: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нормальної</a:t>
            </a: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гучності</a:t>
            </a: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14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зрозуміло</a:t>
            </a: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2,5 м</a:t>
            </a: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одже</a:t>
            </a: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сила шуму помірна .Це означає ,що шум в укриття не несе шкоди </a:t>
            </a:r>
            <a:r>
              <a:rPr lang="uk-UA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здоровꞌю</a:t>
            </a:r>
            <a:r>
              <a:rPr lang="uk-UA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учнів</a:t>
            </a:r>
            <a:r>
              <a:rPr lang="uk-UA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uk-UA" sz="14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ход</a:t>
            </a:r>
            <a:r>
              <a:rPr lang="uk-UA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вим</a:t>
            </a:r>
            <a:r>
              <a:rPr lang="uk-UA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ірювань</a:t>
            </a:r>
            <a:r>
              <a:rPr lang="uk-UA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обчислень параметрів мікроклімату всі похибки оцінено як такі, що є в межах норми.</a:t>
            </a:r>
            <a:endParaRPr lang="uk-UA" sz="14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10" y="1754326"/>
            <a:ext cx="3311340" cy="4760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45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43435" y="197225"/>
                <a:ext cx="5876365" cy="6660776"/>
              </a:xfrm>
            </p:spPr>
            <p:txBody>
              <a:bodyPr>
                <a:normAutofit fontScale="47500" lnSpcReduction="20000"/>
              </a:bodyPr>
              <a:lstStyle/>
              <a:p>
                <a:r>
                  <a:rPr lang="uk-UA" b="1" dirty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Карта санітарно-гігієнічного обстеження </a:t>
                </a:r>
                <a:endParaRPr lang="uk-UA" b="1" dirty="0" smtClean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pPr marL="0" indent="0">
                  <a:buNone/>
                </a:pPr>
                <a:r>
                  <a:rPr lang="uk-UA" b="1" dirty="0" smtClean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   мікроклімату  </a:t>
                </a:r>
                <a:r>
                  <a:rPr lang="uk-UA" b="1" dirty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укриття №</a:t>
                </a:r>
                <a:r>
                  <a:rPr lang="uk-UA" b="1" dirty="0" smtClean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3 </a:t>
                </a:r>
                <a:r>
                  <a:rPr lang="uk-UA" b="1" dirty="0" err="1" smtClean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Буштинського</a:t>
                </a:r>
                <a:endParaRPr lang="uk-UA" b="1" dirty="0" smtClean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pPr marL="0" indent="0">
                  <a:buNone/>
                </a:pPr>
                <a:r>
                  <a:rPr lang="uk-UA" b="1" dirty="0" smtClean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r>
                  <a:rPr lang="uk-UA" b="1" dirty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ліцею </a:t>
                </a:r>
              </a:p>
              <a:p>
                <a:pPr marL="0" indent="0">
                  <a:buNone/>
                </a:pPr>
                <a:r>
                  <a:rPr lang="uk-UA" b="1" dirty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 </a:t>
                </a:r>
              </a:p>
              <a:p>
                <a:r>
                  <a:rPr lang="uk-UA" b="1" u="sng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Дата та час обстеження 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15.11.2023 р. 12. год 7 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хв.</a:t>
                </a: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Назва </a:t>
                </a:r>
                <a:r>
                  <a:rPr lang="uk-UA" b="1" u="sng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організації 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r>
                  <a:rPr lang="uk-UA" b="1" dirty="0" err="1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Буштинський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ліцей </a:t>
                </a:r>
                <a:r>
                  <a:rPr lang="uk-UA" b="1" dirty="0" err="1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Буштинської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endParaRPr lang="uk-UA" b="1" dirty="0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pPr marL="0" indent="0">
                  <a:buNone/>
                </a:pP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      селищної 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ради Тячівського району Закарпатської </a:t>
                </a:r>
                <a:endParaRPr lang="uk-UA" b="1" dirty="0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pPr marL="0" indent="0">
                  <a:buNone/>
                </a:pP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      області </a:t>
                </a: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Приміщення 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– укриття№4 </a:t>
                </a:r>
                <a:r>
                  <a:rPr lang="uk-UA" b="1" dirty="0" err="1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Буштинського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ліцею</a:t>
                </a:r>
              </a:p>
              <a:p>
                <a:pPr marL="0" indent="0">
                  <a:buNone/>
                </a:pP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Тип укриття-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підвальне 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приміщення</a:t>
                </a: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Середня температура повітря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на початку заняття 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</a:p>
              <a:p>
                <a:pPr marL="0" indent="0">
                  <a:buNone/>
                </a:pP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                         становила </a:t>
                </a:r>
                <a14:m>
                  <m:oMath xmlns:m="http://schemas.openxmlformats.org/officeDocument/2006/math"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𝟕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b="1" baseline="30000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◦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С, у кінці заняття - 20</a:t>
                </a:r>
                <a:r>
                  <a:rPr lang="uk-UA" b="1" baseline="30000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◦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С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pPr marL="0" indent="0">
                  <a:buNone/>
                </a:pPr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Атмосферний тиск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–  740 </a:t>
                </a:r>
                <a:r>
                  <a:rPr lang="ru-RU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мм. рт. </a:t>
                </a:r>
                <a:r>
                  <a:rPr lang="ru-RU" b="1" dirty="0" err="1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Ст</a:t>
                </a:r>
                <a:endParaRPr lang="ru-RU" b="1" dirty="0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Вологість повітря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–  абсолютна – </a:t>
                </a:r>
                <a14:m>
                  <m:oMath xmlns:m="http://schemas.openxmlformats.org/officeDocument/2006/math"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𝟗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uk-UA" b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мм рт. ст., </m:t>
                    </m:r>
                  </m:oMath>
                </a14:m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відносна 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  – 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54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%.</a:t>
                </a: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Розміри приміщення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– висота становить 1,86 м, ширина – 5,6 м, 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 </a:t>
                </a:r>
              </a:p>
              <a:p>
                <a:pPr marL="0" indent="0">
                  <a:buNone/>
                </a:pP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               довжина 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– 6,25 м, площа підлоги – </a:t>
                </a:r>
                <a14:m>
                  <m:oMath xmlns:m="http://schemas.openxmlformats.org/officeDocument/2006/math"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𝟑𝟓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uk-UA" b="1" i="1">
                            <a:ln w="0"/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b="1" i="1">
                            <a:ln w="0"/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uk-UA" b="1" i="1">
                            <a:ln w="0"/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, об’єм – 65,1м</a:t>
                </a:r>
                <a:r>
                  <a:rPr lang="uk-UA" b="1" baseline="30000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3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pPr marL="0" indent="0">
                  <a:buNone/>
                </a:pPr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Об’єм повітря на одну людину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– 2,6 м</a:t>
                </a:r>
                <a:r>
                  <a:rPr lang="uk-UA" b="1" baseline="30000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3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Режим провітрювання приміщення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– наскрізне провітрювання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Шумове забруднення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–  в центрі – 28 </a:t>
                </a:r>
                <a:r>
                  <a:rPr lang="uk-UA" b="1" dirty="0" err="1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дБ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3" name="Місце для вмісту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43435" y="197225"/>
                <a:ext cx="5876365" cy="6660776"/>
              </a:xfrm>
              <a:blipFill>
                <a:blip r:embed="rId2"/>
                <a:stretch>
                  <a:fillRect l="-104" t="-91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Місце для вмісту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221506" y="197224"/>
                <a:ext cx="5970494" cy="6279775"/>
              </a:xfrm>
            </p:spPr>
            <p:txBody>
              <a:bodyPr>
                <a:normAutofit fontScale="47500" lnSpcReduction="20000"/>
              </a:bodyPr>
              <a:lstStyle/>
              <a:p>
                <a:r>
                  <a:rPr lang="uk-UA" sz="2900" b="1" i="1" dirty="0" smtClean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r>
                  <a:rPr lang="uk-UA" sz="2900" b="1" i="1" dirty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Карта санітарно-гігієнічного обстеження </a:t>
                </a:r>
                <a:endParaRPr lang="uk-UA" sz="2900" b="1" i="1" dirty="0" smtClean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pPr marL="0" indent="0">
                  <a:buNone/>
                </a:pPr>
                <a:r>
                  <a:rPr lang="uk-UA" sz="2900" b="1" i="1" dirty="0" smtClean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   мікроклімату  </a:t>
                </a:r>
                <a:r>
                  <a:rPr lang="uk-UA" sz="2900" b="1" i="1" dirty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укриття </a:t>
                </a:r>
                <a:r>
                  <a:rPr lang="uk-UA" sz="2900" b="1" i="1" dirty="0" smtClean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№</a:t>
                </a:r>
                <a:r>
                  <a:rPr lang="uk-UA" sz="2900" b="1" i="1" dirty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r>
                  <a:rPr lang="uk-UA" sz="2900" b="1" i="1" dirty="0" smtClean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4 </a:t>
                </a:r>
                <a:r>
                  <a:rPr lang="uk-UA" sz="2900" b="1" i="1" dirty="0" err="1" smtClean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Буштинського</a:t>
                </a:r>
                <a:r>
                  <a:rPr lang="uk-UA" sz="2900" b="1" i="1" dirty="0" smtClean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</a:p>
              <a:p>
                <a:pPr marL="0" indent="0">
                  <a:buNone/>
                </a:pPr>
                <a:r>
                  <a:rPr lang="uk-UA" sz="2900" b="1" i="1" dirty="0" smtClean="0">
                    <a:ln w="0"/>
                    <a:solidFill>
                      <a:srgbClr val="C0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ліцею </a:t>
                </a:r>
                <a:endParaRPr lang="uk-UA" sz="2900" b="1" i="1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pPr marL="0" indent="0">
                  <a:buNone/>
                </a:pPr>
                <a:r>
                  <a:rPr lang="uk-UA" b="1" dirty="0"/>
                  <a:t> </a:t>
                </a:r>
                <a:endParaRPr lang="uk-UA" dirty="0"/>
              </a:p>
              <a:p>
                <a:r>
                  <a:rPr lang="uk-UA" b="1" u="sng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Дата та час обстеження</a:t>
                </a:r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10.11 2023р. 11 год 35 хв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Назва  навчального закладу </a:t>
                </a:r>
                <a:r>
                  <a:rPr lang="ru-RU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- </a:t>
                </a:r>
                <a:r>
                  <a:rPr lang="uk-UA" b="1" dirty="0" err="1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Буштинський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ліцей </a:t>
                </a:r>
                <a:r>
                  <a:rPr lang="uk-UA" b="1" dirty="0" err="1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Буштинської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endParaRPr lang="uk-UA" b="1" dirty="0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pPr marL="0" indent="0">
                  <a:buNone/>
                </a:pP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           селищної 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ради Тячівського району Закарпатської 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області</a:t>
                </a:r>
              </a:p>
              <a:p>
                <a:pPr marL="0" indent="0">
                  <a:buNone/>
                </a:pPr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Приміщення 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– укриття№3 </a:t>
                </a:r>
                <a:r>
                  <a:rPr lang="uk-UA" b="1" dirty="0" err="1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Буштинського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ліцею 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Тип укриття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-фортифікаційна споруда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Середня температура повітря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на початку  досліду становила </a:t>
                </a:r>
                <a:endParaRPr lang="uk-UA" b="1" dirty="0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pPr marL="0" indent="0">
                  <a:buNone/>
                </a:pP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                                                                 </a:t>
                </a:r>
                <a14:m>
                  <m:oMath xmlns:m="http://schemas.openxmlformats.org/officeDocument/2006/math"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𝟑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b="1" baseline="30000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◦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С, у кінці заняття – 19,7</a:t>
                </a:r>
                <a:r>
                  <a:rPr lang="uk-UA" b="1" baseline="30000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◦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С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pPr marL="0" indent="0">
                  <a:buNone/>
                </a:pPr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Атмосферний тиск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–  744 </a:t>
                </a:r>
                <a:r>
                  <a:rPr lang="ru-RU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мм. рт. </a:t>
                </a:r>
                <a:r>
                  <a:rPr lang="ru-RU" b="1" dirty="0" err="1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Ст</a:t>
                </a:r>
                <a:endParaRPr lang="ru-RU" b="1" dirty="0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Вологість повітря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–  абсолютна – </a:t>
                </a:r>
                <a14:m>
                  <m:oMath xmlns:m="http://schemas.openxmlformats.org/officeDocument/2006/math"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𝟗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𝟎𝟗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uk-UA" b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мм рт. ст., </m:t>
                    </m:r>
                  </m:oMath>
                </a14:m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відносна – 59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%.</a:t>
                </a: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Розміри приміщення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– висота становить 2,10 м, ширина –6,02  м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, </a:t>
                </a:r>
              </a:p>
              <a:p>
                <a:pPr marL="0" indent="0">
                  <a:buNone/>
                </a:pP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         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довжина – 10,01 м, площа підлоги – </a:t>
                </a:r>
                <a14:m>
                  <m:oMath xmlns:m="http://schemas.openxmlformats.org/officeDocument/2006/math"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𝟐𝟔</m:t>
                    </m:r>
                    <m:r>
                      <a:rPr lang="uk-UA" b="1" i="1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uk-UA" b="1" i="1">
                            <a:ln w="0"/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b="1" i="1">
                            <a:ln w="0"/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uk-UA" b="1" i="1">
                            <a:ln w="0"/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, об’єм – 126,5 м</a:t>
                </a:r>
                <a:r>
                  <a:rPr lang="uk-UA" b="1" baseline="30000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3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pPr marL="0" indent="0">
                  <a:buNone/>
                </a:pPr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Об’єм повітря на одну людину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– 2,53м</a:t>
                </a:r>
                <a:r>
                  <a:rPr lang="uk-UA" b="1" baseline="30000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3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Режим провітрювання приміщення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– наскрізне </a:t>
                </a:r>
                <a:r>
                  <a:rPr lang="uk-UA" b="1" dirty="0" err="1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провітрюванняв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endParaRPr lang="uk-UA" b="1" dirty="0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pPr marL="0" indent="0">
                  <a:buNone/>
                </a:pP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                                      «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мирні Години», наявна вентиляційна витяжка</a:t>
                </a:r>
                <a:r>
                  <a:rPr lang="uk-UA" b="1" dirty="0" smtClean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pPr marL="0" indent="0">
                  <a:buNone/>
                </a:pPr>
                <a:endParaRPr lang="uk-UA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r>
                  <a:rPr lang="uk-UA" b="1" u="sng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Шумове забруднення</a:t>
                </a: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 –  в центрі приміщення –33дБ</a:t>
                </a:r>
              </a:p>
              <a:p>
                <a:pPr marL="0" indent="0">
                  <a:buNone/>
                </a:pPr>
                <a:r>
                  <a:rPr lang="uk-UA" b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 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4" name="Місце для вмісту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21506" y="197224"/>
                <a:ext cx="5970494" cy="6279775"/>
              </a:xfrm>
              <a:blipFill>
                <a:blip r:embed="rId3"/>
                <a:stretch>
                  <a:fillRect l="-409" t="-116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1699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519953" y="393261"/>
            <a:ext cx="10936942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sz="2400" b="1" u="sng" dirty="0">
                <a:solidFill>
                  <a:srgbClr val="0070C0"/>
                </a:solidFill>
                <a:latin typeface="Bad Scrip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Основні заходи нормалізації мікроклімату в  шкільному укритті:</a:t>
            </a:r>
            <a:endParaRPr lang="uk-UA" b="1" u="sng" dirty="0">
              <a:solidFill>
                <a:srgbClr val="0070C0"/>
              </a:solidFill>
              <a:latin typeface="Bad Script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регулярне провітрювання в будь-який період року, із підвищенням температури на вулиці, час провітрювання збільшувати ;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постійного контролю дотримання температурного режиму необхідна наявність термометрів в укриттях;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іонізувати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повіря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укриття за да допомогою УФ-ламп після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тривог,щоб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зменшити ризик перенесення респіраторних захворювань серед учнів ;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Запроводити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вологе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прибирання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меблів та стендів  в укритті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запобігти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осіданню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пилу та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хвороботворних мікроорганізмів;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використовувати фітонцидні ароматичні олії для 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покращеня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самопочуття учнів в укритті як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антибактиріальний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психосоматисний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засіб. 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розвантаження психологічної напруги під час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тривог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укритті  співати /слухати національні пісні та  жартувати.</a:t>
            </a:r>
            <a:endParaRPr lang="uk-U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66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918" y="292189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/>
              <a:t/>
            </a:r>
            <a:br>
              <a:rPr lang="uk-UA" sz="3600" b="1" dirty="0"/>
            </a:b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/>
              <a:t> 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  </a:t>
            </a:r>
            <a:r>
              <a:rPr lang="uk-UA" sz="2700" dirty="0" smtClean="0"/>
              <a:t>Досліджено </a:t>
            </a:r>
            <a:r>
              <a:rPr lang="uk-UA" sz="2700" dirty="0"/>
              <a:t>основні параметри мікроклімату в фортифікаційній споруді та підвальному приміщенні, що слугують укриттям для учнів та дорослих в </a:t>
            </a:r>
            <a:r>
              <a:rPr lang="uk-UA" sz="2700" dirty="0" err="1"/>
              <a:t>Буштинському</a:t>
            </a:r>
            <a:r>
              <a:rPr lang="uk-UA" sz="2700" dirty="0"/>
              <a:t> ліцеї : середня температура, відносна вологість та швидкість руху повітря. Також виміряно атмосферний тиск та рівень шуму в  цих приміщеннях</a:t>
            </a:r>
            <a:r>
              <a:rPr lang="uk-UA" sz="2700" dirty="0" smtClean="0"/>
              <a:t>. </a:t>
            </a: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 smtClean="0"/>
              <a:t>    На </a:t>
            </a:r>
            <a:r>
              <a:rPr lang="uk-UA" sz="2700" dirty="0"/>
              <a:t>основі даних, отриманих під час дослідження, створено карту санітарно-гігієнічного обстеження  </a:t>
            </a:r>
            <a:r>
              <a:rPr lang="uk-UA" sz="2700" dirty="0" err="1"/>
              <a:t>укриттів</a:t>
            </a:r>
            <a:r>
              <a:rPr lang="uk-UA" sz="2700" dirty="0"/>
              <a:t> №3 та №4. Отримані параметри оцінені як такі, що відповідають Санітарним нормам та рекомендаціям Державної служби з надзвичайних ситуацій.</a:t>
            </a:r>
            <a:br>
              <a:rPr lang="uk-UA" sz="2700" dirty="0"/>
            </a:br>
            <a:r>
              <a:rPr lang="uk-UA" sz="2700" dirty="0"/>
              <a:t>Визначено основні заходи, дотримуючись яких, учні та працівники ліцею будуть підтримувати сприятливий для  перебування мікроклімат у  укриттях . </a:t>
            </a:r>
            <a:br>
              <a:rPr lang="uk-UA" sz="2700" dirty="0"/>
            </a:br>
            <a:r>
              <a:rPr lang="uk-UA" sz="2700" dirty="0"/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9312" y="514905"/>
            <a:ext cx="10182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ВИСНОВКИ</a:t>
            </a:r>
            <a:endParaRPr lang="uk-UA" sz="3200" b="1" dirty="0"/>
          </a:p>
          <a:p>
            <a:r>
              <a:rPr lang="uk-UA" b="1" dirty="0"/>
              <a:t> 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76994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0" y="0"/>
            <a:ext cx="12277816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1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 ДЖЕРЕЛ ІНФОРМАЦІЇ</a:t>
            </a:r>
            <a:endParaRPr lang="uk-UA" sz="1400" b="1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Автоматизация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вентиляции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кондициониро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вания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воздуха / Е. С. Бондарь, А. С. Гордиенко, В. А. Михайлов, Г. В.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Нимич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М. : Аванпост–Прим, 2005. – 560 с. </a:t>
            </a:r>
            <a:endParaRPr lang="uk-UA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Седов А. В. Обеспечение комфорта человека в помещении посредством инженерных систем / А. В. Седов, П. Д.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Челишков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И. В. Редин //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Вісник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ДНАБА. – 2009. –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5/2009 (79). – С. 94–97. </a:t>
            </a:r>
            <a:endParaRPr lang="uk-UA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Сукач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 В. Метод і засоби контролю та управління якістю повітряного середовища у приміщеннях : монографія / С. В.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Сукач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Ю. І. Шульга. – Кременчук : Видавець ПП Щербатих О. В., 2013. – 192 с.</a:t>
            </a:r>
            <a:endParaRPr lang="uk-UA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екології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підручник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студ.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Вищих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[В.Г. Бардов, В.І. Федоренко, Е.М.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Білецька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..]; за ред.. В.Г.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Бардова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В.І. Федоренко. –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Вінниця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Нова книга, 2013. – 424 с. </a:t>
            </a:r>
            <a:endParaRPr lang="uk-UA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Гігієна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екологія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Підручник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За ред.. В.Г.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Бардова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Вінниця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Нова Книга, 2006. – 720 с. </a:t>
            </a:r>
            <a:endParaRPr lang="uk-UA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ДСН 3.3.6.042-99. Державні санітарні норми параметрів мікроклімату у виробничих приміщеннях. - К.: МОЗ України, 2000. </a:t>
            </a:r>
            <a:endParaRPr lang="uk-UA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ГОСТ 12.1.005-88. ССБТ. Общие санитарно-гигиенические требования к воздуху рабочей зоны. </a:t>
            </a:r>
            <a:endParaRPr lang="uk-UA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Справочная книга по охране руда в машиностроении / Под общ. Ред. О. Н. Русака. – Л.: Машиностроение, 0989. – 541 с. </a:t>
            </a:r>
            <a:endParaRPr lang="uk-UA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Кобевник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 Ф. Охрана труда. – К.: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1990. – 286 с. </a:t>
            </a:r>
            <a:endParaRPr lang="uk-UA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Методичні вказівки до виконання лабораторної роботи з дослідження мікроклімату у виробничих приміщеннях для студентів усіх спеціальностей і всіх форм навчання / Уклад.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А.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Гавриш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А. Т. Орленко, М. О.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Халімовський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К.: КПІ, 1993. – 26 с.</a:t>
            </a:r>
            <a:endParaRPr lang="uk-UA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Мельникова Н.А.,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Лук'янова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В.Н..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медичних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здорового способу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2005</a:t>
            </a:r>
            <a:endParaRPr lang="uk-UA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2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06071"/>
            <a:ext cx="10515600" cy="18461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i="1" dirty="0"/>
              <a:t>Мета </a:t>
            </a:r>
            <a:r>
              <a:rPr lang="uk-UA" sz="2000" b="1" i="1" dirty="0" smtClean="0"/>
              <a:t>роботи</a:t>
            </a:r>
            <a:r>
              <a:rPr lang="uk-UA" sz="2000" dirty="0" smtClean="0"/>
              <a:t>-дослідження </a:t>
            </a:r>
            <a:r>
              <a:rPr lang="uk-UA" sz="2000" dirty="0"/>
              <a:t>основних параметрів мікроклімату і</a:t>
            </a:r>
            <a:r>
              <a:rPr lang="uk-UA" sz="2000" dirty="0" smtClean="0"/>
              <a:t> шумового </a:t>
            </a:r>
            <a:r>
              <a:rPr lang="uk-UA" sz="2000" dirty="0"/>
              <a:t>забруднення в шкільному  укритті  та створення карти санітарно-гігієнічного </a:t>
            </a:r>
            <a:r>
              <a:rPr lang="uk-UA" sz="2000" dirty="0" smtClean="0"/>
              <a:t>обстеження. </a:t>
            </a:r>
            <a:r>
              <a:rPr lang="uk-UA" sz="2000" dirty="0"/>
              <a:t>Визначення основних заходів нормалізації мікроклімату в  захисних спорудах  навчального закладу .</a:t>
            </a:r>
            <a:br>
              <a:rPr lang="uk-UA" sz="2000" dirty="0"/>
            </a:br>
            <a:endParaRPr lang="uk-UA" sz="20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533400" y="2528047"/>
            <a:ext cx="5181600" cy="5047411"/>
          </a:xfrm>
        </p:spPr>
        <p:txBody>
          <a:bodyPr>
            <a:normAutofit/>
          </a:bodyPr>
          <a:lstStyle/>
          <a:p>
            <a:r>
              <a:rPr lang="uk-UA" sz="2400" b="1" i="1" dirty="0"/>
              <a:t>Об’єкт дослідження</a:t>
            </a:r>
            <a:r>
              <a:rPr lang="uk-UA" sz="2400" b="1" dirty="0"/>
              <a:t> </a:t>
            </a:r>
            <a:r>
              <a:rPr lang="uk-UA" sz="2400" dirty="0"/>
              <a:t>– повітряне середовище  укриття №4 (фортифікаційної споруди)   та укриття  №3 (підвального приміщення ) </a:t>
            </a:r>
            <a:r>
              <a:rPr lang="uk-UA" sz="2400" dirty="0" err="1"/>
              <a:t>Буштинського</a:t>
            </a:r>
            <a:r>
              <a:rPr lang="uk-UA" sz="2400" dirty="0"/>
              <a:t> ліцею </a:t>
            </a:r>
            <a:r>
              <a:rPr lang="uk-UA" sz="2400" dirty="0" err="1"/>
              <a:t>Буштинської</a:t>
            </a:r>
            <a:r>
              <a:rPr lang="uk-UA" sz="2400" dirty="0"/>
              <a:t> селищної ради</a:t>
            </a:r>
          </a:p>
          <a:p>
            <a:endParaRPr lang="uk-UA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0" y="2409825"/>
            <a:ext cx="5294947" cy="397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6614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90499" y="4615220"/>
            <a:ext cx="11820525" cy="142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50000"/>
              </a:lnSpc>
              <a:spcAft>
                <a:spcPts val="0"/>
              </a:spcAft>
            </a:pPr>
            <a:r>
              <a:rPr lang="uk-UA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 дослідження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даній роботі використовуються розрахункові методи визначення фізичних параметрів та  еколого-фізичні методи дослідження, які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дозволяють оцінити мікрокліматичні умови навколишнього середовища: рівень шуму, температури і вологості, напрямок і швидкість 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повітря.</a:t>
            </a:r>
            <a:endParaRPr lang="uk-UA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333375" y="228511"/>
            <a:ext cx="9963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параметри мікроклімату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фортифікаційної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спорди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підвального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приміщення,які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слугують укриттям для учнів та працівників школи.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194681"/>
            <a:ext cx="7439026" cy="3162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849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75" y="500062"/>
            <a:ext cx="11854142" cy="1325563"/>
          </a:xfrm>
        </p:spPr>
        <p:txBody>
          <a:bodyPr rtlCol="0">
            <a:noAutofit/>
          </a:bodyPr>
          <a:lstStyle/>
          <a:p>
            <a:r>
              <a:rPr lang="uk-UA" sz="32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Мікроклімат</a:t>
            </a:r>
            <a:r>
              <a:rPr lang="ru-RU" sz="32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 </a:t>
            </a:r>
            <a:r>
              <a:rPr lang="uk-UA" sz="32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–</a:t>
            </a:r>
            <a:r>
              <a:rPr lang="ru-RU" sz="32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 </a:t>
            </a:r>
            <a:r>
              <a:rPr lang="uk-UA" sz="32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це клімат внутрішнього середовища </a:t>
            </a:r>
            <a:r>
              <a:rPr lang="uk-UA" sz="32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приміщення,</a:t>
            </a:r>
            <a:endParaRPr lang="uk-UA" sz="32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0" name="Місце для вмісту 9"/>
          <p:cNvSpPr>
            <a:spLocks noGrp="1"/>
          </p:cNvSpPr>
          <p:nvPr>
            <p:ph sz="half" idx="1"/>
          </p:nvPr>
        </p:nvSpPr>
        <p:spPr>
          <a:xfrm>
            <a:off x="180975" y="1825625"/>
            <a:ext cx="5838825" cy="4351338"/>
          </a:xfrm>
        </p:spPr>
        <p:txBody>
          <a:bodyPr rtlCol="0"/>
          <a:lstStyle/>
          <a:p>
            <a:pPr marL="0" indent="0">
              <a:buNone/>
            </a:pPr>
            <a:r>
              <a:rPr lang="uk-UA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uk-UA" sz="3200" b="1" i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що впливає </a:t>
            </a:r>
            <a:r>
              <a:rPr lang="uk-UA" sz="3200" b="1" i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на теплообмін людини з навколишнім середовищем, її тепловий стан, самопочуття, працездатність і здоров'я. </a:t>
            </a:r>
          </a:p>
          <a:p>
            <a:pPr marL="0" indent="0" rtl="0">
              <a:buNone/>
            </a:pPr>
            <a:endParaRPr lang="uk-UA" sz="3200" b="1" i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graphicFrame>
        <p:nvGraphicFramePr>
          <p:cNvPr id="9" name="Місце для вмісту 8" descr="Схема &quot;Вертикальний список&quot;, на якій відображено 3 групи одна під одною та пункти маркірованого списку під кожною з них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12920651"/>
              </p:ext>
            </p:extLst>
          </p:nvPr>
        </p:nvGraphicFramePr>
        <p:xfrm>
          <a:off x="7129742" y="1352550"/>
          <a:ext cx="5181600" cy="495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Мікроклімат в будинку: параметри, вимоги і контроль - NavyFlex®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17" y="4629150"/>
            <a:ext cx="4114800" cy="2228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282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7450" y="1933575"/>
            <a:ext cx="7362825" cy="3810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Вологість повітря</a:t>
            </a: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вміст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Вода"/>
              </a:rPr>
              <a:t>водяної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Пара"/>
              </a:rPr>
              <a:t>пари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Повітря"/>
              </a:rPr>
              <a:t>повітрі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,що визначає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Погода"/>
              </a:rPr>
              <a:t>погоду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 комфортне  самопочуття людини 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Оптимальна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40-60%.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вимірювання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психрометрами 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гігрометрами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71450" y="2832847"/>
            <a:ext cx="5848349" cy="3344115"/>
          </a:xfrm>
        </p:spPr>
        <p:txBody>
          <a:bodyPr>
            <a:normAutofit/>
          </a:bodyPr>
          <a:lstStyle/>
          <a:p>
            <a:r>
              <a:rPr lang="uk-UA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повітря</a:t>
            </a:r>
            <a:r>
              <a:rPr lang="uk-UA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–один з термодинамічних параметрів стану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атмосфери.Вимірюється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термометром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294267" y="3250558"/>
            <a:ext cx="5775661" cy="2926403"/>
          </a:xfrm>
        </p:spPr>
        <p:txBody>
          <a:bodyPr/>
          <a:lstStyle/>
          <a:p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Атмосферний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тиск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sz="20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 tooltip="Тиск"/>
              </a:rPr>
              <a:t>тиск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Атмосфера Землі"/>
              </a:rPr>
              <a:t>атмосфера </a:t>
            </a:r>
            <a:r>
              <a:rPr lang="ru-RU" sz="20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 tooltip="Атмосфера Землі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 tooltip="Земна поверхня"/>
              </a:rPr>
              <a:t>земну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Земна поверхня"/>
              </a:rPr>
              <a:t> </a:t>
            </a:r>
            <a:r>
              <a:rPr lang="ru-RU" sz="20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 tooltip="Земна поверхня"/>
              </a:rPr>
              <a:t>поверхню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Барометр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Прилад"/>
              </a:rPr>
              <a:t>прилад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вимірювання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Атмосферний тиск"/>
              </a:rPr>
              <a:t>атмосферного </a:t>
            </a:r>
            <a:r>
              <a:rPr lang="ru-RU" sz="20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0" tooltip="Атмосферний тиск"/>
              </a:rPr>
              <a:t>тиску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790513" y="134488"/>
            <a:ext cx="98299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Основні параметри мікроклімату</a:t>
            </a:r>
            <a:endParaRPr lang="uk-UA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076" name="Picture 4" descr="Психрометр - YouTub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37276" y="778123"/>
            <a:ext cx="2280648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Термометр кімнатний П-3 Стеклоприбор з логотипом &quot;Med-Magazin&quot; - купити в  Києві і Україні | Ціна, фото, характеристики, відгуки (33940)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79" y="3945489"/>
            <a:ext cx="2559245" cy="2559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Барометр УТЕС БТК-СН-14 с термометром - купить в Керчи на сайте Рыболовный  магазин Сокол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601" y="4980089"/>
            <a:ext cx="3120999" cy="1943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603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365125"/>
            <a:ext cx="9105899" cy="216292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Рух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приміщеннях є важливим чинником, що впливає на теплове самопочуття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людини.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дійснюється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зарахунок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градієнту температур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рухливості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самопочуття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2922493"/>
            <a:ext cx="5181600" cy="3254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анемометром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541770" y="2922493"/>
            <a:ext cx="5650230" cy="2566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 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невпорядковані, неперіодичні коливання різної фізичної природи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Силу шуму вимірюють за допомогою шумоміра </a:t>
            </a:r>
          </a:p>
          <a:p>
            <a:pPr marL="0" indent="0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Гучність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вимірюють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децибелах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845" y="4171528"/>
            <a:ext cx="3214370" cy="2520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НАГРІВАННЯ Й ПЕРЕМІЩЕННЯ ПОВІТРЯ » Допомога учня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65125"/>
            <a:ext cx="2714625" cy="2152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Шумоміри - купити в Києві, Україна: ціна, відгуки, продаж | ROZET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215" y="4173303"/>
            <a:ext cx="2914650" cy="2563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2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Нормування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sz="2000" dirty="0"/>
              <a:t>Таблиця 3.2.</a:t>
            </a:r>
          </a:p>
          <a:p>
            <a:r>
              <a:rPr lang="uk-UA" sz="2000" dirty="0"/>
              <a:t>Норми швидкості руху повітря в житлових, громадських і адміністративно-побутових приміщеннях (Витяг з </a:t>
            </a:r>
            <a:r>
              <a:rPr lang="uk-UA" sz="2000" dirty="0" err="1"/>
              <a:t>БНіП</a:t>
            </a:r>
            <a:r>
              <a:rPr lang="uk-UA" sz="2000" dirty="0"/>
              <a:t> 2.04.05-86</a:t>
            </a:r>
            <a:r>
              <a:rPr lang="uk-UA" dirty="0"/>
              <a:t>)</a:t>
            </a:r>
          </a:p>
          <a:p>
            <a:r>
              <a:rPr lang="uk-UA" dirty="0"/>
              <a:t> </a:t>
            </a:r>
          </a:p>
          <a:p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sz="2000" dirty="0"/>
              <a:t>Оптимальні норми температури, відносної вологості та швидкості руху повітря в житлових, громадських та адміністративно-побутових приміщеннях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588" y="3585882"/>
            <a:ext cx="5661212" cy="222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9412" y="3218047"/>
            <a:ext cx="5495364" cy="259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3541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2613739"/>
            <a:ext cx="10515600" cy="115174"/>
          </a:xfrm>
        </p:spPr>
        <p:txBody>
          <a:bodyPr>
            <a:noAutofit/>
          </a:bodyPr>
          <a:lstStyle/>
          <a:p>
            <a:r>
              <a:rPr lang="uk-UA" sz="36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uk-UA" sz="2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Буштинському</a:t>
            </a:r>
            <a:r>
              <a:rPr lang="uk-UA" sz="2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ліцеї  обладнано 5 </a:t>
            </a:r>
            <a:r>
              <a:rPr lang="uk-UA" sz="2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укриттів</a:t>
            </a:r>
            <a:r>
              <a:rPr lang="uk-UA" sz="2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безпеки учнів під час повітряних атак </a:t>
            </a:r>
            <a:r>
              <a:rPr lang="uk-UA" sz="2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окупанта.В</a:t>
            </a:r>
            <a:r>
              <a:rPr lang="uk-UA" sz="2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даній </a:t>
            </a:r>
            <a:r>
              <a:rPr lang="uk-UA" sz="2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роботі  дослідження проводилося в укритті №</a:t>
            </a:r>
            <a:r>
              <a:rPr lang="uk-UA" sz="2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uk-UA" sz="2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 укритті  №</a:t>
            </a:r>
            <a:r>
              <a:rPr lang="uk-UA" sz="2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br>
              <a:rPr lang="uk-UA" sz="2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 №3 –підвальне приміщення площею  35 </a:t>
            </a:r>
            <a:r>
              <a:rPr lang="uk-UA" sz="2000" b="1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uk-UA" sz="2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 №4 –фортифікаційна споруда  площею 60кв.м</a:t>
            </a:r>
            <a:endParaRPr lang="uk-UA" sz="20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600076" y="3857625"/>
            <a:ext cx="5353050" cy="2453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49" y="3857625"/>
            <a:ext cx="5038725" cy="2453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utoShape 2" descr="Головна - Буштинський ліцей Буштинської селищної ради Тячівського району  Закарпатської област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AutoShape 8" descr="Історія - Буштинський ліцей Буштинської селищної ради Тячівського району  Закарпатської області"/>
          <p:cNvSpPr>
            <a:spLocks noChangeAspect="1" noChangeArrowheads="1"/>
          </p:cNvSpPr>
          <p:nvPr/>
        </p:nvSpPr>
        <p:spPr bwMode="auto">
          <a:xfrm>
            <a:off x="3365500" y="889713"/>
            <a:ext cx="496608" cy="25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30" name="Picture 10" descr="/Files/images/O2 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99" y="160338"/>
            <a:ext cx="4997451" cy="1801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896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555811" y="1825625"/>
                <a:ext cx="5181600" cy="435133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uk-UA" dirty="0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середня температура </a:t>
                </a:r>
                <a:r>
                  <a:rPr lang="uk-UA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в  </a:t>
                </a:r>
                <a:r>
                  <a:rPr lang="uk-UA" dirty="0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укритті №3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сер</m:t>
                        </m:r>
                      </m:sub>
                    </m:sSub>
                    <m:r>
                      <a:rPr lang="uk-UA" i="1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2 </m:t>
                            </m:r>
                          </m:sub>
                        </m:sSub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uk-UA" i="1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≈19,7 </m:t>
                    </m:r>
                  </m:oMath>
                </a14:m>
                <a:r>
                  <a:rPr lang="uk-UA" baseline="30000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◦</a:t>
                </a:r>
                <a:r>
                  <a:rPr lang="uk-UA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С</a:t>
                </a:r>
                <a:r>
                  <a:rPr lang="uk-UA" dirty="0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pPr marL="0" indent="0">
                  <a:buNone/>
                </a:pPr>
                <a:endParaRPr lang="uk-UA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Відносна вологість φ </a:t>
                </a:r>
                <a:r>
                  <a:rPr lang="uk-UA" dirty="0" err="1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φ</a:t>
                </a:r>
                <a:r>
                  <a:rPr lang="uk-UA" dirty="0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:r>
                  <a:rPr lang="uk-UA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= </a:t>
                </a:r>
                <a:r>
                  <a:rPr lang="uk-UA" dirty="0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54%.</a:t>
                </a:r>
              </a:p>
              <a:p>
                <a:r>
                  <a:rPr lang="uk-UA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Абсолютна </a:t>
                </a:r>
                <a:r>
                  <a:rPr lang="uk-UA" dirty="0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вологість</a:t>
                </a:r>
              </a:p>
              <a:p>
                <a:r>
                  <a:rPr lang="uk-UA" dirty="0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uk-UA" i="1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54%∙</m:t>
                        </m:r>
                        <m:r>
                          <a:rPr lang="uk-UA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17,5 мм рт. ст.</m:t>
                        </m:r>
                      </m:num>
                      <m:den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100%</m:t>
                        </m:r>
                      </m:den>
                    </m:f>
                    <m:r>
                      <a:rPr lang="uk-UA" i="1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=9,45 </m:t>
                    </m:r>
                    <m:r>
                      <a:rPr lang="uk-UA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мм рт. ст.</m:t>
                    </m:r>
                  </m:oMath>
                </a14:m>
                <a:endParaRPr lang="uk-UA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endParaRPr lang="uk-UA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3" name="Місце для вмісту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55811" y="1825625"/>
                <a:ext cx="5181600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Місце для вмісту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319405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uk-UA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середня температура в  укритті </a:t>
                </a:r>
                <a:r>
                  <a:rPr lang="uk-UA" dirty="0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№4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сер</m:t>
                        </m:r>
                      </m:sub>
                    </m:sSub>
                    <m:r>
                      <a:rPr lang="uk-UA" i="1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2 </m:t>
                            </m:r>
                          </m:sub>
                        </m:sSub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uk-UA" i="1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≈18,3 </m:t>
                    </m:r>
                  </m:oMath>
                </a14:m>
                <a:r>
                  <a:rPr lang="uk-UA" baseline="30000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◦</a:t>
                </a:r>
                <a:r>
                  <a:rPr lang="uk-UA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С</a:t>
                </a:r>
                <a:r>
                  <a:rPr lang="uk-UA" dirty="0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.</a:t>
                </a:r>
              </a:p>
              <a:p>
                <a:r>
                  <a:rPr lang="uk-UA" dirty="0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Відносна вологість </a:t>
                </a:r>
                <a:r>
                  <a:rPr lang="uk-UA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φ = 59%.</a:t>
                </a:r>
              </a:p>
              <a:p>
                <a:r>
                  <a:rPr lang="uk-UA" dirty="0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 Абсолютна вологість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uk-UA" i="1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uk-UA" i="1">
                                <a:ln w="0"/>
                                <a:gradFill>
                                  <a:gsLst>
                                    <a:gs pos="0">
                                      <a:schemeClr val="accent5">
                                        <a:lumMod val="50000"/>
                                      </a:schemeClr>
                                    </a:gs>
                                    <a:gs pos="50000">
                                      <a:schemeClr val="accent5"/>
                                    </a:gs>
                                    <a:gs pos="100000"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reflection blurRad="6350" stA="53000" endA="300" endPos="35500" dir="5400000" sy="-90000" algn="bl" rotWithShape="0"/>
                                </a:effectLst>
                                <a:latin typeface="Cambria Math" panose="02040503050406030204" pitchFamily="18" charset="0"/>
                              </a:rPr>
                              <m:t>н</m:t>
                            </m:r>
                          </m:sub>
                        </m:sSub>
                      </m:num>
                      <m:den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100%</m:t>
                        </m:r>
                      </m:den>
                    </m:f>
                  </m:oMath>
                </a14:m>
                <a:endParaRPr lang="uk-UA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uk-UA" i="1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59%∙</m:t>
                        </m:r>
                        <m:r>
                          <a:rPr lang="uk-UA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15.4 мм рт. ст.</m:t>
                        </m:r>
                      </m:num>
                      <m:den>
                        <m:r>
                          <a:rPr lang="uk-UA" i="1">
                            <a:ln w="0"/>
                            <a:gradFill>
                              <a:gsLst>
                                <a:gs pos="0">
                                  <a:schemeClr val="accent5">
                                    <a:lumMod val="50000"/>
                                  </a:schemeClr>
                                </a:gs>
                                <a:gs pos="50000">
                                  <a:schemeClr val="accent5"/>
                                </a:gs>
                                <a:gs pos="100000">
                                  <a:schemeClr val="accent5">
                                    <a:lumMod val="60000"/>
                                    <a:lumOff val="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reflection blurRad="6350" stA="53000" endA="300" endPos="35500" dir="5400000" sy="-90000" algn="bl" rotWithShape="0"/>
                            </a:effectLst>
                            <a:latin typeface="Cambria Math" panose="02040503050406030204" pitchFamily="18" charset="0"/>
                          </a:rPr>
                          <m:t>100%</m:t>
                        </m:r>
                      </m:den>
                    </m:f>
                    <m:r>
                      <a:rPr lang="uk-UA" i="1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uk-UA" i="1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9,09</m:t>
                    </m:r>
                    <m:r>
                      <a:rPr lang="uk-UA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мм рт. ст.</m:t>
                    </m:r>
                  </m:oMath>
                </a14:m>
                <a:endParaRPr lang="uk-UA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  <a:p>
                <a:r>
                  <a:rPr lang="uk-UA" dirty="0"/>
                  <a:t> 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4" name="Місце для вмісту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3194050"/>
              </a:xfrm>
              <a:blipFill>
                <a:blip r:embed="rId3"/>
                <a:stretch>
                  <a:fillRect l="-141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76082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Параметри мікроклімату в  укриттях №3,4 </a:t>
            </a:r>
            <a:r>
              <a:rPr lang="uk-UA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Буштинського</a:t>
            </a:r>
            <a:r>
              <a:rPr lang="uk-UA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ліцею</a:t>
            </a:r>
            <a:r>
              <a:rPr lang="uk-UA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/>
            </a:r>
            <a:br>
              <a:rPr lang="uk-UA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endParaRPr lang="uk-UA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376082" y="4764599"/>
            <a:ext cx="1012059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50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Температура та відносна </a:t>
            </a:r>
            <a:r>
              <a:rPr lang="uk-UA" sz="2400" b="1" dirty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вологість повітря в укритті № </a:t>
            </a:r>
            <a:r>
              <a:rPr lang="uk-UA" sz="2400" b="1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та №4  </a:t>
            </a:r>
            <a:r>
              <a:rPr lang="uk-UA" sz="2400" b="1" dirty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відповідає встановленим санітарним нормам.</a:t>
            </a:r>
            <a:endParaRPr lang="uk-UA" b="1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400" b="1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096466"/>
      </p:ext>
    </p:extLst>
  </p:cSld>
  <p:clrMapOvr>
    <a:masterClrMapping/>
  </p:clrMapOvr>
</p:sld>
</file>

<file path=ppt/theme/theme1.xml><?xml version="1.0" encoding="utf-8"?>
<a:theme xmlns:a="http://schemas.openxmlformats.org/drawingml/2006/main" name="Абстрактний шаблон оформлення &quot;Меланхолія&quot;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26714085_TF03460530" id="{6E594B4B-7986-4B59-8A06-6AB3A8126C3B}" vid="{51B1E1D0-2711-4909-8230-D2AA2C6DC81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Слайди з абстрактним оформленням Меланхолія</Template>
  <TotalTime>1697</TotalTime>
  <Words>537</Words>
  <Application>Microsoft Office PowerPoint</Application>
  <PresentationFormat>Широкий екран</PresentationFormat>
  <Paragraphs>160</Paragraphs>
  <Slides>15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3" baseType="lpstr">
      <vt:lpstr>Arial</vt:lpstr>
      <vt:lpstr>Bad Script</vt:lpstr>
      <vt:lpstr>Calibri</vt:lpstr>
      <vt:lpstr>Cambria Math</vt:lpstr>
      <vt:lpstr>Century Gothic</vt:lpstr>
      <vt:lpstr>Symbol</vt:lpstr>
      <vt:lpstr>Times New Roman</vt:lpstr>
      <vt:lpstr>Абстрактний шаблон оформлення "Меланхолія"</vt:lpstr>
      <vt:lpstr>Закарпатське територіальне відділення МАНУ Всеукраїнський інтерактивний конкурс  «МАН-Юніор Дослідник»   </vt:lpstr>
      <vt:lpstr>Мета роботи-дослідження основних параметрів мікроклімату і шумового забруднення в шкільному  укритті  та створення карти санітарно-гігієнічного обстеження. Визначення основних заходів нормалізації мікроклімату в  захисних спорудах  навчального закладу . </vt:lpstr>
      <vt:lpstr>Презентація PowerPoint</vt:lpstr>
      <vt:lpstr>Мікроклімат – це клімат внутрішнього середовища приміщення,</vt:lpstr>
      <vt:lpstr>Вологість повітря – вміст водяної пари в повітрі ,що визначає погоду, та комфортне  самопочуття людини . Оптимальна для людини вологість 40-60%.  Для вимірювання вологості повітря використовують психрометрами або гігрометрами.  </vt:lpstr>
      <vt:lpstr>     Рух повітря в приміщеннях є важливим чинником, що впливає на теплове самопочуття людини. Здійснюється зарахунок градієнту температур.   Збільшення рухливості повітря веде  до покращення самопочуття, але до певної межі, після чого людина починає відчувати протяг.</vt:lpstr>
      <vt:lpstr>Нормування</vt:lpstr>
      <vt:lpstr> У Буштинському ліцеї  обладнано 5 укриттів для безпеки учнів під час повітряних атак окупанта.В даній роботі  дослідження проводилося в укритті №3 та  укритті  №4. Укриття №3 –підвальне приміщення площею  35 кв.м Укриття №4 –фортифікаційна споруда  площею 60кв.м</vt:lpstr>
      <vt:lpstr>Параметри мікроклімату в  укриттях №3,4 Буштинського ліцею </vt:lpstr>
      <vt:lpstr> Атмосферний тиск в  укритті №3 ра  = 748 мм. рт. ст., в укритті №4 ра  = 744 мм. рт. ст. В межах норми </vt:lpstr>
      <vt:lpstr>Презентація PowerPoint</vt:lpstr>
      <vt:lpstr>Презентація PowerPoint</vt:lpstr>
      <vt:lpstr>Презентація PowerPoint</vt:lpstr>
      <vt:lpstr>      Досліджено основні параметри мікроклімату в фортифікаційній споруді та підвальному приміщенні, що слугують укриттям для учнів та дорослих в Буштинському ліцеї : середня температура, відносна вологість та швидкість руху повітря. Також виміряно атмосферний тиск та рівень шуму в  цих приміщеннях.      На основі даних, отриманих під час дослідження, створено карту санітарно-гігієнічного обстеження  укриттів №3 та №4. Отримані параметри оцінені як такі, що відповідають Санітарним нормам та рекомендаціям Державної служби з надзвичайних ситуацій. Визначено основні заходи, дотримуючись яких, учні та працівники ліцею будуть підтримувати сприятливий для  перебування мікроклімат у  укриттях .   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Буштинський ліцей Буштинської селещної ради Тячівського району Закарпатської області</dc:title>
  <dc:creator>HomePC</dc:creator>
  <cp:lastModifiedBy>HomePC</cp:lastModifiedBy>
  <cp:revision>38</cp:revision>
  <dcterms:created xsi:type="dcterms:W3CDTF">2023-11-18T17:02:52Z</dcterms:created>
  <dcterms:modified xsi:type="dcterms:W3CDTF">2024-04-20T09:56:37Z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74064600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