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72" r:id="rId6"/>
    <p:sldId id="274" r:id="rId7"/>
    <p:sldId id="275" r:id="rId8"/>
    <p:sldId id="276" r:id="rId9"/>
    <p:sldId id="278" r:id="rId10"/>
    <p:sldId id="279" r:id="rId11"/>
    <p:sldId id="269" r:id="rId12"/>
    <p:sldId id="262" r:id="rId13"/>
    <p:sldId id="277" r:id="rId14"/>
    <p:sldId id="281" r:id="rId15"/>
    <p:sldId id="267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1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://ua.trip-impressions.com/2017/10/nizhyn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hyperlink" Target="https://find-way.com.ua/oblast/chernihivska/nizhyn/hretskyi-mahazyn-nizhy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://ua.trip-impressionscom/2017/10/nizhyn.html" TargetMode="External"/><Relationship Id="rId2" Type="http://schemas.openxmlformats.org/officeDocument/2006/relationships/hyperlink" Target="https://antikor.com.ua/articles/360799-vlada_chi_bizn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https://uk.wikipedia.org/wiki/%D0%9F%D0%B0%D0%BC'%D1%8F%D1%82%D0%BD%D0%B8%D0%BA_%D0%BD%D1%96%D0%B6%D0%B8%D0%BD%D1%81%D1%8C%D0%BA%D0%BE%D0%BC%D1%83_%D0%BE%D0%B3%D1%96%D1%80%D0%BA%D1%83#cite_note-1" TargetMode="External"/><Relationship Id="rId4" Type="http://schemas.openxmlformats.org/officeDocument/2006/relationships/hyperlink" Target="https://vandrivka.com.ua/pam-yatnik-nizhinskomu-ogirku-m-nizhin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hyperlink" Target="https://uk.m.wikipedia.org/wiki/%D0%A4%D0%B0%D0%B9%D0%BB:Greb6(1)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a.trip-impressionscom/2017/10/nizhyn.htm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izhyn-travel.com.ua/uk/pages/9-budynok_greczkogo_magistratu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.pslava.info/Nizhyn_GreckyjMagistrat,253634.ht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slava.info/Nizhyn_GreckyjMagistrat,253634.htm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ua.trip-impressions.com/2017/10/nizhyn.html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andrivka.com.ua/gretska-mihajlivska-tserkva-m-nizhin/" TargetMode="External"/><Relationship Id="rId5" Type="http://schemas.openxmlformats.org/officeDocument/2006/relationships/hyperlink" Target="http://ua.trip-impressions.com/2017/10/nizhyn.html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a.trip-impressions.com/2017/10/nizhyn.htm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200150"/>
            <a:ext cx="8382000" cy="20574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2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Екскурсійний маршрут </a:t>
            </a:r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2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“Ніжин</a:t>
            </a:r>
            <a:r>
              <a:rPr lang="uk-UA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відомий і невідомий, </a:t>
            </a:r>
            <a:br>
              <a:rPr lang="uk-UA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або </a:t>
            </a:r>
            <a:br>
              <a:rPr lang="uk-UA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Прогулянка Грецьким </a:t>
            </a:r>
            <a:r>
              <a:rPr lang="uk-UA" sz="32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кварталом”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333750"/>
            <a:ext cx="7924800" cy="1600200"/>
          </a:xfrm>
        </p:spPr>
        <p:txBody>
          <a:bodyPr>
            <a:normAutofit fontScale="55000" lnSpcReduction="20000"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Авторка </a:t>
            </a:r>
            <a:r>
              <a:rPr lang="uk-UA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проєкту</a:t>
            </a:r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uk-UA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Шкабура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Аріна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Сергіївна</a:t>
            </a:r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учениця 8 класу Ніжинської гімназії  №1 Ніжинської міської ради Чернігівської області</a:t>
            </a: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Керівник </a:t>
            </a:r>
            <a:r>
              <a:rPr lang="uk-UA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проєкту</a:t>
            </a:r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Максимова Рімма Олександрівна</a:t>
            </a:r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учитель історії та громадянської освіти Ніжинської гімназії  №1 Ніжинської міської ради Чернігівської області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28575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Всеукраїнський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інтерактивний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конкурс «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МАН-Юніор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Дослідник»</a:t>
            </a:r>
          </a:p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Чернігівське територіальне відділення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МАН</a:t>
            </a:r>
          </a:p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Номінація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«Історик-Юніор»</a:t>
            </a:r>
          </a:p>
          <a:p>
            <a:pPr algn="ctr"/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Локація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№ 6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33350"/>
            <a:ext cx="3657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647950"/>
            <a:ext cx="3657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47950"/>
            <a:ext cx="36544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733550"/>
            <a:ext cx="28908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8600" y="590550"/>
            <a:ext cx="411480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Всіхсвятська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церква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або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Храм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Всіх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святих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побудований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у 1782 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році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Замовник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організатор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будівництва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Ніжинське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грецьке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братство» за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сприяння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Івана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Мазепи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Нині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Всіхсвятський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храм є другим 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кафедральним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собором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Чернігівської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єпархії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Православної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церкви України. </a:t>
            </a:r>
            <a:endParaRPr lang="ru-RU" sz="13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38800" y="2419350"/>
            <a:ext cx="3365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Всіхсвятська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церква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Сучасне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фото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4550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Всіхсвятська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церква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Інтер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sz="1400" b="1" dirty="0" err="1" smtClean="0">
                <a:latin typeface="Arial" pitchFamily="34" charset="0"/>
                <a:cs typeface="Arial" pitchFamily="34" charset="0"/>
              </a:rPr>
              <a:t>єр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Сучасне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фото</a:t>
            </a:r>
            <a:endParaRPr lang="ru-RU" sz="1400" dirty="0"/>
          </a:p>
        </p:txBody>
      </p:sp>
      <p:pic>
        <p:nvPicPr>
          <p:cNvPr id="13" name="Picture 3" descr="D:\4 элемента\-5251358300258296144_1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209550"/>
            <a:ext cx="1742452" cy="171767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143000" y="0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  <a:hlinkClick r:id="rId7"/>
              </a:rPr>
              <a:t>http://ua.trip-impressions.com/2017/10/nizhyn.html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Локація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№ 7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114550"/>
            <a:ext cx="4264892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105400" y="514350"/>
            <a:ext cx="4038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Грецький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магазин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кін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 XVIII ст. 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—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пам'ятка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архітектури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місцевого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значення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Наказом Міністерства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культури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і туризму від 21.12.2012 № 1566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надано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статус «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пам'ятник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архітектури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місцевого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значення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з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охоронним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№ 10035-Чр під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назвою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Грецький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магазин»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6675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124200" y="13335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4"/>
              </a:rPr>
              <a:t>https://find-way.com.ua/oblast/chernihivska/nizhyn/hretskyi-mahazyn-nizhyn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r="4181"/>
          <a:stretch>
            <a:fillRect/>
          </a:stretch>
        </p:blipFill>
        <p:spPr bwMode="auto">
          <a:xfrm>
            <a:off x="228600" y="2816225"/>
            <a:ext cx="28194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048000" y="4705350"/>
            <a:ext cx="41376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Грецький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магазин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кін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XVIII ст.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Сучасне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фото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D:\4 элемента\-5251358300258296137_1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876550"/>
            <a:ext cx="1773237" cy="171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Локація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№ 8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10000" y="1047750"/>
            <a:ext cx="533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  <a:hlinkClick r:id="rId2"/>
              </a:rPr>
              <a:t>https://antikor.com.ua/articles/360799-vlada_chi_biznes</a:t>
            </a:r>
            <a:endParaRPr lang="uk-UA" sz="1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47750"/>
            <a:ext cx="4443413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4"/>
          <p:cNvSpPr/>
          <p:nvPr/>
        </p:nvSpPr>
        <p:spPr>
          <a:xfrm>
            <a:off x="152400" y="2495550"/>
            <a:ext cx="3348591" cy="2438400"/>
          </a:xfrm>
          <a:custGeom>
            <a:avLst/>
            <a:gdLst/>
            <a:ahLst/>
            <a:cxnLst/>
            <a:rect l="l" t="t" r="r" b="b"/>
            <a:pathLst>
              <a:path w="9978494" h="6250961">
                <a:moveTo>
                  <a:pt x="0" y="0"/>
                </a:moveTo>
                <a:lnTo>
                  <a:pt x="9978493" y="0"/>
                </a:lnTo>
                <a:lnTo>
                  <a:pt x="9978493" y="6250961"/>
                </a:lnTo>
                <a:lnTo>
                  <a:pt x="0" y="625096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6420"/>
            </a:stretch>
          </a:blipFill>
        </p:spPr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74295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438400" y="133350"/>
            <a:ext cx="6553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Аптека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Михайла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Лігди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1777р.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— одна з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найдавніших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будівель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Ніжина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пам'ятка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архітектури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місцевого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значення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Наказ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Мінкультури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від 21.12.2012 № 1566,  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охоронний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номер 10036-Чр.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3714750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Аптека </a:t>
            </a:r>
            <a:r>
              <a:rPr lang="ru-RU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Михайла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Лігди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1777 р. Фасад. </a:t>
            </a:r>
          </a:p>
          <a:p>
            <a:pPr algn="ctr"/>
            <a:r>
              <a:rPr lang="ru-RU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Сучасне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фото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05200" y="4476750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Аптека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Михайла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Лігди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1777 р. 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Інтер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sz="1400" b="1" dirty="0" err="1" smtClean="0">
                <a:latin typeface="Arial" pitchFamily="34" charset="0"/>
                <a:cs typeface="Arial" pitchFamily="34" charset="0"/>
              </a:rPr>
              <a:t>єр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Сучасне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фото</a:t>
            </a:r>
            <a:endParaRPr lang="ru-RU" sz="1400" dirty="0"/>
          </a:p>
        </p:txBody>
      </p:sp>
      <p:pic>
        <p:nvPicPr>
          <p:cNvPr id="16" name="Picture 2" descr="D:\4 элемента\-5251358300258296141_12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123950"/>
            <a:ext cx="1670814" cy="1793875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419600" y="4248150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  <a:hlinkClick r:id="rId7"/>
              </a:rPr>
              <a:t>http://ua.trip-impressionscom/2017/10/nizhyn.html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Локація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№ 9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61950"/>
            <a:ext cx="3514724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09550"/>
            <a:ext cx="21431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2400" y="4629150"/>
            <a:ext cx="693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  <a:hlinkClick r:id="rId4"/>
              </a:rPr>
              <a:t>https://vandrivka.com.ua/pam-yatnik-nizhinskomu-ogirku-m-nizhin/</a:t>
            </a:r>
            <a:endParaRPr lang="uk-UA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" y="3181350"/>
            <a:ext cx="48768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Пам'ятник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ніжинському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огірку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пам'ятник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який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уславлює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ніжинські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огірки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та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майстрів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їх 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соління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в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м.Ніжині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Чернігівської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області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Згідно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з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повідомленням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поширеним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під час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відкриття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пам'ятника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на той час це був перший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пам'ятник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овочу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на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території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України</a:t>
            </a:r>
            <a:r>
              <a:rPr lang="ru-RU" sz="1400" baseline="30000" dirty="0" smtClean="0">
                <a:latin typeface="Arial" pitchFamily="34" charset="0"/>
                <a:cs typeface="Arial" pitchFamily="34" charset="0"/>
                <a:hlinkClick r:id="rId5"/>
              </a:rPr>
              <a:t>[1]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D:\4 элемента\-5251358300258296142_12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1123950"/>
            <a:ext cx="1728391" cy="171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19151"/>
            <a:ext cx="8382000" cy="327660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uk-UA" dirty="0" smtClean="0">
                <a:latin typeface="Arial" pitchFamily="34" charset="0"/>
                <a:cs typeface="Arial" pitchFamily="34" charset="0"/>
              </a:rPr>
              <a:t>Опрацювавши джерела, що стосуються історії забудови м. Ніжина кін.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XVII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– ХІХ ст., було обрано для  дослідження історію Грецького кварталу, зокрема, архітектурні пам’ятки, розташовані в цьому просторі. У перебігу дослідження дізналися про зміну назви головної вулиці кварталу – спершу була Грецькою (проходила через грецький квартал), потім Судейською (на вулиці розміщувався Окружний суд – сучасна Ніжинська гімназія №1), Радянською та Бібліотечною (розміщувався бібліотечний технікум, зруйнований у 1943 р.).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dirty="0" smtClean="0">
                <a:latin typeface="Arial" pitchFamily="34" charset="0"/>
                <a:cs typeface="Arial" pitchFamily="34" charset="0"/>
              </a:rPr>
              <a:t>На основі отриманих досліджень розроблено екскурсійний маршрут, який дозволяє відвідувачам міста поринути в унікальну атмосферу Грецького кварталу, насититися культурними враженнями, а цілий комплекс будинків та культових споруд відтворити у їхній свідомості архітектуру, побут та особливості забудови українських міст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XVII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І – ХІХ ст.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latin typeface="Arial" pitchFamily="34" charset="0"/>
                <a:ea typeface="+mj-ea"/>
                <a:cs typeface="Arial" pitchFamily="34" charset="0"/>
              </a:rPr>
              <a:t>ВИСНОВКИ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ІНФОРМАЦІЙНІ  ДЖЕРЕЛА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90550"/>
            <a:ext cx="8229600" cy="4552950"/>
          </a:xfrm>
        </p:spPr>
        <p:txBody>
          <a:bodyPr>
            <a:normAutofit fontScale="32500" lnSpcReduction="20000"/>
          </a:bodyPr>
          <a:lstStyle/>
          <a:p>
            <a:pPr algn="just">
              <a:buAutoNum type="arabicPeriod"/>
            </a:pP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Втрачені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пам'ятки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Ніжина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 –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споруди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міського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грецького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магістратів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 [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Архівовано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 30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березня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2022 у 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Wayback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Machine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 / С.Ю. Зозуля, О.С. Морозов//</a:t>
            </a:r>
            <a:r>
              <a:rPr lang="ru-RU" sz="4300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Сіверщина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в історії України: </a:t>
            </a:r>
            <a:r>
              <a:rPr lang="ru-RU" sz="4300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Зб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 наук. пр.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К.: </a:t>
            </a:r>
            <a:r>
              <a:rPr lang="ru-RU" sz="4300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Глухів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, 2017. 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4300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Вип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 10.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С. 59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67.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Бібліогр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.: 18 назв.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4300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укр</a:t>
            </a:r>
            <a:r>
              <a:rPr lang="ru-RU" sz="43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just">
              <a:buFont typeface="Arial" pitchFamily="34" charset="0"/>
              <a:buAutoNum type="arabicPeriod"/>
            </a:pP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Грецька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Михайлівська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церква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1714–1731 рр. (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пров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Грецький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)//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Пам'ятники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архітектури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УРСР, що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перебувають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під державною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охороною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 : список. — К. :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Держбудвидав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, 1956. — С. 106.</a:t>
            </a:r>
          </a:p>
          <a:p>
            <a:pPr lvl="0" algn="just">
              <a:buFont typeface="Arial" pitchFamily="34" charset="0"/>
              <a:buAutoNum type="arabicPeriod"/>
            </a:pPr>
            <a:r>
              <a:rPr lang="ru-RU" sz="4300" dirty="0" smtClean="0">
                <a:latin typeface="Arial" pitchFamily="34" charset="0"/>
                <a:cs typeface="Arial" pitchFamily="34" charset="0"/>
              </a:rPr>
              <a:t>Державний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реєстр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національного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культурного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надбання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пам’ятки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містобудування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і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архітектури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України (проект). –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Пам’ятки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України, 1999 р., № 2-3.</a:t>
            </a:r>
          </a:p>
          <a:p>
            <a:pPr algn="just">
              <a:buFont typeface="Arial" pitchFamily="34" charset="0"/>
              <a:buAutoNum type="arabicPeriod"/>
            </a:pPr>
            <a:r>
              <a:rPr lang="ru-RU" sz="4300" dirty="0" smtClean="0">
                <a:latin typeface="Arial" pitchFamily="34" charset="0"/>
                <a:cs typeface="Arial" pitchFamily="34" charset="0"/>
              </a:rPr>
              <a:t>Історія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Ніжина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мовою дат/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упоряд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. М.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Шкуро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;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Ніжинське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товариство української мови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ім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. Тараса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Шевченка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"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Просвіта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". –  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Ніжин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, 1993. – 15 с.</a:t>
            </a:r>
          </a:p>
          <a:p>
            <a:pPr lvl="0" algn="just">
              <a:buFont typeface="Arial" pitchFamily="34" charset="0"/>
              <a:buAutoNum type="arabicPeriod"/>
            </a:pPr>
            <a:r>
              <a:rPr lang="ru-RU" sz="4300" dirty="0" smtClean="0">
                <a:latin typeface="Arial" pitchFamily="34" charset="0"/>
                <a:cs typeface="Arial" pitchFamily="34" charset="0"/>
              </a:rPr>
              <a:t>Морозов О.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Грецькі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храми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Ніжина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Олександр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Морозов//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Пам'ятки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України: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історія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та культура. — 2013. — № 7. — С. 24—31.</a:t>
            </a:r>
          </a:p>
          <a:p>
            <a:pPr lvl="0" algn="just">
              <a:buFont typeface="Arial" pitchFamily="34" charset="0"/>
              <a:buAutoNum type="arabicPeriod"/>
            </a:pP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Нариси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історії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архітектури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України: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дожовтневий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період. – К.: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Держбудвидав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, 1957 р., список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пам’яток</a:t>
            </a:r>
            <a:endParaRPr lang="ru-RU" sz="43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AutoNum type="arabicPeriod"/>
            </a:pP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Пам’ятники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архітектури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УРСР, що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перебувають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під державною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охороною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: список. – К.: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Держбудвидав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, 1956 р., с. 106</a:t>
            </a:r>
          </a:p>
          <a:p>
            <a:pPr lvl="0" algn="just">
              <a:buFont typeface="Arial" pitchFamily="34" charset="0"/>
              <a:buAutoNum type="arabicPeriod"/>
            </a:pPr>
            <a:r>
              <a:rPr lang="ru-RU" sz="4300" dirty="0" smtClean="0">
                <a:latin typeface="Arial" pitchFamily="34" charset="0"/>
                <a:cs typeface="Arial" pitchFamily="34" charset="0"/>
              </a:rPr>
              <a:t>Постанова Ради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міністрів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УРСР “Про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впорядкування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справи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обліку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охорони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пам’ятників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архітектури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території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Української РСР” № 970 від 24.08.1963 р. Архів 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оригіналу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за 5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травня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2021.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Процитовано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18 лютого 2021.</a:t>
            </a:r>
          </a:p>
          <a:p>
            <a:pPr algn="just">
              <a:buFont typeface="Arial" pitchFamily="34" charset="0"/>
              <a:buAutoNum type="arabicPeriod"/>
            </a:pP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Самойленко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Г. В.,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Самойленко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О. Г. 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Ніжин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європейське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місто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Сіверський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інститут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регіональних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досліджень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; Ред.: В. М. Бойко, Л. А. 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Чабак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. —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Чернігів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 :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Видавець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Лозовий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В. М., 2010. — 72с.</a:t>
            </a:r>
          </a:p>
          <a:p>
            <a:pPr>
              <a:buNone/>
            </a:pPr>
            <a:r>
              <a:rPr lang="ru-RU" sz="4300" dirty="0" smtClean="0">
                <a:latin typeface="Arial" pitchFamily="34" charset="0"/>
                <a:cs typeface="Arial" pitchFamily="34" charset="0"/>
              </a:rPr>
              <a:t>10. 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Чернігівщина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Енциклопедичний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300" dirty="0" err="1" smtClean="0">
                <a:latin typeface="Arial" pitchFamily="34" charset="0"/>
                <a:cs typeface="Arial" pitchFamily="34" charset="0"/>
              </a:rPr>
              <a:t>довідник</a:t>
            </a:r>
            <a:r>
              <a:rPr lang="ru-RU" sz="4300" dirty="0" smtClean="0">
                <a:latin typeface="Arial" pitchFamily="34" charset="0"/>
                <a:cs typeface="Arial" pitchFamily="34" charset="0"/>
              </a:rPr>
              <a:t>, К.: УРЕ і м. М. П. Бажана, 1990. </a:t>
            </a:r>
          </a:p>
          <a:p>
            <a:pPr marL="742950" indent="-742950">
              <a:buNone/>
            </a:pPr>
            <a:endParaRPr lang="ru-RU" sz="43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43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38150"/>
            <a:ext cx="8458200" cy="4232673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uk-UA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Мета дослідження:</a:t>
            </a:r>
            <a:r>
              <a:rPr lang="uk-UA" sz="21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100" dirty="0" smtClean="0">
                <a:latin typeface="Arial" pitchFamily="34" charset="0"/>
                <a:cs typeface="Arial" pitchFamily="34" charset="0"/>
              </a:rPr>
              <a:t>дослідити один з кварталів міста Ніжина, центром якого стала вулиця Грецька (нині Гребінки), та архітектурні пам’ятки, що розташовувалися в цьому просторі.</a:t>
            </a:r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Завдання:</a:t>
            </a:r>
          </a:p>
          <a:p>
            <a:pPr lvl="0" algn="just">
              <a:buNone/>
            </a:pPr>
            <a:r>
              <a:rPr lang="uk-UA" sz="2100" dirty="0" smtClean="0">
                <a:latin typeface="Arial" pitchFamily="34" charset="0"/>
                <a:cs typeface="Arial" pitchFamily="34" charset="0"/>
              </a:rPr>
              <a:t>1.  Опрацювати історичні джерела, що стосуються історії грецького кварталу.</a:t>
            </a:r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buNone/>
            </a:pPr>
            <a:r>
              <a:rPr lang="uk-UA" sz="2100" dirty="0" smtClean="0">
                <a:latin typeface="Arial" pitchFamily="34" charset="0"/>
                <a:cs typeface="Arial" pitchFamily="34" charset="0"/>
              </a:rPr>
              <a:t>2.  Дослідити історію вулиці Грецької (нині Гребінки).</a:t>
            </a:r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buNone/>
            </a:pPr>
            <a:r>
              <a:rPr lang="uk-UA" sz="2100" dirty="0" smtClean="0">
                <a:latin typeface="Arial" pitchFamily="34" charset="0"/>
                <a:cs typeface="Arial" pitchFamily="34" charset="0"/>
              </a:rPr>
              <a:t>3. Ознайомитися з архітектурними пам’ятками, розташованими в грецькому кварталі.</a:t>
            </a:r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buNone/>
            </a:pPr>
            <a:r>
              <a:rPr lang="uk-UA" sz="2100" dirty="0" smtClean="0">
                <a:latin typeface="Arial" pitchFamily="34" charset="0"/>
                <a:cs typeface="Arial" pitchFamily="34" charset="0"/>
              </a:rPr>
              <a:t>4. Систематизувати дослідження та створити екскурсійний маршрут «Ніжин відомий і невідомий, або Прогулянка Грецьким кварталом».</a:t>
            </a:r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Об’єкт дослідження 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uk-UA" sz="2100" dirty="0" smtClean="0">
                <a:latin typeface="Arial" pitchFamily="34" charset="0"/>
                <a:cs typeface="Arial" pitchFamily="34" charset="0"/>
              </a:rPr>
              <a:t>історія грецького кварталу, центром якого є вулиця Грецька (нині Гребінки).</a:t>
            </a:r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Предмет </a:t>
            </a:r>
            <a:r>
              <a:rPr lang="ru-RU" sz="21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дослідження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uk-UA" sz="2100" dirty="0" smtClean="0">
                <a:latin typeface="Arial" pitchFamily="34" charset="0"/>
                <a:cs typeface="Arial" pitchFamily="34" charset="0"/>
              </a:rPr>
              <a:t>архітектурні пам’ятки, розташовані в грецькому кварталі  м. Ніжина.</a:t>
            </a:r>
          </a:p>
          <a:p>
            <a:pPr>
              <a:buNone/>
            </a:pPr>
            <a:r>
              <a:rPr lang="uk-UA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 дослідження:</a:t>
            </a:r>
            <a:r>
              <a:rPr lang="uk-UA" sz="21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100" dirty="0" smtClean="0">
                <a:latin typeface="Arial" pitchFamily="34" charset="0"/>
                <a:cs typeface="Arial" pitchFamily="34" charset="0"/>
              </a:rPr>
              <a:t>описовий, картографічний, </a:t>
            </a:r>
            <a:r>
              <a:rPr lang="uk-UA" sz="2100" dirty="0" err="1" smtClean="0">
                <a:latin typeface="Arial" pitchFamily="34" charset="0"/>
                <a:cs typeface="Arial" pitchFamily="34" charset="0"/>
              </a:rPr>
              <a:t>історико-географічний</a:t>
            </a:r>
            <a:r>
              <a:rPr lang="uk-UA" sz="2100" dirty="0" smtClean="0">
                <a:latin typeface="Arial" pitchFamily="34" charset="0"/>
                <a:cs typeface="Arial" pitchFamily="34" charset="0"/>
              </a:rPr>
              <a:t>, аналізу і синтезу, узагальнення. </a:t>
            </a:r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728183" y="5143500"/>
            <a:ext cx="2623185" cy="2623185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8"/>
          <p:cNvSpPr/>
          <p:nvPr/>
        </p:nvSpPr>
        <p:spPr>
          <a:xfrm>
            <a:off x="228600" y="742950"/>
            <a:ext cx="8686800" cy="4191001"/>
          </a:xfrm>
          <a:custGeom>
            <a:avLst/>
            <a:gdLst/>
            <a:ahLst/>
            <a:cxnLst/>
            <a:rect l="l" t="t" r="r" b="b"/>
            <a:pathLst>
              <a:path w="16462003" h="6165630">
                <a:moveTo>
                  <a:pt x="0" y="0"/>
                </a:moveTo>
                <a:lnTo>
                  <a:pt x="16462003" y="0"/>
                </a:lnTo>
                <a:lnTo>
                  <a:pt x="16462003" y="6165630"/>
                </a:lnTo>
                <a:lnTo>
                  <a:pt x="0" y="616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34000" y="3409950"/>
            <a:ext cx="314439" cy="483752"/>
          </a:xfrm>
          <a:custGeom>
            <a:avLst/>
            <a:gdLst/>
            <a:ahLst/>
            <a:cxnLst/>
            <a:rect l="l" t="t" r="r" b="b"/>
            <a:pathLst>
              <a:path w="628878" h="967504">
                <a:moveTo>
                  <a:pt x="0" y="0"/>
                </a:moveTo>
                <a:lnTo>
                  <a:pt x="628878" y="0"/>
                </a:lnTo>
                <a:lnTo>
                  <a:pt x="628878" y="967504"/>
                </a:lnTo>
                <a:lnTo>
                  <a:pt x="0" y="96750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62600" y="2800350"/>
            <a:ext cx="314439" cy="483752"/>
          </a:xfrm>
          <a:custGeom>
            <a:avLst/>
            <a:gdLst/>
            <a:ahLst/>
            <a:cxnLst/>
            <a:rect l="l" t="t" r="r" b="b"/>
            <a:pathLst>
              <a:path w="628878" h="967504">
                <a:moveTo>
                  <a:pt x="0" y="0"/>
                </a:moveTo>
                <a:lnTo>
                  <a:pt x="628878" y="0"/>
                </a:lnTo>
                <a:lnTo>
                  <a:pt x="628878" y="967504"/>
                </a:lnTo>
                <a:lnTo>
                  <a:pt x="0" y="96750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953000" y="2343150"/>
            <a:ext cx="314439" cy="483752"/>
          </a:xfrm>
          <a:custGeom>
            <a:avLst/>
            <a:gdLst/>
            <a:ahLst/>
            <a:cxnLst/>
            <a:rect l="l" t="t" r="r" b="b"/>
            <a:pathLst>
              <a:path w="628878" h="967504">
                <a:moveTo>
                  <a:pt x="0" y="0"/>
                </a:moveTo>
                <a:lnTo>
                  <a:pt x="628878" y="0"/>
                </a:lnTo>
                <a:lnTo>
                  <a:pt x="628878" y="967504"/>
                </a:lnTo>
                <a:lnTo>
                  <a:pt x="0" y="96750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324600" y="2876550"/>
            <a:ext cx="314439" cy="483752"/>
          </a:xfrm>
          <a:custGeom>
            <a:avLst/>
            <a:gdLst/>
            <a:ahLst/>
            <a:cxnLst/>
            <a:rect l="l" t="t" r="r" b="b"/>
            <a:pathLst>
              <a:path w="628878" h="967504">
                <a:moveTo>
                  <a:pt x="0" y="0"/>
                </a:moveTo>
                <a:lnTo>
                  <a:pt x="628877" y="0"/>
                </a:lnTo>
                <a:lnTo>
                  <a:pt x="628877" y="967505"/>
                </a:lnTo>
                <a:lnTo>
                  <a:pt x="0" y="9675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772400" y="1276350"/>
            <a:ext cx="314439" cy="483752"/>
          </a:xfrm>
          <a:custGeom>
            <a:avLst/>
            <a:gdLst/>
            <a:ahLst/>
            <a:cxnLst/>
            <a:rect l="l" t="t" r="r" b="b"/>
            <a:pathLst>
              <a:path w="628878" h="967504">
                <a:moveTo>
                  <a:pt x="0" y="0"/>
                </a:moveTo>
                <a:lnTo>
                  <a:pt x="628878" y="0"/>
                </a:lnTo>
                <a:lnTo>
                  <a:pt x="628878" y="967504"/>
                </a:lnTo>
                <a:lnTo>
                  <a:pt x="0" y="96750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62400" y="2800350"/>
            <a:ext cx="293315" cy="451253"/>
          </a:xfrm>
          <a:custGeom>
            <a:avLst/>
            <a:gdLst/>
            <a:ahLst/>
            <a:cxnLst/>
            <a:rect l="l" t="t" r="r" b="b"/>
            <a:pathLst>
              <a:path w="586629" h="902506">
                <a:moveTo>
                  <a:pt x="0" y="0"/>
                </a:moveTo>
                <a:lnTo>
                  <a:pt x="586629" y="0"/>
                </a:lnTo>
                <a:lnTo>
                  <a:pt x="586629" y="902506"/>
                </a:lnTo>
                <a:lnTo>
                  <a:pt x="0" y="9025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38200" y="2876550"/>
            <a:ext cx="314439" cy="483752"/>
          </a:xfrm>
          <a:custGeom>
            <a:avLst/>
            <a:gdLst/>
            <a:ahLst/>
            <a:cxnLst/>
            <a:rect l="l" t="t" r="r" b="b"/>
            <a:pathLst>
              <a:path w="628878" h="967504">
                <a:moveTo>
                  <a:pt x="0" y="0"/>
                </a:moveTo>
                <a:lnTo>
                  <a:pt x="628878" y="0"/>
                </a:lnTo>
                <a:lnTo>
                  <a:pt x="628878" y="967504"/>
                </a:lnTo>
                <a:lnTo>
                  <a:pt x="0" y="96750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05200" y="3257550"/>
            <a:ext cx="1293762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Будинок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грецького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магістрату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781800" y="1733550"/>
            <a:ext cx="1149238" cy="18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7"/>
              </a:lnSpc>
            </a:pP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Аптека-музей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876800" y="1962150"/>
            <a:ext cx="122137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"/>
              </a:lnSpc>
            </a:pPr>
            <a:r>
              <a:rPr lang="en-US" sz="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Будинок</a:t>
            </a:r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грецького</a:t>
            </a:r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Олександрівського</a:t>
            </a:r>
            <a:endParaRPr lang="en-US" sz="9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80"/>
              </a:lnSpc>
            </a:pPr>
            <a:r>
              <a:rPr lang="en-US" sz="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училища</a:t>
            </a:r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53000" y="3867150"/>
            <a:ext cx="1040855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"/>
              </a:lnSpc>
            </a:pP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Всесвятська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церква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553200" y="3257550"/>
            <a:ext cx="1143000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</a:pP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Троїцька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церква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486400" y="3257550"/>
            <a:ext cx="9240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"/>
              </a:lnSpc>
            </a:pP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Михайлівська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церква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4" name="Freeform 14"/>
          <p:cNvSpPr/>
          <p:nvPr/>
        </p:nvSpPr>
        <p:spPr>
          <a:xfrm>
            <a:off x="1447800" y="2876550"/>
            <a:ext cx="293315" cy="451253"/>
          </a:xfrm>
          <a:custGeom>
            <a:avLst/>
            <a:gdLst/>
            <a:ahLst/>
            <a:cxnLst/>
            <a:rect l="l" t="t" r="r" b="b"/>
            <a:pathLst>
              <a:path w="586629" h="902506">
                <a:moveTo>
                  <a:pt x="0" y="0"/>
                </a:moveTo>
                <a:lnTo>
                  <a:pt x="586629" y="0"/>
                </a:lnTo>
                <a:lnTo>
                  <a:pt x="586629" y="902506"/>
                </a:lnTo>
                <a:lnTo>
                  <a:pt x="0" y="9025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25" name="TextBox 17"/>
          <p:cNvSpPr txBox="1"/>
          <p:nvPr/>
        </p:nvSpPr>
        <p:spPr>
          <a:xfrm>
            <a:off x="1752600" y="2952750"/>
            <a:ext cx="1293762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uk-UA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Флігель садиби </a:t>
            </a:r>
            <a:r>
              <a:rPr lang="uk-UA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Пелепонова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3257550"/>
            <a:ext cx="236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Будинок народного училища </a:t>
            </a:r>
          </a:p>
          <a:p>
            <a:pPr algn="ctr"/>
            <a:r>
              <a:rPr lang="uk-UA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(Будинок окружного суду)</a:t>
            </a:r>
            <a:endParaRPr lang="ru-RU" sz="1000" dirty="0"/>
          </a:p>
        </p:txBody>
      </p:sp>
      <p:sp>
        <p:nvSpPr>
          <p:cNvPr id="26" name="Freeform 13"/>
          <p:cNvSpPr/>
          <p:nvPr/>
        </p:nvSpPr>
        <p:spPr>
          <a:xfrm>
            <a:off x="7467600" y="2571750"/>
            <a:ext cx="314439" cy="483752"/>
          </a:xfrm>
          <a:custGeom>
            <a:avLst/>
            <a:gdLst/>
            <a:ahLst/>
            <a:cxnLst/>
            <a:rect l="l" t="t" r="r" b="b"/>
            <a:pathLst>
              <a:path w="628878" h="967504">
                <a:moveTo>
                  <a:pt x="0" y="0"/>
                </a:moveTo>
                <a:lnTo>
                  <a:pt x="628878" y="0"/>
                </a:lnTo>
                <a:lnTo>
                  <a:pt x="628878" y="967504"/>
                </a:lnTo>
                <a:lnTo>
                  <a:pt x="0" y="96750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28" name="TextBox 19"/>
          <p:cNvSpPr txBox="1"/>
          <p:nvPr/>
        </p:nvSpPr>
        <p:spPr>
          <a:xfrm>
            <a:off x="7543800" y="3028950"/>
            <a:ext cx="1149238" cy="18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7"/>
              </a:lnSpc>
            </a:pPr>
            <a:r>
              <a:rPr lang="uk-UA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Грецький магазин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8600" y="133350"/>
            <a:ext cx="8686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Схема маршруту екскурсії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uk-UA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«Ніжин відомий і невідомий, або Прогулянка Грецьким кварталом»</a:t>
            </a:r>
            <a:endParaRPr lang="ru-RU" sz="20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Локація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№ 1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b="12442"/>
          <a:stretch>
            <a:fillRect/>
          </a:stretch>
        </p:blipFill>
        <p:spPr bwMode="auto">
          <a:xfrm>
            <a:off x="6477000" y="1047750"/>
            <a:ext cx="2493692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D:\ЕНЕРГОАУДИТ\ФОТО\DSC02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66750"/>
            <a:ext cx="6028949" cy="3394075"/>
          </a:xfrm>
          <a:prstGeom prst="rect">
            <a:avLst/>
          </a:prstGeom>
          <a:noFill/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952750"/>
            <a:ext cx="25392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2724150"/>
            <a:ext cx="34290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209800" y="87183"/>
            <a:ext cx="67056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Будинок народного училища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 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 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Будинок окружного суду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 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—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пам'ятка архітектури та пам'ятка історії місцевого значення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кін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XVIII ст.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у</a:t>
            </a:r>
            <a:r>
              <a:rPr lang="uk-UA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Ніжин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і</a:t>
            </a:r>
            <a:r>
              <a:rPr lang="uk-UA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де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працював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український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історик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О.М.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Лазаревський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(1834-1902рр.). Наказ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Мінкультури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від 21.12.2012 № 1566.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28600" y="971550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6"/>
              </a:rPr>
              <a:t>http://ua.trip-impressionscom/2017/10/nizhyn.html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91200" y="4497169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7"/>
              </a:rPr>
              <a:t>https://uk.m.wikipedia.org/wiki/%D0%A4%D0%B0%D0%B9%D0%BB:Greb6(1).jpg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43600" y="2876550"/>
            <a:ext cx="304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Флігель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садиби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Пелепонова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/>
              <a:t> </a:t>
            </a:r>
          </a:p>
          <a:p>
            <a:pPr algn="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кін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XVIII ст.</a:t>
            </a:r>
          </a:p>
          <a:p>
            <a:pPr algn="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Сучасне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фото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28600" y="4620280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Будинок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народного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училища.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Сучасне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фото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477000" y="3714750"/>
            <a:ext cx="2667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Пам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ятка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архітектури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Наказ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Мінкультури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від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21.12.2012 № 1566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17" name="Picture 5" descr="D:\4 элемента\-5251358300258296153_120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2952750"/>
            <a:ext cx="1693553" cy="171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Локація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№ 2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200150"/>
            <a:ext cx="4600091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71550"/>
            <a:ext cx="3402013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04800" y="4095751"/>
            <a:ext cx="251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4"/>
              </a:rPr>
              <a:t>https://www.pslava.info/Nizhyn_GreckyjMagistrat,253634.htm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105150"/>
            <a:ext cx="2611437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5541266" y="4629150"/>
            <a:ext cx="3374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Грецький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магістрат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1785 р. </a:t>
            </a:r>
          </a:p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Сучасне фото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2113" y="3562350"/>
            <a:ext cx="2597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Грецький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магістрат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1785 р.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Ф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ото ХІХ ст.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57400" y="0"/>
            <a:ext cx="678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Купецький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будинок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Будинок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грецького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магістрату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—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пам'ятка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архітектури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XVIII ст.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національного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(№ </a:t>
            </a:r>
            <a:r>
              <a:rPr kumimoji="0" lang="ru-RU" sz="14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832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багатоквартирний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житловий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будинок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м.</a:t>
            </a:r>
            <a:r>
              <a:rPr lang="uk-UA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Ніжині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середини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XX ст.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численних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наукових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публікаціях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його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атрибують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як 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будівлю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ніжинського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Грецького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магістрату</a:t>
            </a:r>
            <a:endParaRPr kumimoji="0" lang="ru-RU" sz="1400" b="0" i="0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4835723"/>
            <a:ext cx="685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latin typeface="Arial" pitchFamily="34" charset="0"/>
                <a:cs typeface="Arial" pitchFamily="34" charset="0"/>
                <a:hlinkClick r:id="rId6"/>
              </a:rPr>
              <a:t>https://nizhyn-travel.com.ua/uk/pages/9-budynok_greczkogo_magistratu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7155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666750"/>
            <a:ext cx="28956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280035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514350"/>
            <a:ext cx="23431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Локація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№2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62200" y="133350"/>
            <a:ext cx="472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Грецький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магістрат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1785 р. Фасад.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Сучасне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фото </a:t>
            </a:r>
            <a:r>
              <a:rPr lang="ru-RU" sz="1400" dirty="0" smtClean="0"/>
              <a:t> 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2400" y="4681835"/>
            <a:ext cx="464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200" b="1" dirty="0" smtClean="0">
              <a:latin typeface="Arial" pitchFamily="34" charset="0"/>
              <a:cs typeface="Arial" pitchFamily="34" charset="0"/>
              <a:hlinkClick r:id="rId6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6"/>
              </a:rPr>
              <a:t>https://www.pslava.info/Nizhyn_GreckyjMagistrat,253634.htm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38800" y="2647950"/>
            <a:ext cx="3323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Грецький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магістрат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1785 р.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Сходи.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Сучасне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фото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3105150"/>
            <a:ext cx="28956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:\4 элемента\-5251358300258296151_120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028950"/>
            <a:ext cx="1821113" cy="171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Локація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№ 3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4600" y="209550"/>
            <a:ext cx="662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Будинок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грецького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Олександрівського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училища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кін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 XVIII ст.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пам'ятка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архітектури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місцевого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значення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у 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Ніжині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Наказ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Мінкультури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від 21.12.2012 № 1566.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Наразі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будівля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частково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зайнята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офісами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570162"/>
            <a:ext cx="3489325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4"/>
          <p:cNvSpPr/>
          <p:nvPr/>
        </p:nvSpPr>
        <p:spPr>
          <a:xfrm>
            <a:off x="3200400" y="971550"/>
            <a:ext cx="3733800" cy="2590800"/>
          </a:xfrm>
          <a:custGeom>
            <a:avLst/>
            <a:gdLst/>
            <a:ahLst/>
            <a:cxnLst/>
            <a:rect l="l" t="t" r="r" b="b"/>
            <a:pathLst>
              <a:path w="8501081" h="6375811">
                <a:moveTo>
                  <a:pt x="0" y="0"/>
                </a:moveTo>
                <a:lnTo>
                  <a:pt x="8501081" y="0"/>
                </a:lnTo>
                <a:lnTo>
                  <a:pt x="8501081" y="6375811"/>
                </a:lnTo>
                <a:lnTo>
                  <a:pt x="0" y="637581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62150"/>
            <a:ext cx="34988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038600" y="4866501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5"/>
              </a:rPr>
              <a:t>http://ua.trip-impressions.com/2017/10/nizhyn.html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28600" y="4582240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Будинок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грецького</a:t>
            </a:r>
            <a:r>
              <a:rPr lang="ru-RU" sz="1400" b="1" dirty="0" smtClean="0">
                <a:latin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Олександрівського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училища.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Сучасне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фото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12" name="Picture 4" descr="D:\4 элемента\-5251358300258296147_12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971550"/>
            <a:ext cx="1821956" cy="1793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Локація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№ 4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2400" y="590550"/>
            <a:ext cx="5105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Грецька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Михайлівська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церква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1714 –1729 рр.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У 1714 р. заклали фундамент, а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безпосереднє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будівництво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почали в 1719 р., яке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завершувалося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під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керівництвом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священника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Миколи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Бошняка,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котрий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був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ктитором храму до 1739 року.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Це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зразок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однокупольної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церкви,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стіни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якої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товщиною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близько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2 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метри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 За 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трьохсотрічну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історію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святиня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жодного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разу не 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перебудовувалася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зберігши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автентичність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риси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балканської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архітектури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3350"/>
            <a:ext cx="36750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628900"/>
            <a:ext cx="373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190750"/>
            <a:ext cx="36576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609600" y="203835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200" dirty="0" smtClean="0">
              <a:latin typeface="Arial" pitchFamily="34" charset="0"/>
              <a:cs typeface="Arial" pitchFamily="34" charset="0"/>
              <a:hlinkClick r:id="rId5"/>
            </a:endParaRPr>
          </a:p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  <a:hlinkClick r:id="rId5"/>
              </a:rPr>
              <a:t>http://ua.trip-impressions.com/2017/10/nizhyn.html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191000" y="4705350"/>
            <a:ext cx="48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6"/>
              </a:rPr>
              <a:t>https://vandrivka.com.ua/gretska-mihajlivska-tserkva-m-nizhin/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19600" y="2724150"/>
            <a:ext cx="4194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Грецька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Михайлівська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церква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Сучасне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фото</a:t>
            </a:r>
            <a:endParaRPr lang="ru-RU" sz="1400" dirty="0"/>
          </a:p>
        </p:txBody>
      </p:sp>
      <p:pic>
        <p:nvPicPr>
          <p:cNvPr id="11" name="Picture 3" descr="D:\4 элемента\-5251358300258296146_120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3028950"/>
            <a:ext cx="1731514" cy="171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Локація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№ 5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209550"/>
            <a:ext cx="2537099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324100"/>
            <a:ext cx="37528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263900"/>
            <a:ext cx="2424113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23950"/>
            <a:ext cx="2532063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8600" y="361950"/>
            <a:ext cx="5715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Церква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святої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Трійці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 1727—1733 рр. </a:t>
            </a:r>
          </a:p>
          <a:p>
            <a:pPr algn="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Церква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збудована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стилі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бароко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– мурована,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однобанна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хрестоподібна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плані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на її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стінах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ще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збереглися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олійні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розписи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ХІХ ст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1000" y="4620280"/>
            <a:ext cx="2112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Церква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святої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Трійці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Ф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ото ХІХ ст.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52800" y="1657350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Церква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святої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Трійці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Сучасні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ф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ото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200" dirty="0" smtClean="0">
              <a:latin typeface="Arial" pitchFamily="34" charset="0"/>
              <a:cs typeface="Arial" pitchFamily="34" charset="0"/>
              <a:hlinkClick r:id="rId6"/>
            </a:endParaRPr>
          </a:p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  <a:hlinkClick r:id="rId6"/>
              </a:rPr>
              <a:t>http://ua.trip-impressions.com/2017/10/nizhyn.html</a:t>
            </a:r>
            <a:endParaRPr lang="uk-UA" sz="1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D:\4 элемента\-5251358300258296145_1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1123950"/>
            <a:ext cx="1709101" cy="171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680</Words>
  <Application>Microsoft Office PowerPoint</Application>
  <PresentationFormat>Экран (16:9)</PresentationFormat>
  <Paragraphs>114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  Екскурсійний маршрут  “Ніжин відомий і невідомий,  або  Прогулянка Грецьким кварталом” </vt:lpstr>
      <vt:lpstr>Слайд 2</vt:lpstr>
      <vt:lpstr>Слайд 3</vt:lpstr>
      <vt:lpstr>Локація № 1</vt:lpstr>
      <vt:lpstr>Локація № 2</vt:lpstr>
      <vt:lpstr>Локація №2</vt:lpstr>
      <vt:lpstr>Локація № 3</vt:lpstr>
      <vt:lpstr>Локація № 4</vt:lpstr>
      <vt:lpstr>Локація № 5</vt:lpstr>
      <vt:lpstr>Локація № 6</vt:lpstr>
      <vt:lpstr>Локація № 7</vt:lpstr>
      <vt:lpstr>Локація № 8</vt:lpstr>
      <vt:lpstr>Локація № 9</vt:lpstr>
      <vt:lpstr>Слайд 14</vt:lpstr>
      <vt:lpstr>ІНФОРМАЦІЙНІ  ДЖЕРЕЛА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>Admin</cp:lastModifiedBy>
  <cp:revision>145</cp:revision>
  <dcterms:created xsi:type="dcterms:W3CDTF">2006-08-16T00:00:00Z</dcterms:created>
  <dcterms:modified xsi:type="dcterms:W3CDTF">2024-04-14T20:49:19Z</dcterms:modified>
</cp:coreProperties>
</file>