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9" r:id="rId3"/>
    <p:sldId id="298" r:id="rId4"/>
    <p:sldId id="260" r:id="rId5"/>
    <p:sldId id="299" r:id="rId6"/>
    <p:sldId id="265" r:id="rId7"/>
    <p:sldId id="270" r:id="rId8"/>
    <p:sldId id="271" r:id="rId9"/>
    <p:sldId id="301" r:id="rId10"/>
    <p:sldId id="295" r:id="rId11"/>
    <p:sldId id="302" r:id="rId12"/>
    <p:sldId id="297" r:id="rId13"/>
    <p:sldId id="300" r:id="rId14"/>
    <p:sldId id="281" r:id="rId15"/>
  </p:sldIdLst>
  <p:sldSz cx="9144000" cy="5143500" type="screen16x9"/>
  <p:notesSz cx="6858000" cy="9144000"/>
  <p:embeddedFontLst>
    <p:embeddedFont>
      <p:font typeface="Vidaloka" panose="020B0604020202020204" charset="0"/>
      <p:regular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Bellota Text Light" panose="020B0604020202020204" charset="-52"/>
      <p:regular r:id="rId22"/>
      <p:bold r:id="rId23"/>
      <p:italic r:id="rId24"/>
      <p:boldItalic r:id="rId25"/>
    </p:embeddedFont>
    <p:embeddedFont>
      <p:font typeface="Parisienne" panose="020B0604020202020204" charset="0"/>
      <p:regular r:id="rId26"/>
    </p:embeddedFont>
    <p:embeddedFont>
      <p:font typeface="Bellota Text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B4430-2524-4F17-90F3-FB2896347D83}">
  <a:tblStyle styleId="{D5CB4430-2524-4F17-90F3-FB2896347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CB284C-9BF5-42FC-AE91-A9D059309D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385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78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7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64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25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67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9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94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8770248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8770248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34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69391" y="753794"/>
            <a:ext cx="4928976" cy="9070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/>
              <a:t>ВСЕУКРАЇНСЬКИЙ КОНКУРС </a:t>
            </a:r>
            <a:br>
              <a:rPr lang="uk-UA" sz="2800" dirty="0" smtClean="0"/>
            </a:br>
            <a:r>
              <a:rPr lang="uk-UA" sz="2800" dirty="0" smtClean="0"/>
              <a:t>«МАН – Юніор Дослідник»</a:t>
            </a:r>
            <a:endParaRPr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3191" y="1877292"/>
            <a:ext cx="4779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Bellota Text Light" panose="020B0604020202020204" charset="-52"/>
                <a:ea typeface="Bellota Text Light" panose="020B0604020202020204" charset="-52"/>
              </a:rPr>
              <a:t>Ренійська об’єднана територіальна громада</a:t>
            </a:r>
            <a:endParaRPr lang="uk-UA" sz="2000" b="1" dirty="0">
              <a:solidFill>
                <a:schemeClr val="bg1">
                  <a:lumMod val="50000"/>
                </a:schemeClr>
              </a:solidFill>
              <a:latin typeface="Bellota Text Light" panose="020B0604020202020204" charset="-52"/>
              <a:ea typeface="Bellota Text Light" panose="020B0604020202020204" charset="-52"/>
            </a:endParaRPr>
          </a:p>
          <a:p>
            <a:endParaRPr lang="uk-UA" sz="2000" dirty="0" smtClean="0">
              <a:solidFill>
                <a:schemeClr val="bg1">
                  <a:lumMod val="50000"/>
                </a:schemeClr>
              </a:solidFill>
              <a:latin typeface="Bellota Text Light" panose="020B0604020202020204" charset="-52"/>
              <a:ea typeface="Bellota Text Light" panose="020B0604020202020204" charset="-52"/>
            </a:endParaRPr>
          </a:p>
          <a:p>
            <a:endParaRPr lang="uk-UA" sz="2000" dirty="0">
              <a:solidFill>
                <a:schemeClr val="bg1">
                  <a:lumMod val="50000"/>
                </a:schemeClr>
              </a:solidFill>
              <a:latin typeface="Bellota Text Light" panose="020B0604020202020204" charset="-52"/>
              <a:ea typeface="Bellota Text Light" panose="020B0604020202020204" charset="-52"/>
            </a:endParaRPr>
          </a:p>
          <a:p>
            <a:r>
              <a:rPr lang="uk-UA" sz="2800" b="1" u="sng" dirty="0" smtClean="0">
                <a:solidFill>
                  <a:schemeClr val="bg1">
                    <a:lumMod val="50000"/>
                  </a:schemeClr>
                </a:solidFill>
                <a:latin typeface="Bellota Text Light" panose="020B0604020202020204" charset="-52"/>
                <a:ea typeface="Bellota Text Light" panose="020B0604020202020204" charset="-52"/>
              </a:rPr>
              <a:t>Пам’ятки моєї громади</a:t>
            </a:r>
            <a:endParaRPr lang="uk-UA" sz="2800" b="1" u="sng" dirty="0">
              <a:solidFill>
                <a:schemeClr val="bg1">
                  <a:lumMod val="50000"/>
                </a:schemeClr>
              </a:solidFill>
              <a:latin typeface="Bellota Text Light" panose="020B0604020202020204" charset="-52"/>
              <a:ea typeface="Bellota Text Light" panose="020B060402020202020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57324" cy="396274"/>
          </a:xfrm>
          <a:prstGeom prst="rect">
            <a:avLst/>
          </a:prstGeom>
        </p:spPr>
      </p:pic>
      <p:sp>
        <p:nvSpPr>
          <p:cNvPr id="13" name="Google Shape;351;p36"/>
          <p:cNvSpPr txBox="1">
            <a:spLocks noGrp="1"/>
          </p:cNvSpPr>
          <p:nvPr>
            <p:ph type="body" idx="1"/>
          </p:nvPr>
        </p:nvSpPr>
        <p:spPr>
          <a:xfrm>
            <a:off x="790286" y="1352406"/>
            <a:ext cx="7153275" cy="2805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uk-UA" dirty="0"/>
              <a:t>Однак </a:t>
            </a:r>
            <a:r>
              <a:rPr lang="uk-UA" dirty="0" smtClean="0"/>
              <a:t>колодязь не </a:t>
            </a:r>
            <a:r>
              <a:rPr lang="uk-UA" dirty="0"/>
              <a:t>був засипаний, а лише накритий масивною залізобетонною </a:t>
            </a:r>
            <a:r>
              <a:rPr lang="uk-UA" dirty="0" smtClean="0"/>
              <a:t>плитою. Проходячи </a:t>
            </a:r>
            <a:r>
              <a:rPr lang="uk-UA" dirty="0"/>
              <a:t>повз цю залізобетонну плиту, багато хто і не підозрює, </a:t>
            </a:r>
            <a:r>
              <a:rPr lang="uk-UA" dirty="0" smtClean="0"/>
              <a:t>яку історичну </a:t>
            </a:r>
            <a:r>
              <a:rPr lang="uk-UA" dirty="0"/>
              <a:t>таємницю вона </a:t>
            </a:r>
            <a:r>
              <a:rPr lang="uk-UA" dirty="0" smtClean="0"/>
              <a:t>приховує.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51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436" y="1905000"/>
            <a:ext cx="770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Колись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цей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простий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колодязь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врятував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від</a:t>
            </a:r>
          </a:p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голоду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багатьох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солдатів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і не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лише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їх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.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Недаремно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його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назвали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солдатським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.</a:t>
            </a:r>
            <a:endParaRPr lang="uk-UA" sz="2000" dirty="0">
              <a:latin typeface="Bellota Text Light" panose="020B0604020202020204" charset="-52"/>
              <a:ea typeface="Bellota Text Ligh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2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382" y="699655"/>
            <a:ext cx="78763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Після закінчення першої світової війни 1914-1918 р. в Європі було засновано</a:t>
            </a:r>
          </a:p>
          <a:p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Загальний День поминання загиблих на ній воїнів. Він збігся із християнським</a:t>
            </a:r>
          </a:p>
          <a:p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святом Вознесіння Господнього (40-й день після Великодня). Церемонію поминання зазвичай влаштовували на могилі</a:t>
            </a:r>
          </a:p>
          <a:p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Невідомого воїна. У нашому місті такою могилою вважали поховання на</a:t>
            </a:r>
          </a:p>
          <a:p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військовому цвинтарі біля радгоспу, де й стали проводити церемонію</a:t>
            </a:r>
          </a:p>
          <a:p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поминання. Місце розташування </a:t>
            </a:r>
            <a:r>
              <a:rPr lang="uk-UA" dirty="0" smtClean="0">
                <a:latin typeface="Bellota Text Light" panose="020B0604020202020204" charset="-52"/>
                <a:ea typeface="Bellota Text Light" panose="020B0604020202020204" charset="-52"/>
              </a:rPr>
              <a:t>пам’ятника </a:t>
            </a:r>
            <a:r>
              <a:rPr lang="uk-UA" dirty="0">
                <a:latin typeface="Bellota Text Light" panose="020B0604020202020204" charset="-52"/>
                <a:ea typeface="Bellota Text Light" panose="020B0604020202020204" charset="-52"/>
              </a:rPr>
              <a:t>було дуже незручним.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71" y="2300093"/>
            <a:ext cx="3119438" cy="21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382" y="706582"/>
            <a:ext cx="7488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Тому в 1937 р.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місцева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адміністрація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вирішила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перенести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поховання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російських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солдатів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у центр міста</a:t>
            </a:r>
          </a:p>
          <a:p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на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територію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Свято-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Вознесенського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собору, де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спорудили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пам’ятник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із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усипальницею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.</a:t>
            </a:r>
            <a:endParaRPr lang="uk-UA" sz="2000" dirty="0">
              <a:latin typeface="Bellota Text Light" panose="020B0604020202020204" charset="-52"/>
              <a:ea typeface="Bellota Text Light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102211"/>
            <a:ext cx="3300846" cy="2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6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091" y="1766454"/>
            <a:ext cx="652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Bellota Text" panose="020B0604020202020204" charset="-52"/>
              </a:rPr>
              <a:t>Рідний 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Bellota Text" panose="020B0604020202020204" charset="-52"/>
              </a:rPr>
              <a:t>край ближчий і дорожчий, коли дізнаєшся його історію. Саме </a:t>
            </a: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Bellota Text" panose="020B0604020202020204" charset="-52"/>
              </a:rPr>
              <a:t>цьому присвячена 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Bellota Text" panose="020B0604020202020204" charset="-52"/>
              </a:rPr>
              <a:t>моя робота.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Свято-Вознесенський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собор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 smtClean="0"/>
              <a:t>У </a:t>
            </a:r>
            <a:r>
              <a:rPr lang="ru-RU" sz="1800" dirty="0"/>
              <a:t>центрі м. </a:t>
            </a:r>
            <a:r>
              <a:rPr lang="ru-RU" sz="1800" dirty="0" smtClean="0"/>
              <a:t>Рені, </a:t>
            </a:r>
            <a:r>
              <a:rPr lang="ru-RU" sz="1800" dirty="0"/>
              <a:t>на міській площі, височить золотий купол, який </a:t>
            </a:r>
            <a:r>
              <a:rPr lang="ru-RU" sz="1800" dirty="0" smtClean="0"/>
              <a:t>видно далеко </a:t>
            </a:r>
            <a:r>
              <a:rPr lang="ru-RU" sz="1800" dirty="0"/>
              <a:t>за межами міста. </a:t>
            </a:r>
            <a:r>
              <a:rPr lang="ru-RU" sz="1800" dirty="0" smtClean="0"/>
              <a:t>Це – Свято-Вознесенський собор. Він </a:t>
            </a:r>
            <a:r>
              <a:rPr lang="ru-RU" sz="1800" dirty="0"/>
              <a:t>був побудований в 1858 р</a:t>
            </a:r>
            <a:r>
              <a:rPr lang="ru-RU" sz="18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64" y="2556590"/>
            <a:ext cx="3692235" cy="192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5018" y="678872"/>
            <a:ext cx="78139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Будова 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була споруджена руками місцевого населення: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молдованами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, болгарами, греками, гагаузами, українцями. Таких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соборів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по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всій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Бессарабії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лише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два: один 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- у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Молдові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,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інший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- у Рені.</a:t>
            </a:r>
          </a:p>
          <a:p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09" y="2066510"/>
            <a:ext cx="39069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4" y="748145"/>
            <a:ext cx="7703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Розписував Ренійський Свято-Вознесенський собор художник П.Піскарьов</a:t>
            </a:r>
          </a:p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на початку XX століття. На жаль,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із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середини 60-х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років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до</a:t>
            </a:r>
          </a:p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початку 90-х собор не функціонував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. До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речі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, 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храм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отримав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статус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пам’ятника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архітектури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обласного</a:t>
            </a:r>
            <a:r>
              <a:rPr lang="ru-RU" sz="20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 smtClean="0">
                <a:latin typeface="Bellota Text Light" panose="020B0604020202020204" charset="-52"/>
                <a:ea typeface="Bellota Text Light" panose="020B0604020202020204" charset="-52"/>
              </a:rPr>
              <a:t>значення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. </a:t>
            </a:r>
            <a:endParaRPr lang="uk-UA" sz="2000" dirty="0">
              <a:latin typeface="Bellota Text Light" panose="020B0604020202020204" charset="-52"/>
              <a:ea typeface="Bellota Text Light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35" y="2379360"/>
            <a:ext cx="3477491" cy="211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4139" y="679709"/>
            <a:ext cx="3057480" cy="2160473"/>
          </a:xfrm>
        </p:spPr>
        <p:txBody>
          <a:bodyPr/>
          <a:lstStyle/>
          <a:p>
            <a:pPr marL="76200" indent="0">
              <a:buNone/>
            </a:pPr>
            <a:r>
              <a:rPr lang="uk-UA" sz="2000" dirty="0" smtClean="0"/>
              <a:t>З </a:t>
            </a:r>
            <a:r>
              <a:rPr lang="uk-UA" sz="2000" dirty="0"/>
              <a:t>часом в дворі собору з’явилися пам’ятники воїнам-афганцям, пам’ятник загиблим під час </a:t>
            </a:r>
            <a:r>
              <a:rPr lang="uk-UA" sz="2000" dirty="0" err="1" smtClean="0"/>
              <a:t>голодомору.Тим</a:t>
            </a:r>
            <a:r>
              <a:rPr lang="uk-UA" sz="2000" dirty="0" smtClean="0"/>
              <a:t> </a:t>
            </a:r>
            <a:r>
              <a:rPr lang="uk-UA" sz="2000" dirty="0"/>
              <a:t>самим Свято-Вознесенський собор стає живильним джерелом пам’яті </a:t>
            </a:r>
            <a:r>
              <a:rPr lang="uk-UA" sz="2000" dirty="0" smtClean="0"/>
              <a:t>не лише </a:t>
            </a:r>
            <a:r>
              <a:rPr lang="uk-UA" sz="2000" dirty="0"/>
              <a:t>віруючих, а й усіх мешканців міста.</a:t>
            </a:r>
          </a:p>
          <a:p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05" y="776527"/>
            <a:ext cx="3113086" cy="38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2652735" y="3989997"/>
            <a:ext cx="5514520" cy="11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i="1" dirty="0" smtClean="0"/>
              <a:t>Свято-Вознесенський собор м. Рені</a:t>
            </a:r>
            <a:endParaRPr sz="1800" i="1" dirty="0"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84" y="661602"/>
            <a:ext cx="4437860" cy="332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109" y="616527"/>
            <a:ext cx="76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Bellota Text Light" panose="020B0604020202020204" charset="-52"/>
                <a:ea typeface="Bellota Text Light" panose="020B0604020202020204" charset="-52"/>
              </a:rPr>
              <a:t>Солдатський 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  <a:latin typeface="Bellota Text Light" panose="020B0604020202020204" charset="-52"/>
                <a:ea typeface="Bellota Text Light" panose="020B0604020202020204" charset="-52"/>
              </a:rPr>
              <a:t>колодязь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45" y="1139747"/>
            <a:ext cx="7793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Bellota Text Light" panose="020B0604020202020204" charset="-52"/>
                <a:ea typeface="Bellota Text Light" panose="020B0604020202020204" charset="-52"/>
              </a:rPr>
              <a:t>У </a:t>
            </a:r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період Першої світової війни у Рені розташовувався цілий військовий</a:t>
            </a:r>
          </a:p>
          <a:p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корпус різних родів військ. Щоб нагодувати величезну масу воїнів, що</a:t>
            </a:r>
          </a:p>
          <a:p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розміщувалися в основному в наметах на західній околиці нашого міста,</a:t>
            </a:r>
          </a:p>
          <a:p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знадобилося створити кілька пекарень для випікання хліба.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3" y="1600200"/>
            <a:ext cx="7723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З</a:t>
            </a:r>
            <a:r>
              <a:rPr lang="uk-UA" sz="2400" dirty="0" smtClean="0">
                <a:latin typeface="Bellota Text Light" panose="020B0604020202020204" charset="-52"/>
                <a:ea typeface="Bellota Text Light" panose="020B0604020202020204" charset="-52"/>
              </a:rPr>
              <a:t>годом було </a:t>
            </a:r>
            <a:r>
              <a:rPr lang="uk-UA" sz="2400" dirty="0" err="1" smtClean="0">
                <a:latin typeface="Bellota Text Light" panose="020B0604020202020204" charset="-52"/>
                <a:ea typeface="Bellota Text Light" panose="020B0604020202020204" charset="-52"/>
              </a:rPr>
              <a:t>вирито</a:t>
            </a:r>
            <a:r>
              <a:rPr lang="uk-UA" sz="2400" dirty="0" smtClean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40-метрову криницю поряд із пекарнею. Вона знаходилася на пустирі,</a:t>
            </a:r>
          </a:p>
          <a:p>
            <a:r>
              <a:rPr lang="uk-UA" sz="2400" dirty="0">
                <a:latin typeface="Bellota Text Light" panose="020B0604020202020204" charset="-52"/>
                <a:ea typeface="Bellota Text Light" panose="020B0604020202020204" charset="-52"/>
              </a:rPr>
              <a:t>нині парку, біля огорожі стадіону вищевказаного закладу.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764" y="1288473"/>
            <a:ext cx="7523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Bellota Text Light" panose="020B0604020202020204" charset="-52"/>
                <a:ea typeface="Bellota Text Light" panose="020B0604020202020204" charset="-52"/>
              </a:rPr>
              <a:t>Вода була відмінної якості, і її вистачало не лише потреби воїнів, але й для громадянського</a:t>
            </a:r>
          </a:p>
          <a:p>
            <a:r>
              <a:rPr lang="uk-UA" sz="2000" dirty="0">
                <a:latin typeface="Bellota Text Light" panose="020B0604020202020204" charset="-52"/>
                <a:ea typeface="Bellota Text Light" panose="020B0604020202020204" charset="-52"/>
              </a:rPr>
              <a:t>населення.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він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вірою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та правдою служив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мешканцям</a:t>
            </a:r>
            <a:endParaRPr lang="ru-RU" sz="2000" dirty="0">
              <a:latin typeface="Bellota Text Light" panose="020B0604020202020204" charset="-52"/>
              <a:ea typeface="Bellota Text Light" panose="020B0604020202020204" charset="-52"/>
            </a:endParaRPr>
          </a:p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цього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мікрорайону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Балкан, до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першої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половини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70-х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років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минулого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століття.</a:t>
            </a:r>
          </a:p>
          <a:p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Коли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сюди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був проведений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водогін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, потреба в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колодязі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 </a:t>
            </a:r>
            <a:r>
              <a:rPr lang="ru-RU" sz="2000" dirty="0" err="1">
                <a:latin typeface="Bellota Text Light" panose="020B0604020202020204" charset="-52"/>
                <a:ea typeface="Bellota Text Light" panose="020B0604020202020204" charset="-52"/>
              </a:rPr>
              <a:t>відпала</a:t>
            </a:r>
            <a:r>
              <a:rPr lang="ru-RU" sz="2000" dirty="0">
                <a:latin typeface="Bellota Text Light" panose="020B0604020202020204" charset="-52"/>
                <a:ea typeface="Bellota Text Light" panose="020B0604020202020204" charset="-52"/>
              </a:rPr>
              <a:t>.</a:t>
            </a:r>
            <a:endParaRPr lang="uk-UA" sz="2000" dirty="0">
              <a:latin typeface="Bellota Text Light" panose="020B0604020202020204" charset="-52"/>
              <a:ea typeface="Bellota Text Ligh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0620381"/>
      </p:ext>
    </p:extLst>
  </p:cSld>
  <p:clrMapOvr>
    <a:masterClrMapping/>
  </p:clrMapOvr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428</Words>
  <Application>Microsoft Office PowerPoint</Application>
  <PresentationFormat>Экран (16:9)</PresentationFormat>
  <Paragraphs>37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Vidaloka</vt:lpstr>
      <vt:lpstr>Bookman Old Style</vt:lpstr>
      <vt:lpstr>Bellota Text Light</vt:lpstr>
      <vt:lpstr>Arial</vt:lpstr>
      <vt:lpstr>Parisienne</vt:lpstr>
      <vt:lpstr>Bellota Text</vt:lpstr>
      <vt:lpstr>Helen template</vt:lpstr>
      <vt:lpstr>ВСЕУКРАЇНСЬКИЙ КОНКУРС  «МАН – Юніор Дослідник»</vt:lpstr>
      <vt:lpstr>Свято-Вознесенський собор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Анастасия Макаганюк</dc:creator>
  <cp:lastModifiedBy>comp6reni</cp:lastModifiedBy>
  <cp:revision>19</cp:revision>
  <dcterms:modified xsi:type="dcterms:W3CDTF">2024-04-04T05:46:23Z</dcterms:modified>
</cp:coreProperties>
</file>