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77" r:id="rId3"/>
    <p:sldId id="257" r:id="rId4"/>
    <p:sldId id="258" r:id="rId5"/>
    <p:sldId id="271" r:id="rId6"/>
    <p:sldId id="272" r:id="rId7"/>
    <p:sldId id="276" r:id="rId8"/>
    <p:sldId id="265" r:id="rId9"/>
    <p:sldId id="278" r:id="rId10"/>
    <p:sldId id="259" r:id="rId11"/>
    <p:sldId id="260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AD8"/>
    <a:srgbClr val="348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Помірний стиль 3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Помірний стиль 3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ітлий стиль 3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593" autoAdjust="0"/>
  </p:normalViewPr>
  <p:slideViewPr>
    <p:cSldViewPr>
      <p:cViewPr varScale="1">
        <p:scale>
          <a:sx n="82" d="100"/>
          <a:sy n="82" d="100"/>
        </p:scale>
        <p:origin x="14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9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90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9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877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683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437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4287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16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54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85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63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17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52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246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36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2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39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231006"/>
            <a:ext cx="8748464" cy="164378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1000"/>
              </a:spcAft>
            </a:pPr>
            <a:r>
              <a:rPr lang="uk-UA" sz="2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Перспективи використання </a:t>
            </a:r>
            <a:r>
              <a:rPr lang="uk-UA" sz="2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біоінсектицидів</a:t>
            </a:r>
            <a:br>
              <a:rPr lang="uk-UA" sz="2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uk-UA" sz="2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авермектинів</a:t>
            </a:r>
            <a:r>
              <a:rPr lang="uk-UA" sz="2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нового покоління для контролю чисельності шкідників капусти</a:t>
            </a:r>
            <a:endParaRPr lang="uk-UA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3343DE65-FBCA-4839-9392-F934127ED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8" t="1314"/>
          <a:stretch/>
        </p:blipFill>
        <p:spPr>
          <a:xfrm>
            <a:off x="5292080" y="1556792"/>
            <a:ext cx="3242320" cy="482453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95536" y="1700808"/>
            <a:ext cx="4248472" cy="482453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uk-UA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Роботу виконала:</a:t>
            </a:r>
            <a:endParaRPr lang="uk-U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Швець Ангеліна Іванівна</a:t>
            </a: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учениця 9 класу, ОЗ «</a:t>
            </a:r>
            <a:r>
              <a:rPr lang="uk-UA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Білоусівський</a:t>
            </a: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ліцей»</a:t>
            </a: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Дністровського району Чернівецької області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tabLst>
                <a:tab pos="1435100" algn="l"/>
              </a:tabLst>
            </a:pP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Вихованк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секції «Індивідуальна</a:t>
            </a:r>
            <a:r>
              <a:rPr lang="en-US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робота еколого-біологічного напряму з обдарованими дітьми</a:t>
            </a:r>
            <a:r>
              <a:rPr lang="uk-UA" sz="1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ОЗБШ Чернівецького ОЦЕНТУМ</a:t>
            </a: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uk-UA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ru-RU" sz="1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</a:t>
            </a:r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Дорофей 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Марія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Семенівна</a:t>
            </a:r>
            <a:endParaRPr lang="uk-U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заслужений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uk-U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вчитель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біології</a:t>
            </a:r>
            <a:endParaRPr lang="uk-U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ru-RU" sz="1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Науковий</a:t>
            </a:r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керівник</a:t>
            </a:r>
            <a:r>
              <a:rPr lang="ru-RU" sz="1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uk-U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Хлус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Лариса 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Миколаївна</a:t>
            </a:r>
            <a:endParaRPr lang="uk-U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заступник директора з НМР</a:t>
            </a:r>
            <a:endParaRPr lang="uk-U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КЗ ЧОЦЕНТУМ,</a:t>
            </a:r>
            <a:endParaRPr lang="uk-U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кандидат 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біологічних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наук,</a:t>
            </a:r>
            <a:endParaRPr lang="uk-U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доцент </a:t>
            </a:r>
            <a:endParaRPr lang="uk-UA" sz="1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80000" indent="-2593975" algn="l">
              <a:lnSpc>
                <a:spcPct val="100000"/>
              </a:lnSpc>
              <a:spcBef>
                <a:spcPts val="0"/>
              </a:spcBef>
            </a:pPr>
            <a:endParaRPr lang="uk-UA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72829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3D4D415-AA29-4D31-BB9D-FC194D22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0"/>
            <a:ext cx="8316415" cy="1905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Таблиця 3.6.1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Облік наявності шкідників на посівах капусти пізньостиглого сорту «Білосніжка» дослідної ділянки на території с. Білоусівка 2023 р.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11" name="Місце для вмісту 10">
            <a:extLst>
              <a:ext uri="{FF2B5EF4-FFF2-40B4-BE49-F238E27FC236}">
                <a16:creationId xmlns:a16="http://schemas.microsoft.com/office/drawing/2014/main" id="{1438C47D-5A66-4FF5-87B5-8CC0CC6758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1570273"/>
              </p:ext>
            </p:extLst>
          </p:nvPr>
        </p:nvGraphicFramePr>
        <p:xfrm>
          <a:off x="178172" y="1268760"/>
          <a:ext cx="8858324" cy="5301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302">
                  <a:extLst>
                    <a:ext uri="{9D8B030D-6E8A-4147-A177-3AD203B41FA5}">
                      <a16:colId xmlns:a16="http://schemas.microsoft.com/office/drawing/2014/main" val="2905354091"/>
                    </a:ext>
                  </a:extLst>
                </a:gridCol>
                <a:gridCol w="622851">
                  <a:extLst>
                    <a:ext uri="{9D8B030D-6E8A-4147-A177-3AD203B41FA5}">
                      <a16:colId xmlns:a16="http://schemas.microsoft.com/office/drawing/2014/main" val="3967505587"/>
                    </a:ext>
                  </a:extLst>
                </a:gridCol>
                <a:gridCol w="584129">
                  <a:extLst>
                    <a:ext uri="{9D8B030D-6E8A-4147-A177-3AD203B41FA5}">
                      <a16:colId xmlns:a16="http://schemas.microsoft.com/office/drawing/2014/main" val="1321448546"/>
                    </a:ext>
                  </a:extLst>
                </a:gridCol>
                <a:gridCol w="584129">
                  <a:extLst>
                    <a:ext uri="{9D8B030D-6E8A-4147-A177-3AD203B41FA5}">
                      <a16:colId xmlns:a16="http://schemas.microsoft.com/office/drawing/2014/main" val="3979715557"/>
                    </a:ext>
                  </a:extLst>
                </a:gridCol>
                <a:gridCol w="584129">
                  <a:extLst>
                    <a:ext uri="{9D8B030D-6E8A-4147-A177-3AD203B41FA5}">
                      <a16:colId xmlns:a16="http://schemas.microsoft.com/office/drawing/2014/main" val="1562583904"/>
                    </a:ext>
                  </a:extLst>
                </a:gridCol>
                <a:gridCol w="584129">
                  <a:extLst>
                    <a:ext uri="{9D8B030D-6E8A-4147-A177-3AD203B41FA5}">
                      <a16:colId xmlns:a16="http://schemas.microsoft.com/office/drawing/2014/main" val="1772783607"/>
                    </a:ext>
                  </a:extLst>
                </a:gridCol>
                <a:gridCol w="583304">
                  <a:extLst>
                    <a:ext uri="{9D8B030D-6E8A-4147-A177-3AD203B41FA5}">
                      <a16:colId xmlns:a16="http://schemas.microsoft.com/office/drawing/2014/main" val="1692240842"/>
                    </a:ext>
                  </a:extLst>
                </a:gridCol>
                <a:gridCol w="584129">
                  <a:extLst>
                    <a:ext uri="{9D8B030D-6E8A-4147-A177-3AD203B41FA5}">
                      <a16:colId xmlns:a16="http://schemas.microsoft.com/office/drawing/2014/main" val="3071954928"/>
                    </a:ext>
                  </a:extLst>
                </a:gridCol>
                <a:gridCol w="584129">
                  <a:extLst>
                    <a:ext uri="{9D8B030D-6E8A-4147-A177-3AD203B41FA5}">
                      <a16:colId xmlns:a16="http://schemas.microsoft.com/office/drawing/2014/main" val="1037186854"/>
                    </a:ext>
                  </a:extLst>
                </a:gridCol>
                <a:gridCol w="584129">
                  <a:extLst>
                    <a:ext uri="{9D8B030D-6E8A-4147-A177-3AD203B41FA5}">
                      <a16:colId xmlns:a16="http://schemas.microsoft.com/office/drawing/2014/main" val="508848437"/>
                    </a:ext>
                  </a:extLst>
                </a:gridCol>
                <a:gridCol w="584129">
                  <a:extLst>
                    <a:ext uri="{9D8B030D-6E8A-4147-A177-3AD203B41FA5}">
                      <a16:colId xmlns:a16="http://schemas.microsoft.com/office/drawing/2014/main" val="255764264"/>
                    </a:ext>
                  </a:extLst>
                </a:gridCol>
                <a:gridCol w="584129">
                  <a:extLst>
                    <a:ext uri="{9D8B030D-6E8A-4147-A177-3AD203B41FA5}">
                      <a16:colId xmlns:a16="http://schemas.microsoft.com/office/drawing/2014/main" val="3497087899"/>
                    </a:ext>
                  </a:extLst>
                </a:gridCol>
                <a:gridCol w="584129">
                  <a:extLst>
                    <a:ext uri="{9D8B030D-6E8A-4147-A177-3AD203B41FA5}">
                      <a16:colId xmlns:a16="http://schemas.microsoft.com/office/drawing/2014/main" val="2198074998"/>
                    </a:ext>
                  </a:extLst>
                </a:gridCol>
                <a:gridCol w="1372577">
                  <a:extLst>
                    <a:ext uri="{9D8B030D-6E8A-4147-A177-3AD203B41FA5}">
                      <a16:colId xmlns:a16="http://schemas.microsoft.com/office/drawing/2014/main" val="2048909942"/>
                    </a:ext>
                  </a:extLst>
                </a:gridCol>
              </a:tblGrid>
              <a:tr h="498370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К-сть облікованих рослин (шт.)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vert="vert270"/>
                </a:tc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обліку шкідників до обробки біопрепаратами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vert="vert27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К-сть особин до обприскування (шт.)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Дати проведення обробок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Актофітом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vert="vert270" anchor="ctr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Виявлено особин на 2-й день (шт.)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Виявлено особин на 3-ій день (шт.)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/>
                </a:tc>
                <a:tc rowSpan="2"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Біологічна ефективність %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Фази вегетації капусти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extLst>
                  <a:ext uri="{0D108BD9-81ED-4DB2-BD59-A6C34878D82A}">
                    <a16:rowId xmlns:a16="http://schemas.microsoft.com/office/drawing/2014/main" val="3137452802"/>
                  </a:ext>
                </a:extLst>
              </a:tr>
              <a:tr h="96915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2-й день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3-й день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849732"/>
                  </a:ext>
                </a:extLst>
              </a:tr>
              <a:tr h="20812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Імаго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личинок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vert="vert27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імаго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личинок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імаго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личинок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імаго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личинок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імаго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личинок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vert="vert27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56851"/>
                  </a:ext>
                </a:extLst>
              </a:tr>
              <a:tr h="498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Листкова розетка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extLst>
                  <a:ext uri="{0D108BD9-81ED-4DB2-BD59-A6C34878D82A}">
                    <a16:rowId xmlns:a16="http://schemas.microsoft.com/office/drawing/2014/main" val="3239945427"/>
                  </a:ext>
                </a:extLst>
              </a:tr>
              <a:tr h="498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54.5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86.3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Формування «головки»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extLst>
                  <a:ext uri="{0D108BD9-81ED-4DB2-BD59-A6C34878D82A}">
                    <a16:rowId xmlns:a16="http://schemas.microsoft.com/office/drawing/2014/main" val="298111804"/>
                  </a:ext>
                </a:extLst>
              </a:tr>
              <a:tr h="7556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78.2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88.8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91.3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«щільної головки»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7" marR="65407" marT="0" marB="0" anchor="ctr"/>
                </a:tc>
                <a:extLst>
                  <a:ext uri="{0D108BD9-81ED-4DB2-BD59-A6C34878D82A}">
                    <a16:rowId xmlns:a16="http://schemas.microsoft.com/office/drawing/2014/main" val="1049944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83775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50" y="260648"/>
            <a:ext cx="7543750" cy="853977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Таблиця 3.7.1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Вплив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біоінсектицида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Актофіта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врожайність капусти пізньостиглого сорту «Білосніжка»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9ADFF950-3F4D-4ACA-82C9-21F1C27213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7669094"/>
              </p:ext>
            </p:extLst>
          </p:nvPr>
        </p:nvGraphicFramePr>
        <p:xfrm>
          <a:off x="133350" y="1847850"/>
          <a:ext cx="9010650" cy="4262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194">
                  <a:extLst>
                    <a:ext uri="{9D8B030D-6E8A-4147-A177-3AD203B41FA5}">
                      <a16:colId xmlns:a16="http://schemas.microsoft.com/office/drawing/2014/main" val="912378301"/>
                    </a:ext>
                  </a:extLst>
                </a:gridCol>
                <a:gridCol w="1478575">
                  <a:extLst>
                    <a:ext uri="{9D8B030D-6E8A-4147-A177-3AD203B41FA5}">
                      <a16:colId xmlns:a16="http://schemas.microsoft.com/office/drawing/2014/main" val="983712370"/>
                    </a:ext>
                  </a:extLst>
                </a:gridCol>
                <a:gridCol w="629191">
                  <a:extLst>
                    <a:ext uri="{9D8B030D-6E8A-4147-A177-3AD203B41FA5}">
                      <a16:colId xmlns:a16="http://schemas.microsoft.com/office/drawing/2014/main" val="2447553963"/>
                    </a:ext>
                  </a:extLst>
                </a:gridCol>
                <a:gridCol w="553555">
                  <a:extLst>
                    <a:ext uri="{9D8B030D-6E8A-4147-A177-3AD203B41FA5}">
                      <a16:colId xmlns:a16="http://schemas.microsoft.com/office/drawing/2014/main" val="2828846027"/>
                    </a:ext>
                  </a:extLst>
                </a:gridCol>
                <a:gridCol w="553555">
                  <a:extLst>
                    <a:ext uri="{9D8B030D-6E8A-4147-A177-3AD203B41FA5}">
                      <a16:colId xmlns:a16="http://schemas.microsoft.com/office/drawing/2014/main" val="1835607798"/>
                    </a:ext>
                  </a:extLst>
                </a:gridCol>
                <a:gridCol w="748048">
                  <a:extLst>
                    <a:ext uri="{9D8B030D-6E8A-4147-A177-3AD203B41FA5}">
                      <a16:colId xmlns:a16="http://schemas.microsoft.com/office/drawing/2014/main" val="3617873249"/>
                    </a:ext>
                  </a:extLst>
                </a:gridCol>
                <a:gridCol w="872723">
                  <a:extLst>
                    <a:ext uri="{9D8B030D-6E8A-4147-A177-3AD203B41FA5}">
                      <a16:colId xmlns:a16="http://schemas.microsoft.com/office/drawing/2014/main" val="996564731"/>
                    </a:ext>
                  </a:extLst>
                </a:gridCol>
                <a:gridCol w="831164">
                  <a:extLst>
                    <a:ext uri="{9D8B030D-6E8A-4147-A177-3AD203B41FA5}">
                      <a16:colId xmlns:a16="http://schemas.microsoft.com/office/drawing/2014/main" val="1022319094"/>
                    </a:ext>
                  </a:extLst>
                </a:gridCol>
                <a:gridCol w="1003215">
                  <a:extLst>
                    <a:ext uri="{9D8B030D-6E8A-4147-A177-3AD203B41FA5}">
                      <a16:colId xmlns:a16="http://schemas.microsoft.com/office/drawing/2014/main" val="1472896227"/>
                    </a:ext>
                  </a:extLst>
                </a:gridCol>
                <a:gridCol w="1003215">
                  <a:extLst>
                    <a:ext uri="{9D8B030D-6E8A-4147-A177-3AD203B41FA5}">
                      <a16:colId xmlns:a16="http://schemas.microsoft.com/office/drawing/2014/main" val="2686239577"/>
                    </a:ext>
                  </a:extLst>
                </a:gridCol>
                <a:gridCol w="1003215">
                  <a:extLst>
                    <a:ext uri="{9D8B030D-6E8A-4147-A177-3AD203B41FA5}">
                      <a16:colId xmlns:a16="http://schemas.microsoft.com/office/drawing/2014/main" val="4048446518"/>
                    </a:ext>
                  </a:extLst>
                </a:gridCol>
              </a:tblGrid>
              <a:tr h="105608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Варіант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(га)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фактичної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ділянки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ц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показник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ц/га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Приріст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Стандартне відхилення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перерахунку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1 га (ц)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032020"/>
                  </a:ext>
                </a:extLst>
              </a:tr>
              <a:tr h="94435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ІІІ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ц/га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 показник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Стандартне відхилення (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extLst>
                  <a:ext uri="{0D108BD9-81ED-4DB2-BD59-A6C34878D82A}">
                    <a16:rowId xmlns:a16="http://schemas.microsoft.com/office/drawing/2014/main" val="3154747096"/>
                  </a:ext>
                </a:extLst>
              </a:tr>
              <a:tr h="1122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(без 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обробок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3,97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extLst>
                  <a:ext uri="{0D108BD9-81ED-4DB2-BD59-A6C34878D82A}">
                    <a16:rowId xmlns:a16="http://schemas.microsoft.com/office/drawing/2014/main" val="1884843924"/>
                  </a:ext>
                </a:extLst>
              </a:tr>
              <a:tr h="11225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Дослідна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обробка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Актофітом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7,99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7,83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130,5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64" marR="65664" marT="0" marB="0" anchor="ctr"/>
                </a:tc>
                <a:extLst>
                  <a:ext uri="{0D108BD9-81ED-4DB2-BD59-A6C34878D82A}">
                    <a16:rowId xmlns:a16="http://schemas.microsoft.com/office/drawing/2014/main" val="1937400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602301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8650" y="332656"/>
            <a:ext cx="7886700" cy="1325563"/>
          </a:xfrm>
        </p:spPr>
        <p:txBody>
          <a:bodyPr/>
          <a:lstStyle/>
          <a:p>
            <a:pPr algn="ctr"/>
            <a:r>
              <a:rPr lang="uk-UA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7" y="1412776"/>
            <a:ext cx="7778824" cy="4498446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процесі проведених нами фенологічних спостережень досліджено видовий склад та сезонну динаміку чисельності основних фітофагів капусти.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основі отриманих нами результатів виявили, що найвищу ефективність біопрепарат проявляє на третій день після обробки рослин. Середній бал для імаго становив – 87,5%, відповідно у личинок – 91,6%. 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процесі досліджень виявили, що використання 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біоінсектицида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Актофіт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забезпечило приріст врожаю 3,86 рази в порівнянні з контролем, де не проводили жодної обробки засобами захисту рослин.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30716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FC23F-37B5-4321-88F7-2F9294751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2555776" y="-6584"/>
            <a:ext cx="4222992" cy="665397"/>
          </a:xfrm>
        </p:spPr>
        <p:txBody>
          <a:bodyPr/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овочевих культур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2B0A228-36A8-40D4-9CD9-E82F34453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6A16E1-6C1D-4CC6-89A2-5065C79172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764704"/>
            <a:ext cx="4824536" cy="6537795"/>
          </a:xfrm>
          <a:prstGeom prst="rect">
            <a:avLst/>
          </a:prstGeom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3F9CBA4-9FB4-46C1-9612-9FC7E64EBD1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4464496" cy="60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5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3FC2053B-778A-4313-9F7F-92A9DDC98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1680" y="188640"/>
            <a:ext cx="6192688" cy="685800"/>
          </a:xfrm>
        </p:spPr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Видовий склад  фітофагів капусти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75240E31-37A6-4433-9E51-DE59F31EA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" b="79"/>
          <a:stretch>
            <a:fillRect/>
          </a:stretch>
        </p:blipFill>
        <p:spPr bwMode="auto">
          <a:xfrm>
            <a:off x="323528" y="956526"/>
            <a:ext cx="3482840" cy="3465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47EDF5B-1A74-4C7E-9A4D-F3B2E3936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46108"/>
            <a:ext cx="3600400" cy="242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82D6B55-8B89-4C58-A991-DDC34C990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94" b="89691" l="2317" r="95367">
                        <a14:foregroundMark x1="10039" y1="18557" x2="3861" y2="46907"/>
                        <a14:foregroundMark x1="3861" y1="46907" x2="13900" y2="50515"/>
                        <a14:foregroundMark x1="15444" y1="22680" x2="2317" y2="36082"/>
                        <a14:foregroundMark x1="81081" y1="25773" x2="89961" y2="47423"/>
                        <a14:foregroundMark x1="89189" y1="50515" x2="95367" y2="23711"/>
                        <a14:foregroundMark x1="95367" y1="23711" x2="94208" y2="22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5273">
            <a:off x="5712855" y="1849897"/>
            <a:ext cx="3226820" cy="2417000"/>
          </a:xfrm>
          <a:prstGeom prst="rect">
            <a:avLst/>
          </a:prstGeom>
        </p:spPr>
      </p:pic>
      <p:sp>
        <p:nvSpPr>
          <p:cNvPr id="6" name="Місце для тексту 2">
            <a:extLst>
              <a:ext uri="{FF2B5EF4-FFF2-40B4-BE49-F238E27FC236}">
                <a16:creationId xmlns:a16="http://schemas.microsoft.com/office/drawing/2014/main" id="{78304F1C-CAB1-4324-BE0C-9D286B885ABB}"/>
              </a:ext>
            </a:extLst>
          </p:cNvPr>
          <p:cNvSpPr txBox="1">
            <a:spLocks/>
          </p:cNvSpPr>
          <p:nvPr/>
        </p:nvSpPr>
        <p:spPr>
          <a:xfrm>
            <a:off x="3497604" y="6145009"/>
            <a:ext cx="2874596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Капустяна міль</a:t>
            </a:r>
          </a:p>
        </p:txBody>
      </p:sp>
      <p:sp>
        <p:nvSpPr>
          <p:cNvPr id="7" name="Місце для тексту 2">
            <a:extLst>
              <a:ext uri="{FF2B5EF4-FFF2-40B4-BE49-F238E27FC236}">
                <a16:creationId xmlns:a16="http://schemas.microsoft.com/office/drawing/2014/main" id="{6162479E-ED60-41E1-951D-154052F9BA1D}"/>
              </a:ext>
            </a:extLst>
          </p:cNvPr>
          <p:cNvSpPr txBox="1">
            <a:spLocks/>
          </p:cNvSpPr>
          <p:nvPr/>
        </p:nvSpPr>
        <p:spPr>
          <a:xfrm rot="19018581">
            <a:off x="6567861" y="3252063"/>
            <a:ext cx="2874596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Капустяна совка</a:t>
            </a:r>
          </a:p>
        </p:txBody>
      </p:sp>
      <p:sp>
        <p:nvSpPr>
          <p:cNvPr id="8" name="Місце для тексту 2">
            <a:extLst>
              <a:ext uri="{FF2B5EF4-FFF2-40B4-BE49-F238E27FC236}">
                <a16:creationId xmlns:a16="http://schemas.microsoft.com/office/drawing/2014/main" id="{2154F7AB-CCC4-4D1B-8DC2-D73967CFC081}"/>
              </a:ext>
            </a:extLst>
          </p:cNvPr>
          <p:cNvSpPr txBox="1">
            <a:spLocks/>
          </p:cNvSpPr>
          <p:nvPr/>
        </p:nvSpPr>
        <p:spPr>
          <a:xfrm rot="1554775">
            <a:off x="190312" y="3618643"/>
            <a:ext cx="2888827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Капустяний білан</a:t>
            </a:r>
          </a:p>
        </p:txBody>
      </p:sp>
    </p:spTree>
    <p:extLst>
      <p:ext uri="{BB962C8B-B14F-4D97-AF65-F5344CB8AC3E}">
        <p14:creationId xmlns:p14="http://schemas.microsoft.com/office/powerpoint/2010/main" val="3226164515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3F03614-0044-435A-9428-DFEDAF42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4624"/>
            <a:ext cx="7850832" cy="150033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Рис. 3.1.1.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Фенологічний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капустяної молі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рослинах капусти протягом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 року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 Білоусівка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9" name="Control 1">
            <a:extLst>
              <a:ext uri="{FF2B5EF4-FFF2-40B4-BE49-F238E27FC236}">
                <a16:creationId xmlns:a16="http://schemas.microsoft.com/office/drawing/2014/main" id="{2BE054A1-0099-4675-8631-C1C77C185EB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27062113" y="10650538"/>
            <a:ext cx="18954750" cy="4371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340B3E-284D-4B40-B94D-3B8DA50DDFB9}"/>
              </a:ext>
            </a:extLst>
          </p:cNvPr>
          <p:cNvSpPr txBox="1"/>
          <p:nvPr/>
        </p:nvSpPr>
        <p:spPr>
          <a:xfrm>
            <a:off x="35496" y="6165304"/>
            <a:ext cx="9073008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Умовні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позначення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«+»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доросла комаха (імаго)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«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яйце; «-» - личинки; «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лялечка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Місце для вмісту 14">
            <a:extLst>
              <a:ext uri="{FF2B5EF4-FFF2-40B4-BE49-F238E27FC236}">
                <a16:creationId xmlns:a16="http://schemas.microsoft.com/office/drawing/2014/main" id="{52A1B135-2472-4727-899D-2D1A816CF0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764378"/>
              </p:ext>
            </p:extLst>
          </p:nvPr>
        </p:nvGraphicFramePr>
        <p:xfrm>
          <a:off x="323528" y="1544960"/>
          <a:ext cx="8568959" cy="4548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7460">
                  <a:extLst>
                    <a:ext uri="{9D8B030D-6E8A-4147-A177-3AD203B41FA5}">
                      <a16:colId xmlns:a16="http://schemas.microsoft.com/office/drawing/2014/main" val="2023900270"/>
                    </a:ext>
                  </a:extLst>
                </a:gridCol>
                <a:gridCol w="384015">
                  <a:extLst>
                    <a:ext uri="{9D8B030D-6E8A-4147-A177-3AD203B41FA5}">
                      <a16:colId xmlns:a16="http://schemas.microsoft.com/office/drawing/2014/main" val="2627918629"/>
                    </a:ext>
                  </a:extLst>
                </a:gridCol>
                <a:gridCol w="384015">
                  <a:extLst>
                    <a:ext uri="{9D8B030D-6E8A-4147-A177-3AD203B41FA5}">
                      <a16:colId xmlns:a16="http://schemas.microsoft.com/office/drawing/2014/main" val="4196030744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1420160061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4096380261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3676757184"/>
                    </a:ext>
                  </a:extLst>
                </a:gridCol>
                <a:gridCol w="383177">
                  <a:extLst>
                    <a:ext uri="{9D8B030D-6E8A-4147-A177-3AD203B41FA5}">
                      <a16:colId xmlns:a16="http://schemas.microsoft.com/office/drawing/2014/main" val="3653780689"/>
                    </a:ext>
                  </a:extLst>
                </a:gridCol>
                <a:gridCol w="383177">
                  <a:extLst>
                    <a:ext uri="{9D8B030D-6E8A-4147-A177-3AD203B41FA5}">
                      <a16:colId xmlns:a16="http://schemas.microsoft.com/office/drawing/2014/main" val="4245790800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3235231496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2748762822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868108672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2141453684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3495838458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1383151363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2663758283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731217554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606657928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2119108473"/>
                    </a:ext>
                  </a:extLst>
                </a:gridCol>
                <a:gridCol w="381500">
                  <a:extLst>
                    <a:ext uri="{9D8B030D-6E8A-4147-A177-3AD203B41FA5}">
                      <a16:colId xmlns:a16="http://schemas.microsoft.com/office/drawing/2014/main" val="1702491121"/>
                    </a:ext>
                  </a:extLst>
                </a:gridCol>
                <a:gridCol w="381500">
                  <a:extLst>
                    <a:ext uri="{9D8B030D-6E8A-4147-A177-3AD203B41FA5}">
                      <a16:colId xmlns:a16="http://schemas.microsoft.com/office/drawing/2014/main" val="3001620864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303329104"/>
                    </a:ext>
                  </a:extLst>
                </a:gridCol>
                <a:gridCol w="354941">
                  <a:extLst>
                    <a:ext uri="{9D8B030D-6E8A-4147-A177-3AD203B41FA5}">
                      <a16:colId xmlns:a16="http://schemas.microsoft.com/office/drawing/2014/main" val="3437129298"/>
                    </a:ext>
                  </a:extLst>
                </a:gridCol>
              </a:tblGrid>
              <a:tr h="625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Місяць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6333607"/>
                  </a:ext>
                </a:extLst>
              </a:tr>
              <a:tr h="626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Декада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753489"/>
                  </a:ext>
                </a:extLst>
              </a:tr>
              <a:tr h="366243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121214"/>
                  </a:ext>
                </a:extLst>
              </a:tr>
              <a:tr h="3662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508136"/>
                  </a:ext>
                </a:extLst>
              </a:tr>
              <a:tr h="3662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502562"/>
                  </a:ext>
                </a:extLst>
              </a:tr>
              <a:tr h="3662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99532"/>
                  </a:ext>
                </a:extLst>
              </a:tr>
              <a:tr h="3662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9817798"/>
                  </a:ext>
                </a:extLst>
              </a:tr>
              <a:tr h="3662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97712"/>
                  </a:ext>
                </a:extLst>
              </a:tr>
              <a:tr h="3662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307545"/>
                  </a:ext>
                </a:extLst>
              </a:tr>
              <a:tr h="3662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439324"/>
                  </a:ext>
                </a:extLst>
              </a:tr>
              <a:tr h="36624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0800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2394232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AE75F-8967-40EF-8C12-5A51B1CF8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-42094"/>
            <a:ext cx="8467725" cy="1325563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Таблиця 3.5.1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Фенологічний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капустяного білана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рослинах капусти протягом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 року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 </a:t>
            </a:r>
            <a:r>
              <a:rPr lang="uk-UA" sz="2000"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Білоусівка</a:t>
            </a:r>
            <a:br>
              <a:rPr lang="uk-UA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D2E96F6-602E-49B6-848B-9329036D587E}"/>
              </a:ext>
            </a:extLst>
          </p:cNvPr>
          <p:cNvSpPr txBox="1">
            <a:spLocks/>
          </p:cNvSpPr>
          <p:nvPr/>
        </p:nvSpPr>
        <p:spPr>
          <a:xfrm>
            <a:off x="628650" y="2996952"/>
            <a:ext cx="7886700" cy="3240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uk-UA" dirty="0"/>
          </a:p>
        </p:txBody>
      </p:sp>
      <p:graphicFrame>
        <p:nvGraphicFramePr>
          <p:cNvPr id="9" name="Місце для вмісту 8">
            <a:extLst>
              <a:ext uri="{FF2B5EF4-FFF2-40B4-BE49-F238E27FC236}">
                <a16:creationId xmlns:a16="http://schemas.microsoft.com/office/drawing/2014/main" id="{BFA2AD13-473A-4E25-9BD7-BE852B5B21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114709"/>
              </p:ext>
            </p:extLst>
          </p:nvPr>
        </p:nvGraphicFramePr>
        <p:xfrm>
          <a:off x="107504" y="2060848"/>
          <a:ext cx="9036501" cy="3816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584">
                  <a:extLst>
                    <a:ext uri="{9D8B030D-6E8A-4147-A177-3AD203B41FA5}">
                      <a16:colId xmlns:a16="http://schemas.microsoft.com/office/drawing/2014/main" val="2215401115"/>
                    </a:ext>
                  </a:extLst>
                </a:gridCol>
                <a:gridCol w="388523">
                  <a:extLst>
                    <a:ext uri="{9D8B030D-6E8A-4147-A177-3AD203B41FA5}">
                      <a16:colId xmlns:a16="http://schemas.microsoft.com/office/drawing/2014/main" val="1677242647"/>
                    </a:ext>
                  </a:extLst>
                </a:gridCol>
                <a:gridCol w="388523">
                  <a:extLst>
                    <a:ext uri="{9D8B030D-6E8A-4147-A177-3AD203B41FA5}">
                      <a16:colId xmlns:a16="http://schemas.microsoft.com/office/drawing/2014/main" val="2933806084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1126609073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2388240113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2229940771"/>
                    </a:ext>
                  </a:extLst>
                </a:gridCol>
                <a:gridCol w="387674">
                  <a:extLst>
                    <a:ext uri="{9D8B030D-6E8A-4147-A177-3AD203B41FA5}">
                      <a16:colId xmlns:a16="http://schemas.microsoft.com/office/drawing/2014/main" val="759053391"/>
                    </a:ext>
                  </a:extLst>
                </a:gridCol>
                <a:gridCol w="387674">
                  <a:extLst>
                    <a:ext uri="{9D8B030D-6E8A-4147-A177-3AD203B41FA5}">
                      <a16:colId xmlns:a16="http://schemas.microsoft.com/office/drawing/2014/main" val="4256691487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3926064639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3436531823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3022027161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3695739640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2685868555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461454561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32893182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3104042244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431895327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2865033694"/>
                    </a:ext>
                  </a:extLst>
                </a:gridCol>
                <a:gridCol w="385979">
                  <a:extLst>
                    <a:ext uri="{9D8B030D-6E8A-4147-A177-3AD203B41FA5}">
                      <a16:colId xmlns:a16="http://schemas.microsoft.com/office/drawing/2014/main" val="3210162480"/>
                    </a:ext>
                  </a:extLst>
                </a:gridCol>
                <a:gridCol w="385979">
                  <a:extLst>
                    <a:ext uri="{9D8B030D-6E8A-4147-A177-3AD203B41FA5}">
                      <a16:colId xmlns:a16="http://schemas.microsoft.com/office/drawing/2014/main" val="1672469865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4270887167"/>
                    </a:ext>
                  </a:extLst>
                </a:gridCol>
                <a:gridCol w="383571">
                  <a:extLst>
                    <a:ext uri="{9D8B030D-6E8A-4147-A177-3AD203B41FA5}">
                      <a16:colId xmlns:a16="http://schemas.microsoft.com/office/drawing/2014/main" val="1378287196"/>
                    </a:ext>
                  </a:extLst>
                </a:gridCol>
              </a:tblGrid>
              <a:tr h="878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Місяць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214592"/>
                  </a:ext>
                </a:extLst>
              </a:tr>
              <a:tr h="8785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Декада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extLst>
                  <a:ext uri="{0D108BD9-81ED-4DB2-BD59-A6C34878D82A}">
                    <a16:rowId xmlns:a16="http://schemas.microsoft.com/office/drawing/2014/main" val="2062899357"/>
                  </a:ext>
                </a:extLst>
              </a:tr>
              <a:tr h="514015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extLst>
                  <a:ext uri="{0D108BD9-81ED-4DB2-BD59-A6C34878D82A}">
                    <a16:rowId xmlns:a16="http://schemas.microsoft.com/office/drawing/2014/main" val="1769273090"/>
                  </a:ext>
                </a:extLst>
              </a:tr>
              <a:tr h="51569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extLst>
                  <a:ext uri="{0D108BD9-81ED-4DB2-BD59-A6C34878D82A}">
                    <a16:rowId xmlns:a16="http://schemas.microsoft.com/office/drawing/2014/main" val="3080673705"/>
                  </a:ext>
                </a:extLst>
              </a:tr>
              <a:tr h="51569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extLst>
                  <a:ext uri="{0D108BD9-81ED-4DB2-BD59-A6C34878D82A}">
                    <a16:rowId xmlns:a16="http://schemas.microsoft.com/office/drawing/2014/main" val="3086591087"/>
                  </a:ext>
                </a:extLst>
              </a:tr>
              <a:tr h="5140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104" marR="58104" marT="29052" marB="29052"/>
                </a:tc>
                <a:extLst>
                  <a:ext uri="{0D108BD9-81ED-4DB2-BD59-A6C34878D82A}">
                    <a16:rowId xmlns:a16="http://schemas.microsoft.com/office/drawing/2014/main" val="3487739765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E26E61B-A9D2-463E-B4DC-321E5F614E7D}"/>
              </a:ext>
            </a:extLst>
          </p:cNvPr>
          <p:cNvSpPr txBox="1"/>
          <p:nvPr/>
        </p:nvSpPr>
        <p:spPr>
          <a:xfrm>
            <a:off x="107499" y="6133955"/>
            <a:ext cx="9036501" cy="463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Умовні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позначення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«+»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доросла комаха (імаго)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«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яйце; «-» - личинки; «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лялечка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22904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4C71AF4-3F74-4329-A3AC-C1B671BD0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404664"/>
            <a:ext cx="7272808" cy="6640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Рис. 3.3.1.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Фенологічний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календар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розвитку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капустяної совки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рослинах капусти протягом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2023 року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 Білоусівка</a:t>
            </a:r>
            <a:endParaRPr lang="uk-UA" sz="40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graphicFrame>
        <p:nvGraphicFramePr>
          <p:cNvPr id="10" name="Таблиця 9">
            <a:extLst>
              <a:ext uri="{FF2B5EF4-FFF2-40B4-BE49-F238E27FC236}">
                <a16:creationId xmlns:a16="http://schemas.microsoft.com/office/drawing/2014/main" id="{F6C19984-6A88-4DE9-A5E0-4E92E61F4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89938"/>
              </p:ext>
            </p:extLst>
          </p:nvPr>
        </p:nvGraphicFramePr>
        <p:xfrm>
          <a:off x="251520" y="1340768"/>
          <a:ext cx="8712967" cy="4419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1393">
                  <a:extLst>
                    <a:ext uri="{9D8B030D-6E8A-4147-A177-3AD203B41FA5}">
                      <a16:colId xmlns:a16="http://schemas.microsoft.com/office/drawing/2014/main" val="2526401515"/>
                    </a:ext>
                  </a:extLst>
                </a:gridCol>
                <a:gridCol w="389663">
                  <a:extLst>
                    <a:ext uri="{9D8B030D-6E8A-4147-A177-3AD203B41FA5}">
                      <a16:colId xmlns:a16="http://schemas.microsoft.com/office/drawing/2014/main" val="326120008"/>
                    </a:ext>
                  </a:extLst>
                </a:gridCol>
                <a:gridCol w="389663">
                  <a:extLst>
                    <a:ext uri="{9D8B030D-6E8A-4147-A177-3AD203B41FA5}">
                      <a16:colId xmlns:a16="http://schemas.microsoft.com/office/drawing/2014/main" val="3704590389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1979896897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3579796461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4021480926"/>
                    </a:ext>
                  </a:extLst>
                </a:gridCol>
                <a:gridCol w="388810">
                  <a:extLst>
                    <a:ext uri="{9D8B030D-6E8A-4147-A177-3AD203B41FA5}">
                      <a16:colId xmlns:a16="http://schemas.microsoft.com/office/drawing/2014/main" val="3601273330"/>
                    </a:ext>
                  </a:extLst>
                </a:gridCol>
                <a:gridCol w="388810">
                  <a:extLst>
                    <a:ext uri="{9D8B030D-6E8A-4147-A177-3AD203B41FA5}">
                      <a16:colId xmlns:a16="http://schemas.microsoft.com/office/drawing/2014/main" val="3200055306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3086239554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2628285659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1124033420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137933883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1997733064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960275011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1527523726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3240574836"/>
                    </a:ext>
                  </a:extLst>
                </a:gridCol>
                <a:gridCol w="361586">
                  <a:extLst>
                    <a:ext uri="{9D8B030D-6E8A-4147-A177-3AD203B41FA5}">
                      <a16:colId xmlns:a16="http://schemas.microsoft.com/office/drawing/2014/main" val="2689633679"/>
                    </a:ext>
                  </a:extLst>
                </a:gridCol>
                <a:gridCol w="361586">
                  <a:extLst>
                    <a:ext uri="{9D8B030D-6E8A-4147-A177-3AD203B41FA5}">
                      <a16:colId xmlns:a16="http://schemas.microsoft.com/office/drawing/2014/main" val="3771137070"/>
                    </a:ext>
                  </a:extLst>
                </a:gridCol>
                <a:gridCol w="387109">
                  <a:extLst>
                    <a:ext uri="{9D8B030D-6E8A-4147-A177-3AD203B41FA5}">
                      <a16:colId xmlns:a16="http://schemas.microsoft.com/office/drawing/2014/main" val="4233942211"/>
                    </a:ext>
                  </a:extLst>
                </a:gridCol>
                <a:gridCol w="387109">
                  <a:extLst>
                    <a:ext uri="{9D8B030D-6E8A-4147-A177-3AD203B41FA5}">
                      <a16:colId xmlns:a16="http://schemas.microsoft.com/office/drawing/2014/main" val="2012468743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1751172745"/>
                    </a:ext>
                  </a:extLst>
                </a:gridCol>
                <a:gridCol w="361326">
                  <a:extLst>
                    <a:ext uri="{9D8B030D-6E8A-4147-A177-3AD203B41FA5}">
                      <a16:colId xmlns:a16="http://schemas.microsoft.com/office/drawing/2014/main" val="4101604016"/>
                    </a:ext>
                  </a:extLst>
                </a:gridCol>
              </a:tblGrid>
              <a:tr h="608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Місяць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IX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92231"/>
                  </a:ext>
                </a:extLst>
              </a:tr>
              <a:tr h="6083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Декада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04439"/>
                  </a:ext>
                </a:extLst>
              </a:tr>
              <a:tr h="355849">
                <a:tc rowSpan="9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313945"/>
                  </a:ext>
                </a:extLst>
              </a:tr>
              <a:tr h="3558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57128"/>
                  </a:ext>
                </a:extLst>
              </a:tr>
              <a:tr h="3558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299610"/>
                  </a:ext>
                </a:extLst>
              </a:tr>
              <a:tr h="3558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7204218"/>
                  </a:ext>
                </a:extLst>
              </a:tr>
              <a:tr h="3558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254713"/>
                  </a:ext>
                </a:extLst>
              </a:tr>
              <a:tr h="3558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129531"/>
                  </a:ext>
                </a:extLst>
              </a:tr>
              <a:tr h="3558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750047"/>
                  </a:ext>
                </a:extLst>
              </a:tr>
              <a:tr h="3558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937084"/>
                  </a:ext>
                </a:extLst>
              </a:tr>
              <a:tr h="35584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19574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D9FBB1B-C3EE-4E96-807A-E393026EA797}"/>
              </a:ext>
            </a:extLst>
          </p:cNvPr>
          <p:cNvSpPr txBox="1"/>
          <p:nvPr/>
        </p:nvSpPr>
        <p:spPr>
          <a:xfrm>
            <a:off x="107504" y="6093296"/>
            <a:ext cx="91450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Умовні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позначення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«+»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доросла комаха (імаго)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«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●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- яйце; «-» - личинки; «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лялечка</a:t>
            </a:r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90939722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D90CDB14-32F9-4D2A-94BB-478C0642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7" y="56456"/>
            <a:ext cx="8138864" cy="1788368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Таблиця 3.5.1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Облік заселеності та </a:t>
            </a:r>
            <a:r>
              <a:rPr lang="uk-UA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пошкодженості</a:t>
            </a: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рослин капусти сорту «Білосніжка» личинками шкідників на присадибній ділянці (контрольна ділянка) с. Білоусівка 2023 р.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8" name="Місце для вмісту 17">
            <a:extLst>
              <a:ext uri="{FF2B5EF4-FFF2-40B4-BE49-F238E27FC236}">
                <a16:creationId xmlns:a16="http://schemas.microsoft.com/office/drawing/2014/main" id="{4789A9A6-3BD4-4577-9CB3-10144836B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942308"/>
              </p:ext>
            </p:extLst>
          </p:nvPr>
        </p:nvGraphicFramePr>
        <p:xfrm>
          <a:off x="395537" y="1196752"/>
          <a:ext cx="8640954" cy="5518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921">
                  <a:extLst>
                    <a:ext uri="{9D8B030D-6E8A-4147-A177-3AD203B41FA5}">
                      <a16:colId xmlns:a16="http://schemas.microsoft.com/office/drawing/2014/main" val="725085928"/>
                    </a:ext>
                  </a:extLst>
                </a:gridCol>
                <a:gridCol w="479729">
                  <a:extLst>
                    <a:ext uri="{9D8B030D-6E8A-4147-A177-3AD203B41FA5}">
                      <a16:colId xmlns:a16="http://schemas.microsoft.com/office/drawing/2014/main" val="1133355827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2125895840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3743534324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497321977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144670403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2847947637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1090941750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4139339955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4040663495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3835411134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3900973769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1069496954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3008627482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4108611619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4246061437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27045969"/>
                    </a:ext>
                  </a:extLst>
                </a:gridCol>
                <a:gridCol w="479144">
                  <a:extLst>
                    <a:ext uri="{9D8B030D-6E8A-4147-A177-3AD203B41FA5}">
                      <a16:colId xmlns:a16="http://schemas.microsoft.com/office/drawing/2014/main" val="3815061161"/>
                    </a:ext>
                  </a:extLst>
                </a:gridCol>
              </a:tblGrid>
              <a:tr h="288259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Дата обліку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К-сть обстежених рослин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Фази вегетації капусти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Шкідник – капустяна міль (личинки)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Шкідник – капустяна совка (личинки)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Шкідник – капустяний білан (личинки)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302212"/>
                  </a:ext>
                </a:extLst>
              </a:tr>
              <a:tr h="132175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Щільність </a:t>
                      </a:r>
                      <a:r>
                        <a:rPr lang="uk-UA" sz="800" dirty="0" err="1">
                          <a:effectLst/>
                        </a:rPr>
                        <a:t>екз</a:t>
                      </a:r>
                      <a:r>
                        <a:rPr lang="uk-UA" sz="800" dirty="0">
                          <a:effectLst/>
                        </a:rPr>
                        <a:t>\рослин (шт.)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Середній бал заселеності рослин, %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Степінь заселеності рослин личинками - бали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Середній бал </a:t>
                      </a:r>
                      <a:r>
                        <a:rPr lang="uk-UA" sz="800" dirty="0" err="1">
                          <a:effectLst/>
                        </a:rPr>
                        <a:t>пошкодженості</a:t>
                      </a:r>
                      <a:r>
                        <a:rPr lang="uk-UA" sz="800" dirty="0">
                          <a:effectLst/>
                        </a:rPr>
                        <a:t>, %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Степінь пошкодженості рослин – бали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Щільність </a:t>
                      </a:r>
                      <a:r>
                        <a:rPr lang="uk-UA" sz="800" dirty="0" err="1">
                          <a:effectLst/>
                        </a:rPr>
                        <a:t>екз</a:t>
                      </a:r>
                      <a:r>
                        <a:rPr lang="uk-UA" sz="800" dirty="0">
                          <a:effectLst/>
                        </a:rPr>
                        <a:t>\рослин (шт.)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Середній бал заселеності рослин, %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Степінь заселеності рослин личинками - бали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Середній бал </a:t>
                      </a:r>
                      <a:r>
                        <a:rPr lang="uk-UA" sz="800" dirty="0" err="1">
                          <a:effectLst/>
                        </a:rPr>
                        <a:t>пошкодженості</a:t>
                      </a:r>
                      <a:r>
                        <a:rPr lang="uk-UA" sz="800" dirty="0">
                          <a:effectLst/>
                        </a:rPr>
                        <a:t>, %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Степінь </a:t>
                      </a:r>
                      <a:r>
                        <a:rPr lang="uk-UA" sz="800" dirty="0" err="1">
                          <a:effectLst/>
                        </a:rPr>
                        <a:t>пошкодженості</a:t>
                      </a:r>
                      <a:r>
                        <a:rPr lang="uk-UA" sz="800" dirty="0">
                          <a:effectLst/>
                        </a:rPr>
                        <a:t> рослин - бали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Щільність </a:t>
                      </a:r>
                      <a:r>
                        <a:rPr lang="uk-UA" sz="800" dirty="0" err="1">
                          <a:effectLst/>
                        </a:rPr>
                        <a:t>екз</a:t>
                      </a:r>
                      <a:r>
                        <a:rPr lang="uk-UA" sz="800" dirty="0">
                          <a:effectLst/>
                        </a:rPr>
                        <a:t>\рослин (шт.)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Середній бал заселеності рослин, %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Степінь заселеності рослин личинками - бали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 dirty="0">
                          <a:effectLst/>
                        </a:rPr>
                        <a:t>Середній бал </a:t>
                      </a:r>
                      <a:r>
                        <a:rPr lang="uk-UA" sz="800" dirty="0" err="1">
                          <a:effectLst/>
                        </a:rPr>
                        <a:t>пошкодженості</a:t>
                      </a:r>
                      <a:r>
                        <a:rPr lang="uk-UA" sz="800" dirty="0">
                          <a:effectLst/>
                        </a:rPr>
                        <a:t>, %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800">
                          <a:effectLst/>
                        </a:rPr>
                        <a:t>Степінь пошкодженості рослин - бали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extLst>
                  <a:ext uri="{0D108BD9-81ED-4DB2-BD59-A6C34878D82A}">
                    <a16:rowId xmlns:a16="http://schemas.microsoft.com/office/drawing/2014/main" val="983343587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20.05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2525311784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30.05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2-3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4.8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0.9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3.9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1.17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1430377782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10.06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2-3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5.0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1.2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4.3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1.23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2-3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4.8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1.7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4.8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2.2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1986031596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20.06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Розетка листків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2-3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5.3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1.4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4.9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1.33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2-3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5.0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1.5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5.0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2-3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3.9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1.6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10.1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2502122176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30.06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7-8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17.7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2.3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25.7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3.1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2-3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4.9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4.9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2.4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3-4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4.2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10.9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2.3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647748091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10.07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7-8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18.2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2.5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26.8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3.3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2-3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5.2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1.1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5.2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2.0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4-5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4.5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10.2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2.2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2826297726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20.07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 rowSpan="4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600">
                          <a:effectLst/>
                        </a:rPr>
                        <a:t>Формування головок капусти (І- ІІ фази)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7-8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18.0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2.6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26.9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3.3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4-5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4.9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10.4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2.5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3617228885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30.07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5-7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15.0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1.6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16.2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2.9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2901328109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10.08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5-7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15.7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1.8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16.3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2.1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3-5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11.0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1.7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12.2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2.0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1401004377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20.08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5-7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16.0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17.0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3-5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11.5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1.9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12.9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2.2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3962240648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30.08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500">
                          <a:effectLst/>
                        </a:rPr>
                        <a:t>Технічна стиглість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3-5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12.0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2.0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13.1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2.6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3210924652"/>
                  </a:ext>
                </a:extLst>
              </a:tr>
              <a:tr h="325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10.09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30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3-5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12.1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2.1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13.2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2.6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>
                          <a:effectLst/>
                        </a:rPr>
                        <a:t> </a:t>
                      </a:r>
                      <a:endParaRPr lang="uk-UA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  <a:endParaRPr lang="uk-U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58" marR="47658" marT="0" marB="0" anchor="ctr"/>
                </a:tc>
                <a:extLst>
                  <a:ext uri="{0D108BD9-81ED-4DB2-BD59-A6C34878D82A}">
                    <a16:rowId xmlns:a16="http://schemas.microsoft.com/office/drawing/2014/main" val="3729530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203445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28811"/>
            <a:ext cx="8640960" cy="1685603"/>
          </a:xfrm>
        </p:spPr>
        <p:txBody>
          <a:bodyPr>
            <a:normAutofit/>
          </a:bodyPr>
          <a:lstStyle/>
          <a:p>
            <a:pPr indent="449580" algn="ctr">
              <a:lnSpc>
                <a:spcPct val="150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Таблиця 3.4.1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Фенологічний календар розвитку пізньостиглого сорту капусти «Білосніжка» на присадибній ділянці с. Білоусівка протягом 2023 року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E9C19429-8083-4809-B374-1943F82895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554818"/>
              </p:ext>
            </p:extLst>
          </p:nvPr>
        </p:nvGraphicFramePr>
        <p:xfrm>
          <a:off x="179512" y="1484785"/>
          <a:ext cx="8640959" cy="50733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165109153"/>
                    </a:ext>
                  </a:extLst>
                </a:gridCol>
                <a:gridCol w="6482884">
                  <a:extLst>
                    <a:ext uri="{9D8B030D-6E8A-4147-A177-3AD203B41FA5}">
                      <a16:colId xmlns:a16="http://schemas.microsoft.com/office/drawing/2014/main" val="1655308174"/>
                    </a:ext>
                  </a:extLst>
                </a:gridCol>
                <a:gridCol w="1149963">
                  <a:extLst>
                    <a:ext uri="{9D8B030D-6E8A-4147-A177-3AD203B41FA5}">
                      <a16:colId xmlns:a16="http://schemas.microsoft.com/office/drawing/2014/main" val="1763693065"/>
                    </a:ext>
                  </a:extLst>
                </a:gridCol>
              </a:tblGrid>
              <a:tr h="130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Фаза розвитку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extLst>
                  <a:ext uri="{0D108BD9-81ED-4DB2-BD59-A6C34878D82A}">
                    <a16:rowId xmlns:a16="http://schemas.microsoft.com/office/drawing/2014/main" val="2104220717"/>
                  </a:ext>
                </a:extLst>
              </a:tr>
              <a:tr h="130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Посів насіння у теплицю.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extLst>
                  <a:ext uri="{0D108BD9-81ED-4DB2-BD59-A6C34878D82A}">
                    <a16:rowId xmlns:a16="http://schemas.microsoft.com/office/drawing/2014/main" val="457131830"/>
                  </a:ext>
                </a:extLst>
              </a:tr>
              <a:tr h="352358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Сходи: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поява поодиноких сходів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13.04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extLst>
                  <a:ext uri="{0D108BD9-81ED-4DB2-BD59-A6C34878D82A}">
                    <a16:rowId xmlns:a16="http://schemas.microsoft.com/office/drawing/2014/main" val="2852499996"/>
                  </a:ext>
                </a:extLst>
              </a:tr>
              <a:tr h="13083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поява масових сходів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extLst>
                  <a:ext uri="{0D108BD9-81ED-4DB2-BD59-A6C34878D82A}">
                    <a16:rowId xmlns:a16="http://schemas.microsoft.com/office/drawing/2014/main" val="3435551410"/>
                  </a:ext>
                </a:extLst>
              </a:tr>
              <a:tr h="130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Поява першого справжнього листка.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29.04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extLst>
                  <a:ext uri="{0D108BD9-81ED-4DB2-BD59-A6C34878D82A}">
                    <a16:rowId xmlns:a16="http://schemas.microsoft.com/office/drawing/2014/main" val="1193008698"/>
                  </a:ext>
                </a:extLst>
              </a:tr>
              <a:tr h="130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Поява третього справжнього листка.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07.05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extLst>
                  <a:ext uri="{0D108BD9-81ED-4DB2-BD59-A6C34878D82A}">
                    <a16:rowId xmlns:a16="http://schemas.microsoft.com/office/drawing/2014/main" val="2187701477"/>
                  </a:ext>
                </a:extLst>
              </a:tr>
              <a:tr h="130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Поява п’ятого листка.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19.05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extLst>
                  <a:ext uri="{0D108BD9-81ED-4DB2-BD59-A6C34878D82A}">
                    <a16:rowId xmlns:a16="http://schemas.microsoft.com/office/drawing/2014/main" val="947974788"/>
                  </a:ext>
                </a:extLst>
              </a:tr>
              <a:tr h="45648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Розетка листків (12-14 листків).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Рослини мають внутрішні листки та верхівкову бруньку, так звану «сердечка».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20.06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extLst>
                  <a:ext uri="{0D108BD9-81ED-4DB2-BD59-A6C34878D82A}">
                    <a16:rowId xmlns:a16="http://schemas.microsoft.com/office/drawing/2014/main" val="1934152346"/>
                  </a:ext>
                </a:extLst>
              </a:tr>
              <a:tr h="14337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«Формування головок» (липень-серпень):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а) перша фаза тривала до 22 днів.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б) друга фаза «щільна головка» тривала 15 днів. 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uk-UA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18.07-08.08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08.08-22.08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extLst>
                  <a:ext uri="{0D108BD9-81ED-4DB2-BD59-A6C34878D82A}">
                    <a16:rowId xmlns:a16="http://schemas.microsoft.com/office/drawing/2014/main" val="76585612"/>
                  </a:ext>
                </a:extLst>
              </a:tr>
              <a:tr h="44214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Технічна стиглість (початок збирання врожаю: головки капусти цілком сформовані, щільні, починають відбілюватись і набувають характерного блиску).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22.08-14.09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extLst>
                  <a:ext uri="{0D108BD9-81ED-4DB2-BD59-A6C34878D82A}">
                    <a16:rowId xmlns:a16="http://schemas.microsoft.com/office/drawing/2014/main" val="3210085146"/>
                  </a:ext>
                </a:extLst>
              </a:tr>
              <a:tr h="130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Останній збір врожаю.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20.09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420" marR="26420" marT="0" marB="0"/>
                </a:tc>
                <a:extLst>
                  <a:ext uri="{0D108BD9-81ED-4DB2-BD59-A6C34878D82A}">
                    <a16:rowId xmlns:a16="http://schemas.microsoft.com/office/drawing/2014/main" val="2377469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512284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215FD-DD71-4C5C-9CE9-E4D67BFE1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9" y="624110"/>
            <a:ext cx="7490792" cy="122071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uk-UA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Таблиця 3.4.2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Середні біометричні показники росту рослин капусти сорту Білосніжка у фазі технічної стиглості на території с. Білоусівка протягом 2023 року</a:t>
            </a:r>
            <a:br>
              <a:rPr lang="uk-U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dirty="0"/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D48F0797-79BE-49B4-86C1-7E8EBDA4A9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868309"/>
              </p:ext>
            </p:extLst>
          </p:nvPr>
        </p:nvGraphicFramePr>
        <p:xfrm>
          <a:off x="323528" y="2636912"/>
          <a:ext cx="8640959" cy="2450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7096">
                  <a:extLst>
                    <a:ext uri="{9D8B030D-6E8A-4147-A177-3AD203B41FA5}">
                      <a16:colId xmlns:a16="http://schemas.microsoft.com/office/drawing/2014/main" val="2367218676"/>
                    </a:ext>
                  </a:extLst>
                </a:gridCol>
                <a:gridCol w="1207330">
                  <a:extLst>
                    <a:ext uri="{9D8B030D-6E8A-4147-A177-3AD203B41FA5}">
                      <a16:colId xmlns:a16="http://schemas.microsoft.com/office/drawing/2014/main" val="3454912166"/>
                    </a:ext>
                  </a:extLst>
                </a:gridCol>
                <a:gridCol w="1388074">
                  <a:extLst>
                    <a:ext uri="{9D8B030D-6E8A-4147-A177-3AD203B41FA5}">
                      <a16:colId xmlns:a16="http://schemas.microsoft.com/office/drawing/2014/main" val="2643899294"/>
                    </a:ext>
                  </a:extLst>
                </a:gridCol>
                <a:gridCol w="1207330">
                  <a:extLst>
                    <a:ext uri="{9D8B030D-6E8A-4147-A177-3AD203B41FA5}">
                      <a16:colId xmlns:a16="http://schemas.microsoft.com/office/drawing/2014/main" val="3990494235"/>
                    </a:ext>
                  </a:extLst>
                </a:gridCol>
                <a:gridCol w="1207330">
                  <a:extLst>
                    <a:ext uri="{9D8B030D-6E8A-4147-A177-3AD203B41FA5}">
                      <a16:colId xmlns:a16="http://schemas.microsoft.com/office/drawing/2014/main" val="491011318"/>
                    </a:ext>
                  </a:extLst>
                </a:gridCol>
                <a:gridCol w="1893799">
                  <a:extLst>
                    <a:ext uri="{9D8B030D-6E8A-4147-A177-3AD203B41FA5}">
                      <a16:colId xmlns:a16="http://schemas.microsoft.com/office/drawing/2014/main" val="3601240782"/>
                    </a:ext>
                  </a:extLst>
                </a:gridCol>
              </a:tblGrid>
              <a:tr h="1030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dirty="0">
                          <a:effectLst/>
                        </a:rPr>
                        <a:t>Варіант досліду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Схема розміщення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Висота рослин, см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Товщина стебла, см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Діаметр розетки, см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>
                          <a:effectLst/>
                        </a:rPr>
                        <a:t>К-сть листків, шт./рослину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602591"/>
                  </a:ext>
                </a:extLst>
              </a:tr>
              <a:tr h="709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Дослідна ділянка (10 шт.)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70×50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35,2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2,0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34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27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4304182"/>
                  </a:ext>
                </a:extLst>
              </a:tr>
              <a:tr h="7097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200">
                          <a:effectLst/>
                        </a:rPr>
                        <a:t>Контрольна ділянка (10 шт.)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70×50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21,2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1,08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>
                          <a:effectLst/>
                        </a:rPr>
                        <a:t>21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dirty="0">
                          <a:effectLst/>
                        </a:rPr>
                        <a:t>20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77223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688C1A6-E23D-4082-BAF4-E4E00EA8D3B4}"/>
              </a:ext>
            </a:extLst>
          </p:cNvPr>
          <p:cNvSpPr txBox="1"/>
          <p:nvPr/>
        </p:nvSpPr>
        <p:spPr>
          <a:xfrm>
            <a:off x="1152601" y="5445224"/>
            <a:ext cx="7272807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10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результаті проведених нами біометричних показників росту рослин капусти, як видно із табл. 3.4.2 найвищі показники мали рослини з дослідної ділянки.</a:t>
            </a:r>
            <a:endParaRPr lang="uk-UA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400819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565</TotalTime>
  <Words>1722</Words>
  <Application>Microsoft Office PowerPoint</Application>
  <PresentationFormat>Екран (4:3)</PresentationFormat>
  <Paragraphs>986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Times New Roman</vt:lpstr>
      <vt:lpstr>Wingdings 3</vt:lpstr>
      <vt:lpstr>Віхоть</vt:lpstr>
      <vt:lpstr>Перспективи використання біоінсектицидів (авермектинів) нового покоління для контролю чисельності шкідників капусти</vt:lpstr>
      <vt:lpstr>Захист овочевих культур</vt:lpstr>
      <vt:lpstr>Презентація PowerPoint</vt:lpstr>
      <vt:lpstr>                                                                                                                                    Рис. 3.1.1. Фенологічний календар розвитку капустяної молі на рослинах капусти протягом 2023 року с. Білоусівка </vt:lpstr>
      <vt:lpstr>                                                                                                                       Таблиця 3.5.1 Фенологічний календар розвитку капустяного білана на рослинах капусти протягом 2023 року с. Білоусівка </vt:lpstr>
      <vt:lpstr>                                                                                                                                Рис. 3.3.1. Фенологічний календар розвитку капустяної совки на рослинах капусти протягом 2023 року с. Білоусівка</vt:lpstr>
      <vt:lpstr>                                                                                                                      Таблиця 3.5.1 Облік заселеності та пошкодженості рослин капусти сорту «Білосніжка» личинками шкідників на присадибній ділянці (контрольна ділянка) с. Білоусівка 2023 р. </vt:lpstr>
      <vt:lpstr>                                                                                                         Таблиця 3.4.1 Фенологічний календар розвитку пізньостиглого сорту капусти «Білосніжка» на присадибній ділянці с. Білоусівка протягом 2023 року</vt:lpstr>
      <vt:lpstr>                                                                                                                Таблиця 3.4.2 Середні біометричні показники росту рослин капусти сорту Білосніжка у фазі технічної стиглості на території с. Білоусівка протягом 2023 року </vt:lpstr>
      <vt:lpstr>                                                                                                                         Таблиця 3.6.1 Облік наявності шкідників на посівах капусти пізньостиглого сорту «Білосніжка» дослідної ділянки на території с. Білоусівка 2023 р.   </vt:lpstr>
      <vt:lpstr>                                                                                                Таблиця 3.7.1 Вплив біоінсектицида Актофіта на врожайність капусти пізньостиглого сорту «Білосніжка» </vt:lpstr>
      <vt:lpstr>Висновки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Трофічні зв’язки капустяної молі з  рослинами капусти</dc:title>
  <dc:creator>ПК</dc:creator>
  <cp:lastModifiedBy>Богдана Цуркан</cp:lastModifiedBy>
  <cp:revision>33</cp:revision>
  <dcterms:created xsi:type="dcterms:W3CDTF">2022-10-07T06:33:33Z</dcterms:created>
  <dcterms:modified xsi:type="dcterms:W3CDTF">2024-04-02T10:10:56Z</dcterms:modified>
</cp:coreProperties>
</file>