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17"/>
  </p:notesMasterIdLst>
  <p:sldIdLst>
    <p:sldId id="256" r:id="rId2"/>
    <p:sldId id="258" r:id="rId3"/>
    <p:sldId id="272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ru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529"/>
    <p:restoredTop sz="94636"/>
  </p:normalViewPr>
  <p:slideViewPr>
    <p:cSldViewPr snapToGrid="0">
      <p:cViewPr varScale="1">
        <p:scale>
          <a:sx n="67" d="100"/>
          <a:sy n="67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6T13:41:21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6T13:51:19.452"/>
    </inkml:context>
    <inkml:brush xml:id="br0">
      <inkml:brushProperty name="width" value="0.5" units="cm"/>
      <inkml:brushProperty name="height" value="1" units="cm"/>
      <inkml:brushProperty name="tip" value="rectangle"/>
      <inkml:brushProperty name="rasterOp" value="maskPen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684CD-75CD-CB42-B4EB-B7170409F923}" type="datetimeFigureOut">
              <a:rPr lang="ru-US" smtClean="0"/>
              <a:t>04/14/2024</a:t>
            </a:fld>
            <a:endParaRPr lang="ru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B1FA1-A24F-0648-8773-28D5439644C2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1308899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1FA1-A24F-0648-8773-28D5439644C2}" type="slidenum">
              <a:rPr lang="ru-US" smtClean="0"/>
              <a:t>1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1210494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1FA1-A24F-0648-8773-28D5439644C2}" type="slidenum">
              <a:rPr lang="ru-US" smtClean="0"/>
              <a:t>2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3639504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1FA1-A24F-0648-8773-28D5439644C2}" type="slidenum">
              <a:rPr lang="ru-US" smtClean="0"/>
              <a:t>3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1138311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1FA1-A24F-0648-8773-28D5439644C2}" type="slidenum">
              <a:rPr lang="ru-US" smtClean="0"/>
              <a:t>9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733598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0666DC1-CD27-4874-9484-9D06C59FE4D0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7579F-F417-47C2-AC03-911CCED02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55" y="447677"/>
            <a:ext cx="8397511" cy="2714625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3E600-28DA-4780-9E00-2E12F74FF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5" y="3602041"/>
            <a:ext cx="8397511" cy="2460625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6F1DC-ADFB-42C9-AB34-FCB38C812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8219-6E45-4D12-B767-46F92D5844D4}" type="datetime1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99E6D-BBA8-4A15-94DA-DBE8A4FD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03C82-8719-4FAC-94BF-2A91335F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8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8A33-CB96-4CB1-9941-753BD082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EB269-70DF-4510-A313-336226558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EA3CC-B2DC-4E87-826C-B885A7E6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30B8-6059-41E5-A5DC-C07A76F5859A}" type="datetime1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37F52-A7C4-4E21-A12A-02546D47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6031F-5A79-48A7-8EDC-DDD9A9E4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44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188483-96C4-4E9C-AA6A-E70005461AEE}"/>
              </a:ext>
            </a:extLst>
          </p:cNvPr>
          <p:cNvSpPr/>
          <p:nvPr/>
        </p:nvSpPr>
        <p:spPr>
          <a:xfrm>
            <a:off x="9144000" y="0"/>
            <a:ext cx="3048000" cy="6854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4FCD54-7F0B-446E-9998-93E7BD7CE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34223" y="365125"/>
            <a:ext cx="2238679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766238-BBF1-4672-BC09-746C6967E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554" y="365125"/>
            <a:ext cx="837406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F32A5-B67B-45C1-B454-12E9FBE0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0CB7-D16E-4358-B7F4-EA4A24554592}" type="datetime1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91896-9441-4636-89D5-84E5932A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8111" y="635635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37DFE-7F48-4EB0-83BC-A93F342D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409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9CF16-986E-4D90-AA40-CDB46E23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F14DA-A783-43BC-8F15-95408B89D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C48B6-C394-452A-94D9-D4802755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96A2-D8F0-4E17-BFD0-A6C902250D59}" type="datetime1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58A8A-3DD0-41C8-9F48-F4309FA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06C92-7C02-4D34-B3E5-D549A7A36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8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66F9FA-E6B8-4CFC-B3F1-0C075546EE33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6F270-B2AA-4935-885F-5924B1F6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3" y="457201"/>
            <a:ext cx="10862899" cy="272415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2658E-3D87-4D5A-A602-847153CC4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3" y="3695701"/>
            <a:ext cx="10862899" cy="23939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B1D84-A229-45B1-BD42-0DC0CE9F8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8C9C-1ACB-4C84-A002-C7E0E45B937A}" type="datetime1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4EEF4-D461-49D7-8F24-8BFE2444B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4055A-7488-4646-9E88-692036EA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79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F1F74-ED26-4F8B-BF51-3533D8404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64"/>
            <a:ext cx="11264536" cy="16875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1D2D7-7F18-43E0-9B2E-3FCD83CC8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555" y="2552703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BBB66-EB7D-4F8C-9C78-1D1C88846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165" y="2552703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684E6-393D-4587-AA45-E6734FB4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F2A5-B297-4977-9E5B-4D3050E23689}" type="datetime1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D8EE0-0333-4ABC-AE18-10DD5071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52369-A8F0-4709-8372-B420A67D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93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1592-4621-4D72-BC2D-F2C439F8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4" y="365759"/>
            <a:ext cx="10870836" cy="1691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823F5-0A90-4666-BE88-2BE0D0A61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436473"/>
            <a:ext cx="533202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C6A7C-6260-463D-B3FD-71A07ACD0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552" y="3409055"/>
            <a:ext cx="5332027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F2AF8D-90ED-4512-9423-C91BF73A9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0163" y="2436473"/>
            <a:ext cx="5358285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D838EA-E20D-4CC3-83C2-AFE0DE9F7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0163" y="3409055"/>
            <a:ext cx="5358285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03F8A-08E1-4160-9B7E-E0CA4BF8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7434-4794-409A-9547-04789BA47588}" type="datetime1">
              <a:rPr lang="en-US" smtClean="0"/>
              <a:t>4/14/2024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8291AB-3C5C-4BE1-9E50-02F489336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596E64-CD6C-4CF7-8624-FA4AE976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13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562B3-06A0-4F2F-96EC-A062DAE2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FC0095-49F0-4A83-AE8C-9D13E15C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8635-357A-4E3D-B824-A5CEFDB8449C}" type="datetime1">
              <a:rPr lang="en-US" smtClean="0"/>
              <a:t>4/14/2024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824898-D4EA-497A-8FC8-43E0D0213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821F6-2C08-450C-A18C-702D7384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0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FFE119-5FCA-4D9C-9C07-1B81A0BF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6FF77-2719-4AD0-8740-0B90FF5D1EFB}" type="datetime1">
              <a:rPr lang="en-US" smtClean="0"/>
              <a:t>4/14/2024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C5995-6284-4D7F-AB1C-CA8FE63A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E4B0D-9C21-48D0-9438-C4737068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22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90AF76DA-8F95-47D9-9EB6-B1EC93437387}"/>
              </a:ext>
            </a:extLst>
          </p:cNvPr>
          <p:cNvGrpSpPr/>
          <p:nvPr/>
        </p:nvGrpSpPr>
        <p:grpSpPr>
          <a:xfrm>
            <a:off x="3" y="0"/>
            <a:ext cx="6095999" cy="6858002"/>
            <a:chOff x="1" y="4563942"/>
            <a:chExt cx="12192005" cy="22940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1355B14-077B-4BA1-962D-6E97D93FFCCC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30B99F-AC6F-4973-A35E-16C87C38711D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8E41614-9483-47F8-A429-FB0D1C5AA89A}"/>
              </a:ext>
            </a:extLst>
          </p:cNvPr>
          <p:cNvSpPr/>
          <p:nvPr/>
        </p:nvSpPr>
        <p:spPr>
          <a:xfrm>
            <a:off x="3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5E91C-3C4F-40A2-BCC6-918D3BED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3" y="457200"/>
            <a:ext cx="5287235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0F113-1C61-4F74-BD5B-727668BBE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61" y="457201"/>
            <a:ext cx="5085227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EB228-A180-4DF6-9D5B-2CF86B6B9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3" y="2514600"/>
            <a:ext cx="5287235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13719-D65D-4BAE-97B7-FAE8F399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1C83-1089-48B9-8B65-293D4C236D35}" type="datetime1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7F5BB-DC3C-45D1-A0D2-05168FEC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44BA3-19DB-4072-9A2C-08C92361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0A6909D-DC0B-4221-8140-21E981D896AF}"/>
              </a:ext>
            </a:extLst>
          </p:cNvPr>
          <p:cNvGrpSpPr/>
          <p:nvPr/>
        </p:nvGrpSpPr>
        <p:grpSpPr>
          <a:xfrm>
            <a:off x="3" y="0"/>
            <a:ext cx="6095999" cy="6858002"/>
            <a:chOff x="1" y="4563942"/>
            <a:chExt cx="12192005" cy="22940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D581C2-F39E-4958-A3F3-BB65AB1C5E66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D77040-27EF-4D2C-8D34-32337B0C8544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1A26D20-69F8-4BBC-98C0-BEB470AB8284}"/>
              </a:ext>
            </a:extLst>
          </p:cNvPr>
          <p:cNvSpPr/>
          <p:nvPr/>
        </p:nvSpPr>
        <p:spPr>
          <a:xfrm>
            <a:off x="3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7B6BC-4B2A-4001-9634-47473F82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5" y="457200"/>
            <a:ext cx="5211519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97D074-2CCB-4AB8-A7A0-7847D3C1E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0161" y="457201"/>
            <a:ext cx="5085227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FB94BD-D906-4213-9F31-1BE17A86F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5" y="2514600"/>
            <a:ext cx="5211519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B8431-70CB-4E9F-8A49-CDFF1855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FE45-CC1E-47DB-8B82-6CF0636FBDB8}" type="datetime1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2F293-170E-410E-88BF-187A63C5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D93A2-588D-43B5-B6FA-0B7892E6E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9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26A151-13BF-4305-A6DC-9DC7C9877195}"/>
              </a:ext>
            </a:extLst>
          </p:cNvPr>
          <p:cNvSpPr/>
          <p:nvPr/>
        </p:nvSpPr>
        <p:spPr>
          <a:xfrm>
            <a:off x="0" y="0"/>
            <a:ext cx="12192000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EE6AE3-3BCC-4B3B-AC4E-60F91014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9"/>
            <a:ext cx="10869248" cy="16875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B514A-E7EA-41A8-ADBA-85CA1DF6D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576513"/>
            <a:ext cx="10869248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CB0BD-D6E3-4B3D-BCBB-6FECA5D63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221" y="63572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C8E16-3C03-4238-9C6F-B34F3D10F77E}" type="datetime1">
              <a:rPr lang="en-US" smtClean="0"/>
              <a:t>4/14/2024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147F7-B466-4892-BE27-876F94751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70163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B4FE0-65CC-4435-A6AF-150E52F35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4983" y="6356354"/>
            <a:ext cx="1280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15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7" r:id="rId6"/>
    <p:sldLayoutId id="2147483732" r:id="rId7"/>
    <p:sldLayoutId id="2147483733" r:id="rId8"/>
    <p:sldLayoutId id="2147483734" r:id="rId9"/>
    <p:sldLayoutId id="2147483736" r:id="rId10"/>
    <p:sldLayoutId id="2147483735" r:id="rId11"/>
  </p:sldLayoutIdLst>
  <p:hf sldNum="0" hdr="0" ft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indent="0" algn="l" defTabSz="91437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indent="0" algn="l" defTabSz="91437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indent="0" algn="l" defTabSz="91437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indent="0" algn="l" defTabSz="91437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7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customXml" Target="../ink/ink2.xml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7.svg"/><Relationship Id="rId7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11" Type="http://schemas.openxmlformats.org/officeDocument/2006/relationships/image" Target="../media/image73.png"/><Relationship Id="rId5" Type="http://schemas.openxmlformats.org/officeDocument/2006/relationships/image" Target="../media/image18.jpg"/><Relationship Id="rId10" Type="http://schemas.openxmlformats.org/officeDocument/2006/relationships/image" Target="../media/image72.svg"/><Relationship Id="rId4" Type="http://schemas.openxmlformats.org/officeDocument/2006/relationships/image" Target="../media/image17.jpg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67.svg"/><Relationship Id="rId7" Type="http://schemas.openxmlformats.org/officeDocument/2006/relationships/image" Target="../media/image7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89.sv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12" Type="http://schemas.openxmlformats.org/officeDocument/2006/relationships/image" Target="../media/image88.png"/><Relationship Id="rId2" Type="http://schemas.openxmlformats.org/officeDocument/2006/relationships/image" Target="../media/image80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7.svg"/><Relationship Id="rId5" Type="http://schemas.openxmlformats.org/officeDocument/2006/relationships/image" Target="../media/image83.svg"/><Relationship Id="rId15" Type="http://schemas.openxmlformats.org/officeDocument/2006/relationships/image" Target="../media/image76.svg"/><Relationship Id="rId10" Type="http://schemas.openxmlformats.org/officeDocument/2006/relationships/image" Target="../media/image86.png"/><Relationship Id="rId4" Type="http://schemas.openxmlformats.org/officeDocument/2006/relationships/image" Target="../media/image82.png"/><Relationship Id="rId9" Type="http://schemas.openxmlformats.org/officeDocument/2006/relationships/image" Target="../media/image18.jpg"/><Relationship Id="rId1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hare/i11SFPhcSbSscxZS/?mibextid=LQQJ4d" TargetMode="External"/><Relationship Id="rId7" Type="http://schemas.openxmlformats.org/officeDocument/2006/relationships/hyperlink" Target="https://radomyshl.com.ua/istoriya-mista/istorichni-ob-ekti/173-radomishlski-dubi-pam-yatka-prirodi" TargetMode="External"/><Relationship Id="rId2" Type="http://schemas.openxmlformats.org/officeDocument/2006/relationships/hyperlink" Target="https://radozamok.com.ua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uspilne.media/zhytomyr/144000-persij-trener-futbolista-oleksandra-zincenka-hlopec-zmalku-buv-zakohanij-u-futbol/" TargetMode="External"/><Relationship Id="rId5" Type="http://schemas.openxmlformats.org/officeDocument/2006/relationships/hyperlink" Target="https://ua.igotoworld.com/ua/poi_object/71739_svyato-nikolaevskiy-hram-v-radomyshle.htm" TargetMode="External"/><Relationship Id="rId4" Type="http://schemas.openxmlformats.org/officeDocument/2006/relationships/hyperlink" Target="https://uk.wikipedia.org/wiki/%D0%A0%D0%B0%D0%B4%D0%BE%D0%BC%D0%B8%D1%88%D0%BB%D1%8C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svg"/><Relationship Id="rId9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svg"/><Relationship Id="rId7" Type="http://schemas.openxmlformats.org/officeDocument/2006/relationships/image" Target="../media/image43.jp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11" Type="http://schemas.openxmlformats.org/officeDocument/2006/relationships/image" Target="../media/image47.svg"/><Relationship Id="rId5" Type="http://schemas.openxmlformats.org/officeDocument/2006/relationships/image" Target="../media/image41.jp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40.jp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13" Type="http://schemas.openxmlformats.org/officeDocument/2006/relationships/image" Target="../media/image63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12" Type="http://schemas.openxmlformats.org/officeDocument/2006/relationships/image" Target="../media/image6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11" Type="http://schemas.openxmlformats.org/officeDocument/2006/relationships/image" Target="../media/image61.jpg"/><Relationship Id="rId5" Type="http://schemas.openxmlformats.org/officeDocument/2006/relationships/image" Target="../media/image55.svg"/><Relationship Id="rId15" Type="http://schemas.openxmlformats.org/officeDocument/2006/relationships/image" Target="../media/image65.png"/><Relationship Id="rId10" Type="http://schemas.openxmlformats.org/officeDocument/2006/relationships/image" Target="../media/image60.jpg"/><Relationship Id="rId4" Type="http://schemas.openxmlformats.org/officeDocument/2006/relationships/image" Target="../media/image54.png"/><Relationship Id="rId9" Type="http://schemas.openxmlformats.org/officeDocument/2006/relationships/image" Target="../media/image59.jpg"/><Relationship Id="rId14" Type="http://schemas.openxmlformats.org/officeDocument/2006/relationships/image" Target="../media/image6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Про Місто — екскурсії Радомишлем, замок Радомишль, екскурсійні маршрути,  радомишляни, фотоРадомишль, фотографії радомишля, історія Радомишля,  легенди Радомишля.">
            <a:extLst>
              <a:ext uri="{FF2B5EF4-FFF2-40B4-BE49-F238E27FC236}">
                <a16:creationId xmlns:a16="http://schemas.microsoft.com/office/drawing/2014/main" id="{DBB642DA-2C3A-0348-2CF9-7ACC112B9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7" r="2" b="18437"/>
          <a:stretch/>
        </p:blipFill>
        <p:spPr bwMode="auto">
          <a:xfrm>
            <a:off x="20" y="2"/>
            <a:ext cx="6050259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істо Радомишль: онлайн путівник Радомишлем">
            <a:extLst>
              <a:ext uri="{FF2B5EF4-FFF2-40B4-BE49-F238E27FC236}">
                <a16:creationId xmlns:a16="http://schemas.microsoft.com/office/drawing/2014/main" id="{2AB8F55F-6826-9F54-AD45-A5D78F12F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3" r="2" b="3777"/>
          <a:stretch/>
        </p:blipFill>
        <p:spPr bwMode="auto">
          <a:xfrm>
            <a:off x="6141725" y="2"/>
            <a:ext cx="6050279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Місто Радомишль, Херсонська область. Поїздка на вихідні, музеї, парки,  пам'ятки">
            <a:extLst>
              <a:ext uri="{FF2B5EF4-FFF2-40B4-BE49-F238E27FC236}">
                <a16:creationId xmlns:a16="http://schemas.microsoft.com/office/drawing/2014/main" id="{AF719877-7F00-CE50-63B3-5E6BB1F0E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4" r="2" b="2"/>
          <a:stretch/>
        </p:blipFill>
        <p:spPr bwMode="auto">
          <a:xfrm>
            <a:off x="20" y="3489164"/>
            <a:ext cx="6050259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істо Радомишль: онлайн путівник Радомишлем">
            <a:extLst>
              <a:ext uri="{FF2B5EF4-FFF2-40B4-BE49-F238E27FC236}">
                <a16:creationId xmlns:a16="http://schemas.microsoft.com/office/drawing/2014/main" id="{524EC367-9BED-7256-2814-5F9070257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r="2" b="1347"/>
          <a:stretch/>
        </p:blipFill>
        <p:spPr bwMode="auto">
          <a:xfrm>
            <a:off x="6141725" y="3489164"/>
            <a:ext cx="6050279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Радомишль | Цікаві місця України">
            <a:extLst>
              <a:ext uri="{FF2B5EF4-FFF2-40B4-BE49-F238E27FC236}">
                <a16:creationId xmlns:a16="http://schemas.microsoft.com/office/drawing/2014/main" id="{5B9A3CDB-5CC4-C469-9631-78CFC0444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9" r="-3" b="-3"/>
          <a:stretch/>
        </p:blipFill>
        <p:spPr bwMode="auto">
          <a:xfrm>
            <a:off x="3983736" y="1918639"/>
            <a:ext cx="4224528" cy="30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001BFD04-D115-48F8-54BB-1D130EE8F27B}"/>
                  </a:ext>
                </a:extLst>
              </p14:cNvPr>
              <p14:cNvContentPartPr/>
              <p14:nvPr/>
            </p14:nvContentPartPr>
            <p14:xfrm>
              <a:off x="2867760" y="-442493"/>
              <a:ext cx="360" cy="36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001BFD04-D115-48F8-54BB-1D130EE8F27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58760" y="-4514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18C529DD-DB0C-2863-27B0-5A63F6EDE51E}"/>
                  </a:ext>
                </a:extLst>
              </p14:cNvPr>
              <p14:cNvContentPartPr/>
              <p14:nvPr/>
            </p14:nvContentPartPr>
            <p14:xfrm>
              <a:off x="-626873" y="3592489"/>
              <a:ext cx="360" cy="360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18C529DD-DB0C-2863-27B0-5A63F6EDE51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716513" y="3412489"/>
                <a:ext cx="180000" cy="360000"/>
              </a:xfrm>
              <a:prstGeom prst="rect">
                <a:avLst/>
              </a:prstGeom>
            </p:spPr>
          </p:pic>
        </mc:Fallback>
      </mc:AlternateContent>
      <p:pic>
        <p:nvPicPr>
          <p:cNvPr id="45" name="Picture 14" descr="Черный экран фон - 59 фото">
            <a:extLst>
              <a:ext uri="{FF2B5EF4-FFF2-40B4-BE49-F238E27FC236}">
                <a16:creationId xmlns:a16="http://schemas.microsoft.com/office/drawing/2014/main" id="{B6486839-B90A-B7A1-AEC0-4FD78CFF7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0423" y="-2660444"/>
            <a:ext cx="6871112" cy="12192001"/>
          </a:xfrm>
          <a:prstGeom prst="rect">
            <a:avLst/>
          </a:prstGeom>
          <a:noFill/>
          <a:effectLst>
            <a:outerShdw blurRad="68460" dist="50800" dir="5400000" algn="ctr" rotWithShape="0">
              <a:schemeClr val="tx1">
                <a:alpha val="39000"/>
              </a:schemeClr>
            </a:outerShd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BE653B1-735B-DE9A-486B-9BFCA3003FA9}"/>
              </a:ext>
            </a:extLst>
          </p:cNvPr>
          <p:cNvSpPr txBox="1"/>
          <p:nvPr/>
        </p:nvSpPr>
        <p:spPr>
          <a:xfrm>
            <a:off x="345409" y="2712281"/>
            <a:ext cx="115011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S" sz="4400" b="1" dirty="0">
                <a:solidFill>
                  <a:schemeClr val="bg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Brush Script MT" panose="03060802040406070304" pitchFamily="66" charset="-122"/>
              </a:rPr>
              <a:t>Перлина Житомирщини</a:t>
            </a:r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Brush Script MT" panose="03060802040406070304" pitchFamily="66" charset="-122"/>
              </a:rPr>
              <a:t>: </a:t>
            </a:r>
            <a:r>
              <a:rPr lang="ru-RU" sz="4400" b="1" dirty="0" err="1">
                <a:solidFill>
                  <a:schemeClr val="bg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Brush Script MT" panose="03060802040406070304" pitchFamily="66" charset="-122"/>
              </a:rPr>
              <a:t>чим</a:t>
            </a:r>
            <a:r>
              <a:rPr lang="ru-RU" sz="4400" b="1" dirty="0">
                <a:solidFill>
                  <a:schemeClr val="bg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Brush Script MT" panose="03060802040406070304" pitchFamily="66" charset="-122"/>
              </a:rPr>
              <a:t> славиться </a:t>
            </a:r>
            <a:r>
              <a:rPr lang="ru-RU" sz="4400" b="1" dirty="0" err="1">
                <a:solidFill>
                  <a:schemeClr val="bg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Brush Script MT" panose="03060802040406070304" pitchFamily="66" charset="-122"/>
              </a:rPr>
              <a:t>місто</a:t>
            </a:r>
            <a:r>
              <a:rPr lang="ru-RU" sz="4400" b="1" dirty="0">
                <a:solidFill>
                  <a:schemeClr val="bg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Brush Script MT" panose="03060802040406070304" pitchFamily="66" charset="-122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Brush Script MT" panose="03060802040406070304" pitchFamily="66" charset="-122"/>
              </a:rPr>
              <a:t>Радомишль</a:t>
            </a:r>
            <a:r>
              <a:rPr lang="ru-RU" sz="4400" b="1" dirty="0">
                <a:solidFill>
                  <a:schemeClr val="bg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Brush Script MT" panose="03060802040406070304" pitchFamily="66" charset="-122"/>
              </a:rPr>
              <a:t> та </a:t>
            </a:r>
            <a:r>
              <a:rPr lang="ru-RU" sz="4400" b="1" dirty="0" err="1">
                <a:solidFill>
                  <a:schemeClr val="bg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Brush Script MT" panose="03060802040406070304" pitchFamily="66" charset="-122"/>
              </a:rPr>
              <a:t>чому</a:t>
            </a:r>
            <a:r>
              <a:rPr lang="ru-RU" sz="4400" b="1" dirty="0">
                <a:solidFill>
                  <a:schemeClr val="bg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Brush Script MT" panose="03060802040406070304" pitchFamily="66" charset="-122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Brush Script MT" panose="03060802040406070304" pitchFamily="66" charset="-122"/>
              </a:rPr>
              <a:t>варте</a:t>
            </a:r>
            <a:r>
              <a:rPr lang="ru-RU" sz="4400" b="1" dirty="0">
                <a:solidFill>
                  <a:schemeClr val="bg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Brush Script MT" panose="03060802040406070304" pitchFamily="66" charset="-122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Brush Script MT" panose="03060802040406070304" pitchFamily="66" charset="-122"/>
              </a:rPr>
              <a:t>уваги</a:t>
            </a:r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Brush Script MT" panose="03060802040406070304" pitchFamily="66" charset="-122"/>
              </a:rPr>
              <a:t>?</a:t>
            </a:r>
            <a:r>
              <a:rPr lang="ru-RU" sz="4400" b="1" dirty="0">
                <a:solidFill>
                  <a:schemeClr val="bg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Brush Script MT" panose="03060802040406070304" pitchFamily="66" charset="-122"/>
              </a:rPr>
              <a:t> </a:t>
            </a:r>
            <a:endParaRPr lang="ru-US" sz="4400" b="1" dirty="0">
              <a:solidFill>
                <a:schemeClr val="bg1"/>
              </a:solidFill>
              <a:latin typeface="Century Gothic" panose="020B0502020202020204" pitchFamily="34" charset="0"/>
              <a:ea typeface="Baskerville" panose="02020502070401020303" pitchFamily="18" charset="0"/>
              <a:cs typeface="Brush Script MT" panose="03060802040406070304" pitchFamily="66" charset="-122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D4AC94-AD8C-243C-523B-59E6FCFD6D96}"/>
              </a:ext>
            </a:extLst>
          </p:cNvPr>
          <p:cNvSpPr txBox="1"/>
          <p:nvPr/>
        </p:nvSpPr>
        <p:spPr>
          <a:xfrm>
            <a:off x="345409" y="4994342"/>
            <a:ext cx="104848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Trebuchet MS" panose="020B0703020202090204" pitchFamily="34" charset="0"/>
                <a:cs typeface="Apple Chancery" panose="03020702040506060504" pitchFamily="66" charset="-79"/>
              </a:rPr>
              <a:t>Автор</a:t>
            </a:r>
            <a:r>
              <a:rPr lang="en-US" b="1" dirty="0">
                <a:solidFill>
                  <a:schemeClr val="bg1"/>
                </a:solidFill>
                <a:latin typeface="Trebuchet MS" panose="020B0703020202090204" pitchFamily="34" charset="0"/>
                <a:cs typeface="Apple Chancery" panose="03020702040506060504" pitchFamily="66" charset="-79"/>
              </a:rPr>
              <a:t>:</a:t>
            </a:r>
            <a:r>
              <a:rPr lang="uk-UA" b="1" dirty="0">
                <a:solidFill>
                  <a:schemeClr val="bg1"/>
                </a:solidFill>
                <a:latin typeface="Trebuchet MS" panose="020B0703020202090204" pitchFamily="34" charset="0"/>
                <a:cs typeface="Apple Chancery" panose="03020702040506060504" pitchFamily="66" charset="-79"/>
              </a:rPr>
              <a:t> </a:t>
            </a:r>
            <a:r>
              <a:rPr lang="uk-UA" dirty="0" err="1">
                <a:solidFill>
                  <a:schemeClr val="bg1"/>
                </a:solidFill>
                <a:latin typeface="Trebuchet MS" panose="020B0703020202090204" pitchFamily="34" charset="0"/>
                <a:cs typeface="Apple Chancery" panose="03020702040506060504" pitchFamily="66" charset="-79"/>
              </a:rPr>
              <a:t>Шаргородська</a:t>
            </a:r>
            <a:r>
              <a:rPr lang="uk-UA" dirty="0">
                <a:solidFill>
                  <a:schemeClr val="bg1"/>
                </a:solidFill>
                <a:latin typeface="Trebuchet MS" panose="020B0703020202090204" pitchFamily="34" charset="0"/>
                <a:cs typeface="Apple Chancery" panose="03020702040506060504" pitchFamily="66" charset="-79"/>
              </a:rPr>
              <a:t> Анастасія Ігорівна</a:t>
            </a:r>
          </a:p>
          <a:p>
            <a:r>
              <a:rPr lang="uk-UA" dirty="0">
                <a:solidFill>
                  <a:schemeClr val="bg1"/>
                </a:solidFill>
                <a:latin typeface="Trebuchet MS" panose="020B0703020202090204" pitchFamily="34" charset="0"/>
                <a:cs typeface="Apple Chancery" panose="03020702040506060504" pitchFamily="66" charset="-79"/>
              </a:rPr>
              <a:t>Учениця 11-Б класу середньої загальноосвітньої школи №253 Святошинського району м. Києва</a:t>
            </a:r>
          </a:p>
          <a:p>
            <a:r>
              <a:rPr lang="uk-UA" b="1" dirty="0">
                <a:solidFill>
                  <a:schemeClr val="bg1"/>
                </a:solidFill>
                <a:latin typeface="Trebuchet MS" panose="020B0703020202090204" pitchFamily="34" charset="0"/>
                <a:cs typeface="Apple Chancery" panose="03020702040506060504" pitchFamily="66" charset="-79"/>
              </a:rPr>
              <a:t>Територіальне відділення МАНУ</a:t>
            </a:r>
            <a:r>
              <a:rPr lang="en-US" b="1" dirty="0">
                <a:solidFill>
                  <a:schemeClr val="bg1"/>
                </a:solidFill>
                <a:latin typeface="Trebuchet MS" panose="020B0703020202090204" pitchFamily="34" charset="0"/>
                <a:cs typeface="Apple Chancery" panose="03020702040506060504" pitchFamily="66" charset="-79"/>
              </a:rPr>
              <a:t>: </a:t>
            </a:r>
            <a:r>
              <a:rPr lang="uk-UA">
                <a:solidFill>
                  <a:schemeClr val="bg1"/>
                </a:solidFill>
                <a:latin typeface="Trebuchet MS" panose="020B0703020202090204" pitchFamily="34" charset="0"/>
                <a:cs typeface="Apple Chancery" panose="03020702040506060504" pitchFamily="66" charset="-79"/>
              </a:rPr>
              <a:t>Київське обласне територіальне </a:t>
            </a:r>
            <a:r>
              <a:rPr lang="uk-UA" dirty="0">
                <a:solidFill>
                  <a:schemeClr val="bg1"/>
                </a:solidFill>
                <a:latin typeface="Trebuchet MS" panose="020B0703020202090204" pitchFamily="34" charset="0"/>
                <a:cs typeface="Apple Chancery" panose="03020702040506060504" pitchFamily="66" charset="-79"/>
              </a:rPr>
              <a:t>відділення </a:t>
            </a:r>
          </a:p>
          <a:p>
            <a:r>
              <a:rPr lang="uk-UA" b="1" dirty="0">
                <a:solidFill>
                  <a:schemeClr val="bg1"/>
                </a:solidFill>
                <a:latin typeface="Trebuchet MS" panose="020B0703020202090204" pitchFamily="34" charset="0"/>
                <a:cs typeface="Apple Chancery" panose="03020702040506060504" pitchFamily="66" charset="-79"/>
              </a:rPr>
              <a:t>Керівник </a:t>
            </a:r>
            <a:r>
              <a:rPr lang="uk-UA" b="1" dirty="0" err="1">
                <a:solidFill>
                  <a:schemeClr val="bg1"/>
                </a:solidFill>
                <a:latin typeface="Trebuchet MS" panose="020B0703020202090204" pitchFamily="34" charset="0"/>
                <a:cs typeface="Apple Chancery" panose="03020702040506060504" pitchFamily="66" charset="-79"/>
              </a:rPr>
              <a:t>проєкту</a:t>
            </a:r>
            <a:r>
              <a:rPr lang="en-US" b="1" dirty="0">
                <a:solidFill>
                  <a:schemeClr val="bg1"/>
                </a:solidFill>
                <a:latin typeface="Trebuchet MS" panose="020B0703020202090204" pitchFamily="34" charset="0"/>
                <a:cs typeface="Apple Chancery" panose="03020702040506060504" pitchFamily="66" charset="-79"/>
              </a:rPr>
              <a:t>: </a:t>
            </a:r>
            <a:r>
              <a:rPr lang="uk-UA" dirty="0">
                <a:solidFill>
                  <a:schemeClr val="bg1"/>
                </a:solidFill>
                <a:latin typeface="Trebuchet MS" panose="020B0703020202090204" pitchFamily="34" charset="0"/>
                <a:cs typeface="Apple Chancery" panose="03020702040506060504" pitchFamily="66" charset="-79"/>
              </a:rPr>
              <a:t>Ушакова Тетяна Миколаївна, вчитель історії середньої загальноосвітньої школи №253 Святошинського району м. Києва</a:t>
            </a:r>
            <a:endParaRPr lang="uk-UA" b="1" dirty="0">
              <a:solidFill>
                <a:schemeClr val="bg1"/>
              </a:solidFill>
              <a:latin typeface="Trebuchet MS" panose="020B0703020202090204" pitchFamily="34" charset="0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4483815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Маркер контур">
            <a:extLst>
              <a:ext uri="{FF2B5EF4-FFF2-40B4-BE49-F238E27FC236}">
                <a16:creationId xmlns:a16="http://schemas.microsoft.com/office/drawing/2014/main" id="{E2E7C54A-9783-A672-FFB5-993334FFA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989" y="47846"/>
            <a:ext cx="1036675" cy="1036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D6ACDF-604C-7F81-58C6-A1851B3509E1}"/>
              </a:ext>
            </a:extLst>
          </p:cNvPr>
          <p:cNvSpPr txBox="1"/>
          <p:nvPr/>
        </p:nvSpPr>
        <p:spPr>
          <a:xfrm>
            <a:off x="1040234" y="297442"/>
            <a:ext cx="6578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S" sz="4000" b="1" dirty="0">
                <a:solidFill>
                  <a:schemeClr val="bg1"/>
                </a:solidFill>
              </a:rPr>
              <a:t>Свято-Миколаївський собор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71FFC9-7C0B-5708-E98C-F290B1FED7C4}"/>
              </a:ext>
            </a:extLst>
          </p:cNvPr>
          <p:cNvSpPr txBox="1"/>
          <p:nvPr/>
        </p:nvSpPr>
        <p:spPr>
          <a:xfrm>
            <a:off x="650095" y="1036037"/>
            <a:ext cx="5606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Наступна</a:t>
            </a:r>
            <a:r>
              <a:rPr lang="ru-RU" sz="1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наша </a:t>
            </a:r>
            <a:r>
              <a:rPr lang="ru-RU" sz="16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екскурсійна</a:t>
            </a:r>
            <a:r>
              <a:rPr lang="ru-RU" sz="1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зупинка</a:t>
            </a:r>
            <a:r>
              <a:rPr lang="ru-RU" sz="1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буде </a:t>
            </a:r>
            <a:r>
              <a:rPr lang="ru-RU" sz="16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саме</a:t>
            </a:r>
            <a:r>
              <a:rPr lang="ru-RU" sz="1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тут, </a:t>
            </a:r>
            <a:r>
              <a:rPr lang="ru-RU" sz="16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знову</a:t>
            </a:r>
            <a:r>
              <a:rPr lang="ru-RU" sz="1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ж таки, за </a:t>
            </a:r>
            <a:r>
              <a:rPr lang="ru-RU" sz="16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порадою</a:t>
            </a:r>
            <a:r>
              <a:rPr lang="ru-RU" sz="1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пані</a:t>
            </a:r>
            <a:r>
              <a:rPr lang="ru-RU" sz="1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Лілії</a:t>
            </a:r>
            <a:r>
              <a:rPr lang="ru-RU" sz="1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sp>
        <p:nvSpPr>
          <p:cNvPr id="8" name="Скругленная прямоугольная выноска 7">
            <a:extLst>
              <a:ext uri="{FF2B5EF4-FFF2-40B4-BE49-F238E27FC236}">
                <a16:creationId xmlns:a16="http://schemas.microsoft.com/office/drawing/2014/main" id="{21DEF8AD-FCED-35C0-27B5-BB9ECAE7D4F6}"/>
              </a:ext>
            </a:extLst>
          </p:cNvPr>
          <p:cNvSpPr/>
          <p:nvPr/>
        </p:nvSpPr>
        <p:spPr>
          <a:xfrm>
            <a:off x="6256762" y="983683"/>
            <a:ext cx="5204327" cy="794107"/>
          </a:xfrm>
          <a:prstGeom prst="wedgeRoundRectCallout">
            <a:avLst>
              <a:gd name="adj1" fmla="val 28197"/>
              <a:gd name="adj2" fmla="val 7961"/>
              <a:gd name="adj3" fmla="val 16667"/>
            </a:avLst>
          </a:prstGeom>
          <a:solidFill>
            <a:schemeClr val="bg1">
              <a:alpha val="37000"/>
            </a:schemeClr>
          </a:solidFill>
          <a:ln>
            <a:solidFill>
              <a:schemeClr val="bg1">
                <a:lumMod val="50000"/>
                <a:alpha val="4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S" dirty="0"/>
          </a:p>
        </p:txBody>
      </p:sp>
      <p:pic>
        <p:nvPicPr>
          <p:cNvPr id="9" name="Рисунок 8" descr="Изображение выглядит как Человеческое лицо, человек, одежд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5DFAD902-903F-4BA1-3B4B-01957E55A1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16" b="6137"/>
          <a:stretch/>
        </p:blipFill>
        <p:spPr>
          <a:xfrm>
            <a:off x="11554614" y="1103895"/>
            <a:ext cx="581212" cy="553682"/>
          </a:xfrm>
          <a:prstGeom prst="ellipse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B9DC97-E80D-1387-1394-D8393685CDFD}"/>
              </a:ext>
            </a:extLst>
          </p:cNvPr>
          <p:cNvSpPr txBox="1"/>
          <p:nvPr/>
        </p:nvSpPr>
        <p:spPr>
          <a:xfrm>
            <a:off x="6350287" y="1019724"/>
            <a:ext cx="4940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Чи</a:t>
            </a:r>
            <a:r>
              <a:rPr lang="ru-RU" sz="1200" dirty="0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вважаєте</a:t>
            </a:r>
            <a:r>
              <a:rPr lang="ru-RU" sz="1200" dirty="0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 Ви </a:t>
            </a:r>
            <a:r>
              <a:rPr lang="ru-RU" sz="1200" dirty="0" err="1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Радомишль</a:t>
            </a:r>
            <a:r>
              <a:rPr lang="ru-RU" sz="1200" dirty="0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історично</a:t>
            </a:r>
            <a:r>
              <a:rPr lang="ru-RU" sz="1200" dirty="0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важливою</a:t>
            </a:r>
            <a:r>
              <a:rPr lang="ru-RU" sz="1200" dirty="0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частиною</a:t>
            </a:r>
            <a:r>
              <a:rPr lang="ru-RU" sz="1200" dirty="0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 не </a:t>
            </a:r>
            <a:r>
              <a:rPr lang="ru-RU" sz="1200" dirty="0" err="1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лише</a:t>
            </a:r>
            <a:r>
              <a:rPr lang="ru-RU" sz="1200" dirty="0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Житомирщини</a:t>
            </a:r>
            <a:r>
              <a:rPr lang="ru-RU" sz="1200" dirty="0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, а й </a:t>
            </a:r>
            <a:r>
              <a:rPr lang="ru-RU" sz="1200" dirty="0" err="1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України</a:t>
            </a:r>
            <a:r>
              <a:rPr lang="ru-RU" sz="1200" dirty="0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вцілому</a:t>
            </a:r>
            <a:r>
              <a:rPr lang="ru-RU" sz="1200" dirty="0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? </a:t>
            </a:r>
            <a:r>
              <a:rPr lang="ru-RU" sz="1200" dirty="0" err="1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Наявність</a:t>
            </a:r>
            <a:r>
              <a:rPr lang="ru-RU" sz="1200" dirty="0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яких</a:t>
            </a:r>
            <a:r>
              <a:rPr lang="ru-RU" sz="1200" dirty="0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історичних</a:t>
            </a:r>
            <a:r>
              <a:rPr lang="ru-RU" sz="1200" dirty="0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фактів</a:t>
            </a:r>
            <a:r>
              <a:rPr lang="ru-RU" sz="1200" dirty="0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200" dirty="0" err="1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пам’яток</a:t>
            </a:r>
            <a:r>
              <a:rPr lang="ru-RU" sz="1200" dirty="0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 на </a:t>
            </a:r>
            <a:r>
              <a:rPr lang="ru-RU" sz="1200" dirty="0" err="1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території</a:t>
            </a:r>
            <a:r>
              <a:rPr lang="ru-RU" sz="1200" dirty="0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міста</a:t>
            </a:r>
            <a:r>
              <a:rPr lang="ru-RU" sz="1200" dirty="0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може</a:t>
            </a:r>
            <a:r>
              <a:rPr lang="ru-RU" sz="1200" dirty="0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підтвердити</a:t>
            </a:r>
            <a:r>
              <a:rPr lang="ru-RU" sz="1200" dirty="0">
                <a:solidFill>
                  <a:schemeClr val="accent4">
                    <a:lumMod val="50000"/>
                    <a:alpha val="55000"/>
                  </a:schemeClr>
                </a:solidFill>
                <a:effectLst/>
                <a:latin typeface="Aptos" panose="020B0004020202020204" pitchFamily="34" charset="0"/>
              </a:rPr>
              <a:t> вашу думку?</a:t>
            </a:r>
          </a:p>
        </p:txBody>
      </p:sp>
      <p:sp>
        <p:nvSpPr>
          <p:cNvPr id="12" name="Скругленная прямоугольная выноска 11">
            <a:extLst>
              <a:ext uri="{FF2B5EF4-FFF2-40B4-BE49-F238E27FC236}">
                <a16:creationId xmlns:a16="http://schemas.microsoft.com/office/drawing/2014/main" id="{8E242017-8FFA-3C57-2F95-348FB06ABA78}"/>
              </a:ext>
            </a:extLst>
          </p:cNvPr>
          <p:cNvSpPr/>
          <p:nvPr/>
        </p:nvSpPr>
        <p:spPr>
          <a:xfrm>
            <a:off x="6278497" y="1912570"/>
            <a:ext cx="5182592" cy="516089"/>
          </a:xfrm>
          <a:prstGeom prst="wedgeRoundRectCallout">
            <a:avLst>
              <a:gd name="adj1" fmla="val 26309"/>
              <a:gd name="adj2" fmla="val 36168"/>
              <a:gd name="adj3" fmla="val 16667"/>
            </a:avLst>
          </a:prstGeom>
          <a:solidFill>
            <a:schemeClr val="bg1">
              <a:alpha val="37000"/>
            </a:schemeClr>
          </a:solidFill>
          <a:ln>
            <a:solidFill>
              <a:schemeClr val="bg1">
                <a:lumMod val="50000"/>
                <a:alpha val="4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E9AD29-84F5-9662-67EE-A209495C191A}"/>
              </a:ext>
            </a:extLst>
          </p:cNvPr>
          <p:cNvSpPr txBox="1"/>
          <p:nvPr/>
        </p:nvSpPr>
        <p:spPr>
          <a:xfrm>
            <a:off x="6337618" y="1925393"/>
            <a:ext cx="5216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S" sz="1200" dirty="0">
                <a:solidFill>
                  <a:schemeClr val="accent4">
                    <a:lumMod val="50000"/>
                    <a:alpha val="54643"/>
                  </a:schemeClr>
                </a:solidFill>
                <a:effectLst/>
                <a:latin typeface="Aptos" panose="020B0004020202020204" pitchFamily="34" charset="0"/>
              </a:rPr>
              <a:t>🏰 </a:t>
            </a:r>
            <a:r>
              <a:rPr lang="ru-RU" sz="1200" dirty="0">
                <a:solidFill>
                  <a:schemeClr val="accent4">
                    <a:lumMod val="50000"/>
                    <a:alpha val="54643"/>
                  </a:schemeClr>
                </a:solidFill>
                <a:effectLst/>
                <a:latin typeface="Aptos" panose="020B0004020202020204" pitchFamily="34" charset="0"/>
              </a:rPr>
              <a:t>Замок, </a:t>
            </a:r>
            <a:r>
              <a:rPr lang="ru-RU" sz="1200" dirty="0" err="1">
                <a:solidFill>
                  <a:schemeClr val="accent4">
                    <a:lumMod val="50000"/>
                    <a:alpha val="54643"/>
                  </a:schemeClr>
                </a:solidFill>
                <a:effectLst/>
                <a:latin typeface="Aptos" panose="020B0004020202020204" pitchFamily="34" charset="0"/>
              </a:rPr>
              <a:t>звичайно</a:t>
            </a:r>
            <a:r>
              <a:rPr lang="ru-RU" sz="1200" dirty="0">
                <a:solidFill>
                  <a:schemeClr val="accent4">
                    <a:lumMod val="50000"/>
                    <a:alpha val="54643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200" dirty="0" err="1">
                <a:solidFill>
                  <a:schemeClr val="accent4">
                    <a:lumMod val="50000"/>
                    <a:alpha val="54643"/>
                  </a:schemeClr>
                </a:solidFill>
                <a:effectLst/>
                <a:latin typeface="Aptos" panose="020B0004020202020204" pitchFamily="34" charset="0"/>
              </a:rPr>
              <a:t>також</a:t>
            </a:r>
            <a:r>
              <a:rPr lang="ru-RU" sz="1200" dirty="0">
                <a:solidFill>
                  <a:schemeClr val="accent4">
                    <a:lumMod val="50000"/>
                    <a:alpha val="54643"/>
                  </a:schemeClr>
                </a:solidFill>
                <a:effectLst/>
                <a:latin typeface="Aptos" panose="020B0004020202020204" pitchFamily="34" charset="0"/>
              </a:rPr>
              <a:t>  </a:t>
            </a:r>
            <a:r>
              <a:rPr lang="ru-RU" sz="1200" dirty="0" err="1">
                <a:solidFill>
                  <a:schemeClr val="accent4">
                    <a:lumMod val="50000"/>
                    <a:alpha val="54643"/>
                  </a:schemeClr>
                </a:solidFill>
                <a:effectLst/>
                <a:latin typeface="Aptos" panose="020B0004020202020204" pitchFamily="34" charset="0"/>
              </a:rPr>
              <a:t>Миколаївський</a:t>
            </a:r>
            <a:r>
              <a:rPr lang="ru-RU" sz="1200" dirty="0">
                <a:solidFill>
                  <a:schemeClr val="accent4">
                    <a:lumMod val="50000"/>
                    <a:alpha val="54643"/>
                  </a:schemeClr>
                </a:solidFill>
                <a:effectLst/>
                <a:latin typeface="Aptos" panose="020B0004020202020204" pitchFamily="34" charset="0"/>
              </a:rPr>
              <a:t> Собор, </a:t>
            </a:r>
            <a:r>
              <a:rPr lang="ru-RU" sz="1200" dirty="0" err="1">
                <a:solidFill>
                  <a:schemeClr val="accent4">
                    <a:lumMod val="50000"/>
                    <a:alpha val="54643"/>
                  </a:schemeClr>
                </a:solidFill>
                <a:effectLst/>
                <a:latin typeface="Aptos" panose="020B0004020202020204" pitchFamily="34" charset="0"/>
              </a:rPr>
              <a:t>Радомишльські</a:t>
            </a:r>
            <a:r>
              <a:rPr lang="ru-RU" sz="1200" dirty="0">
                <a:solidFill>
                  <a:schemeClr val="accent4">
                    <a:lumMod val="50000"/>
                    <a:alpha val="54643"/>
                  </a:schemeClr>
                </a:solidFill>
                <a:effectLst/>
                <a:latin typeface="Aptos" panose="020B0004020202020204" pitchFamily="34" charset="0"/>
              </a:rPr>
              <a:t> дуби, </a:t>
            </a:r>
            <a:r>
              <a:rPr lang="ru-RU" sz="1200" dirty="0" err="1">
                <a:solidFill>
                  <a:schemeClr val="accent4">
                    <a:lumMod val="50000"/>
                    <a:alpha val="54643"/>
                  </a:schemeClr>
                </a:solidFill>
                <a:effectLst/>
                <a:latin typeface="Aptos" panose="020B0004020202020204" pitchFamily="34" charset="0"/>
              </a:rPr>
              <a:t>яким</a:t>
            </a:r>
            <a:r>
              <a:rPr lang="ru-RU" sz="1200" dirty="0">
                <a:solidFill>
                  <a:schemeClr val="accent4">
                    <a:lumMod val="50000"/>
                    <a:alpha val="54643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accent4">
                    <a:lumMod val="50000"/>
                    <a:alpha val="54643"/>
                  </a:schemeClr>
                </a:solidFill>
                <a:effectLst/>
                <a:latin typeface="Aptos" panose="020B0004020202020204" pitchFamily="34" charset="0"/>
              </a:rPr>
              <a:t>понад</a:t>
            </a:r>
            <a:r>
              <a:rPr lang="ru-RU" sz="1200" dirty="0">
                <a:solidFill>
                  <a:schemeClr val="accent4">
                    <a:lumMod val="50000"/>
                    <a:alpha val="54643"/>
                  </a:schemeClr>
                </a:solidFill>
                <a:effectLst/>
                <a:latin typeface="Aptos" panose="020B0004020202020204" pitchFamily="34" charset="0"/>
              </a:rPr>
              <a:t> 400 </a:t>
            </a:r>
            <a:r>
              <a:rPr lang="ru-RU" sz="1200" dirty="0" err="1">
                <a:solidFill>
                  <a:schemeClr val="accent4">
                    <a:lumMod val="50000"/>
                    <a:alpha val="54643"/>
                  </a:schemeClr>
                </a:solidFill>
                <a:effectLst/>
                <a:latin typeface="Aptos" panose="020B0004020202020204" pitchFamily="34" charset="0"/>
              </a:rPr>
              <a:t>років</a:t>
            </a:r>
            <a:endParaRPr lang="ru-RU" sz="1200" dirty="0">
              <a:solidFill>
                <a:schemeClr val="accent4">
                  <a:lumMod val="50000"/>
                  <a:alpha val="54643"/>
                </a:schemeClr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15" name="Рисунок 14" descr="Изображение выглядит как Человеческое лицо, человек, портрет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8D3397F5-65AD-70C5-5C25-DCEDF6B6C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4614" y="1879371"/>
            <a:ext cx="581212" cy="581212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51DEE0-9DCF-73DE-F28D-E45AF2294B62}"/>
              </a:ext>
            </a:extLst>
          </p:cNvPr>
          <p:cNvSpPr txBox="1"/>
          <p:nvPr/>
        </p:nvSpPr>
        <p:spPr>
          <a:xfrm>
            <a:off x="476863" y="6144683"/>
            <a:ext cx="1003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Особисто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я 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бачила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собор 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лише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ззовні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і, 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чесно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кажучи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мені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дуже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сподобались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гармонійно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поєднані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простота та 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витонченість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цієї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релігійної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споруди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Фотографії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вийшли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дуже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затишними</a:t>
            </a:r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та </a:t>
            </a:r>
            <a:r>
              <a:rPr lang="ru-RU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мінімалістичними</a:t>
            </a:r>
            <a:endParaRPr lang="ru-US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D5F7DA-BEE6-A49B-68D1-14833AEAC1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5" t="5999" r="-565" b="12362"/>
          <a:stretch/>
        </p:blipFill>
        <p:spPr>
          <a:xfrm>
            <a:off x="730911" y="1731105"/>
            <a:ext cx="3849132" cy="41898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C72BBDC-BC06-86DE-AAF1-2B6158D214A0}"/>
              </a:ext>
            </a:extLst>
          </p:cNvPr>
          <p:cNvSpPr txBox="1"/>
          <p:nvPr/>
        </p:nvSpPr>
        <p:spPr>
          <a:xfrm>
            <a:off x="4763387" y="2765981"/>
            <a:ext cx="73724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Храм Святого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Миколая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в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Радомишлі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закладений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в 1864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році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.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Історія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його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споруди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тісно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пов`язана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з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історією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Володимирського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собору в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Києві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.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Розписом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храму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займалися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П.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Свідомський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і В.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Котарбінський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які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працювали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разом з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київськими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майстрами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розписували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ікони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.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Передбачається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що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церква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Святого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Миколая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була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особливою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майстернею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для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молодих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художників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оскільки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святиня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оформлена за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ескізами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з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розписів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2000" b="0" i="0" dirty="0" err="1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Володимирського</a:t>
            </a:r>
            <a:r>
              <a:rPr lang="ru-RU" sz="2000" b="0" i="0" dirty="0">
                <a:solidFill>
                  <a:srgbClr val="1D1D1B"/>
                </a:solidFill>
                <a:effectLst/>
                <a:latin typeface="Century Gothic" panose="020B0502020202020204" pitchFamily="34" charset="0"/>
              </a:rPr>
              <a:t> собору</a:t>
            </a:r>
            <a:endParaRPr lang="ru-US" sz="2000" dirty="0">
              <a:latin typeface="Century Gothic" panose="020B0502020202020204" pitchFamily="34" charset="0"/>
            </a:endParaRPr>
          </a:p>
        </p:txBody>
      </p:sp>
      <p:pic>
        <p:nvPicPr>
          <p:cNvPr id="25" name="Рисунок 24" descr="Линия со стрелкой: изгиб по часовой стрелке контур">
            <a:extLst>
              <a:ext uri="{FF2B5EF4-FFF2-40B4-BE49-F238E27FC236}">
                <a16:creationId xmlns:a16="http://schemas.microsoft.com/office/drawing/2014/main" id="{BF672702-37F0-20EB-69C7-B95AEE019E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056503">
            <a:off x="19663" y="5524101"/>
            <a:ext cx="914400" cy="914400"/>
          </a:xfrm>
          <a:prstGeom prst="rect">
            <a:avLst/>
          </a:prstGeom>
        </p:spPr>
      </p:pic>
      <p:pic>
        <p:nvPicPr>
          <p:cNvPr id="27" name="Рисунок 26" descr="Значок 10 контур">
            <a:extLst>
              <a:ext uri="{FF2B5EF4-FFF2-40B4-BE49-F238E27FC236}">
                <a16:creationId xmlns:a16="http://schemas.microsoft.com/office/drawing/2014/main" id="{B3720221-EBEC-A472-FA98-2A6A1D3FE7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77253" y="6194356"/>
            <a:ext cx="473547" cy="47354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D56A7A-009B-F174-E6A9-B73912E6B2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400" y="1317"/>
            <a:ext cx="12141226" cy="681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3580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-облако 6">
            <a:extLst>
              <a:ext uri="{FF2B5EF4-FFF2-40B4-BE49-F238E27FC236}">
                <a16:creationId xmlns:a16="http://schemas.microsoft.com/office/drawing/2014/main" id="{04E1893D-35CF-6E97-AA13-080B9BE54F84}"/>
              </a:ext>
            </a:extLst>
          </p:cNvPr>
          <p:cNvSpPr/>
          <p:nvPr/>
        </p:nvSpPr>
        <p:spPr>
          <a:xfrm>
            <a:off x="300464" y="1360967"/>
            <a:ext cx="8482030" cy="4896294"/>
          </a:xfrm>
          <a:prstGeom prst="cloudCallout">
            <a:avLst>
              <a:gd name="adj1" fmla="val -45139"/>
              <a:gd name="adj2" fmla="val 52412"/>
            </a:avLst>
          </a:prstGeom>
          <a:solidFill>
            <a:schemeClr val="tx2">
              <a:lumMod val="25000"/>
              <a:lumOff val="75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C8163-8484-E1EB-D5D3-5345EAC99835}"/>
              </a:ext>
            </a:extLst>
          </p:cNvPr>
          <p:cNvSpPr txBox="1"/>
          <p:nvPr/>
        </p:nvSpPr>
        <p:spPr>
          <a:xfrm>
            <a:off x="3961350" y="207040"/>
            <a:ext cx="4269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S" sz="5400" b="1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Цікавий факт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970AA-BEE6-0325-8D5B-A00AF2C64F55}"/>
              </a:ext>
            </a:extLst>
          </p:cNvPr>
          <p:cNvSpPr txBox="1"/>
          <p:nvPr/>
        </p:nvSpPr>
        <p:spPr>
          <a:xfrm>
            <a:off x="989481" y="2470644"/>
            <a:ext cx="762289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У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місті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Радомишлі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15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грудня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1996 року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народився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Зінченко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Олександр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Володимирович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-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захисник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та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півзахисник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збірної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України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з футболу, а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також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англійського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клубу «Арсенал».</a:t>
            </a:r>
          </a:p>
          <a:p>
            <a:pPr algn="ctr"/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Саме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тут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він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і почав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формувати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з себе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футбольну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зірку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,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прийшовши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у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віці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шести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років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до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групи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, яку набирав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його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, на той час,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майбутній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тренер -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Сергій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Борецький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.</a:t>
            </a:r>
          </a:p>
          <a:p>
            <a:pPr algn="ctr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Зараз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чоловік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забиває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блискучі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голи у ворота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найвизначніших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стадіонів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світу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,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проте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початок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його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успіху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закладено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саме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на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радомишльському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стадіоні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 «Авангард».</a:t>
            </a:r>
          </a:p>
        </p:txBody>
      </p:sp>
      <p:pic>
        <p:nvPicPr>
          <p:cNvPr id="1026" name="Picture 2" descr="Oleksandr Zinchenko - Офіційний сайт Української асоціацїї футболу">
            <a:extLst>
              <a:ext uri="{FF2B5EF4-FFF2-40B4-BE49-F238E27FC236}">
                <a16:creationId xmlns:a16="http://schemas.microsoft.com/office/drawing/2014/main" id="{78F1652E-87A0-2936-65A4-0EE9562E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t="2255" r="8450" b="40465"/>
          <a:stretch/>
        </p:blipFill>
        <p:spPr bwMode="auto">
          <a:xfrm>
            <a:off x="9039081" y="1727793"/>
            <a:ext cx="3063662" cy="3099390"/>
          </a:xfrm>
          <a:prstGeom prst="ellipse">
            <a:avLst/>
          </a:prstGeom>
          <a:noFill/>
          <a:ln>
            <a:solidFill>
              <a:schemeClr val="tx2">
                <a:lumMod val="90000"/>
                <a:lumOff val="10000"/>
                <a:alpha val="88318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D0D16D-CB4B-5D45-CCBD-A9B20A777226}"/>
              </a:ext>
            </a:extLst>
          </p:cNvPr>
          <p:cNvSpPr txBox="1"/>
          <p:nvPr/>
        </p:nvSpPr>
        <p:spPr>
          <a:xfrm>
            <a:off x="9397286" y="4854743"/>
            <a:ext cx="2404993" cy="40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S" sz="2000" i="1" dirty="0">
                <a:solidFill>
                  <a:schemeClr val="accent4">
                    <a:lumMod val="75000"/>
                    <a:alpha val="49000"/>
                  </a:schemeClr>
                </a:solidFill>
              </a:rPr>
              <a:t>Олександр Зінченко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BBAE4B-01D2-C1BD-DE2D-A712B9E4B059}"/>
              </a:ext>
            </a:extLst>
          </p:cNvPr>
          <p:cNvSpPr txBox="1"/>
          <p:nvPr/>
        </p:nvSpPr>
        <p:spPr>
          <a:xfrm flipH="1">
            <a:off x="11599279" y="6279372"/>
            <a:ext cx="457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S" sz="1600" dirty="0">
                <a:solidFill>
                  <a:schemeClr val="tx1">
                    <a:alpha val="75000"/>
                  </a:schemeClr>
                </a:solidFill>
                <a:cs typeface="Al Nile" pitchFamily="2" charset="-78"/>
              </a:rPr>
              <a:t>11</a:t>
            </a:r>
          </a:p>
        </p:txBody>
      </p:sp>
      <p:pic>
        <p:nvPicPr>
          <p:cNvPr id="19" name="Рисунок 18" descr="Круги Харви 100% контур">
            <a:extLst>
              <a:ext uri="{FF2B5EF4-FFF2-40B4-BE49-F238E27FC236}">
                <a16:creationId xmlns:a16="http://schemas.microsoft.com/office/drawing/2014/main" id="{B1597EE1-74C9-4AB9-FC20-7F0F29154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73678" y="6220048"/>
            <a:ext cx="457202" cy="4572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F9374F-D2C8-A6B7-21FD-FCA8EDEE2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33" y="45500"/>
            <a:ext cx="12148332" cy="67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2437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CA3849-B55D-2724-BCD1-E2A076FCDB44}"/>
              </a:ext>
            </a:extLst>
          </p:cNvPr>
          <p:cNvSpPr txBox="1"/>
          <p:nvPr/>
        </p:nvSpPr>
        <p:spPr>
          <a:xfrm>
            <a:off x="990600" y="330200"/>
            <a:ext cx="535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Радомишльські дуби </a:t>
            </a:r>
            <a:endParaRPr lang="ru-US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Маркер контур">
            <a:extLst>
              <a:ext uri="{FF2B5EF4-FFF2-40B4-BE49-F238E27FC236}">
                <a16:creationId xmlns:a16="http://schemas.microsoft.com/office/drawing/2014/main" id="{0AAA3184-7350-9D4E-4DFF-B085656E9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789" y="1411"/>
            <a:ext cx="1036675" cy="1036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73C141-0211-2EFC-FC68-4E5E64EAE25C}"/>
              </a:ext>
            </a:extLst>
          </p:cNvPr>
          <p:cNvSpPr txBox="1"/>
          <p:nvPr/>
        </p:nvSpPr>
        <p:spPr>
          <a:xfrm>
            <a:off x="990600" y="1038086"/>
            <a:ext cx="7268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S" dirty="0">
                <a:solidFill>
                  <a:schemeClr val="bg1">
                    <a:lumMod val="95000"/>
                  </a:schemeClr>
                </a:solidFill>
              </a:rPr>
              <a:t>Останній пункт призначення нашої міні-подорожі містом буде саме тут </a:t>
            </a:r>
          </a:p>
        </p:txBody>
      </p:sp>
      <p:pic>
        <p:nvPicPr>
          <p:cNvPr id="6" name="Рисунок 5" descr="Линия со стрелкой: изгиб против часовой стрелки контур">
            <a:extLst>
              <a:ext uri="{FF2B5EF4-FFF2-40B4-BE49-F238E27FC236}">
                <a16:creationId xmlns:a16="http://schemas.microsoft.com/office/drawing/2014/main" id="{7A5F882F-5E6F-A2E7-8DD0-BA8F508D6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283996">
            <a:off x="7503684" y="374851"/>
            <a:ext cx="914400" cy="914400"/>
          </a:xfrm>
          <a:prstGeom prst="rect">
            <a:avLst/>
          </a:prstGeom>
        </p:spPr>
      </p:pic>
      <p:pic>
        <p:nvPicPr>
          <p:cNvPr id="1026" name="Picture 2" descr="Радомишльські Дуби - пам'ятка природи — екскурсії Радомишлем, замок  Радомишль, екскурсійні маршрути, радомишляни, фотоРадомишль, фотографії  радомишля, історія Радомишля, легенди Радомишля.">
            <a:extLst>
              <a:ext uri="{FF2B5EF4-FFF2-40B4-BE49-F238E27FC236}">
                <a16:creationId xmlns:a16="http://schemas.microsoft.com/office/drawing/2014/main" id="{AD39A76C-E430-E38E-2D28-FC3E77CE8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37" b="5066"/>
          <a:stretch/>
        </p:blipFill>
        <p:spPr bwMode="auto">
          <a:xfrm>
            <a:off x="8253869" y="1805689"/>
            <a:ext cx="3603221" cy="428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F2892E-DB5C-1CD9-A114-260CFD120845}"/>
              </a:ext>
            </a:extLst>
          </p:cNvPr>
          <p:cNvSpPr txBox="1"/>
          <p:nvPr/>
        </p:nvSpPr>
        <p:spPr>
          <a:xfrm>
            <a:off x="254589" y="1841295"/>
            <a:ext cx="785636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Century Gothic" panose="020B0502020202020204" pitchFamily="34" charset="0"/>
              </a:rPr>
              <a:t>Ці</a:t>
            </a:r>
            <a:r>
              <a:rPr lang="ru-RU" dirty="0">
                <a:latin typeface="Century Gothic" panose="020B0502020202020204" pitchFamily="34" charset="0"/>
              </a:rPr>
              <a:t> дуби </a:t>
            </a:r>
            <a:r>
              <a:rPr lang="ru-RU" dirty="0" err="1">
                <a:latin typeface="Century Gothic" panose="020B0502020202020204" pitchFamily="34" charset="0"/>
              </a:rPr>
              <a:t>мають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вік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більше</a:t>
            </a:r>
            <a:r>
              <a:rPr lang="ru-RU" dirty="0">
                <a:latin typeface="Century Gothic" panose="020B0502020202020204" pitchFamily="34" charset="0"/>
              </a:rPr>
              <a:t> 400 </a:t>
            </a:r>
            <a:r>
              <a:rPr lang="ru-RU" dirty="0" err="1">
                <a:latin typeface="Century Gothic" panose="020B0502020202020204" pitchFamily="34" charset="0"/>
              </a:rPr>
              <a:t>років</a:t>
            </a:r>
            <a:r>
              <a:rPr lang="ru-RU" dirty="0">
                <a:latin typeface="Century Gothic" panose="020B0502020202020204" pitchFamily="34" charset="0"/>
              </a:rPr>
              <a:t>. </a:t>
            </a:r>
            <a:r>
              <a:rPr lang="ru-RU" dirty="0" err="1">
                <a:latin typeface="Century Gothic" panose="020B0502020202020204" pitchFamily="34" charset="0"/>
              </a:rPr>
              <a:t>Із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покоління</a:t>
            </a:r>
            <a:r>
              <a:rPr lang="ru-RU" dirty="0">
                <a:latin typeface="Century Gothic" panose="020B0502020202020204" pitchFamily="34" charset="0"/>
              </a:rPr>
              <a:t> в </a:t>
            </a:r>
            <a:r>
              <a:rPr lang="ru-RU" dirty="0" err="1">
                <a:latin typeface="Century Gothic" panose="020B0502020202020204" pitchFamily="34" charset="0"/>
              </a:rPr>
              <a:t>покоління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радомишлян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передається</a:t>
            </a:r>
            <a:r>
              <a:rPr lang="ru-RU" dirty="0">
                <a:latin typeface="Century Gothic" panose="020B0502020202020204" pitchFamily="34" charset="0"/>
              </a:rPr>
              <a:t> легенда, </a:t>
            </a:r>
            <a:r>
              <a:rPr lang="ru-RU" dirty="0" err="1">
                <a:latin typeface="Century Gothic" panose="020B0502020202020204" pitchFamily="34" charset="0"/>
              </a:rPr>
              <a:t>що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ці</a:t>
            </a:r>
            <a:r>
              <a:rPr lang="ru-RU" dirty="0">
                <a:latin typeface="Century Gothic" panose="020B0502020202020204" pitchFamily="34" charset="0"/>
              </a:rPr>
              <a:t> дуби-</a:t>
            </a:r>
            <a:r>
              <a:rPr lang="ru-RU" dirty="0" err="1">
                <a:latin typeface="Century Gothic" panose="020B0502020202020204" pitchFamily="34" charset="0"/>
              </a:rPr>
              <a:t>старожили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пам’ятають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ще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гетьмана</a:t>
            </a:r>
            <a:r>
              <a:rPr lang="ru-RU" dirty="0">
                <a:latin typeface="Century Gothic" panose="020B0502020202020204" pitchFamily="34" charset="0"/>
              </a:rPr>
              <a:t> Богдана </a:t>
            </a:r>
            <a:r>
              <a:rPr lang="ru-RU" dirty="0" err="1">
                <a:latin typeface="Century Gothic" panose="020B0502020202020204" pitchFamily="34" charset="0"/>
              </a:rPr>
              <a:t>Хмельницького</a:t>
            </a:r>
            <a:r>
              <a:rPr lang="ru-RU" dirty="0">
                <a:latin typeface="Century Gothic" panose="020B0502020202020204" pitchFamily="34" charset="0"/>
              </a:rPr>
              <a:t>, </a:t>
            </a:r>
            <a:r>
              <a:rPr lang="ru-RU" dirty="0" err="1">
                <a:latin typeface="Century Gothic" panose="020B0502020202020204" pitchFamily="34" charset="0"/>
              </a:rPr>
              <a:t>який</a:t>
            </a:r>
            <a:r>
              <a:rPr lang="ru-RU" dirty="0">
                <a:latin typeface="Century Gothic" panose="020B0502020202020204" pitchFamily="34" charset="0"/>
              </a:rPr>
              <a:t> в одному </a:t>
            </a:r>
            <a:r>
              <a:rPr lang="ru-RU" dirty="0" err="1">
                <a:latin typeface="Century Gothic" panose="020B0502020202020204" pitchFamily="34" charset="0"/>
              </a:rPr>
              <a:t>із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своїх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походів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відпочивав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під</a:t>
            </a:r>
            <a:r>
              <a:rPr lang="ru-RU" dirty="0">
                <a:latin typeface="Century Gothic" panose="020B0502020202020204" pitchFamily="34" charset="0"/>
              </a:rPr>
              <a:t> ними </a:t>
            </a:r>
            <a:r>
              <a:rPr lang="ru-RU" dirty="0" err="1">
                <a:latin typeface="Century Gothic" panose="020B0502020202020204" pitchFamily="34" charset="0"/>
              </a:rPr>
              <a:t>із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своїм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військом</a:t>
            </a:r>
            <a:r>
              <a:rPr lang="ru-RU" dirty="0">
                <a:latin typeface="Century Gothic" panose="020B0502020202020204" pitchFamily="34" charset="0"/>
              </a:rPr>
              <a:t>. </a:t>
            </a:r>
            <a:r>
              <a:rPr lang="ru-RU" dirty="0" err="1">
                <a:latin typeface="Century Gothic" panose="020B0502020202020204" pitchFamily="34" charset="0"/>
              </a:rPr>
              <a:t>Поруч</a:t>
            </a:r>
            <a:r>
              <a:rPr lang="ru-RU" dirty="0">
                <a:latin typeface="Century Gothic" panose="020B0502020202020204" pitchFamily="34" charset="0"/>
              </a:rPr>
              <a:t> з дубами маленькому </a:t>
            </a:r>
            <a:r>
              <a:rPr lang="ru-RU" dirty="0" err="1">
                <a:latin typeface="Century Gothic" panose="020B0502020202020204" pitchFamily="34" charset="0"/>
              </a:rPr>
              <a:t>рівчачку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надає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життя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джерело</a:t>
            </a:r>
            <a:r>
              <a:rPr lang="ru-RU" dirty="0">
                <a:latin typeface="Century Gothic" panose="020B0502020202020204" pitchFamily="34" charset="0"/>
              </a:rPr>
              <a:t>. </a:t>
            </a:r>
            <a:r>
              <a:rPr lang="ru-RU" dirty="0" err="1">
                <a:latin typeface="Century Gothic" panose="020B0502020202020204" pitchFamily="34" charset="0"/>
              </a:rPr>
              <a:t>Богданові</a:t>
            </a:r>
            <a:r>
              <a:rPr lang="ru-RU" dirty="0">
                <a:latin typeface="Century Gothic" panose="020B0502020202020204" pitchFamily="34" charset="0"/>
              </a:rPr>
              <a:t> дуби </a:t>
            </a:r>
            <a:r>
              <a:rPr lang="ru-RU" dirty="0" err="1">
                <a:latin typeface="Century Gothic" panose="020B0502020202020204" pitchFamily="34" charset="0"/>
              </a:rPr>
              <a:t>здавна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шанувалися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радомишлянами</a:t>
            </a:r>
            <a:r>
              <a:rPr lang="ru-RU" dirty="0">
                <a:latin typeface="Century Gothic" panose="020B0502020202020204" pitchFamily="34" charset="0"/>
              </a:rPr>
              <a:t>, </a:t>
            </a:r>
            <a:r>
              <a:rPr lang="ru-RU" dirty="0" err="1">
                <a:latin typeface="Century Gothic" panose="020B0502020202020204" pitchFamily="34" charset="0"/>
              </a:rPr>
              <a:t>які</a:t>
            </a:r>
            <a:r>
              <a:rPr lang="ru-RU" dirty="0">
                <a:latin typeface="Century Gothic" panose="020B0502020202020204" pitchFamily="34" charset="0"/>
              </a:rPr>
              <a:t> з </a:t>
            </a:r>
            <a:r>
              <a:rPr lang="ru-RU" dirty="0" err="1">
                <a:latin typeface="Century Gothic" panose="020B0502020202020204" pitchFamily="34" charset="0"/>
              </a:rPr>
              <a:t>покоління</a:t>
            </a:r>
            <a:r>
              <a:rPr lang="ru-RU" dirty="0">
                <a:latin typeface="Century Gothic" panose="020B0502020202020204" pitchFamily="34" charset="0"/>
              </a:rPr>
              <a:t> в </a:t>
            </a:r>
            <a:r>
              <a:rPr lang="ru-RU" dirty="0" err="1">
                <a:latin typeface="Century Gothic" panose="020B0502020202020204" pitchFamily="34" charset="0"/>
              </a:rPr>
              <a:t>покоління</a:t>
            </a:r>
            <a:r>
              <a:rPr lang="ru-RU" dirty="0">
                <a:latin typeface="Century Gothic" panose="020B0502020202020204" pitchFamily="34" charset="0"/>
              </a:rPr>
              <a:t> берегли </a:t>
            </a:r>
            <a:r>
              <a:rPr lang="ru-RU" dirty="0" err="1">
                <a:latin typeface="Century Gothic" panose="020B0502020202020204" pitchFamily="34" charset="0"/>
              </a:rPr>
              <a:t>пам’ять</a:t>
            </a:r>
            <a:r>
              <a:rPr lang="ru-RU" dirty="0">
                <a:latin typeface="Century Gothic" panose="020B0502020202020204" pitchFamily="34" charset="0"/>
              </a:rPr>
              <a:t> про </a:t>
            </a:r>
            <a:r>
              <a:rPr lang="ru-RU" dirty="0" err="1">
                <a:latin typeface="Century Gothic" panose="020B0502020202020204" pitchFamily="34" charset="0"/>
              </a:rPr>
              <a:t>славних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козацьких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звитяжців</a:t>
            </a:r>
            <a:r>
              <a:rPr lang="ru-RU" dirty="0">
                <a:latin typeface="Century Gothic" panose="020B0502020202020204" pitchFamily="34" charset="0"/>
              </a:rPr>
              <a:t>. </a:t>
            </a:r>
            <a:r>
              <a:rPr lang="ru-RU" dirty="0" err="1">
                <a:latin typeface="Century Gothic" panose="020B0502020202020204" pitchFamily="34" charset="0"/>
              </a:rPr>
              <a:t>Нині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городяни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зовуть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це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місце</a:t>
            </a:r>
            <a:r>
              <a:rPr lang="ru-RU" dirty="0">
                <a:latin typeface="Century Gothic" panose="020B0502020202020204" pitchFamily="34" charset="0"/>
              </a:rPr>
              <a:t> «</a:t>
            </a:r>
            <a:r>
              <a:rPr lang="ru-RU" dirty="0" err="1">
                <a:latin typeface="Century Gothic" panose="020B0502020202020204" pitchFamily="34" charset="0"/>
              </a:rPr>
              <a:t>Криниченькою</a:t>
            </a:r>
            <a:r>
              <a:rPr lang="ru-RU" dirty="0">
                <a:latin typeface="Century Gothic" panose="020B0502020202020204" pitchFamily="34" charset="0"/>
              </a:rPr>
              <a:t>», «Три дуби».</a:t>
            </a:r>
          </a:p>
          <a:p>
            <a:pPr algn="just"/>
            <a:r>
              <a:rPr lang="ru-RU" dirty="0">
                <a:latin typeface="Century Gothic" panose="020B0502020202020204" pitchFamily="34" charset="0"/>
              </a:rPr>
              <a:t>А у </a:t>
            </a:r>
            <a:r>
              <a:rPr lang="sk-SK" dirty="0">
                <a:latin typeface="Century Gothic" panose="020B0502020202020204" pitchFamily="34" charset="0"/>
              </a:rPr>
              <a:t>XIX - </a:t>
            </a:r>
            <a:r>
              <a:rPr lang="ru-RU" dirty="0">
                <a:latin typeface="Century Gothic" panose="020B0502020202020204" pitchFamily="34" charset="0"/>
              </a:rPr>
              <a:t>на початку </a:t>
            </a:r>
            <a:r>
              <a:rPr lang="sk-SK" dirty="0">
                <a:latin typeface="Century Gothic" panose="020B0502020202020204" pitchFamily="34" charset="0"/>
              </a:rPr>
              <a:t>XX </a:t>
            </a:r>
            <a:r>
              <a:rPr lang="ru-RU" dirty="0" err="1">
                <a:latin typeface="Century Gothic" panose="020B0502020202020204" pitchFamily="34" charset="0"/>
              </a:rPr>
              <a:t>сторіччя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його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називали</a:t>
            </a:r>
            <a:r>
              <a:rPr lang="ru-RU" dirty="0">
                <a:latin typeface="Century Gothic" panose="020B0502020202020204" pitchFamily="34" charset="0"/>
              </a:rPr>
              <a:t> й «Майданом». </a:t>
            </a:r>
            <a:r>
              <a:rPr lang="ru-RU" dirty="0" err="1">
                <a:latin typeface="Century Gothic" panose="020B0502020202020204" pitchFamily="34" charset="0"/>
              </a:rPr>
              <a:t>Тодішні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міщани</a:t>
            </a:r>
            <a:r>
              <a:rPr lang="ru-RU" dirty="0">
                <a:latin typeface="Century Gothic" panose="020B0502020202020204" pitchFamily="34" charset="0"/>
              </a:rPr>
              <a:t> любили </a:t>
            </a:r>
            <a:r>
              <a:rPr lang="ru-RU" dirty="0" err="1">
                <a:latin typeface="Century Gothic" panose="020B0502020202020204" pitchFamily="34" charset="0"/>
              </a:rPr>
              <a:t>діставатися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сюди</a:t>
            </a:r>
            <a:r>
              <a:rPr lang="ru-RU" dirty="0">
                <a:latin typeface="Century Gothic" panose="020B0502020202020204" pitchFamily="34" charset="0"/>
              </a:rPr>
              <a:t> на </a:t>
            </a:r>
            <a:r>
              <a:rPr lang="ru-RU" dirty="0" err="1">
                <a:latin typeface="Century Gothic" panose="020B0502020202020204" pitchFamily="34" charset="0"/>
              </a:rPr>
              <a:t>відпочинок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вихідного</a:t>
            </a:r>
            <a:r>
              <a:rPr lang="ru-RU" dirty="0">
                <a:latin typeface="Century Gothic" panose="020B0502020202020204" pitchFamily="34" charset="0"/>
              </a:rPr>
              <a:t> дня на </a:t>
            </a:r>
            <a:r>
              <a:rPr lang="ru-RU" dirty="0" err="1">
                <a:latin typeface="Century Gothic" panose="020B0502020202020204" pitchFamily="34" charset="0"/>
              </a:rPr>
              <a:t>фаетонах</a:t>
            </a:r>
            <a:r>
              <a:rPr lang="ru-RU" dirty="0">
                <a:latin typeface="Century Gothic" panose="020B0502020202020204" pitchFamily="34" charset="0"/>
              </a:rPr>
              <a:t>, бричках, </a:t>
            </a:r>
            <a:r>
              <a:rPr lang="ru-RU" dirty="0" err="1">
                <a:latin typeface="Century Gothic" panose="020B0502020202020204" pitchFamily="34" charset="0"/>
              </a:rPr>
              <a:t>аби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порозважатися</a:t>
            </a:r>
            <a:r>
              <a:rPr lang="ru-RU" dirty="0">
                <a:latin typeface="Century Gothic" panose="020B0502020202020204" pitchFamily="34" charset="0"/>
              </a:rPr>
              <a:t>, </a:t>
            </a:r>
            <a:r>
              <a:rPr lang="ru-RU" dirty="0" err="1">
                <a:latin typeface="Century Gothic" panose="020B0502020202020204" pitchFamily="34" charset="0"/>
              </a:rPr>
              <a:t>погойдатися</a:t>
            </a:r>
            <a:r>
              <a:rPr lang="ru-RU" dirty="0">
                <a:latin typeface="Century Gothic" panose="020B0502020202020204" pitchFamily="34" charset="0"/>
              </a:rPr>
              <a:t> на </a:t>
            </a:r>
            <a:r>
              <a:rPr lang="ru-RU" dirty="0" err="1">
                <a:latin typeface="Century Gothic" panose="020B0502020202020204" pitchFamily="34" charset="0"/>
              </a:rPr>
              <a:t>гойдалках</a:t>
            </a:r>
            <a:r>
              <a:rPr lang="ru-RU" dirty="0">
                <a:latin typeface="Century Gothic" panose="020B0502020202020204" pitchFamily="34" charset="0"/>
              </a:rPr>
              <a:t>, </a:t>
            </a:r>
            <a:r>
              <a:rPr lang="ru-RU" dirty="0" err="1">
                <a:latin typeface="Century Gothic" panose="020B0502020202020204" pitchFamily="34" charset="0"/>
              </a:rPr>
              <a:t>влаштованих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між</a:t>
            </a:r>
            <a:r>
              <a:rPr lang="ru-RU" dirty="0">
                <a:latin typeface="Century Gothic" panose="020B0502020202020204" pitchFamily="34" charset="0"/>
              </a:rPr>
              <a:t> деревами. У наш час до «</a:t>
            </a:r>
            <a:r>
              <a:rPr lang="ru-RU" dirty="0" err="1">
                <a:latin typeface="Century Gothic" panose="020B0502020202020204" pitchFamily="34" charset="0"/>
              </a:rPr>
              <a:t>Трьох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дубів</a:t>
            </a:r>
            <a:r>
              <a:rPr lang="ru-RU" dirty="0">
                <a:latin typeface="Century Gothic" panose="020B0502020202020204" pitchFamily="34" charset="0"/>
              </a:rPr>
              <a:t>» </a:t>
            </a:r>
            <a:r>
              <a:rPr lang="ru-RU" dirty="0" err="1">
                <a:latin typeface="Century Gothic" panose="020B0502020202020204" pitchFamily="34" charset="0"/>
              </a:rPr>
              <a:t>приїздять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подружні</a:t>
            </a:r>
            <a:r>
              <a:rPr lang="ru-RU" dirty="0">
                <a:latin typeface="Century Gothic" panose="020B0502020202020204" pitchFamily="34" charset="0"/>
              </a:rPr>
              <a:t> пари, </a:t>
            </a:r>
            <a:r>
              <a:rPr lang="ru-RU" dirty="0" err="1">
                <a:latin typeface="Century Gothic" panose="020B0502020202020204" pitchFamily="34" charset="0"/>
              </a:rPr>
              <a:t>щоби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вклонитися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пам’яті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предків</a:t>
            </a:r>
            <a:r>
              <a:rPr lang="ru-RU" dirty="0">
                <a:latin typeface="Century Gothic" panose="020B0502020202020204" pitchFamily="34" charset="0"/>
              </a:rPr>
              <a:t>, а </a:t>
            </a:r>
            <a:r>
              <a:rPr lang="ru-RU" dirty="0" err="1">
                <a:latin typeface="Century Gothic" panose="020B0502020202020204" pitchFamily="34" charset="0"/>
              </a:rPr>
              <a:t>ще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неодмінно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попити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джерельної</a:t>
            </a:r>
            <a:r>
              <a:rPr lang="ru-RU" dirty="0">
                <a:latin typeface="Century Gothic" panose="020B0502020202020204" pitchFamily="34" charset="0"/>
              </a:rPr>
              <a:t> води з </a:t>
            </a:r>
            <a:r>
              <a:rPr lang="ru-RU" dirty="0" err="1">
                <a:latin typeface="Century Gothic" panose="020B0502020202020204" pitchFamily="34" charset="0"/>
              </a:rPr>
              <a:t>коханих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долонь</a:t>
            </a:r>
            <a:r>
              <a:rPr lang="ru-RU" dirty="0">
                <a:latin typeface="Century Gothic" panose="020B0502020202020204" pitchFamily="34" charset="0"/>
              </a:rPr>
              <a:t>. </a:t>
            </a:r>
            <a:r>
              <a:rPr lang="ru-RU" dirty="0" err="1">
                <a:latin typeface="Century Gothic" panose="020B0502020202020204" pitchFamily="34" charset="0"/>
              </a:rPr>
              <a:t>Місцем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біля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легендарних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дубів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тепер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опікуються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лісівники</a:t>
            </a:r>
            <a:endParaRPr lang="ru-US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02866A-E857-B659-67A4-3FB5119D3AE7}"/>
              </a:ext>
            </a:extLst>
          </p:cNvPr>
          <p:cNvSpPr txBox="1"/>
          <p:nvPr/>
        </p:nvSpPr>
        <p:spPr>
          <a:xfrm>
            <a:off x="7960884" y="1311124"/>
            <a:ext cx="3896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Чим славляться звичайні,на перший погляд,дерева, та яке їх історичне значення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941482-376C-8340-1D3D-B48A0E43F647}"/>
              </a:ext>
            </a:extLst>
          </p:cNvPr>
          <p:cNvSpPr txBox="1"/>
          <p:nvPr/>
        </p:nvSpPr>
        <p:spPr>
          <a:xfrm>
            <a:off x="11564105" y="6243149"/>
            <a:ext cx="45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S" dirty="0">
                <a:solidFill>
                  <a:schemeClr val="tx1">
                    <a:alpha val="65000"/>
                  </a:schemeClr>
                </a:solidFill>
              </a:rPr>
              <a:t>12</a:t>
            </a:r>
          </a:p>
        </p:txBody>
      </p:sp>
      <p:pic>
        <p:nvPicPr>
          <p:cNvPr id="12" name="Рисунок 11" descr="Круги Харви 100% контур">
            <a:extLst>
              <a:ext uri="{FF2B5EF4-FFF2-40B4-BE49-F238E27FC236}">
                <a16:creationId xmlns:a16="http://schemas.microsoft.com/office/drawing/2014/main" id="{2C56ACBB-EDE6-0A77-AD9B-991B4353E3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64105" y="6200830"/>
            <a:ext cx="453970" cy="4539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AAEACF-E498-3895-39FB-BFA0F61001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9050"/>
            <a:ext cx="12192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7451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  <a:alpha val="7475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96D186-97ED-33E2-BC7E-725FF92FED65}"/>
              </a:ext>
            </a:extLst>
          </p:cNvPr>
          <p:cNvSpPr txBox="1"/>
          <p:nvPr/>
        </p:nvSpPr>
        <p:spPr>
          <a:xfrm>
            <a:off x="1069691" y="510185"/>
            <a:ext cx="10628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/>
              </a:rPr>
              <a:t>Наша </a:t>
            </a:r>
            <a:r>
              <a:rPr lang="ru-RU" sz="2400" b="1" dirty="0" err="1">
                <a:solidFill>
                  <a:schemeClr val="bg1"/>
                </a:solidFill>
                <a:effectLst/>
              </a:rPr>
              <a:t>екскурсія</a:t>
            </a:r>
            <a:r>
              <a:rPr lang="ru-RU" sz="2400" b="1" dirty="0">
                <a:solidFill>
                  <a:schemeClr val="bg1"/>
                </a:solidFill>
                <a:effectLst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/>
              </a:rPr>
              <a:t>Радомишлем</a:t>
            </a:r>
            <a:r>
              <a:rPr lang="ru-RU" sz="2400" b="1" dirty="0">
                <a:solidFill>
                  <a:schemeClr val="bg1"/>
                </a:solidFill>
                <a:effectLst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/>
              </a:rPr>
              <a:t>добігає</a:t>
            </a:r>
            <a:r>
              <a:rPr lang="ru-RU" sz="2400" b="1" dirty="0">
                <a:solidFill>
                  <a:schemeClr val="bg1"/>
                </a:solidFill>
                <a:effectLst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/>
              </a:rPr>
              <a:t>кінця</a:t>
            </a:r>
            <a:r>
              <a:rPr lang="ru-RU" sz="2400" b="1" dirty="0">
                <a:solidFill>
                  <a:schemeClr val="bg1"/>
                </a:solidFill>
              </a:rPr>
              <a:t>. </a:t>
            </a:r>
            <a:r>
              <a:rPr lang="ru-RU" sz="2400" b="1" dirty="0" err="1">
                <a:solidFill>
                  <a:schemeClr val="bg1"/>
                </a:solidFill>
              </a:rPr>
              <a:t>Т</a:t>
            </a:r>
            <a:r>
              <a:rPr lang="ru-RU" sz="2400" b="1" dirty="0" err="1">
                <a:solidFill>
                  <a:schemeClr val="bg1"/>
                </a:solidFill>
                <a:effectLst/>
              </a:rPr>
              <a:t>ож</a:t>
            </a:r>
            <a:r>
              <a:rPr lang="ru-RU" sz="2400" b="1" dirty="0">
                <a:solidFill>
                  <a:schemeClr val="bg1"/>
                </a:solidFill>
                <a:effectLst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/>
              </a:rPr>
              <a:t>саме</a:t>
            </a:r>
            <a:r>
              <a:rPr lang="ru-RU" sz="2400" b="1" dirty="0">
                <a:solidFill>
                  <a:schemeClr val="bg1"/>
                </a:solidFill>
                <a:effectLst/>
              </a:rPr>
              <a:t> час </a:t>
            </a:r>
            <a:r>
              <a:rPr lang="ru-RU" sz="2400" b="1" dirty="0" err="1">
                <a:solidFill>
                  <a:schemeClr val="bg1"/>
                </a:solidFill>
                <a:effectLst/>
              </a:rPr>
              <a:t>підвести</a:t>
            </a:r>
            <a:r>
              <a:rPr lang="ru-RU" sz="2400" b="1" dirty="0">
                <a:solidFill>
                  <a:schemeClr val="bg1"/>
                </a:solidFill>
                <a:effectLst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/>
              </a:rPr>
              <a:t>підсумки</a:t>
            </a:r>
            <a:endParaRPr lang="ru-RU" sz="24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8" name="Рисунок 7" descr="Песочные часы 30% контур">
            <a:extLst>
              <a:ext uri="{FF2B5EF4-FFF2-40B4-BE49-F238E27FC236}">
                <a16:creationId xmlns:a16="http://schemas.microsoft.com/office/drawing/2014/main" id="{906D819E-99CD-5A44-6C1C-B46C9758A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334" y="329564"/>
            <a:ext cx="838200" cy="838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D8DBDC-7266-B113-1698-49CC5A5E7E8E}"/>
              </a:ext>
            </a:extLst>
          </p:cNvPr>
          <p:cNvSpPr txBox="1"/>
          <p:nvPr/>
        </p:nvSpPr>
        <p:spPr>
          <a:xfrm>
            <a:off x="662976" y="1722434"/>
            <a:ext cx="49911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За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порадою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пані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Лілії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, ми з вами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відвідали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uk-UA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з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амок </a:t>
            </a:r>
            <a:r>
              <a:rPr lang="en-US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’’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Радомисль</a:t>
            </a:r>
            <a:r>
              <a:rPr lang="en-US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’’ 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-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історично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цінну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памʼятку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України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, яка славиться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своєю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найбільшою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у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світі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колекцією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домашніх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ікон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папірнею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, де й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досі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виготовляють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папір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за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старовинною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рецептурою, а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також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тут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повнісінько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й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інших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цікавих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обʼєктів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наприклад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виставка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старовинних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колисок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та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рушників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, маленький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водоспад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готель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та ресторан прямо у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будівлі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замку.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Окрім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ознайомлення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з культурною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спадщиною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нашої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держави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, тут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ще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й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можна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залишитися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на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декілька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днів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для того,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аби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відпочити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від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міської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метушні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.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Романтичні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побачення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сімейні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чи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корпоративні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святкування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весілля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- усе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це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також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можливо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організувати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в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найкращому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вигляді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в замку </a:t>
            </a:r>
            <a:r>
              <a:rPr lang="en-US" sz="1200" dirty="0">
                <a:solidFill>
                  <a:schemeClr val="bg1"/>
                </a:solidFill>
                <a:latin typeface="Aptos" panose="020B0004020202020204" pitchFamily="34" charset="0"/>
              </a:rPr>
              <a:t>’’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Радомисль</a:t>
            </a:r>
            <a:r>
              <a:rPr lang="en-US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’’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.</a:t>
            </a:r>
          </a:p>
          <a:p>
            <a:pPr algn="just"/>
            <a:r>
              <a:rPr lang="ru-RU" sz="1200" dirty="0">
                <a:solidFill>
                  <a:schemeClr val="bg1"/>
                </a:solidFill>
                <a:latin typeface="Aptos" panose="020B0004020202020204" pitchFamily="34" charset="0"/>
              </a:rPr>
              <a:t>А </a:t>
            </a:r>
            <a:r>
              <a:rPr lang="ru-RU" sz="1200" dirty="0" err="1">
                <a:solidFill>
                  <a:schemeClr val="bg1"/>
                </a:solidFill>
                <a:latin typeface="Aptos" panose="020B0004020202020204" pitchFamily="34" charset="0"/>
              </a:rPr>
              <a:t>ще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ми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дізналися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про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існування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Свято-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Миколаївського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собору, </a:t>
            </a:r>
            <a:r>
              <a:rPr lang="uk-UA" sz="1200" dirty="0">
                <a:solidFill>
                  <a:schemeClr val="bg1"/>
                </a:solidFill>
                <a:latin typeface="Aptos" panose="020B0004020202020204" pitchFamily="34" charset="0"/>
              </a:rPr>
              <a:t>Р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адомишльських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дубів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які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також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є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невідʼємною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складовою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історичного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надбання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України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.  </a:t>
            </a:r>
          </a:p>
        </p:txBody>
      </p:sp>
      <p:pic>
        <p:nvPicPr>
          <p:cNvPr id="12" name="Рисунок 11" descr="Крышка вверх контур">
            <a:extLst>
              <a:ext uri="{FF2B5EF4-FFF2-40B4-BE49-F238E27FC236}">
                <a16:creationId xmlns:a16="http://schemas.microsoft.com/office/drawing/2014/main" id="{9366DCF8-76BC-5400-D806-1E8600421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1357" y="2853401"/>
            <a:ext cx="914400" cy="914400"/>
          </a:xfrm>
          <a:prstGeom prst="rect">
            <a:avLst/>
          </a:prstGeom>
        </p:spPr>
      </p:pic>
      <p:pic>
        <p:nvPicPr>
          <p:cNvPr id="14" name="Рисунок 13" descr="Назад контур">
            <a:extLst>
              <a:ext uri="{FF2B5EF4-FFF2-40B4-BE49-F238E27FC236}">
                <a16:creationId xmlns:a16="http://schemas.microsoft.com/office/drawing/2014/main" id="{B2C00377-627D-C5DA-1379-BD369A22D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873967">
            <a:off x="11241036" y="729443"/>
            <a:ext cx="914400" cy="914400"/>
          </a:xfrm>
          <a:prstGeom prst="rect">
            <a:avLst/>
          </a:prstGeom>
        </p:spPr>
      </p:pic>
      <p:pic>
        <p:nvPicPr>
          <p:cNvPr id="15" name="Рисунок 14" descr="Крышка вверх контур">
            <a:extLst>
              <a:ext uri="{FF2B5EF4-FFF2-40B4-BE49-F238E27FC236}">
                <a16:creationId xmlns:a16="http://schemas.microsoft.com/office/drawing/2014/main" id="{9AB54370-3010-B683-E469-22C1DD576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1357" y="4877142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6A1515-847D-3AA4-BED3-228D33D8A261}"/>
              </a:ext>
            </a:extLst>
          </p:cNvPr>
          <p:cNvSpPr txBox="1"/>
          <p:nvPr/>
        </p:nvSpPr>
        <p:spPr>
          <a:xfrm>
            <a:off x="687567" y="4814722"/>
            <a:ext cx="4991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Особисто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у мене не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залишилося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жодних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сумнівів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з приводу того,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що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місто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Радомишль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є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недооціненим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і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вартує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більшої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уваги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. </a:t>
            </a:r>
          </a:p>
          <a:p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Я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впевнена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що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цей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затишний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куточок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в самому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серці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Житомирщини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може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сподобатися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багатьом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своєю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простотою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дружелюбністю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неймовірними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краєвидами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полісся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і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цікавими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місцями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для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відпочинку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та культурного </a:t>
            </a:r>
            <a:r>
              <a:rPr lang="ru-RU" sz="120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розвитку</a:t>
            </a:r>
            <a:r>
              <a:rPr lang="ru-RU" sz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18" name="Скругленная прямоугольная выноска 17">
            <a:extLst>
              <a:ext uri="{FF2B5EF4-FFF2-40B4-BE49-F238E27FC236}">
                <a16:creationId xmlns:a16="http://schemas.microsoft.com/office/drawing/2014/main" id="{480ED122-5310-D9FC-F3CC-D97B69EE20AF}"/>
              </a:ext>
            </a:extLst>
          </p:cNvPr>
          <p:cNvSpPr/>
          <p:nvPr/>
        </p:nvSpPr>
        <p:spPr>
          <a:xfrm>
            <a:off x="5933022" y="1777530"/>
            <a:ext cx="5337088" cy="673283"/>
          </a:xfrm>
          <a:prstGeom prst="wedgeRoundRectCallout">
            <a:avLst>
              <a:gd name="adj1" fmla="val 26309"/>
              <a:gd name="adj2" fmla="val 36168"/>
              <a:gd name="adj3" fmla="val 16667"/>
            </a:avLst>
          </a:prstGeom>
          <a:solidFill>
            <a:schemeClr val="bg1">
              <a:alpha val="61090"/>
            </a:schemeClr>
          </a:solidFill>
          <a:ln>
            <a:solidFill>
              <a:schemeClr val="bg1">
                <a:lumMod val="50000"/>
                <a:alpha val="4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C3102A-27DA-90D3-C684-357B1412042C}"/>
              </a:ext>
            </a:extLst>
          </p:cNvPr>
          <p:cNvSpPr txBox="1"/>
          <p:nvPr/>
        </p:nvSpPr>
        <p:spPr>
          <a:xfrm>
            <a:off x="5977468" y="1852561"/>
            <a:ext cx="5337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chemeClr val="accent4">
                    <a:lumMod val="50000"/>
                    <a:alpha val="70795"/>
                  </a:schemeClr>
                </a:solidFill>
                <a:effectLst/>
                <a:latin typeface="Aptos" panose="020B0004020202020204" pitchFamily="34" charset="0"/>
              </a:rPr>
              <a:t>Якщо</a:t>
            </a:r>
            <a:r>
              <a:rPr lang="ru-RU" sz="1400" dirty="0">
                <a:solidFill>
                  <a:schemeClr val="accent4">
                    <a:lumMod val="50000"/>
                    <a:alpha val="70795"/>
                  </a:schemeClr>
                </a:solidFill>
                <a:effectLst/>
                <a:latin typeface="Aptos" panose="020B0004020202020204" pitchFamily="34" charset="0"/>
              </a:rPr>
              <a:t> б Вас попросили </a:t>
            </a:r>
            <a:r>
              <a:rPr lang="ru-RU" sz="1400" dirty="0" err="1">
                <a:solidFill>
                  <a:schemeClr val="accent4">
                    <a:lumMod val="50000"/>
                    <a:alpha val="70795"/>
                  </a:schemeClr>
                </a:solidFill>
                <a:effectLst/>
                <a:latin typeface="Aptos" panose="020B0004020202020204" pitchFamily="34" charset="0"/>
              </a:rPr>
              <a:t>порекомендувати</a:t>
            </a:r>
            <a:r>
              <a:rPr lang="ru-RU" sz="1400" dirty="0">
                <a:solidFill>
                  <a:schemeClr val="accent4">
                    <a:lumMod val="50000"/>
                    <a:alpha val="70795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accent4">
                    <a:lumMod val="50000"/>
                    <a:alpha val="70795"/>
                  </a:schemeClr>
                </a:solidFill>
                <a:effectLst/>
                <a:latin typeface="Aptos" panose="020B0004020202020204" pitchFamily="34" charset="0"/>
              </a:rPr>
              <a:t>місто</a:t>
            </a:r>
            <a:r>
              <a:rPr lang="ru-RU" sz="1400" dirty="0">
                <a:solidFill>
                  <a:schemeClr val="accent4">
                    <a:lumMod val="50000"/>
                    <a:alpha val="70795"/>
                  </a:schemeClr>
                </a:solidFill>
                <a:effectLst/>
                <a:latin typeface="Aptos" panose="020B0004020202020204" pitchFamily="34" charset="0"/>
              </a:rPr>
              <a:t> для </a:t>
            </a:r>
            <a:r>
              <a:rPr lang="ru-RU" sz="1400" dirty="0" err="1">
                <a:solidFill>
                  <a:schemeClr val="accent4">
                    <a:lumMod val="50000"/>
                    <a:alpha val="70795"/>
                  </a:schemeClr>
                </a:solidFill>
                <a:effectLst/>
                <a:latin typeface="Aptos" panose="020B0004020202020204" pitchFamily="34" charset="0"/>
              </a:rPr>
              <a:t>туристичної</a:t>
            </a:r>
            <a:r>
              <a:rPr lang="ru-RU" sz="1400" dirty="0">
                <a:solidFill>
                  <a:schemeClr val="accent4">
                    <a:lumMod val="50000"/>
                    <a:alpha val="70795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accent4">
                    <a:lumMod val="50000"/>
                    <a:alpha val="70795"/>
                  </a:schemeClr>
                </a:solidFill>
                <a:effectLst/>
                <a:latin typeface="Aptos" panose="020B0004020202020204" pitchFamily="34" charset="0"/>
              </a:rPr>
              <a:t>подорожі</a:t>
            </a:r>
            <a:r>
              <a:rPr lang="ru-RU" sz="1400" dirty="0">
                <a:solidFill>
                  <a:schemeClr val="accent4">
                    <a:lumMod val="50000"/>
                    <a:alpha val="70795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400" dirty="0" err="1">
                <a:solidFill>
                  <a:schemeClr val="accent4">
                    <a:lumMod val="50000"/>
                    <a:alpha val="70795"/>
                  </a:schemeClr>
                </a:solidFill>
                <a:effectLst/>
                <a:latin typeface="Aptos" panose="020B0004020202020204" pitchFamily="34" charset="0"/>
              </a:rPr>
              <a:t>чи</a:t>
            </a:r>
            <a:r>
              <a:rPr lang="ru-RU" sz="1400" dirty="0">
                <a:solidFill>
                  <a:schemeClr val="accent4">
                    <a:lumMod val="50000"/>
                    <a:alpha val="70795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accent4">
                    <a:lumMod val="50000"/>
                    <a:alpha val="70795"/>
                  </a:schemeClr>
                </a:solidFill>
                <a:effectLst/>
                <a:latin typeface="Aptos" panose="020B0004020202020204" pitchFamily="34" charset="0"/>
              </a:rPr>
              <a:t>був</a:t>
            </a:r>
            <a:r>
              <a:rPr lang="ru-RU" sz="1400" dirty="0">
                <a:solidFill>
                  <a:schemeClr val="accent4">
                    <a:lumMod val="50000"/>
                    <a:alpha val="70795"/>
                  </a:schemeClr>
                </a:solidFill>
                <a:effectLst/>
                <a:latin typeface="Aptos" panose="020B0004020202020204" pitchFamily="34" charset="0"/>
              </a:rPr>
              <a:t> би </a:t>
            </a:r>
            <a:r>
              <a:rPr lang="ru-RU" sz="1400" dirty="0" err="1">
                <a:solidFill>
                  <a:schemeClr val="accent4">
                    <a:lumMod val="50000"/>
                    <a:alpha val="70795"/>
                  </a:schemeClr>
                </a:solidFill>
                <a:effectLst/>
                <a:latin typeface="Aptos" panose="020B0004020202020204" pitchFamily="34" charset="0"/>
              </a:rPr>
              <a:t>це</a:t>
            </a:r>
            <a:r>
              <a:rPr lang="ru-RU" sz="1400" dirty="0">
                <a:solidFill>
                  <a:schemeClr val="accent4">
                    <a:lumMod val="50000"/>
                    <a:alpha val="70795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accent4">
                    <a:lumMod val="50000"/>
                    <a:alpha val="70795"/>
                  </a:schemeClr>
                </a:solidFill>
                <a:effectLst/>
                <a:latin typeface="Aptos" panose="020B0004020202020204" pitchFamily="34" charset="0"/>
              </a:rPr>
              <a:t>Радомишль</a:t>
            </a:r>
            <a:r>
              <a:rPr lang="ru-RU" sz="1400" dirty="0">
                <a:solidFill>
                  <a:schemeClr val="accent4">
                    <a:lumMod val="50000"/>
                    <a:alpha val="70795"/>
                  </a:schemeClr>
                </a:solidFill>
                <a:effectLst/>
                <a:latin typeface="Aptos" panose="020B0004020202020204" pitchFamily="34" charset="0"/>
              </a:rPr>
              <a:t>?</a:t>
            </a:r>
          </a:p>
        </p:txBody>
      </p:sp>
      <p:pic>
        <p:nvPicPr>
          <p:cNvPr id="21" name="Рисунок 20" descr="Изображение выглядит как Человеческое лицо, человек, одежд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56851613-4A8A-7B43-F56C-F0A6DE66CA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2416" b="6137"/>
          <a:stretch/>
        </p:blipFill>
        <p:spPr>
          <a:xfrm>
            <a:off x="11359002" y="1804484"/>
            <a:ext cx="678468" cy="646331"/>
          </a:xfrm>
          <a:prstGeom prst="ellipse">
            <a:avLst/>
          </a:prstGeom>
        </p:spPr>
      </p:pic>
      <p:sp>
        <p:nvSpPr>
          <p:cNvPr id="23" name="Скругленная прямоугольная выноска 22">
            <a:extLst>
              <a:ext uri="{FF2B5EF4-FFF2-40B4-BE49-F238E27FC236}">
                <a16:creationId xmlns:a16="http://schemas.microsoft.com/office/drawing/2014/main" id="{602E689B-4BEC-BBEC-1141-AAD11F82C0D5}"/>
              </a:ext>
            </a:extLst>
          </p:cNvPr>
          <p:cNvSpPr/>
          <p:nvPr/>
        </p:nvSpPr>
        <p:spPr>
          <a:xfrm>
            <a:off x="9573876" y="2691931"/>
            <a:ext cx="1696234" cy="394010"/>
          </a:xfrm>
          <a:prstGeom prst="wedgeRoundRectCallout">
            <a:avLst>
              <a:gd name="adj1" fmla="val 26309"/>
              <a:gd name="adj2" fmla="val 36168"/>
              <a:gd name="adj3" fmla="val 16667"/>
            </a:avLst>
          </a:prstGeom>
          <a:solidFill>
            <a:schemeClr val="bg1">
              <a:alpha val="61090"/>
            </a:schemeClr>
          </a:solidFill>
          <a:ln>
            <a:solidFill>
              <a:schemeClr val="bg1">
                <a:lumMod val="50000"/>
                <a:alpha val="4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S"/>
          </a:p>
        </p:txBody>
      </p:sp>
      <p:pic>
        <p:nvPicPr>
          <p:cNvPr id="24" name="Рисунок 23" descr="Изображение выглядит как Человеческое лицо, человек, портрет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59A4BD75-8C67-A175-B941-96176E2241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75070" y="2619295"/>
            <a:ext cx="646331" cy="646331"/>
          </a:xfrm>
          <a:prstGeom prst="ellipse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B8B08A0-D8A8-9974-2B3E-8704E5C4DE1A}"/>
              </a:ext>
            </a:extLst>
          </p:cNvPr>
          <p:cNvSpPr txBox="1"/>
          <p:nvPr/>
        </p:nvSpPr>
        <p:spPr>
          <a:xfrm>
            <a:off x="9573876" y="2691930"/>
            <a:ext cx="1696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S" dirty="0">
                <a:solidFill>
                  <a:schemeClr val="accent4">
                    <a:lumMod val="50000"/>
                    <a:alpha val="54968"/>
                  </a:schemeClr>
                </a:solidFill>
                <a:latin typeface="Aptos" panose="020B0004020202020204" pitchFamily="34" charset="0"/>
              </a:rPr>
              <a:t>Так, звичайно!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C116C6-EC0E-AB41-7086-43446A39E50D}"/>
              </a:ext>
            </a:extLst>
          </p:cNvPr>
          <p:cNvSpPr txBox="1"/>
          <p:nvPr/>
        </p:nvSpPr>
        <p:spPr>
          <a:xfrm>
            <a:off x="6684313" y="3573557"/>
            <a:ext cx="53370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Окрема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дяка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пані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Лілії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, яка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зробила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вагомий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внесок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у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моє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дослідження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та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допомогла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розкрити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історичну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значимість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міста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та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привабити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нових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туристів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1" name="Рисунок 30" descr="Рукопожатие контур">
            <a:extLst>
              <a:ext uri="{FF2B5EF4-FFF2-40B4-BE49-F238E27FC236}">
                <a16:creationId xmlns:a16="http://schemas.microsoft.com/office/drawing/2014/main" id="{BB2C22CB-AB11-D134-6B16-0D80923072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37528" y="3399323"/>
            <a:ext cx="929747" cy="92974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DEC92E2-4595-F3F6-939F-6AD779A1F264}"/>
              </a:ext>
            </a:extLst>
          </p:cNvPr>
          <p:cNvSpPr txBox="1"/>
          <p:nvPr/>
        </p:nvSpPr>
        <p:spPr>
          <a:xfrm>
            <a:off x="6951927" y="4641845"/>
            <a:ext cx="50694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Хочу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додати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що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я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безмежно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рада тому,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що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це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дослідження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дало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мені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змогу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розповісти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про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місто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, яке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грає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велику роль у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моєму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житті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.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Усі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спогади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повʼязані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з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Радомишлем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, я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зберігатиму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у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своїй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памʼяті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ще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багато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років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адже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саме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вони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зігрівають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мою душу та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мотивують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приїхати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сюди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ще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effectLst/>
                <a:latin typeface="Century Gothic" panose="020B0502020202020204" pitchFamily="34" charset="0"/>
              </a:rPr>
              <a:t> не один раз!</a:t>
            </a:r>
          </a:p>
        </p:txBody>
      </p:sp>
      <p:pic>
        <p:nvPicPr>
          <p:cNvPr id="39" name="Рисунок 38" descr="Комментарий &quot;Сердце&quot; контур">
            <a:extLst>
              <a:ext uri="{FF2B5EF4-FFF2-40B4-BE49-F238E27FC236}">
                <a16:creationId xmlns:a16="http://schemas.microsoft.com/office/drawing/2014/main" id="{0F13F148-175F-5A58-69B1-82E508D78E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37528" y="4530467"/>
            <a:ext cx="914400" cy="914400"/>
          </a:xfrm>
          <a:prstGeom prst="rect">
            <a:avLst/>
          </a:prstGeom>
        </p:spPr>
      </p:pic>
      <p:pic>
        <p:nvPicPr>
          <p:cNvPr id="43" name="Рисунок 42" descr="Круги Харви 100% контур">
            <a:extLst>
              <a:ext uri="{FF2B5EF4-FFF2-40B4-BE49-F238E27FC236}">
                <a16:creationId xmlns:a16="http://schemas.microsoft.com/office/drawing/2014/main" id="{8BF03AAC-5B9B-6324-1EF9-38C381E0DE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571688" y="6183438"/>
            <a:ext cx="465782" cy="46578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B3C0210-09E9-0836-57B7-BEE802EA1E25}"/>
              </a:ext>
            </a:extLst>
          </p:cNvPr>
          <p:cNvSpPr txBox="1"/>
          <p:nvPr/>
        </p:nvSpPr>
        <p:spPr>
          <a:xfrm>
            <a:off x="11567430" y="622350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S" dirty="0">
                <a:solidFill>
                  <a:schemeClr val="tx1">
                    <a:alpha val="60019"/>
                  </a:schemeClr>
                </a:solidFill>
              </a:rPr>
              <a:t>13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4EA9D2-56D2-B65D-361E-8AE793D3A2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23434"/>
            <a:ext cx="12193357" cy="681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4199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AFF387-D3CF-9EF8-5004-17639398549B}"/>
              </a:ext>
            </a:extLst>
          </p:cNvPr>
          <p:cNvSpPr txBox="1"/>
          <p:nvPr/>
        </p:nvSpPr>
        <p:spPr>
          <a:xfrm>
            <a:off x="2114550" y="770314"/>
            <a:ext cx="7358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3175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US" sz="3200" b="1" dirty="0">
                <a:ln w="3175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ВИКОРИСТАНІ ДЖЕРЕЛА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78B802-802D-C33F-50C1-7441DBDBBE00}"/>
              </a:ext>
            </a:extLst>
          </p:cNvPr>
          <p:cNvSpPr txBox="1"/>
          <p:nvPr/>
        </p:nvSpPr>
        <p:spPr>
          <a:xfrm>
            <a:off x="704850" y="1809513"/>
            <a:ext cx="107823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hlinkClick r:id="rId2"/>
              </a:rPr>
              <a:t>https://radozamok.com.ua/</a:t>
            </a:r>
            <a:r>
              <a:rPr lang="uk-UA" sz="2400" dirty="0"/>
              <a:t>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hlinkClick r:id="rId3"/>
              </a:rPr>
              <a:t>https://www.facebook.com/share/i11SFPhcSbSscxZS/?mibextid=LQQJ4d</a:t>
            </a:r>
            <a:endParaRPr lang="sk-S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hlinkClick r:id="rId4"/>
              </a:rPr>
              <a:t>https://uk.wikipedia.org/wiki/%D0%A0%D0%B0%D0%B4%D0%BE%D0%BC%D0%B8%D1%88%D0%BB%D1%8C</a:t>
            </a:r>
            <a:endParaRPr lang="ru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hlinkClick r:id="rId5"/>
              </a:rPr>
              <a:t>https://ua.igotoworld.com/ua/poi_object/71739_svyato-nikolaevskiy-hram-v-radomyshle.htm</a:t>
            </a:r>
            <a:endParaRPr lang="uk-U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hlinkClick r:id="rId6"/>
              </a:rPr>
              <a:t>https://suspilne.media/zhytomyr/144000-persij-trener-futbolista-oleksandra-zincenka-hlopec-zmalku-buv-zakohanij-u-futbol/</a:t>
            </a:r>
            <a:endParaRPr lang="uk-U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hlinkClick r:id="rId7"/>
              </a:rPr>
              <a:t>https://radomyshl.com.ua/istoriya-mista/istorichni-ob-ekti/173-radomishlski-dubi-pam-yatka-prirodi</a:t>
            </a:r>
            <a:endParaRPr lang="uk-U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97110671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7BEDB9-39E2-E03C-8DD4-CD436AEBC213}"/>
              </a:ext>
            </a:extLst>
          </p:cNvPr>
          <p:cNvSpPr txBox="1"/>
          <p:nvPr/>
        </p:nvSpPr>
        <p:spPr>
          <a:xfrm>
            <a:off x="2534768" y="2767280"/>
            <a:ext cx="71224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i="1" dirty="0">
                <a:ln w="3175">
                  <a:solidFill>
                    <a:schemeClr val="bg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Д</a:t>
            </a:r>
            <a:r>
              <a:rPr lang="ru-US" sz="8000" i="1" dirty="0">
                <a:ln w="3175">
                  <a:solidFill>
                    <a:schemeClr val="bg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якую за увагу!</a:t>
            </a:r>
          </a:p>
        </p:txBody>
      </p:sp>
      <p:pic>
        <p:nvPicPr>
          <p:cNvPr id="5" name="Рисунок 4" descr="Сердце контур">
            <a:extLst>
              <a:ext uri="{FF2B5EF4-FFF2-40B4-BE49-F238E27FC236}">
                <a16:creationId xmlns:a16="http://schemas.microsoft.com/office/drawing/2014/main" id="{F767274B-9D64-0A34-D63A-B30C11B4D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0260" y="3106184"/>
            <a:ext cx="645632" cy="6456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77B35B-B3F2-9133-1227-F1A9E2DEE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12" y="0"/>
            <a:ext cx="12195412" cy="68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1408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Соединительная линия уступом 3">
            <a:extLst>
              <a:ext uri="{FF2B5EF4-FFF2-40B4-BE49-F238E27FC236}">
                <a16:creationId xmlns:a16="http://schemas.microsoft.com/office/drawing/2014/main" id="{6CF19D4A-DD06-7E1D-3394-850DC451AD2F}"/>
              </a:ext>
            </a:extLst>
          </p:cNvPr>
          <p:cNvCxnSpPr>
            <a:cxnSpLocks/>
          </p:cNvCxnSpPr>
          <p:nvPr/>
        </p:nvCxnSpPr>
        <p:spPr>
          <a:xfrm>
            <a:off x="0" y="285447"/>
            <a:ext cx="1371600" cy="1221619"/>
          </a:xfrm>
          <a:prstGeom prst="bentConnector3">
            <a:avLst/>
          </a:prstGeom>
          <a:ln w="412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4C06720-794C-346D-98CD-088906F315FD}"/>
              </a:ext>
            </a:extLst>
          </p:cNvPr>
          <p:cNvSpPr txBox="1"/>
          <p:nvPr/>
        </p:nvSpPr>
        <p:spPr>
          <a:xfrm>
            <a:off x="1648125" y="1150779"/>
            <a:ext cx="98890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Baskerville" panose="02020502070401020303" pitchFamily="18" charset="0"/>
                <a:cs typeface="BIG CASLON MEDIUM" panose="02000603090000020003" pitchFamily="2" charset="-79"/>
              </a:rPr>
              <a:t>Мета</a:t>
            </a:r>
            <a:r>
              <a:rPr lang="ru-RU" sz="2000" dirty="0">
                <a:effectLst/>
                <a:latin typeface="Century Gothic" panose="020B0502020202020204" pitchFamily="34" charset="0"/>
                <a:ea typeface="Baskerville" panose="02020502070401020303" pitchFamily="18" charset="0"/>
                <a:cs typeface="Big Caslon Medium" panose="02000603090000020003" pitchFamily="2" charset="-79"/>
              </a:rPr>
              <a:t>:</a:t>
            </a:r>
            <a:r>
              <a:rPr lang="uk-UA" sz="2000" dirty="0">
                <a:effectLst/>
                <a:latin typeface="Century Gothic" panose="020B0502020202020204" pitchFamily="34" charset="0"/>
                <a:ea typeface="Baskerville" panose="02020502070401020303" pitchFamily="18" charset="0"/>
                <a:cs typeface="Big Caslon Medium" panose="02000603090000020003" pitchFamily="2" charset="-79"/>
              </a:rPr>
              <a:t> розкрити історичну значимість міста Радомишль шляхом створення екскурсійного маршруту  та заохотити туристів до його відвідування </a:t>
            </a:r>
            <a:endParaRPr lang="ru-US" sz="2000" dirty="0">
              <a:latin typeface="Century Gothic" panose="020B0502020202020204" pitchFamily="34" charset="0"/>
              <a:ea typeface="Baskerville" panose="02020502070401020303" pitchFamily="18" charset="0"/>
              <a:cs typeface="Big Caslon Medium" panose="02000603090000020003" pitchFamily="2" charset="-79"/>
            </a:endParaRPr>
          </a:p>
        </p:txBody>
      </p:sp>
      <p:sp>
        <p:nvSpPr>
          <p:cNvPr id="12" name="Процесс 11">
            <a:extLst>
              <a:ext uri="{FF2B5EF4-FFF2-40B4-BE49-F238E27FC236}">
                <a16:creationId xmlns:a16="http://schemas.microsoft.com/office/drawing/2014/main" id="{46655937-FC9E-56A1-A5B6-BB66F2FD5257}"/>
              </a:ext>
            </a:extLst>
          </p:cNvPr>
          <p:cNvSpPr/>
          <p:nvPr/>
        </p:nvSpPr>
        <p:spPr>
          <a:xfrm>
            <a:off x="0" y="2929468"/>
            <a:ext cx="12192000" cy="3928532"/>
          </a:xfrm>
          <a:prstGeom prst="flowChartProcess">
            <a:avLst/>
          </a:prstGeom>
          <a:solidFill>
            <a:schemeClr val="accent5">
              <a:lumMod val="60000"/>
              <a:lumOff val="40000"/>
              <a:alpha val="21397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uk-UA" sz="20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За допомогою інформаційних джерел здобути відомості про історію міста </a:t>
            </a:r>
            <a:endParaRPr lang="ru-US" sz="2000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uk-UA" sz="20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Поділитися власними спогадами</a:t>
            </a:r>
            <a:endParaRPr lang="ru-US" sz="2000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uk-UA" sz="20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Взяти </a:t>
            </a:r>
            <a:r>
              <a:rPr lang="uk-UA" sz="2000" kern="1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інтервʼю</a:t>
            </a:r>
            <a:r>
              <a:rPr lang="uk-UA" sz="20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у мешканців міста</a:t>
            </a:r>
            <a:endParaRPr lang="ru-US" sz="2000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uk-UA" sz="20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Відвідати найвідоміші історичні місця Радомишля та оцінити цінність </a:t>
            </a:r>
            <a:r>
              <a:rPr lang="uk-UA" sz="2000" kern="1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обʼєктів</a:t>
            </a:r>
            <a:r>
              <a:rPr lang="uk-UA" sz="20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ru-US" sz="2000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uk-UA" sz="20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Сформулювати висновок на основі здобутих матеріалів та власних </a:t>
            </a:r>
            <a:r>
              <a:rPr lang="uk-UA" sz="2000" kern="1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спосторежень</a:t>
            </a:r>
            <a:r>
              <a:rPr lang="uk-UA" sz="20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ru-US" sz="2000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6C1D0B-3ED3-1A01-484A-D5FABB484C62}"/>
              </a:ext>
            </a:extLst>
          </p:cNvPr>
          <p:cNvSpPr txBox="1"/>
          <p:nvPr/>
        </p:nvSpPr>
        <p:spPr>
          <a:xfrm>
            <a:off x="1648125" y="3359498"/>
            <a:ext cx="8895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uk-UA" sz="2400" b="1" kern="1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Завдання, які необхідно виконати для досягнення мети</a:t>
            </a:r>
            <a:endParaRPr lang="ru-US" sz="2400" b="1" kern="100" dirty="0">
              <a:solidFill>
                <a:schemeClr val="accent5">
                  <a:lumMod val="75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Значок контур">
            <a:extLst>
              <a:ext uri="{FF2B5EF4-FFF2-40B4-BE49-F238E27FC236}">
                <a16:creationId xmlns:a16="http://schemas.microsoft.com/office/drawing/2014/main" id="{8BAB26DA-E223-5A23-8C64-5458E50F7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37192" y="6251735"/>
            <a:ext cx="428925" cy="428925"/>
          </a:xfrm>
          <a:prstGeom prst="rect">
            <a:avLst/>
          </a:prstGeom>
        </p:spPr>
      </p:pic>
      <p:cxnSp>
        <p:nvCxnSpPr>
          <p:cNvPr id="20" name="Соединительная линия уступом 19">
            <a:extLst>
              <a:ext uri="{FF2B5EF4-FFF2-40B4-BE49-F238E27FC236}">
                <a16:creationId xmlns:a16="http://schemas.microsoft.com/office/drawing/2014/main" id="{79A2B771-28C7-7EB0-73AD-6535895EC82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13130" y="2159465"/>
            <a:ext cx="1478870" cy="1430866"/>
          </a:xfrm>
          <a:prstGeom prst="bentConnector3">
            <a:avLst>
              <a:gd name="adj1" fmla="val 50000"/>
            </a:avLst>
          </a:prstGeom>
          <a:ln w="412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76512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AB8772-0DFD-1889-E5EE-2DFF3FD46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9"/>
          <a:stretch/>
        </p:blipFill>
        <p:spPr>
          <a:xfrm>
            <a:off x="-1" y="0"/>
            <a:ext cx="1222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6015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ыноска-облако 5">
            <a:extLst>
              <a:ext uri="{FF2B5EF4-FFF2-40B4-BE49-F238E27FC236}">
                <a16:creationId xmlns:a16="http://schemas.microsoft.com/office/drawing/2014/main" id="{BB597D35-18E2-3743-6BF4-6CD1B50534DC}"/>
              </a:ext>
            </a:extLst>
          </p:cNvPr>
          <p:cNvSpPr/>
          <p:nvPr/>
        </p:nvSpPr>
        <p:spPr>
          <a:xfrm>
            <a:off x="3014133" y="1456551"/>
            <a:ext cx="8987367" cy="4300782"/>
          </a:xfrm>
          <a:prstGeom prst="cloudCallout">
            <a:avLst>
              <a:gd name="adj1" fmla="val -62503"/>
              <a:gd name="adj2" fmla="val 24690"/>
            </a:avLst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S" dirty="0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4D6FAF-E301-7D19-7E9F-595DF55121EC}"/>
              </a:ext>
            </a:extLst>
          </p:cNvPr>
          <p:cNvSpPr txBox="1"/>
          <p:nvPr/>
        </p:nvSpPr>
        <p:spPr>
          <a:xfrm>
            <a:off x="1684867" y="437515"/>
            <a:ext cx="88222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uk-UA" sz="32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Яку роль відіграє Радомишль в моєму житті</a:t>
            </a:r>
            <a:r>
              <a:rPr lang="ru-RU" sz="32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  <a:endParaRPr lang="ru-US" sz="3200" b="1" kern="10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509170-9ED0-A2E0-0622-7E7DD2528034}"/>
              </a:ext>
            </a:extLst>
          </p:cNvPr>
          <p:cNvSpPr txBox="1"/>
          <p:nvPr/>
        </p:nvSpPr>
        <p:spPr>
          <a:xfrm>
            <a:off x="4133088" y="2161921"/>
            <a:ext cx="6958245" cy="3239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uk-UA" sz="14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Це місто асоціюється у мене з найкращим періодом життя кожного - дитинством. Часто згадую, як ми з бабусею кожного літа їздили в село через Радомишль.  Довгі хвилини очікування маршрутки на автостанції в центрі міста, смачні булочки з маком та теплий чай з кіоска навпроти, а згодом й сама поїздка до села в компанії веселих бабусь та дідусів. Пам</a:t>
            </a:r>
            <a:r>
              <a:rPr lang="uk-UA" sz="14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’ятаю усю свою радість від того, що встигла зайняти місце біля вікна та споглядати </a:t>
            </a:r>
            <a:r>
              <a:rPr lang="uk-UA" sz="1400" kern="1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і</a:t>
            </a:r>
            <a:r>
              <a:rPr lang="uk-UA" sz="14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з захватом  краєвиди Житомирщини. Часто згадую водія тієї самої зеленої маршрутки-діда Василя, який часто підвозив нас з бабусею до нашої вулиці, щоб ми не йшли пішки з центру села. Він яскравий приклад того, які хороші люди мешкають в прекрасному та затишному Радомишлі. А ще в нього гарні вуса і завдяки цьому він завжди мені нагадував мого дідуся </a:t>
            </a:r>
            <a:r>
              <a:rPr lang="en-US" sz="14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itchFamily="2" charset="2"/>
              </a:rPr>
              <a:t></a:t>
            </a:r>
            <a:endParaRPr lang="ru-US" sz="1400" kern="100" dirty="0">
              <a:solidFill>
                <a:schemeClr val="tx2">
                  <a:lumMod val="90000"/>
                  <a:lumOff val="1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uk-UA" sz="14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Саме за це я і люблю місто-за посмішку на обличчі та тепло в душі, які викликають усі ці спогади. </a:t>
            </a:r>
            <a:endParaRPr lang="ru-US" sz="1400" kern="100" dirty="0">
              <a:solidFill>
                <a:schemeClr val="tx2">
                  <a:lumMod val="90000"/>
                  <a:lumOff val="1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uk-UA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ru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Изображение выглядит как одежда, Человеческое лицо, человек, скульптура&#10;&#10;Автоматически созданное описание">
            <a:extLst>
              <a:ext uri="{FF2B5EF4-FFF2-40B4-BE49-F238E27FC236}">
                <a16:creationId xmlns:a16="http://schemas.microsoft.com/office/drawing/2014/main" id="{D66CD23F-FA2E-5214-A727-13FAB2F78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6" t="18519" b="11852"/>
          <a:stretch/>
        </p:blipFill>
        <p:spPr>
          <a:xfrm>
            <a:off x="190500" y="2161921"/>
            <a:ext cx="2336799" cy="2297089"/>
          </a:xfrm>
          <a:prstGeom prst="ellipse">
            <a:avLst/>
          </a:prstGeom>
          <a:effectLst>
            <a:glow rad="59267">
              <a:schemeClr val="tx2">
                <a:lumMod val="90000"/>
                <a:lumOff val="10000"/>
              </a:schemeClr>
            </a:glow>
            <a:reflection stA="45000" endPos="0" dist="50800" dir="5400000" sy="-100000" algn="bl" rotWithShape="0"/>
          </a:effectLst>
        </p:spPr>
      </p:pic>
      <p:pic>
        <p:nvPicPr>
          <p:cNvPr id="13" name="Рисунок 12" descr="Значок 4 контур">
            <a:extLst>
              <a:ext uri="{FF2B5EF4-FFF2-40B4-BE49-F238E27FC236}">
                <a16:creationId xmlns:a16="http://schemas.microsoft.com/office/drawing/2014/main" id="{72AB59CB-1DDA-41BE-2C54-44D2FA8E8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67239" y="6191594"/>
            <a:ext cx="434261" cy="43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7095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4293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кругленная прямоугольная выноска 31">
            <a:extLst>
              <a:ext uri="{FF2B5EF4-FFF2-40B4-BE49-F238E27FC236}">
                <a16:creationId xmlns:a16="http://schemas.microsoft.com/office/drawing/2014/main" id="{2B52FDFE-4591-CEA0-0566-F929CADAF997}"/>
              </a:ext>
            </a:extLst>
          </p:cNvPr>
          <p:cNvSpPr/>
          <p:nvPr/>
        </p:nvSpPr>
        <p:spPr>
          <a:xfrm>
            <a:off x="1096557" y="5250470"/>
            <a:ext cx="10296867" cy="1449162"/>
          </a:xfrm>
          <a:prstGeom prst="wedgeRoundRectCallout">
            <a:avLst>
              <a:gd name="adj1" fmla="val -20617"/>
              <a:gd name="adj2" fmla="val 50616"/>
              <a:gd name="adj3" fmla="val 16667"/>
            </a:avLst>
          </a:prstGeom>
          <a:solidFill>
            <a:schemeClr val="bg1">
              <a:alpha val="37000"/>
            </a:schemeClr>
          </a:solidFill>
          <a:ln>
            <a:solidFill>
              <a:schemeClr val="bg1">
                <a:lumMod val="50000"/>
                <a:alpha val="4086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S" dirty="0"/>
          </a:p>
        </p:txBody>
      </p:sp>
      <p:sp>
        <p:nvSpPr>
          <p:cNvPr id="29" name="Скругленная прямоугольная выноска 28">
            <a:extLst>
              <a:ext uri="{FF2B5EF4-FFF2-40B4-BE49-F238E27FC236}">
                <a16:creationId xmlns:a16="http://schemas.microsoft.com/office/drawing/2014/main" id="{2A7A029C-0F2C-EDD7-212C-090F473904C3}"/>
              </a:ext>
            </a:extLst>
          </p:cNvPr>
          <p:cNvSpPr/>
          <p:nvPr/>
        </p:nvSpPr>
        <p:spPr>
          <a:xfrm>
            <a:off x="3566160" y="4339473"/>
            <a:ext cx="7378796" cy="752786"/>
          </a:xfrm>
          <a:prstGeom prst="wedgeRoundRectCallout">
            <a:avLst>
              <a:gd name="adj1" fmla="val 28620"/>
              <a:gd name="adj2" fmla="val -5737"/>
              <a:gd name="adj3" fmla="val 16667"/>
            </a:avLst>
          </a:prstGeom>
          <a:solidFill>
            <a:schemeClr val="bg1">
              <a:alpha val="37000"/>
            </a:schemeClr>
          </a:solidFill>
          <a:ln>
            <a:solidFill>
              <a:schemeClr val="bg1">
                <a:lumMod val="50000"/>
                <a:alpha val="4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S"/>
          </a:p>
        </p:txBody>
      </p:sp>
      <p:sp>
        <p:nvSpPr>
          <p:cNvPr id="23" name="Скругленная прямоугольная выноска 22">
            <a:extLst>
              <a:ext uri="{FF2B5EF4-FFF2-40B4-BE49-F238E27FC236}">
                <a16:creationId xmlns:a16="http://schemas.microsoft.com/office/drawing/2014/main" id="{B8531646-D52A-9DA5-256D-ED82A5EBD525}"/>
              </a:ext>
            </a:extLst>
          </p:cNvPr>
          <p:cNvSpPr/>
          <p:nvPr/>
        </p:nvSpPr>
        <p:spPr>
          <a:xfrm>
            <a:off x="1096557" y="3155033"/>
            <a:ext cx="9079992" cy="1042617"/>
          </a:xfrm>
          <a:prstGeom prst="wedgeRoundRectCallout">
            <a:avLst>
              <a:gd name="adj1" fmla="val -20617"/>
              <a:gd name="adj2" fmla="val 50616"/>
              <a:gd name="adj3" fmla="val 16667"/>
            </a:avLst>
          </a:prstGeom>
          <a:solidFill>
            <a:schemeClr val="bg1">
              <a:alpha val="37000"/>
            </a:schemeClr>
          </a:solidFill>
          <a:ln>
            <a:solidFill>
              <a:schemeClr val="bg1">
                <a:lumMod val="50000"/>
                <a:alpha val="4086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S" dirty="0"/>
          </a:p>
        </p:txBody>
      </p:sp>
      <p:sp>
        <p:nvSpPr>
          <p:cNvPr id="21" name="Скругленная прямоугольная выноска 20">
            <a:extLst>
              <a:ext uri="{FF2B5EF4-FFF2-40B4-BE49-F238E27FC236}">
                <a16:creationId xmlns:a16="http://schemas.microsoft.com/office/drawing/2014/main" id="{534CA726-DBB9-6EEF-ABBA-916E373DED47}"/>
              </a:ext>
            </a:extLst>
          </p:cNvPr>
          <p:cNvSpPr/>
          <p:nvPr/>
        </p:nvSpPr>
        <p:spPr>
          <a:xfrm>
            <a:off x="5840885" y="2489620"/>
            <a:ext cx="5051887" cy="516089"/>
          </a:xfrm>
          <a:prstGeom prst="wedgeRoundRectCallout">
            <a:avLst>
              <a:gd name="adj1" fmla="val 26309"/>
              <a:gd name="adj2" fmla="val 36168"/>
              <a:gd name="adj3" fmla="val 16667"/>
            </a:avLst>
          </a:prstGeom>
          <a:solidFill>
            <a:schemeClr val="bg1">
              <a:alpha val="37000"/>
            </a:schemeClr>
          </a:solidFill>
          <a:ln>
            <a:solidFill>
              <a:schemeClr val="bg1">
                <a:lumMod val="50000"/>
                <a:alpha val="4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S"/>
          </a:p>
        </p:txBody>
      </p:sp>
      <p:sp>
        <p:nvSpPr>
          <p:cNvPr id="16" name="Скругленная прямоугольная выноска 15">
            <a:extLst>
              <a:ext uri="{FF2B5EF4-FFF2-40B4-BE49-F238E27FC236}">
                <a16:creationId xmlns:a16="http://schemas.microsoft.com/office/drawing/2014/main" id="{EC545CF6-D4AD-F51B-66A6-F3C398CDE213}"/>
              </a:ext>
            </a:extLst>
          </p:cNvPr>
          <p:cNvSpPr/>
          <p:nvPr/>
        </p:nvSpPr>
        <p:spPr>
          <a:xfrm>
            <a:off x="1096557" y="1544740"/>
            <a:ext cx="9796216" cy="786399"/>
          </a:xfrm>
          <a:prstGeom prst="wedgeRoundRectCallout">
            <a:avLst>
              <a:gd name="adj1" fmla="val -20617"/>
              <a:gd name="adj2" fmla="val 50616"/>
              <a:gd name="adj3" fmla="val 16667"/>
            </a:avLst>
          </a:prstGeom>
          <a:solidFill>
            <a:schemeClr val="bg1">
              <a:alpha val="37000"/>
            </a:schemeClr>
          </a:solidFill>
          <a:ln>
            <a:solidFill>
              <a:schemeClr val="bg1">
                <a:lumMod val="50000"/>
                <a:alpha val="4086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S" dirty="0"/>
          </a:p>
        </p:txBody>
      </p:sp>
      <p:sp>
        <p:nvSpPr>
          <p:cNvPr id="10" name="Скругленная прямоугольная выноска 9">
            <a:extLst>
              <a:ext uri="{FF2B5EF4-FFF2-40B4-BE49-F238E27FC236}">
                <a16:creationId xmlns:a16="http://schemas.microsoft.com/office/drawing/2014/main" id="{4DD931CA-DAF6-673D-137D-3D5B10C188E6}"/>
              </a:ext>
            </a:extLst>
          </p:cNvPr>
          <p:cNvSpPr/>
          <p:nvPr/>
        </p:nvSpPr>
        <p:spPr>
          <a:xfrm>
            <a:off x="6781718" y="938587"/>
            <a:ext cx="4163238" cy="443534"/>
          </a:xfrm>
          <a:prstGeom prst="wedgeRoundRectCallout">
            <a:avLst>
              <a:gd name="adj1" fmla="val 28197"/>
              <a:gd name="adj2" fmla="val 53021"/>
              <a:gd name="adj3" fmla="val 16667"/>
            </a:avLst>
          </a:prstGeom>
          <a:solidFill>
            <a:schemeClr val="bg1">
              <a:alpha val="37000"/>
            </a:schemeClr>
          </a:solidFill>
          <a:ln>
            <a:solidFill>
              <a:schemeClr val="bg1">
                <a:lumMod val="50000"/>
                <a:alpha val="4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37B4B2-6611-0F9E-AF78-62E5919B1BAB}"/>
              </a:ext>
            </a:extLst>
          </p:cNvPr>
          <p:cNvSpPr txBox="1"/>
          <p:nvPr/>
        </p:nvSpPr>
        <p:spPr>
          <a:xfrm>
            <a:off x="440560" y="158368"/>
            <a:ext cx="11751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US" sz="1200" kern="100" dirty="0">
                <a:solidFill>
                  <a:schemeClr val="accent5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Проаналізувавши свої спогади, я зрозуміла, що, на жаль, їх не так вже й багато. Тому мені захотілося пізнати Радомишль глибше,поспілкувавшись з мешканцями міста.</a:t>
            </a:r>
          </a:p>
          <a:p>
            <a:r>
              <a:rPr lang="uk-UA" sz="1200" dirty="0">
                <a:solidFill>
                  <a:schemeClr val="accent5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Інтернет-це дивовижна річ, що допомогла мені за декілька хвилин знайти людину, яка з радістю погодилася відповісти на декілька моїх запитань. Звати мою співрозмовницю Лілія, і вона переїхала до Радомишля відносно нещодавно, але вже має про що розповісти.</a:t>
            </a:r>
            <a:endParaRPr lang="ru-US" sz="1200" dirty="0"/>
          </a:p>
        </p:txBody>
      </p:sp>
      <p:pic>
        <p:nvPicPr>
          <p:cNvPr id="7" name="Рисунок 6" descr="Бумага для заметок со сплошной заливкой">
            <a:extLst>
              <a:ext uri="{FF2B5EF4-FFF2-40B4-BE49-F238E27FC236}">
                <a16:creationId xmlns:a16="http://schemas.microsoft.com/office/drawing/2014/main" id="{47832763-9120-7288-C7FD-2D7F9A9C3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81" y="213773"/>
            <a:ext cx="420299" cy="4202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EDFB97-F22F-0B82-0D9D-55C0ED6A6BBC}"/>
              </a:ext>
            </a:extLst>
          </p:cNvPr>
          <p:cNvSpPr txBox="1"/>
          <p:nvPr/>
        </p:nvSpPr>
        <p:spPr>
          <a:xfrm>
            <a:off x="6855914" y="958888"/>
            <a:ext cx="416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S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  <a:cs typeface="Arial Hebrew Scholar" pitchFamily="2" charset="-79"/>
              </a:rPr>
              <a:t>З чим у Вас асоціюється Радомишль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  <a:cs typeface="Arial Hebrew Scholar" pitchFamily="2" charset="-79"/>
              </a:rPr>
              <a:t>?</a:t>
            </a:r>
            <a:endParaRPr lang="ru-US" dirty="0">
              <a:solidFill>
                <a:schemeClr val="tx2">
                  <a:lumMod val="90000"/>
                  <a:lumOff val="10000"/>
                </a:schemeClr>
              </a:solidFill>
              <a:latin typeface="Aptos" panose="020B0004020202020204" pitchFamily="34" charset="0"/>
              <a:cs typeface="Arial Hebrew Scholar" pitchFamily="2" charset="-79"/>
            </a:endParaRPr>
          </a:p>
        </p:txBody>
      </p:sp>
      <p:pic>
        <p:nvPicPr>
          <p:cNvPr id="12" name="Рисунок 11" descr="Изображение выглядит как Человеческое лицо, человек, одежд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ED7AEFF-B73A-181B-DB4B-2A8A8C701D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16" b="6137"/>
          <a:stretch/>
        </p:blipFill>
        <p:spPr>
          <a:xfrm>
            <a:off x="11019152" y="839997"/>
            <a:ext cx="678468" cy="646331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CA64C7-CDD8-BF52-AE59-E42D24DA9A34}"/>
              </a:ext>
            </a:extLst>
          </p:cNvPr>
          <p:cNvSpPr txBox="1"/>
          <p:nvPr/>
        </p:nvSpPr>
        <p:spPr>
          <a:xfrm>
            <a:off x="1100406" y="1607530"/>
            <a:ext cx="97322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З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тишею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та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спокоєм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) У на</a:t>
            </a:r>
            <a:r>
              <a:rPr lang="uk-UA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ш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час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це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актуально, але,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насамперед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, тому,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що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тут не так шумно, як у великому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місті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.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Немає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великої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метушні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)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Також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з гарною природою,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лісами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18" name="Рисунок 17" descr="Изображение выглядит как Человеческое лицо, человек, портрет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D5D12987-0356-753D-6BCB-99504911A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55" y="1614773"/>
            <a:ext cx="646331" cy="646331"/>
          </a:xfrm>
          <a:prstGeom prst="ellipse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84B78A6-00A9-D6D7-AFA3-E907076FEF74}"/>
              </a:ext>
            </a:extLst>
          </p:cNvPr>
          <p:cNvSpPr txBox="1"/>
          <p:nvPr/>
        </p:nvSpPr>
        <p:spPr>
          <a:xfrm>
            <a:off x="5840885" y="2520161"/>
            <a:ext cx="5141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Яке перше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враження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у Вас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викликало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це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місто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?</a:t>
            </a:r>
            <a:endParaRPr lang="ru-RU" dirty="0">
              <a:solidFill>
                <a:schemeClr val="tx2">
                  <a:lumMod val="90000"/>
                  <a:lumOff val="10000"/>
                </a:schemeClr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22" name="Рисунок 21" descr="Изображение выглядит как Человеческое лицо, человек, одежд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6EDD33D7-5073-3CAB-408A-5C28155582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16" b="6137"/>
          <a:stretch/>
        </p:blipFill>
        <p:spPr>
          <a:xfrm>
            <a:off x="11072972" y="2442688"/>
            <a:ext cx="678468" cy="646331"/>
          </a:xfrm>
          <a:prstGeom prst="ellipse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09043DB-6DC1-8506-D88D-279192C64587}"/>
              </a:ext>
            </a:extLst>
          </p:cNvPr>
          <p:cNvSpPr txBox="1"/>
          <p:nvPr/>
        </p:nvSpPr>
        <p:spPr>
          <a:xfrm>
            <a:off x="1132410" y="3211395"/>
            <a:ext cx="90799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Враження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було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спочатку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не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дуже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оскільки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мало знала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місцевість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було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тяжко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знайти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роботу,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бо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велика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конкуренція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. Але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згодом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зрозуміла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що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це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місто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повільно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, але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розвивається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процвітає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.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Також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тут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дуже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хороші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люди</a:t>
            </a:r>
            <a:r>
              <a:rPr lang="ru-US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🤗</a:t>
            </a:r>
          </a:p>
        </p:txBody>
      </p:sp>
      <p:pic>
        <p:nvPicPr>
          <p:cNvPr id="26" name="Рисунок 25" descr="Изображение выглядит как Человеческое лицо, человек, портрет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65010051-8143-0D90-C20F-67530EF37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55" y="3346514"/>
            <a:ext cx="646331" cy="646331"/>
          </a:xfrm>
          <a:prstGeom prst="ellipse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B59E796-9536-EE3D-7700-905288A5F9F6}"/>
              </a:ext>
            </a:extLst>
          </p:cNvPr>
          <p:cNvSpPr txBox="1"/>
          <p:nvPr/>
        </p:nvSpPr>
        <p:spPr>
          <a:xfrm>
            <a:off x="2855414" y="4375213"/>
            <a:ext cx="800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Чи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вже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знайшли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такі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місця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які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можете з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впевненістю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назвати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своїми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найулюбленішими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?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Якщо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так, то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які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саме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, і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чому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саме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вони?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25E8F9-F960-CBE2-87C4-AF5B0E7288DF}"/>
              </a:ext>
            </a:extLst>
          </p:cNvPr>
          <p:cNvSpPr txBox="1"/>
          <p:nvPr/>
        </p:nvSpPr>
        <p:spPr>
          <a:xfrm>
            <a:off x="1168263" y="5310595"/>
            <a:ext cx="105293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Так, однозначно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це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замок «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Радомисль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» та прилегла до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нього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територія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)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Цей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водний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пейзаж та природа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надихають</a:t>
            </a:r>
            <a:r>
              <a:rPr lang="ru-US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😍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Також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є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база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відпочинку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недалеко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від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замку для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туристів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які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бажають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відпочити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від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великого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мі</a:t>
            </a:r>
            <a:r>
              <a:rPr lang="uk-UA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ста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побути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на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природі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uk-UA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відпочити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 з 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сімʼєю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. С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упер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місце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) Для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діток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є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чудовий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центр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розвитку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«Мудрик»</a:t>
            </a:r>
            <a:r>
              <a:rPr lang="ru-US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🤗 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З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дітками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відвідували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історичний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музей та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лісове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господарство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.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Дуже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сподобалось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. А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взагалі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тут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навколо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дуже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багато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лісів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та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галявин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де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можна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відпочити</a:t>
            </a: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, </a:t>
            </a:r>
            <a:r>
              <a:rPr lang="ru-RU" sz="16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порибалити</a:t>
            </a:r>
            <a:r>
              <a:rPr lang="ru-US" sz="16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</a:rPr>
              <a:t>😍</a:t>
            </a:r>
          </a:p>
        </p:txBody>
      </p:sp>
      <p:pic>
        <p:nvPicPr>
          <p:cNvPr id="33" name="Рисунок 32" descr="Изображение выглядит как Человеческое лицо, человек, одежд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6CEEDBD4-E2B2-BBD1-7A7B-8F2C176159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16" b="6137"/>
          <a:stretch/>
        </p:blipFill>
        <p:spPr>
          <a:xfrm>
            <a:off x="11074510" y="4353252"/>
            <a:ext cx="678468" cy="646331"/>
          </a:xfrm>
          <a:prstGeom prst="ellipse">
            <a:avLst/>
          </a:prstGeom>
        </p:spPr>
      </p:pic>
      <p:pic>
        <p:nvPicPr>
          <p:cNvPr id="34" name="Рисунок 33" descr="Изображение выглядит как Человеческое лицо, человек, портрет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62A6AEC0-D9FA-0EC7-3493-7CC80070A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55" y="5636122"/>
            <a:ext cx="646331" cy="646331"/>
          </a:xfrm>
          <a:prstGeom prst="ellipse">
            <a:avLst/>
          </a:prstGeom>
        </p:spPr>
      </p:pic>
      <p:pic>
        <p:nvPicPr>
          <p:cNvPr id="38" name="Рисунок 37" descr="Значок 5 контур">
            <a:extLst>
              <a:ext uri="{FF2B5EF4-FFF2-40B4-BE49-F238E27FC236}">
                <a16:creationId xmlns:a16="http://schemas.microsoft.com/office/drawing/2014/main" id="{9760402D-29F7-9C9E-2026-0024B00A7A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93290" y="6203312"/>
            <a:ext cx="434260" cy="43426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99D091-3894-0D4C-A613-E96B03FE1E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8620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548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D649F-8818-456C-33EC-DD08A7DC1B45}"/>
              </a:ext>
            </a:extLst>
          </p:cNvPr>
          <p:cNvSpPr txBox="1"/>
          <p:nvPr/>
        </p:nvSpPr>
        <p:spPr>
          <a:xfrm>
            <a:off x="731520" y="244215"/>
            <a:ext cx="576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S" sz="4000" b="1" dirty="0">
                <a:solidFill>
                  <a:schemeClr val="bg1"/>
                </a:solidFill>
              </a:rPr>
              <a:t>Замок-музей Радомисль </a:t>
            </a:r>
          </a:p>
        </p:txBody>
      </p:sp>
      <p:pic>
        <p:nvPicPr>
          <p:cNvPr id="5" name="Рисунок 4" descr="Маркер контур">
            <a:extLst>
              <a:ext uri="{FF2B5EF4-FFF2-40B4-BE49-F238E27FC236}">
                <a16:creationId xmlns:a16="http://schemas.microsoft.com/office/drawing/2014/main" id="{9BC5FE70-0366-BC0E-2A15-DCD6E69B4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288" y="37701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8E1FA6-2597-2528-2ADB-717020A3F6CC}"/>
              </a:ext>
            </a:extLst>
          </p:cNvPr>
          <p:cNvSpPr txBox="1"/>
          <p:nvPr/>
        </p:nvSpPr>
        <p:spPr>
          <a:xfrm>
            <a:off x="731520" y="952101"/>
            <a:ext cx="11283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S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Саме цей історико-культурний обʼєкт, про який згадала пані Лілія, стане першим пунктом призначення нашої екскурсії</a:t>
            </a:r>
          </a:p>
        </p:txBody>
      </p:sp>
      <p:pic>
        <p:nvPicPr>
          <p:cNvPr id="10" name="Рисунок 9" descr="Линия со стрелкой: изгиб против часовой стрелки контур">
            <a:extLst>
              <a:ext uri="{FF2B5EF4-FFF2-40B4-BE49-F238E27FC236}">
                <a16:creationId xmlns:a16="http://schemas.microsoft.com/office/drawing/2014/main" id="{7281C86A-A75C-5F69-C0DA-3991B8916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51398">
            <a:off x="10448959" y="302844"/>
            <a:ext cx="856431" cy="802297"/>
          </a:xfrm>
          <a:prstGeom prst="rect">
            <a:avLst/>
          </a:prstGeom>
        </p:spPr>
      </p:pic>
      <p:pic>
        <p:nvPicPr>
          <p:cNvPr id="1028" name="Picture 4" descr="Замок Радомисль — Вікіпедія">
            <a:extLst>
              <a:ext uri="{FF2B5EF4-FFF2-40B4-BE49-F238E27FC236}">
                <a16:creationId xmlns:a16="http://schemas.microsoft.com/office/drawing/2014/main" id="{F67B3FCD-6B97-0902-8444-64C114230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r="5240"/>
          <a:stretch/>
        </p:blipFill>
        <p:spPr bwMode="auto">
          <a:xfrm>
            <a:off x="6809232" y="2222890"/>
            <a:ext cx="5205984" cy="376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B77414-38DC-D671-5BE2-FE9FFFD3FDAA}"/>
              </a:ext>
            </a:extLst>
          </p:cNvPr>
          <p:cNvSpPr txBox="1"/>
          <p:nvPr/>
        </p:nvSpPr>
        <p:spPr>
          <a:xfrm>
            <a:off x="5065776" y="1469672"/>
            <a:ext cx="6964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200" dirty="0">
                <a:solidFill>
                  <a:schemeClr val="tx2"/>
                </a:solidFill>
              </a:rPr>
              <a:t>Ця автентична споруда з першого погляду вражає своєю дивовижністю, неповторністю та оригінальністю. Справжній рай для естетів та любителів історичної атмосфери. А що як оцінювати не за обкладинкою, як то кажуть, а за змістом</a:t>
            </a:r>
            <a:r>
              <a:rPr lang="en-US" sz="1200" dirty="0">
                <a:solidFill>
                  <a:schemeClr val="tx2"/>
                </a:solidFill>
              </a:rPr>
              <a:t>?..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F19704-65D0-2AF1-0D7E-BB3B5A78A14D}"/>
              </a:ext>
            </a:extLst>
          </p:cNvPr>
          <p:cNvSpPr txBox="1"/>
          <p:nvPr/>
        </p:nvSpPr>
        <p:spPr>
          <a:xfrm>
            <a:off x="347472" y="2198470"/>
            <a:ext cx="627278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ru-RU" sz="16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uk-UA" sz="14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Замок </a:t>
            </a:r>
            <a:r>
              <a:rPr lang="en-US" sz="14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uk-UA" sz="14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Радомисль</a:t>
            </a:r>
            <a:r>
              <a:rPr lang="en-US" sz="14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r>
              <a:rPr lang="uk-UA" sz="14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розташований в гирлі річки </a:t>
            </a:r>
            <a:r>
              <a:rPr lang="uk-UA" sz="14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Мика</a:t>
            </a:r>
            <a:r>
              <a:rPr lang="uk-UA" sz="14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на березі озера. Дивовижний він тим, що з усіх боків виглядає по-різному. Він має площу більше 2500 </a:t>
            </a:r>
            <a:r>
              <a:rPr lang="uk-UA" sz="14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кв.м</a:t>
            </a:r>
            <a:r>
              <a:rPr lang="uk-UA" sz="14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і три крила, </a:t>
            </a:r>
            <a:r>
              <a:rPr lang="uk-UA" sz="14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зʼєднаних</a:t>
            </a:r>
            <a:r>
              <a:rPr lang="uk-UA" sz="14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8-ми поверховою вежею. Архітектура будови вражає тим, що замок не має фундаменту</a:t>
            </a:r>
            <a:r>
              <a:rPr lang="en-US" sz="14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14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14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14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він побудований на природній гранітній скелі, що ввійшла у глиб землі та оточена довкола водою. Ця особливість пояснює потужну, позитивну енергетику замку. Повітря тут має особливо цілющі властивості. Два водоспади створюють в повітрі високу концентрацію </a:t>
            </a:r>
            <a:r>
              <a:rPr lang="uk-UA" sz="14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аероіонів</a:t>
            </a:r>
            <a:r>
              <a:rPr lang="uk-UA" sz="14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Хвойні ліси, що оточують Радомишль, очищають повітря, насичуючи його киснем та ефірними маслами. Піднявшись 158-ма сходинками на вежу замку, можна побачити острів, що має форму серця, загадати бажання і вдарити у дзвін. </a:t>
            </a:r>
            <a:endParaRPr lang="ru-US" sz="14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uk-UA" sz="14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Тут зупиняється час. Тут не дивишся на годинник і відчуваєш себе загубленим у віках, відчуваєш гармонію з внутрішнім та зовнішнім світом. Тут зберігається найдорожче -“Душа України”- унікальна колекція українських ікон з усіх куточків України”</a:t>
            </a:r>
            <a:endParaRPr lang="ru-US" sz="14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C64CB7-EE38-8261-ABAF-0DAED3B33A12}"/>
              </a:ext>
            </a:extLst>
          </p:cNvPr>
          <p:cNvSpPr txBox="1"/>
          <p:nvPr/>
        </p:nvSpPr>
        <p:spPr>
          <a:xfrm>
            <a:off x="347472" y="6200737"/>
            <a:ext cx="61447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uk-UA" sz="1200" i="1" kern="100" dirty="0">
                <a:solidFill>
                  <a:schemeClr val="tx1">
                    <a:alpha val="27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З опису сторінки “Замок-Музей </a:t>
            </a:r>
            <a:r>
              <a:rPr lang="uk-UA" sz="1200" i="1" kern="100" dirty="0" err="1">
                <a:solidFill>
                  <a:schemeClr val="tx1">
                    <a:alpha val="27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Радомисль</a:t>
            </a:r>
            <a:r>
              <a:rPr lang="uk-UA" sz="1200" i="1" kern="100" dirty="0">
                <a:solidFill>
                  <a:schemeClr val="tx1">
                    <a:alpha val="27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</a:t>
            </a:r>
            <a:r>
              <a:rPr lang="en-US" sz="1200" i="1" kern="100" dirty="0" err="1">
                <a:solidFill>
                  <a:schemeClr val="tx1">
                    <a:alpha val="27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Radomysl</a:t>
            </a:r>
            <a:r>
              <a:rPr lang="en-US" sz="1200" i="1" kern="100" dirty="0">
                <a:solidFill>
                  <a:schemeClr val="tx1">
                    <a:alpha val="27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Castle</a:t>
            </a:r>
            <a:r>
              <a:rPr lang="uk-UA" sz="1200" i="1" kern="100" dirty="0">
                <a:solidFill>
                  <a:schemeClr val="tx1">
                    <a:alpha val="27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1200" i="1" kern="100" dirty="0">
                <a:solidFill>
                  <a:schemeClr val="tx1">
                    <a:alpha val="27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Museum</a:t>
            </a:r>
            <a:r>
              <a:rPr lang="uk-UA" sz="1200" i="1" kern="100" dirty="0">
                <a:solidFill>
                  <a:schemeClr val="tx1">
                    <a:alpha val="27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”, </a:t>
            </a:r>
            <a:r>
              <a:rPr lang="en-US" sz="1200" i="1" kern="100" dirty="0">
                <a:solidFill>
                  <a:schemeClr val="tx1">
                    <a:alpha val="27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Facebook</a:t>
            </a:r>
            <a:endParaRPr lang="ru-US" sz="1200" i="1" kern="100" dirty="0">
              <a:solidFill>
                <a:schemeClr val="tx1">
                  <a:alpha val="27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 descr="Значок 6 контур">
            <a:extLst>
              <a:ext uri="{FF2B5EF4-FFF2-40B4-BE49-F238E27FC236}">
                <a16:creationId xmlns:a16="http://schemas.microsoft.com/office/drawing/2014/main" id="{AC80D8AB-6555-E025-30EF-B682953AFA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82400" y="6200737"/>
            <a:ext cx="447823" cy="4478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8C8599-C0A4-172B-6D85-C675EEC6A3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763"/>
            <a:ext cx="12192000" cy="684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5893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ертикальный свиток 5">
            <a:extLst>
              <a:ext uri="{FF2B5EF4-FFF2-40B4-BE49-F238E27FC236}">
                <a16:creationId xmlns:a16="http://schemas.microsoft.com/office/drawing/2014/main" id="{F8A93FAE-26B6-AF57-72CB-84BE762D90AC}"/>
              </a:ext>
            </a:extLst>
          </p:cNvPr>
          <p:cNvSpPr/>
          <p:nvPr/>
        </p:nvSpPr>
        <p:spPr>
          <a:xfrm>
            <a:off x="2442412" y="1184144"/>
            <a:ext cx="9749587" cy="2172949"/>
          </a:xfrm>
          <a:prstGeom prst="verticalScroll">
            <a:avLst/>
          </a:prstGeom>
          <a:solidFill>
            <a:schemeClr val="bg1">
              <a:alpha val="51982"/>
            </a:schemeClr>
          </a:solidFill>
          <a:ln>
            <a:solidFill>
              <a:schemeClr val="tx1">
                <a:lumMod val="65000"/>
                <a:lumOff val="35000"/>
                <a:alpha val="64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4183DB-3C39-90D7-CE8B-0B1E5AD82312}"/>
              </a:ext>
            </a:extLst>
          </p:cNvPr>
          <p:cNvSpPr txBox="1"/>
          <p:nvPr/>
        </p:nvSpPr>
        <p:spPr>
          <a:xfrm>
            <a:off x="395920" y="235274"/>
            <a:ext cx="114463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У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effectLst/>
              </a:rPr>
              <a:t>липні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uk-UA" sz="1600" b="1" dirty="0">
                <a:solidFill>
                  <a:schemeClr val="accent4">
                    <a:lumMod val="50000"/>
                  </a:schemeClr>
                </a:solidFill>
              </a:rPr>
              <a:t>минулого року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я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effectLst/>
              </a:rPr>
              <a:t>вирішила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effectLst/>
              </a:rPr>
              <a:t>відвідати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effectLst/>
              </a:rPr>
              <a:t>славнозвісний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 музей , і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effectLst/>
              </a:rPr>
              <a:t>це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стало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 одним з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effectLst/>
              </a:rPr>
              <a:t>найкращих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effectLst/>
              </a:rPr>
              <a:t>моїх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effectLst/>
              </a:rPr>
              <a:t>рішень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!</a:t>
            </a:r>
          </a:p>
          <a:p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effectLst/>
              </a:rPr>
              <a:t>По-перше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, нам провели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effectLst/>
              </a:rPr>
              <a:t>екскурсію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 замком,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effectLst/>
              </a:rPr>
              <a:t>розповіли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 про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effectLst/>
              </a:rPr>
              <a:t>його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effectLst/>
              </a:rPr>
              <a:t>історію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,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effectLst/>
              </a:rPr>
              <a:t>познайомили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 з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effectLst/>
              </a:rPr>
              <a:t>багатою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effectLst/>
              </a:rPr>
              <a:t>колекцією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effectLst/>
              </a:rPr>
              <a:t>ікон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 Ольги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effectLst/>
              </a:rPr>
              <a:t>Богомолець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 -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effectLst/>
              </a:rPr>
              <a:t>нащадком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effectLst/>
              </a:rPr>
              <a:t>давнього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effectLst/>
              </a:rPr>
              <a:t>шляхетського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 роду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effectLst/>
              </a:rPr>
              <a:t>Богомольців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A44714-310C-55C0-F86A-51CB784D342C}"/>
              </a:ext>
            </a:extLst>
          </p:cNvPr>
          <p:cNvSpPr txBox="1"/>
          <p:nvPr/>
        </p:nvSpPr>
        <p:spPr>
          <a:xfrm>
            <a:off x="2716334" y="1604436"/>
            <a:ext cx="92017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«У 2007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році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Ольга почала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реконструкцію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старого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млина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у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місті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Радомишлі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з метою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створення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першого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в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світі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Музею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української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домашньої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ікони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.</a:t>
            </a:r>
          </a:p>
          <a:p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 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Унікальна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експозиція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музею- «Душа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України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»-представлена 5000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домашніх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ікон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sk-SK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XVI-XX 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ст. з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усіх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регіонів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України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з приватного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зібрання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Ольги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Богомолець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.  Вона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складається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з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робіт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народних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і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професійних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іконописців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багатометрових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домашніх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іконостасів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гуцульських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складних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і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козацьких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ковчегів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ікон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вирізаних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з дерева,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відлитих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з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металу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вишитих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написаних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 на </a:t>
            </a:r>
            <a:r>
              <a:rPr lang="ru-RU" sz="1600" i="1" dirty="0" err="1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склі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  <a:alpha val="61000"/>
                  </a:schemeClr>
                </a:solidFill>
                <a:effectLst/>
                <a:latin typeface="Aptos" panose="020B0004020202020204" pitchFamily="34" charset="0"/>
              </a:rPr>
              <a:t>». </a:t>
            </a:r>
          </a:p>
        </p:txBody>
      </p:sp>
      <p:pic>
        <p:nvPicPr>
          <p:cNvPr id="2050" name="Picture 2" descr="Ольга Богомолец: &quot;В замке-музее Радомысль хранится душа Украины&quot; - Новости  на KP.UA">
            <a:extLst>
              <a:ext uri="{FF2B5EF4-FFF2-40B4-BE49-F238E27FC236}">
                <a16:creationId xmlns:a16="http://schemas.microsoft.com/office/drawing/2014/main" id="{BB192A0D-13B2-62EE-2107-8599012CC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3"/>
          <a:stretch/>
        </p:blipFill>
        <p:spPr bwMode="auto">
          <a:xfrm>
            <a:off x="504183" y="1216704"/>
            <a:ext cx="1938230" cy="19922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Линия со стрелкой: небольшой изгиб контур">
            <a:extLst>
              <a:ext uri="{FF2B5EF4-FFF2-40B4-BE49-F238E27FC236}">
                <a16:creationId xmlns:a16="http://schemas.microsoft.com/office/drawing/2014/main" id="{6AB4F34F-F16C-2F8F-D104-B67AA7FB2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-146089" y="965851"/>
            <a:ext cx="991571" cy="9915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BC5A38-C5B5-3855-2B2D-7F1BD9EBDD9C}"/>
              </a:ext>
            </a:extLst>
          </p:cNvPr>
          <p:cNvSpPr txBox="1"/>
          <p:nvPr/>
        </p:nvSpPr>
        <p:spPr>
          <a:xfrm>
            <a:off x="395920" y="3279921"/>
            <a:ext cx="2154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S" sz="1600" dirty="0">
                <a:solidFill>
                  <a:srgbClr val="002060">
                    <a:alpha val="29418"/>
                  </a:srgbClr>
                </a:solidFill>
                <a:latin typeface="Century Gothic" panose="020B0502020202020204" pitchFamily="34" charset="0"/>
              </a:rPr>
              <a:t>Ольга Богомолець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E49D7A-1B31-93C8-1DAA-EB73185A8702}"/>
              </a:ext>
            </a:extLst>
          </p:cNvPr>
          <p:cNvSpPr txBox="1"/>
          <p:nvPr/>
        </p:nvSpPr>
        <p:spPr>
          <a:xfrm>
            <a:off x="153383" y="4013841"/>
            <a:ext cx="451433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Деякі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композиції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мене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дуже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вразили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та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зацікавили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своєю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неоднорідністю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та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унікальністю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.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Чомусь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найбільше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мені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сподобалися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саме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ті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ікони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які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навряд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чи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можна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зустріти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у храмах. Вони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написані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учнями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іконописних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навчальних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закладів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на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початкових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етапах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їхнього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навчання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. Для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представників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релігії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це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, напевно, не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більше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ніж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невдалі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ескізи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зображення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образів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Святих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однак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, як на мене, то в них однозначно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присутня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частинка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незвичайності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своєрідності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та </a:t>
            </a:r>
            <a:r>
              <a:rPr lang="ru-RU" sz="140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екстравагантності</a:t>
            </a:r>
            <a:r>
              <a:rPr lang="ru-RU" sz="1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. </a:t>
            </a:r>
          </a:p>
        </p:txBody>
      </p:sp>
      <p:pic>
        <p:nvPicPr>
          <p:cNvPr id="23" name="Рисунок 22" descr="Изображение выглядит как картина, искусство, в помещении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A3C19D08-0A82-21E6-3405-07663C46FB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232" b="5580"/>
          <a:stretch/>
        </p:blipFill>
        <p:spPr>
          <a:xfrm>
            <a:off x="9277641" y="3618475"/>
            <a:ext cx="2701231" cy="2599968"/>
          </a:xfrm>
          <a:prstGeom prst="ellipse">
            <a:avLst/>
          </a:prstGeom>
          <a:ln>
            <a:solidFill>
              <a:schemeClr val="tx1">
                <a:alpha val="92000"/>
              </a:schemeClr>
            </a:solidFill>
          </a:ln>
        </p:spPr>
      </p:pic>
      <p:pic>
        <p:nvPicPr>
          <p:cNvPr id="27" name="Рисунок 26" descr="Изображение выглядит как картина, Человеческое лицо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C062E99A-2CD3-A5C7-9391-E20464C7BF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01" t="17086" r="8159" b="17536"/>
          <a:stretch/>
        </p:blipFill>
        <p:spPr>
          <a:xfrm>
            <a:off x="6988612" y="3641558"/>
            <a:ext cx="2745278" cy="2599968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25" name="Рисунок 24" descr="Изображение выглядит как картина, искусство, Изобразительное искусство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7C477DE-89B1-A232-1158-C36929A57D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811"/>
          <a:stretch/>
        </p:blipFill>
        <p:spPr>
          <a:xfrm>
            <a:off x="4699582" y="3641558"/>
            <a:ext cx="2745278" cy="2642365"/>
          </a:xfrm>
          <a:prstGeom prst="ellipse">
            <a:avLst/>
          </a:prstGeom>
          <a:ln>
            <a:solidFill>
              <a:schemeClr val="tx1">
                <a:alpha val="95000"/>
              </a:schemeClr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BD6CEB5-79B0-535F-A585-79AE05D2854D}"/>
              </a:ext>
            </a:extLst>
          </p:cNvPr>
          <p:cNvSpPr txBox="1"/>
          <p:nvPr/>
        </p:nvSpPr>
        <p:spPr>
          <a:xfrm>
            <a:off x="7133585" y="6260610"/>
            <a:ext cx="2745278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i="1" dirty="0" err="1">
                <a:solidFill>
                  <a:schemeClr val="tx1">
                    <a:lumMod val="85000"/>
                    <a:lumOff val="15000"/>
                    <a:alpha val="21000"/>
                  </a:schemeClr>
                </a:solidFill>
              </a:rPr>
              <a:t>власні</a:t>
            </a:r>
            <a:r>
              <a:rPr lang="ru-RU" sz="1400" i="1" dirty="0">
                <a:solidFill>
                  <a:schemeClr val="tx1">
                    <a:lumMod val="85000"/>
                    <a:lumOff val="15000"/>
                    <a:alpha val="21000"/>
                  </a:schemeClr>
                </a:solidFill>
              </a:rPr>
              <a:t> фото, липень 2023 </a:t>
            </a:r>
            <a:r>
              <a:rPr lang="ru-RU" sz="1400" i="1" dirty="0" err="1">
                <a:solidFill>
                  <a:schemeClr val="tx1">
                    <a:lumMod val="85000"/>
                    <a:lumOff val="15000"/>
                    <a:alpha val="21000"/>
                  </a:schemeClr>
                </a:solidFill>
              </a:rPr>
              <a:t>рік</a:t>
            </a:r>
            <a:r>
              <a:rPr lang="ru-RU" sz="1400" i="1" dirty="0">
                <a:solidFill>
                  <a:schemeClr val="tx1">
                    <a:lumMod val="85000"/>
                    <a:lumOff val="15000"/>
                    <a:alpha val="21000"/>
                  </a:schemeClr>
                </a:solidFill>
              </a:rPr>
              <a:t> </a:t>
            </a:r>
            <a:endParaRPr lang="ru-US" sz="1400" i="1" dirty="0">
              <a:solidFill>
                <a:schemeClr val="tx1">
                  <a:lumMod val="85000"/>
                  <a:lumOff val="15000"/>
                  <a:alpha val="21000"/>
                </a:schemeClr>
              </a:solidFill>
            </a:endParaRPr>
          </a:p>
        </p:txBody>
      </p:sp>
      <p:pic>
        <p:nvPicPr>
          <p:cNvPr id="30" name="Рисунок 29" descr="Значок 7 контур">
            <a:extLst>
              <a:ext uri="{FF2B5EF4-FFF2-40B4-BE49-F238E27FC236}">
                <a16:creationId xmlns:a16="http://schemas.microsoft.com/office/drawing/2014/main" id="{090662B2-A758-5164-D416-7910C14313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70799" y="6210702"/>
            <a:ext cx="452120" cy="45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2334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06B5ABD-9509-D516-1EB5-2D02842C6968}"/>
              </a:ext>
            </a:extLst>
          </p:cNvPr>
          <p:cNvSpPr/>
          <p:nvPr/>
        </p:nvSpPr>
        <p:spPr>
          <a:xfrm>
            <a:off x="4261104" y="0"/>
            <a:ext cx="793089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tx2">
                  <a:alpha val="88000"/>
                </a:schemeClr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4BFC30-FE30-CE8A-B34B-47829502AA57}"/>
              </a:ext>
            </a:extLst>
          </p:cNvPr>
          <p:cNvSpPr txBox="1"/>
          <p:nvPr/>
        </p:nvSpPr>
        <p:spPr>
          <a:xfrm>
            <a:off x="232898" y="405156"/>
            <a:ext cx="38274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У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сувенірній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крамниці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для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своєї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бабусі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, яка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цікавиться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церковним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життям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та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іконописним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мистецтвом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, я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придбала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одну з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книжечок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, авторкою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якої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також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є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Ольга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Богомолець,і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у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якій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зібрано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мініатюрні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зображення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деяких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домашніх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ікон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з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колекції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«Душа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України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». Написана вона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українською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та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англійською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мовами, тому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іноземні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туристи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також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мають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змогу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прочитати</a:t>
            </a:r>
            <a:r>
              <a:rPr lang="ru-RU" sz="140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її</a:t>
            </a:r>
            <a:r>
              <a:rPr lang="ru-RU" sz="1400" dirty="0">
                <a:solidFill>
                  <a:srgbClr val="FFFFFF"/>
                </a:solidFill>
                <a:latin typeface="Century Gothic" panose="020B0502020202020204" pitchFamily="34" charset="0"/>
              </a:rPr>
              <a:t>. </a:t>
            </a:r>
            <a:endParaRPr lang="ru-RU" sz="1400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BA91CC-0AE8-B1D9-4060-827D39FF0CF4}"/>
              </a:ext>
            </a:extLst>
          </p:cNvPr>
          <p:cNvSpPr txBox="1"/>
          <p:nvPr/>
        </p:nvSpPr>
        <p:spPr>
          <a:xfrm>
            <a:off x="4916678" y="367724"/>
            <a:ext cx="70713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Також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хочу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декілька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слів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сказати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про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замкову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папірню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споруджену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між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1606 і 1612 роками для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вироблення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паперу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на потреби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друкарні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Києво-Печерської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лаври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ініціатором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створення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якої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став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архімандрит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Києво-Печерської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лаври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Єлисей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Плетенецький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. </a:t>
            </a:r>
          </a:p>
          <a:p>
            <a:pPr algn="just"/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Там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майстер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нам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дуже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цікаво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розповів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детальніше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про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історію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папірні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її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значимість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для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тогочасного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книгодрукування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, а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також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провів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майстер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клас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з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виготовлення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паперу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за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технологією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sk-SK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XVII </a:t>
            </a:r>
            <a:r>
              <a:rPr lang="ru-RU" sz="1600" b="1" dirty="0" err="1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століття</a:t>
            </a:r>
            <a:r>
              <a:rPr lang="ru-RU" sz="1600" b="1" dirty="0">
                <a:solidFill>
                  <a:schemeClr val="tx2">
                    <a:alpha val="87000"/>
                  </a:schemeClr>
                </a:solidFill>
                <a:effectLst/>
                <a:latin typeface="Aptos" panose="020B0004020202020204" pitchFamily="34" charset="0"/>
              </a:rPr>
              <a:t>.</a:t>
            </a:r>
          </a:p>
        </p:txBody>
      </p:sp>
      <p:pic>
        <p:nvPicPr>
          <p:cNvPr id="13" name="Рисунок 12" descr="Прокрутка контур">
            <a:extLst>
              <a:ext uri="{FF2B5EF4-FFF2-40B4-BE49-F238E27FC236}">
                <a16:creationId xmlns:a16="http://schemas.microsoft.com/office/drawing/2014/main" id="{145ED708-6AEC-4E6A-98FC-B8FF29038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1104" y="403746"/>
            <a:ext cx="739797" cy="73979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человек, одежда, рукописный текст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4EB728FF-8E8B-3766-706D-C6DADA3D94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333"/>
          <a:stretch/>
        </p:blipFill>
        <p:spPr>
          <a:xfrm>
            <a:off x="9617650" y="2551330"/>
            <a:ext cx="2370388" cy="28015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7" name="Рисунок 16" descr="Изображение выглядит как строительство, человек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38700019-1A72-C0BE-A5BF-21E59D3E29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79" t="2828" b="11357"/>
          <a:stretch/>
        </p:blipFill>
        <p:spPr>
          <a:xfrm>
            <a:off x="7075442" y="2551331"/>
            <a:ext cx="2370388" cy="28015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1" name="Рисунок 20" descr="Изображение выглядит как человек, одежда, ремесленни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20B7A0F4-0FDD-F32A-B139-67B8F0E325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390"/>
          <a:stretch/>
        </p:blipFill>
        <p:spPr>
          <a:xfrm>
            <a:off x="4533234" y="2551330"/>
            <a:ext cx="2370388" cy="280156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3DA94F-D1D8-9025-D575-F166C19B0CFE}"/>
              </a:ext>
            </a:extLst>
          </p:cNvPr>
          <p:cNvSpPr txBox="1"/>
          <p:nvPr/>
        </p:nvSpPr>
        <p:spPr>
          <a:xfrm>
            <a:off x="5148939" y="5549295"/>
            <a:ext cx="6886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</a:rPr>
              <a:t>Один з </a:t>
            </a:r>
            <a:r>
              <a:rPr lang="ru-RU" sz="1600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</a:rPr>
              <a:t>аркушів</a:t>
            </a: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</a:rPr>
              <a:t> з Молитвою </a:t>
            </a:r>
            <a:r>
              <a:rPr lang="ru-RU" sz="1600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</a:rPr>
              <a:t>Господньою</a:t>
            </a: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</a:rPr>
              <a:t> я </a:t>
            </a:r>
            <a:r>
              <a:rPr lang="ru-RU" sz="1600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</a:rPr>
              <a:t>також</a:t>
            </a: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</a:rPr>
              <a:t>придбала</a:t>
            </a: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</a:rPr>
              <a:t> в </a:t>
            </a:r>
            <a:r>
              <a:rPr lang="ru-RU" sz="1600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</a:rPr>
              <a:t>папірні</a:t>
            </a: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</a:rPr>
              <a:t> як </a:t>
            </a:r>
            <a:r>
              <a:rPr lang="ru-RU" sz="1600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</a:rPr>
              <a:t>сувенір</a:t>
            </a: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</a:rPr>
              <a:t> на </a:t>
            </a:r>
            <a:r>
              <a:rPr lang="ru-RU" sz="1600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</a:rPr>
              <a:t>згадку</a:t>
            </a: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</a:rPr>
              <a:t> про </a:t>
            </a:r>
            <a:r>
              <a:rPr lang="ru-RU" sz="1600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</a:rPr>
              <a:t>відвідування</a:t>
            </a: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</a:rPr>
              <a:t> замку</a:t>
            </a:r>
          </a:p>
        </p:txBody>
      </p:sp>
      <p:pic>
        <p:nvPicPr>
          <p:cNvPr id="26" name="Рисунок 25" descr="Изображение выглядит как текст, Публикация, письмо, бумага&#10;&#10;Автоматически созданное описание">
            <a:extLst>
              <a:ext uri="{FF2B5EF4-FFF2-40B4-BE49-F238E27FC236}">
                <a16:creationId xmlns:a16="http://schemas.microsoft.com/office/drawing/2014/main" id="{282F59FD-D590-15FA-1E67-481E31F826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800"/>
          <a:stretch/>
        </p:blipFill>
        <p:spPr>
          <a:xfrm>
            <a:off x="761255" y="3112088"/>
            <a:ext cx="2770731" cy="3221436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28" name="Рисунок 27" descr="Линия со стрелкой: прямо контур">
            <a:extLst>
              <a:ext uri="{FF2B5EF4-FFF2-40B4-BE49-F238E27FC236}">
                <a16:creationId xmlns:a16="http://schemas.microsoft.com/office/drawing/2014/main" id="{9150DFBF-3FE1-085C-2676-CC3F1C024F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97145" y="5263421"/>
            <a:ext cx="914400" cy="914400"/>
          </a:xfrm>
          <a:prstGeom prst="rect">
            <a:avLst/>
          </a:prstGeom>
        </p:spPr>
      </p:pic>
      <p:pic>
        <p:nvPicPr>
          <p:cNvPr id="34" name="Рисунок 33" descr="Линия со стрелкой: изгиб против часовой стрелки контур">
            <a:extLst>
              <a:ext uri="{FF2B5EF4-FFF2-40B4-BE49-F238E27FC236}">
                <a16:creationId xmlns:a16="http://schemas.microsoft.com/office/drawing/2014/main" id="{33731307-67D6-B893-89E1-403EBD8F51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214979">
            <a:off x="171508" y="2608363"/>
            <a:ext cx="1007450" cy="1007450"/>
          </a:xfrm>
          <a:prstGeom prst="rect">
            <a:avLst/>
          </a:prstGeom>
        </p:spPr>
      </p:pic>
      <p:pic>
        <p:nvPicPr>
          <p:cNvPr id="36" name="Рисунок 35" descr="Линия со стрелкой: изгиб по часовой стрелке контур">
            <a:extLst>
              <a:ext uri="{FF2B5EF4-FFF2-40B4-BE49-F238E27FC236}">
                <a16:creationId xmlns:a16="http://schemas.microsoft.com/office/drawing/2014/main" id="{98C88EEC-AE62-4A10-80BC-1598DE37B5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5339498">
            <a:off x="3108032" y="2627079"/>
            <a:ext cx="1046896" cy="1046896"/>
          </a:xfrm>
          <a:prstGeom prst="rect">
            <a:avLst/>
          </a:prstGeom>
        </p:spPr>
      </p:pic>
      <p:pic>
        <p:nvPicPr>
          <p:cNvPr id="38" name="Рисунок 37" descr="Значок 8 контур">
            <a:extLst>
              <a:ext uri="{FF2B5EF4-FFF2-40B4-BE49-F238E27FC236}">
                <a16:creationId xmlns:a16="http://schemas.microsoft.com/office/drawing/2014/main" id="{6C050B6A-C1AD-AB8F-10C3-7AF0725091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576304" y="6203626"/>
            <a:ext cx="459381" cy="45938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7C7C98-5AC6-DC42-5467-9FB11A567A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35" y="13582"/>
            <a:ext cx="12188265" cy="682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2160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5EF595-8E89-99ED-DFCF-2CA50D7EA32E}"/>
              </a:ext>
            </a:extLst>
          </p:cNvPr>
          <p:cNvSpPr txBox="1"/>
          <p:nvPr/>
        </p:nvSpPr>
        <p:spPr>
          <a:xfrm>
            <a:off x="1500160" y="3074692"/>
            <a:ext cx="9275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n w="3175">
                  <a:solidFill>
                    <a:schemeClr val="tx2">
                      <a:alpha val="28860"/>
                    </a:schemeClr>
                  </a:solidFill>
                </a:ln>
                <a:solidFill>
                  <a:schemeClr val="tx2">
                    <a:lumMod val="90000"/>
                    <a:lumOff val="10000"/>
                  </a:schemeClr>
                </a:solidFill>
              </a:rPr>
              <a:t>ГОРДІСТЬ РАДОМИШЛЯ ВЛАСНИМИ ОЧИМА</a:t>
            </a:r>
            <a:endParaRPr lang="ru-US" sz="3600" b="1" dirty="0">
              <a:ln w="3175">
                <a:solidFill>
                  <a:schemeClr val="tx2">
                    <a:alpha val="28860"/>
                  </a:schemeClr>
                </a:solidFill>
              </a:ln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Рисунок 3" descr="Изображение выглядит как на открытом воздухе, строительство, небо, облако&#10;&#10;Автоматически созданное описание">
            <a:extLst>
              <a:ext uri="{FF2B5EF4-FFF2-40B4-BE49-F238E27FC236}">
                <a16:creationId xmlns:a16="http://schemas.microsoft.com/office/drawing/2014/main" id="{056B73AE-5F85-9B56-7033-A080964936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33" b="10405"/>
          <a:stretch/>
        </p:blipFill>
        <p:spPr>
          <a:xfrm>
            <a:off x="0" y="10806"/>
            <a:ext cx="2568804" cy="2824380"/>
          </a:xfrm>
          <a:prstGeom prst="rect">
            <a:avLst/>
          </a:prstGeom>
        </p:spPr>
      </p:pic>
      <p:pic>
        <p:nvPicPr>
          <p:cNvPr id="6" name="Рисунок 5" descr="Пейзаж с замком контур">
            <a:extLst>
              <a:ext uri="{FF2B5EF4-FFF2-40B4-BE49-F238E27FC236}">
                <a16:creationId xmlns:a16="http://schemas.microsoft.com/office/drawing/2014/main" id="{F4B40552-C601-9FCA-177A-5155A26E3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6500" y="3074692"/>
            <a:ext cx="584775" cy="58477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на открытом воздухе, дерево, водопад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D5DC7EA-F2E6-9F96-8F6C-B2BEBD9D17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77" t="25238" b="953"/>
          <a:stretch/>
        </p:blipFill>
        <p:spPr>
          <a:xfrm>
            <a:off x="7023315" y="0"/>
            <a:ext cx="2694335" cy="283518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ена, в помещении, багет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46CE2926-C147-8F8E-E099-82CEC451F7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605" r="6179" b="6977"/>
          <a:stretch/>
        </p:blipFill>
        <p:spPr>
          <a:xfrm>
            <a:off x="9497665" y="4008474"/>
            <a:ext cx="2694335" cy="284952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в помещении, стена, выдвижной ящик,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5C050DA6-946F-E5C9-EFD4-39CF1914D7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751" t="27907" r="4383" b="8218"/>
          <a:stretch/>
        </p:blipFill>
        <p:spPr>
          <a:xfrm>
            <a:off x="4857352" y="3997667"/>
            <a:ext cx="2571750" cy="284952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резьба, строитель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A8665486-1740-5C10-07EB-65041675B5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70" t="15059" b="12258"/>
          <a:stretch/>
        </p:blipFill>
        <p:spPr>
          <a:xfrm>
            <a:off x="4628385" y="-14341"/>
            <a:ext cx="2694335" cy="2849527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стена, в помещении, журнальный столик, дом&#10;&#10;Автоматически созданное описание">
            <a:extLst>
              <a:ext uri="{FF2B5EF4-FFF2-40B4-BE49-F238E27FC236}">
                <a16:creationId xmlns:a16="http://schemas.microsoft.com/office/drawing/2014/main" id="{6FD7B43F-661C-1F28-D2E3-11B6A8F4920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2389"/>
          <a:stretch/>
        </p:blipFill>
        <p:spPr>
          <a:xfrm>
            <a:off x="0" y="3997668"/>
            <a:ext cx="2568804" cy="284952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F9C3769-5F28-D099-09F9-7DE21C5D1C2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700" t="10355" r="2906" b="9859"/>
          <a:stretch/>
        </p:blipFill>
        <p:spPr>
          <a:xfrm>
            <a:off x="9708962" y="-12906"/>
            <a:ext cx="2483038" cy="285889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облако, одежда, на открытом воздухе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BB571DA-420B-B9F0-297B-012D7D93CA8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732" t="21347" b="8530"/>
          <a:stretch/>
        </p:blipFill>
        <p:spPr>
          <a:xfrm>
            <a:off x="2276451" y="0"/>
            <a:ext cx="2351934" cy="284599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58943C7-4AE7-7E7C-8E0B-62D492E8EF8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776"/>
          <a:stretch/>
        </p:blipFill>
        <p:spPr>
          <a:xfrm>
            <a:off x="7406179" y="3997667"/>
            <a:ext cx="2153852" cy="284952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1C86595-6138-DF4A-CF7C-7576A01ED1A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4883" r="6451" b="7287"/>
          <a:stretch/>
        </p:blipFill>
        <p:spPr>
          <a:xfrm>
            <a:off x="2568805" y="3997668"/>
            <a:ext cx="2568804" cy="2849526"/>
          </a:xfrm>
          <a:prstGeom prst="rect">
            <a:avLst/>
          </a:prstGeom>
        </p:spPr>
      </p:pic>
      <p:pic>
        <p:nvPicPr>
          <p:cNvPr id="32" name="Рисунок 31" descr="Пейзаж с замком контур">
            <a:extLst>
              <a:ext uri="{FF2B5EF4-FFF2-40B4-BE49-F238E27FC236}">
                <a16:creationId xmlns:a16="http://schemas.microsoft.com/office/drawing/2014/main" id="{2C0968B1-2156-FC42-78AE-8AE081442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4832" y="3077770"/>
            <a:ext cx="584775" cy="5847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8E012F-9E17-23AB-0D77-53AE93ACF69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606"/>
          <a:stretch/>
        </p:blipFill>
        <p:spPr>
          <a:xfrm>
            <a:off x="0" y="-3533"/>
            <a:ext cx="12192000" cy="686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6947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atrixVTI">
  <a:themeElements>
    <a:clrScheme name="AnalogousFromLightSeedRightStep">
      <a:dk1>
        <a:srgbClr val="000000"/>
      </a:dk1>
      <a:lt1>
        <a:srgbClr val="FFFFFF"/>
      </a:lt1>
      <a:dk2>
        <a:srgbClr val="413424"/>
      </a:dk2>
      <a:lt2>
        <a:srgbClr val="E2E8E4"/>
      </a:lt2>
      <a:accent1>
        <a:srgbClr val="EC70C6"/>
      </a:accent1>
      <a:accent2>
        <a:srgbClr val="E8517A"/>
      </a:accent2>
      <a:accent3>
        <a:srgbClr val="EC8270"/>
      </a:accent3>
      <a:accent4>
        <a:srgbClr val="E2912A"/>
      </a:accent4>
      <a:accent5>
        <a:srgbClr val="A8A650"/>
      </a:accent5>
      <a:accent6>
        <a:srgbClr val="83AF3D"/>
      </a:accent6>
      <a:hlink>
        <a:srgbClr val="568E67"/>
      </a:hlink>
      <a:folHlink>
        <a:srgbClr val="7F7F7F"/>
      </a:folHlink>
    </a:clrScheme>
    <a:fontScheme name="Custom 4">
      <a:majorFont>
        <a:latin typeface="Bahnschrif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ерлина Житомирщини. Чим славиться місто Радомишль та чому варте уваги" id="{6422BAD3-88BD-CC4F-B787-8F48632F8ACC}" vid="{C8AD701F-E552-A046-BAD0-FA9A4071A87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2412</TotalTime>
  <Words>1906</Words>
  <Application>Microsoft Office PowerPoint</Application>
  <PresentationFormat>Широкоэкранный</PresentationFormat>
  <Paragraphs>82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Aptos</vt:lpstr>
      <vt:lpstr>Arial</vt:lpstr>
      <vt:lpstr>Avenir Next LT Pro</vt:lpstr>
      <vt:lpstr>Bahnschrift</vt:lpstr>
      <vt:lpstr>Century Gothic</vt:lpstr>
      <vt:lpstr>Trebuchet MS</vt:lpstr>
      <vt:lpstr>Wingdings</vt:lpstr>
      <vt:lpstr>MatrixVTI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Anastasiia Sharhorodska</dc:creator>
  <cp:lastModifiedBy>Настя Шаргородська</cp:lastModifiedBy>
  <cp:revision>43</cp:revision>
  <dcterms:created xsi:type="dcterms:W3CDTF">2024-04-06T13:33:06Z</dcterms:created>
  <dcterms:modified xsi:type="dcterms:W3CDTF">2024-04-14T11:01:29Z</dcterms:modified>
</cp:coreProperties>
</file>