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</p:sldIdLst>
  <p:sldSz type="screen4x3" cy="6858000" cx="9144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tableStyles" Target="tableStyles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584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algn="l" indent="0" marL="0">
              <a:buNone/>
              <a:defRPr sz="2200">
                <a:solidFill>
                  <a:schemeClr val="tx1"/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 lang="en-US"/>
          </a:p>
        </p:txBody>
      </p:sp>
      <p:sp>
        <p:nvSpPr>
          <p:cNvPr id="104858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B88CBA4-93A3-42D9-975C-1709B6F257AA}" type="datetimeFigureOut">
              <a:rPr lang="ru-RU" smtClean="0"/>
              <a:t>10.01.2019</a:t>
            </a:fld>
            <a:endParaRPr dirty="0" lang="ru-RU"/>
          </a:p>
        </p:txBody>
      </p:sp>
      <p:sp>
        <p:nvSpPr>
          <p:cNvPr id="1048586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fld id="{E4801471-E49C-41B8-A4EC-9080828F0768}" type="slidenum">
              <a:rPr lang="ru-RU" smtClean="0"/>
              <a:t>‹#›</a:t>
            </a:fld>
            <a:endParaRPr dirty="0" lang="ru-RU"/>
          </a:p>
        </p:txBody>
      </p:sp>
      <p:sp>
        <p:nvSpPr>
          <p:cNvPr id="1048587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endParaRPr dirty="0"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3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6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B88CBA4-93A3-42D9-975C-1709B6F257AA}" type="datetimeFigureOut">
              <a:rPr lang="ru-RU" smtClean="0"/>
              <a:t>10.01.2019</a:t>
            </a:fld>
            <a:endParaRPr dirty="0" lang="ru-RU"/>
          </a:p>
        </p:txBody>
      </p:sp>
      <p:sp>
        <p:nvSpPr>
          <p:cNvPr id="10486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4801471-E49C-41B8-A4EC-9080828F0768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2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6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B88CBA4-93A3-42D9-975C-1709B6F257AA}" type="datetimeFigureOut">
              <a:rPr lang="ru-RU" smtClean="0"/>
              <a:t>10.01.2019</a:t>
            </a:fld>
            <a:endParaRPr dirty="0" lang="ru-RU"/>
          </a:p>
        </p:txBody>
      </p:sp>
      <p:sp>
        <p:nvSpPr>
          <p:cNvPr id="10486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4801471-E49C-41B8-A4EC-9080828F0768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59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5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B88CBA4-93A3-42D9-975C-1709B6F257AA}" type="datetimeFigureOut">
              <a:rPr lang="ru-RU" smtClean="0"/>
              <a:t>10.01.2019</a:t>
            </a:fld>
            <a:endParaRPr dirty="0" lang="ru-RU"/>
          </a:p>
        </p:txBody>
      </p:sp>
      <p:sp>
        <p:nvSpPr>
          <p:cNvPr id="10485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5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4801471-E49C-41B8-A4EC-9080828F0768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b="0" cap="none"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41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B88CBA4-93A3-42D9-975C-1709B6F257AA}" type="datetimeFigureOut">
              <a:rPr lang="ru-RU" smtClean="0"/>
              <a:t>10.01.2019</a:t>
            </a:fld>
            <a:endParaRPr dirty="0" lang="ru-RU"/>
          </a:p>
        </p:txBody>
      </p:sp>
      <p:sp>
        <p:nvSpPr>
          <p:cNvPr id="10486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4801471-E49C-41B8-A4EC-9080828F0768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B88CBA4-93A3-42D9-975C-1709B6F257AA}" type="datetimeFigureOut">
              <a:rPr lang="ru-RU" smtClean="0"/>
              <a:t>10.01.2019</a:t>
            </a:fld>
            <a:endParaRPr dirty="0" lang="ru-RU"/>
          </a:p>
        </p:txBody>
      </p:sp>
      <p:sp>
        <p:nvSpPr>
          <p:cNvPr id="104860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0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4801471-E49C-41B8-A4EC-9080828F0768}" type="slidenum">
              <a:rPr lang="ru-RU" smtClean="0"/>
              <a:t>‹#›</a:t>
            </a:fld>
            <a:endParaRPr dirty="0" lang="ru-RU"/>
          </a:p>
        </p:txBody>
      </p:sp>
      <p:sp>
        <p:nvSpPr>
          <p:cNvPr id="1048606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07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608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indent="0" marL="0">
              <a:buNone/>
              <a:defRPr b="1" sz="2000">
                <a:solidFill>
                  <a:schemeClr val="tx2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indent="0" marL="0">
              <a:buNone/>
              <a:defRPr b="1" sz="2000">
                <a:solidFill>
                  <a:schemeClr val="tx2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B88CBA4-93A3-42D9-975C-1709B6F257AA}" type="datetimeFigureOut">
              <a:rPr lang="ru-RU" smtClean="0"/>
              <a:t>10.01.2019</a:t>
            </a:fld>
            <a:endParaRPr dirty="0" lang="ru-RU"/>
          </a:p>
        </p:txBody>
      </p:sp>
      <p:sp>
        <p:nvSpPr>
          <p:cNvPr id="104864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4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4801471-E49C-41B8-A4EC-9080828F0768}" type="slidenum">
              <a:rPr lang="ru-RU" smtClean="0"/>
              <a:t>‹#›</a:t>
            </a:fld>
            <a:endParaRPr dirty="0" lang="ru-RU"/>
          </a:p>
        </p:txBody>
      </p:sp>
      <p:sp>
        <p:nvSpPr>
          <p:cNvPr id="104865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5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52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2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B88CBA4-93A3-42D9-975C-1709B6F257AA}" type="datetimeFigureOut">
              <a:rPr lang="ru-RU" smtClean="0"/>
              <a:t>10.01.2019</a:t>
            </a:fld>
            <a:endParaRPr dirty="0" lang="ru-RU"/>
          </a:p>
        </p:txBody>
      </p:sp>
      <p:sp>
        <p:nvSpPr>
          <p:cNvPr id="104862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4801471-E49C-41B8-A4EC-9080828F0768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B88CBA4-93A3-42D9-975C-1709B6F257AA}" type="datetimeFigureOut">
              <a:rPr lang="ru-RU" smtClean="0"/>
              <a:t>10.01.2019</a:t>
            </a:fld>
            <a:endParaRPr dirty="0" lang="ru-RU"/>
          </a:p>
        </p:txBody>
      </p:sp>
      <p:sp>
        <p:nvSpPr>
          <p:cNvPr id="104865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5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4801471-E49C-41B8-A4EC-9080828F0768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b="0" sz="28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57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58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B88CBA4-93A3-42D9-975C-1709B6F257AA}" type="datetimeFigureOut">
              <a:rPr lang="ru-RU" smtClean="0"/>
              <a:t>10.01.2019</a:t>
            </a:fld>
            <a:endParaRPr dirty="0" lang="ru-RU"/>
          </a:p>
        </p:txBody>
      </p:sp>
      <p:sp>
        <p:nvSpPr>
          <p:cNvPr id="104866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6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4801471-E49C-41B8-A4EC-9080828F0768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b="0" sz="28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30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algn="bl" blurRad="12700" dir="5400000" dist="31750" endPos="30000" rotWithShape="0" stA="30000" sy="-100000"/>
          </a:effectLst>
          <a:scene3d>
            <a:camera prst="perspectiveRight" fov="2700000">
              <a:rot lat="240000" lon="900000" rev="0"/>
            </a:camera>
            <a:lightRig dir="t" rig="threePt">
              <a:rot lat="0" lon="0" rev="2700000"/>
            </a:lightRig>
          </a:scene3d>
          <a:sp3d/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dirty="0" lang="ru-RU" smtClean="0"/>
              <a:t>Вставка рисунка</a:t>
            </a:r>
            <a:endParaRPr dirty="0" lang="en-US"/>
          </a:p>
        </p:txBody>
      </p:sp>
      <p:sp>
        <p:nvSpPr>
          <p:cNvPr id="1048631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B88CBA4-93A3-42D9-975C-1709B6F257AA}" type="datetimeFigureOut">
              <a:rPr lang="ru-RU" smtClean="0"/>
              <a:t>10.01.2019</a:t>
            </a:fld>
            <a:endParaRPr dirty="0" lang="ru-RU"/>
          </a:p>
        </p:txBody>
      </p:sp>
      <p:sp>
        <p:nvSpPr>
          <p:cNvPr id="10486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3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4801471-E49C-41B8-A4EC-9080828F0768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9"/>
          <p:cNvSpPr/>
          <p:nvPr/>
        </p:nvSpPr>
        <p:spPr>
          <a:xfrm>
            <a:off x="8435268" y="573807"/>
            <a:ext cx="86236" cy="572316"/>
          </a:xfrm>
          <a:prstGeom prst="rect"/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577" name="Rectangle 10"/>
          <p:cNvSpPr/>
          <p:nvPr/>
        </p:nvSpPr>
        <p:spPr>
          <a:xfrm>
            <a:off x="8569419" y="573807"/>
            <a:ext cx="576072" cy="572316"/>
          </a:xfrm>
          <a:prstGeom prst="rect"/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578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/>
        </p:spPr>
        <p:txBody>
          <a:bodyPr anchor="b" bIns="45720" lIns="91440" rIns="91440" rtlCol="0" tIns="45720" vert="horz">
            <a:normAutofit/>
          </a:bodyPr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579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 smtClean="0"/>
          </a:p>
        </p:txBody>
      </p:sp>
      <p:sp>
        <p:nvSpPr>
          <p:cNvPr id="1048580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B88CBA4-93A3-42D9-975C-1709B6F257AA}" type="datetimeFigureOut">
              <a:rPr lang="ru-RU" smtClean="0"/>
              <a:t>10.01.2019</a:t>
            </a:fld>
            <a:endParaRPr dirty="0" lang="ru-RU"/>
          </a:p>
        </p:txBody>
      </p:sp>
      <p:sp>
        <p:nvSpPr>
          <p:cNvPr id="10485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4801471-E49C-41B8-A4EC-9080828F0768}" type="slidenum">
              <a:rPr lang="ru-RU" smtClean="0"/>
              <a:t>‹#›</a:t>
            </a:fld>
            <a:endParaRPr dirty="0" lang="ru-RU"/>
          </a:p>
        </p:txBody>
      </p:sp>
      <p:sp>
        <p:nvSpPr>
          <p:cNvPr id="104858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/>
        </p:spPr>
        <p:txBody>
          <a:bodyPr anchor="t" bIns="45720" lIns="91440" rIns="91440" rtlCol="0" tIns="0" vert="horz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dirty="0" lang="ru-RU"/>
          </a:p>
        </p:txBody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914400" eaLnBrk="1" hangingPunct="1" indent="-182880" latinLnBrk="0" marL="228600" rtl="0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182880" latinLnBrk="0" marL="502920" rtl="0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182880" latinLnBrk="0" marL="685800" rtl="0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182880" latinLnBrk="0" marL="914400" rtl="0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182880" latinLnBrk="0" marL="1143000" rtl="0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182880" latinLnBrk="0" marL="1371600" rtl="0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182880" latinLnBrk="0" marL="1600200" rtl="0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182880" latinLnBrk="0" marL="1828800" rtl="0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182880" latinLnBrk="0" marL="2057400" rtl="0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4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4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4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Заголовок 1"/>
          <p:cNvSpPr>
            <a:spLocks noGrp="1"/>
          </p:cNvSpPr>
          <p:nvPr>
            <p:ph type="ctrTitle"/>
          </p:nvPr>
        </p:nvSpPr>
        <p:spPr>
          <a:xfrm>
            <a:off x="899592" y="158775"/>
            <a:ext cx="7272808" cy="1470025"/>
          </a:xfrm>
        </p:spPr>
        <p:txBody>
          <a:bodyPr>
            <a:noAutofit/>
          </a:bodyPr>
          <a:p>
            <a:r>
              <a:rPr dirty="0" sz="24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ВОДОНАПІРНИХ ВЕЖ ПОКРОВСЬКОГО РАЙОНУ ДОНЕЦЬКОЇ ОБЛАСТІ ВІД ПОЧАТКУ ХХ СТ. ДО СЬОГОДЕННЯ ТА ЇХ РОЛЬ В ЖИТТІ МЕШКАНЦІВ РАЙОНУ.</a:t>
            </a:r>
            <a:endParaRPr dirty="0" sz="24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082" y="4361027"/>
            <a:ext cx="4105870" cy="1736346"/>
          </a:xfrm>
        </p:spPr>
        <p:txBody>
          <a:bodyPr>
            <a:noAutofit/>
          </a:bodyPr>
          <a:p>
            <a:pPr algn="ctr"/>
            <a:r>
              <a:rPr dirty="0" sz="2000" lang="ru-RU" smtClean="0">
                <a:solidFill>
                  <a:schemeClr val="tx1"/>
                </a:solidFill>
              </a:rPr>
              <a:t> </a:t>
            </a:r>
            <a:r>
              <a:rPr dirty="0" sz="2000"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виконала: </a:t>
            </a:r>
          </a:p>
          <a:p>
            <a:pPr algn="ctr"/>
            <a:r>
              <a:rPr dirty="0" sz="2000"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Шаповал Марія Сергіївна, учениця 9 класу, заклад загальної середньої освіти </a:t>
            </a:r>
            <a:r>
              <a:rPr dirty="0" sz="2000"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I-III </a:t>
            </a:r>
            <a:r>
              <a:rPr dirty="0" sz="2000"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ступенів №10 Мирноградської міської ради </a:t>
            </a:r>
            <a:r>
              <a:rPr dirty="0" sz="2000"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Донецької</a:t>
            </a:r>
            <a:r>
              <a:rPr dirty="0" sz="2000"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Донецьке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територіальне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МАН. </a:t>
            </a:r>
            <a:endParaRPr dirty="0" sz="2000" lang="ru-RU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dirty="0" sz="2000" lang="ru-RU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95536" y="2780928"/>
            <a:ext cx="3141196" cy="2448272"/>
          </a:xfrm>
          <a:prstGeom prst="rect"/>
          <a:noFill/>
          <a:ln>
            <a:noFill/>
          </a:ln>
          <a:effectLst/>
        </p:spPr>
      </p:pic>
      <p:sp>
        <p:nvSpPr>
          <p:cNvPr id="1048590" name="Прямоугольник 3"/>
          <p:cNvSpPr/>
          <p:nvPr/>
        </p:nvSpPr>
        <p:spPr>
          <a:xfrm>
            <a:off x="3870176" y="4653136"/>
            <a:ext cx="5156310" cy="1920240"/>
          </a:xfrm>
          <a:prstGeom prst="rect"/>
        </p:spPr>
        <p:txBody>
          <a:bodyPr wrap="square">
            <a:spAutoFit/>
          </a:bodyPr>
          <a:p>
            <a:pPr algn="ctr"/>
            <a:r>
              <a:rPr dirty="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z="20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керівник: </a:t>
            </a:r>
          </a:p>
          <a:p>
            <a:pPr algn="ctr"/>
            <a:r>
              <a:rPr dirty="0" sz="20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Медведєв Костянтин Володимирович, вчитель історії, заклад загальної середньої освіти </a:t>
            </a:r>
            <a:r>
              <a:rPr dirty="0" sz="2000"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I-III </a:t>
            </a:r>
            <a:r>
              <a:rPr dirty="0" sz="20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ступенів №10 Мирноградської міської ради Донецької області</a:t>
            </a:r>
            <a:endParaRPr dirty="0" sz="20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3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2534005" y="1714195"/>
            <a:ext cx="3478314" cy="2418995"/>
          </a:xfrm>
          <a:prstGeom prst="round2DiagRect">
            <a:avLst>
              <a:gd name="adj1" fmla="val 16667"/>
              <a:gd name="adj2" fmla="val 2109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Прямоугольник 2"/>
          <p:cNvSpPr/>
          <p:nvPr/>
        </p:nvSpPr>
        <p:spPr>
          <a:xfrm>
            <a:off x="23327" y="260648"/>
            <a:ext cx="9217024" cy="3647440"/>
          </a:xfrm>
          <a:prstGeom prst="rect"/>
        </p:spPr>
        <p:txBody>
          <a:bodyPr wrap="square">
            <a:spAutoFit/>
          </a:bodyPr>
          <a:p>
            <a:r>
              <a:rPr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Найпершою водонапірною вежею, як промисловий об'єкт, на території сучасного Покровського району була вежа на станції Гришине. Вона побудована в період 1882-1884 років виключно для потреб залізничної </a:t>
            </a:r>
            <a:r>
              <a:rPr dirty="0" sz="24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станції. Найбільшою </a:t>
            </a:r>
            <a:r>
              <a:rPr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 обсягом, дуже цікавою з точки зору історії її появи та за архітектурним рішенням, є цегляна водонапірна вежа, яка розташована на території локомотивного депо в місті Покровську. Ця утилітарна споруда, що відтворює образ середньовічної башти, була побудована в 1942 році</a:t>
            </a:r>
          </a:p>
          <a:p>
            <a:endParaRPr dirty="0" sz="24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73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127848" y="3086845"/>
            <a:ext cx="2925763" cy="3676650"/>
          </a:xfrm>
          <a:prstGeom prst="rect"/>
          <a:noFill/>
          <a:ln>
            <a:noFill/>
          </a:ln>
          <a:effectLst/>
        </p:spPr>
      </p:pic>
      <p:pic>
        <p:nvPicPr>
          <p:cNvPr id="2097174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619672" y="3149614"/>
            <a:ext cx="2826824" cy="3551113"/>
          </a:xfrm>
          <a:prstGeom prst="rect"/>
          <a:noFill/>
          <a:ln>
            <a:noFill/>
          </a:ln>
          <a:effectLst/>
        </p:spPr>
      </p:pic>
      <p:pic>
        <p:nvPicPr>
          <p:cNvPr id="2097175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3452326" y="6459312"/>
            <a:ext cx="2359025" cy="433387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Заголовок 1"/>
          <p:cNvSpPr>
            <a:spLocks noGrp="1"/>
          </p:cNvSpPr>
          <p:nvPr>
            <p:ph type="title"/>
          </p:nvPr>
        </p:nvSpPr>
        <p:spPr>
          <a:xfrm>
            <a:off x="87834" y="692696"/>
            <a:ext cx="7632848" cy="1430052"/>
          </a:xfrm>
        </p:spPr>
        <p:txBody>
          <a:bodyPr>
            <a:noAutofit/>
          </a:bodyPr>
          <a:p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Найстарішою зі збережених до нашого часу є водонапірна вежа у селі </a:t>
            </a:r>
            <a:r>
              <a:rPr dirty="0" sz="20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Малинівка. 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Її побудували німецькі колоністи - меноніти в 1910-1912 роках минулого століття. Побудована вона була виключно для господарських </a:t>
            </a:r>
            <a:r>
              <a:rPr dirty="0" sz="20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потреб. 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Ініціатива будівництва приписується Герхарду Мантлеру. До речі, це єдина цегляна менонітська вежа, яка збереглася в нашому регіоні.</a:t>
            </a:r>
          </a:p>
        </p:txBody>
      </p:sp>
      <p:pic>
        <p:nvPicPr>
          <p:cNvPr id="2097176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059832" y="2808790"/>
            <a:ext cx="2784647" cy="2784647"/>
          </a:xfrm>
          <a:prstGeom prst="round2DiagRect">
            <a:avLst>
              <a:gd name="adj1" fmla="val 16667"/>
              <a:gd name="adj2" fmla="val 1783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1048614" name="TextBox 5"/>
          <p:cNvSpPr txBox="1"/>
          <p:nvPr/>
        </p:nvSpPr>
        <p:spPr>
          <a:xfrm>
            <a:off x="3275856" y="5739188"/>
            <a:ext cx="2716634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Вежа у селі Малинівка</a:t>
            </a:r>
            <a:endParaRPr dirty="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77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285447" y="2062538"/>
            <a:ext cx="2889250" cy="3676650"/>
          </a:xfrm>
          <a:prstGeom prst="rect"/>
          <a:noFill/>
          <a:ln>
            <a:noFill/>
          </a:ln>
          <a:effectLst/>
        </p:spPr>
      </p:pic>
      <p:pic>
        <p:nvPicPr>
          <p:cNvPr id="2097178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6876256" y="5395901"/>
            <a:ext cx="1890713" cy="439737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6864" cy="2234217"/>
          </a:xfrm>
        </p:spPr>
        <p:txBody>
          <a:bodyPr>
            <a:noAutofit/>
          </a:bodyPr>
          <a:p>
            <a:r>
              <a:rPr dirty="0" sz="2000" lang="ru-RU"/>
              <a:t>Цікавим</a:t>
            </a:r>
            <a:r>
              <a:rPr dirty="0" sz="2000" lang="ru-RU"/>
              <a:t> в </a:t>
            </a:r>
            <a:r>
              <a:rPr dirty="0" sz="2000" lang="ru-RU"/>
              <a:t>історії</a:t>
            </a:r>
            <a:r>
              <a:rPr dirty="0" sz="2000" lang="ru-RU"/>
              <a:t> є </a:t>
            </a:r>
            <a:r>
              <a:rPr dirty="0" sz="2000" lang="ru-RU"/>
              <a:t>поява</a:t>
            </a:r>
            <a:r>
              <a:rPr dirty="0" sz="2000" lang="ru-RU"/>
              <a:t> </a:t>
            </a:r>
            <a:r>
              <a:rPr dirty="0" sz="2000" lang="ru-RU"/>
              <a:t>вежі</a:t>
            </a:r>
            <a:r>
              <a:rPr dirty="0" sz="2000" lang="ru-RU"/>
              <a:t> на </a:t>
            </a:r>
            <a:r>
              <a:rPr dirty="0" sz="2000" lang="ru-RU"/>
              <a:t>станції</a:t>
            </a:r>
            <a:r>
              <a:rPr dirty="0" sz="2000" lang="ru-RU"/>
              <a:t> </a:t>
            </a:r>
            <a:r>
              <a:rPr dirty="0" sz="2000" lang="ru-RU"/>
              <a:t>Покровськ</a:t>
            </a:r>
            <a:r>
              <a:rPr dirty="0" sz="2000" lang="ru-RU"/>
              <a:t> (</a:t>
            </a:r>
            <a:r>
              <a:rPr dirty="0" sz="2000" lang="ru-RU"/>
              <a:t>Красноармійське</a:t>
            </a:r>
            <a:r>
              <a:rPr dirty="0" sz="2000" lang="ru-RU"/>
              <a:t>).  </a:t>
            </a:r>
            <a:r>
              <a:rPr dirty="0" sz="2000" lang="ru-RU"/>
              <a:t>Після</a:t>
            </a:r>
            <a:r>
              <a:rPr dirty="0" sz="2000" lang="ru-RU"/>
              <a:t> </a:t>
            </a:r>
            <a:r>
              <a:rPr dirty="0" sz="2000" lang="ru-RU"/>
              <a:t>окупації</a:t>
            </a:r>
            <a:r>
              <a:rPr dirty="0" sz="2000" lang="ru-RU"/>
              <a:t> в 1941 </a:t>
            </a:r>
            <a:r>
              <a:rPr dirty="0" sz="2000" lang="ru-RU"/>
              <a:t>році</a:t>
            </a:r>
            <a:r>
              <a:rPr dirty="0" sz="2000" lang="ru-RU"/>
              <a:t>, вона стала </a:t>
            </a:r>
            <a:r>
              <a:rPr dirty="0" sz="2000" lang="ru-RU"/>
              <a:t>стратегічним</a:t>
            </a:r>
            <a:r>
              <a:rPr dirty="0" sz="2000" lang="ru-RU"/>
              <a:t> </a:t>
            </a:r>
            <a:r>
              <a:rPr dirty="0" sz="2000" lang="ru-RU"/>
              <a:t>об'єктом</a:t>
            </a:r>
            <a:r>
              <a:rPr dirty="0" sz="2000" lang="ru-RU"/>
              <a:t> для </a:t>
            </a:r>
            <a:r>
              <a:rPr dirty="0" sz="2000" lang="ru-RU"/>
              <a:t>німецького</a:t>
            </a:r>
            <a:r>
              <a:rPr dirty="0" sz="2000" lang="ru-RU"/>
              <a:t> </a:t>
            </a:r>
            <a:r>
              <a:rPr dirty="0" sz="2000" lang="ru-RU"/>
              <a:t>командування</a:t>
            </a:r>
            <a:r>
              <a:rPr dirty="0" sz="2000" lang="ru-RU"/>
              <a:t>. </a:t>
            </a:r>
            <a:r>
              <a:rPr dirty="0" sz="2000" lang="ru-RU"/>
              <a:t>Ця</a:t>
            </a:r>
            <a:r>
              <a:rPr dirty="0" sz="2000" lang="ru-RU"/>
              <a:t> </a:t>
            </a:r>
            <a:r>
              <a:rPr dirty="0" sz="2000" lang="ru-RU"/>
              <a:t>станція</a:t>
            </a:r>
            <a:r>
              <a:rPr dirty="0" sz="2000" lang="ru-RU"/>
              <a:t> </a:t>
            </a:r>
            <a:r>
              <a:rPr dirty="0" sz="2000" lang="ru-RU"/>
              <a:t>була</a:t>
            </a:r>
            <a:r>
              <a:rPr dirty="0" sz="2000" lang="ru-RU"/>
              <a:t> важною для </a:t>
            </a:r>
            <a:r>
              <a:rPr dirty="0" sz="2000" lang="ru-RU"/>
              <a:t>постачання</a:t>
            </a:r>
            <a:r>
              <a:rPr dirty="0" sz="2000" lang="ru-RU"/>
              <a:t> </a:t>
            </a:r>
            <a:r>
              <a:rPr dirty="0" sz="2000" lang="ru-RU"/>
              <a:t>німецької</a:t>
            </a:r>
            <a:r>
              <a:rPr dirty="0" sz="2000" lang="ru-RU"/>
              <a:t> </a:t>
            </a:r>
            <a:r>
              <a:rPr dirty="0" sz="2000" lang="ru-RU"/>
              <a:t>армії</a:t>
            </a:r>
            <a:r>
              <a:rPr dirty="0" sz="2000" lang="ru-RU"/>
              <a:t> </a:t>
            </a:r>
            <a:r>
              <a:rPr dirty="0" sz="2000" lang="ru-RU"/>
              <a:t>технікою</a:t>
            </a:r>
            <a:r>
              <a:rPr dirty="0" sz="2000" lang="ru-RU"/>
              <a:t>, </a:t>
            </a:r>
            <a:r>
              <a:rPr dirty="0" sz="2000" lang="ru-RU"/>
              <a:t>боєприпасами</a:t>
            </a:r>
            <a:r>
              <a:rPr dirty="0" sz="2000" lang="ru-RU"/>
              <a:t>, </a:t>
            </a:r>
            <a:r>
              <a:rPr dirty="0" sz="2000" lang="ru-RU"/>
              <a:t>будівельними</a:t>
            </a:r>
            <a:r>
              <a:rPr dirty="0" sz="2000" lang="ru-RU"/>
              <a:t> </a:t>
            </a:r>
            <a:r>
              <a:rPr dirty="0" sz="2000" lang="ru-RU"/>
              <a:t>матеріалами</a:t>
            </a:r>
            <a:r>
              <a:rPr dirty="0" sz="2000" lang="ru-RU"/>
              <a:t> та </a:t>
            </a:r>
            <a:r>
              <a:rPr dirty="0" sz="2000" lang="ru-RU"/>
              <a:t>продовольством</a:t>
            </a:r>
            <a:r>
              <a:rPr dirty="0" sz="2000" lang="ru-RU"/>
              <a:t>. </a:t>
            </a:r>
            <a:r>
              <a:rPr dirty="0" sz="2000" lang="ru-RU"/>
              <a:t>Багато</a:t>
            </a:r>
            <a:r>
              <a:rPr dirty="0" sz="2000" lang="ru-RU"/>
              <a:t> </a:t>
            </a:r>
            <a:r>
              <a:rPr dirty="0" sz="2000" lang="ru-RU"/>
              <a:t>радянських</a:t>
            </a:r>
            <a:r>
              <a:rPr dirty="0" sz="2000" lang="ru-RU"/>
              <a:t> </a:t>
            </a:r>
            <a:r>
              <a:rPr dirty="0" sz="2000" lang="ru-RU"/>
              <a:t>спроб</a:t>
            </a:r>
            <a:r>
              <a:rPr dirty="0" sz="2000" lang="ru-RU"/>
              <a:t> </a:t>
            </a:r>
            <a:r>
              <a:rPr dirty="0" sz="2000" lang="ru-RU"/>
              <a:t>захопити</a:t>
            </a:r>
            <a:r>
              <a:rPr dirty="0" sz="2000" lang="ru-RU"/>
              <a:t> </a:t>
            </a:r>
            <a:r>
              <a:rPr dirty="0" sz="2000" lang="ru-RU"/>
              <a:t>її</a:t>
            </a:r>
            <a:r>
              <a:rPr dirty="0" sz="2000" lang="ru-RU"/>
              <a:t> контроль </a:t>
            </a:r>
            <a:r>
              <a:rPr dirty="0" sz="2000" lang="ru-RU"/>
              <a:t>провалилися</a:t>
            </a:r>
            <a:r>
              <a:rPr dirty="0" sz="2000" lang="ru-RU"/>
              <a:t> через </a:t>
            </a:r>
            <a:r>
              <a:rPr dirty="0" sz="2000" lang="ru-RU"/>
              <a:t>її</a:t>
            </a:r>
            <a:r>
              <a:rPr dirty="0" sz="2000" lang="ru-RU"/>
              <a:t> </a:t>
            </a:r>
            <a:r>
              <a:rPr dirty="0" sz="2000" lang="ru-RU"/>
              <a:t>значення</a:t>
            </a:r>
            <a:r>
              <a:rPr dirty="0" sz="2000" lang="ru-RU"/>
              <a:t>.</a:t>
            </a:r>
          </a:p>
        </p:txBody>
      </p:sp>
      <p:pic>
        <p:nvPicPr>
          <p:cNvPr id="2097179" name="Объект 4"/>
          <p:cNvPicPr>
            <a:picLocks noChangeAspect="1" noGrp="1"/>
          </p:cNvPicPr>
          <p:nvPr>
            <p:ph sz="quarter" idx="13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635896" y="2636912"/>
            <a:ext cx="2468077" cy="3380751"/>
          </a:xfrm>
          <a:prstGeom prst="round2DiagRect">
            <a:avLst>
              <a:gd name="adj1" fmla="val 19314"/>
              <a:gd name="adj2" fmla="val 1764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1048616" name="Объект 3"/>
          <p:cNvSpPr>
            <a:spLocks noGrp="1"/>
          </p:cNvSpPr>
          <p:nvPr>
            <p:ph sz="quarter" idx="14"/>
          </p:nvPr>
        </p:nvSpPr>
        <p:spPr>
          <a:xfrm>
            <a:off x="3563888" y="6237312"/>
            <a:ext cx="3058624" cy="397767"/>
          </a:xfrm>
        </p:spPr>
        <p:txBody>
          <a:bodyPr>
            <a:normAutofit/>
          </a:bodyPr>
          <a:p>
            <a:pPr indent="0" marL="45720">
              <a:buNone/>
            </a:pPr>
            <a:r>
              <a:rPr dirty="0" sz="1600" lang="uk-UA" smtClean="0"/>
              <a:t>Як працює </a:t>
            </a:r>
            <a:r>
              <a:rPr dirty="0" sz="1600" lang="uk-UA" err="1" smtClean="0"/>
              <a:t>водоснобжіння</a:t>
            </a:r>
            <a:endParaRPr dirty="0" sz="1600"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Заголовок 1"/>
          <p:cNvSpPr>
            <a:spLocks noGrp="1"/>
          </p:cNvSpPr>
          <p:nvPr>
            <p:ph type="title"/>
          </p:nvPr>
        </p:nvSpPr>
        <p:spPr>
          <a:xfrm>
            <a:off x="3275856" y="404664"/>
            <a:ext cx="2304256" cy="1008111"/>
          </a:xfrm>
        </p:spPr>
        <p:txBody>
          <a:bodyPr>
            <a:normAutofit fontScale="90000"/>
          </a:bodyPr>
          <a:p>
            <a:r>
              <a:rPr dirty="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dirty="0" lang="ru-RU"/>
              <a:t/>
            </a:r>
            <a:br>
              <a:rPr dirty="0" lang="ru-RU"/>
            </a:br>
            <a:endParaRPr dirty="0" lang="ru-RU"/>
          </a:p>
        </p:txBody>
      </p:sp>
      <p:sp>
        <p:nvSpPr>
          <p:cNvPr id="1048618" name="Объект 2"/>
          <p:cNvSpPr>
            <a:spLocks noGrp="1"/>
          </p:cNvSpPr>
          <p:nvPr>
            <p:ph sz="quarter" idx="13"/>
          </p:nvPr>
        </p:nvSpPr>
        <p:spPr>
          <a:xfrm>
            <a:off x="827584" y="908720"/>
            <a:ext cx="7488832" cy="1728192"/>
          </a:xfrm>
        </p:spPr>
        <p:txBody>
          <a:bodyPr>
            <a:noAutofit/>
          </a:bodyPr>
          <a:p>
            <a:r>
              <a:rPr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Водонапірна вежа допомагає з водопостачанням у випадках, коли Карлівське водопостачання припинене. Також вона використовується рятувальниками при пожежах.</a:t>
            </a:r>
            <a:br>
              <a:rPr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 sz="24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80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843808" y="2924944"/>
            <a:ext cx="3335511" cy="2503678"/>
          </a:xfrm>
          <a:prstGeom prst="rect"/>
          <a:noFill/>
          <a:ln>
            <a:noFill/>
          </a:ln>
          <a:effectLst/>
        </p:spPr>
      </p:pic>
      <p:pic>
        <p:nvPicPr>
          <p:cNvPr id="2097181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707904" y="5209599"/>
            <a:ext cx="2305050" cy="433387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"/>
          <p:cNvSpPr>
            <a:spLocks noGrp="1"/>
          </p:cNvSpPr>
          <p:nvPr>
            <p:ph type="title"/>
          </p:nvPr>
        </p:nvSpPr>
        <p:spPr>
          <a:xfrm>
            <a:off x="1156900" y="-1406587"/>
            <a:ext cx="7315200" cy="1154097"/>
          </a:xfrm>
        </p:spPr>
        <p:txBody>
          <a:bodyPr/>
          <a:p>
            <a:endParaRPr lang="ru-RU"/>
          </a:p>
        </p:txBody>
      </p:sp>
      <p:sp>
        <p:nvSpPr>
          <p:cNvPr id="1048669" name=""/>
          <p:cNvSpPr>
            <a:spLocks noGrp="1"/>
          </p:cNvSpPr>
          <p:nvPr>
            <p:ph idx="1"/>
          </p:nvPr>
        </p:nvSpPr>
        <p:spPr>
          <a:xfrm>
            <a:off x="119581" y="1671962"/>
            <a:ext cx="7529744" cy="4264161"/>
          </a:xfrm>
        </p:spPr>
        <p:txBody>
          <a:bodyPr>
            <a:normAutofit fontScale="85000" lnSpcReduction="20000"/>
          </a:bodyPr>
          <a:p>
            <a:r>
              <a:rPr altLang="en-US" lang="ru-RU"/>
              <a:t>1. Водонапірна вежа. Вікіпедія (дата звернення: 23.09.2018) URL: </a:t>
            </a:r>
            <a:endParaRPr lang="ru-RU"/>
          </a:p>
          <a:p>
            <a:r>
              <a:rPr altLang="en-US" lang="ru-RU"/>
              <a:t>https://ru.wikipedia.org/wiki/%D0%92%D0%BE%D0%B4%D0%BE%D0%BD%D0%B0%D0%BF%D0%BE%D1%80%D0%BD%D0%B0%D1%8F_%D0%B1%D0%B0%D1%88%D0%BD%D1%8F</a:t>
            </a:r>
            <a:endParaRPr lang="ru-RU"/>
          </a:p>
          <a:p>
            <a:r>
              <a:rPr altLang="en-US" lang="ru-RU"/>
              <a:t>2.  Блог Сергія Луковенка "Старий Рудник" (дата звернення 17.02.2021)URL: https://www.facebook.com/sergiylukovenko/ </a:t>
            </a:r>
            <a:endParaRPr lang="ru-RU"/>
          </a:p>
          <a:p>
            <a:r>
              <a:rPr altLang="en-US" lang="ru-RU"/>
              <a:t>3. Водонапірна вежа. Пристрій. Як раніше забезпечували натиск води у селах. Ютуб (дата звернення: 28.08.2022)  </a:t>
            </a:r>
            <a:endParaRPr lang="ru-RU"/>
          </a:p>
          <a:p>
            <a:r>
              <a:rPr altLang="en-US" lang="ru-RU"/>
              <a:t>URL: https://www.youtube.com/watch?v=JuNRPW6Ng-E  </a:t>
            </a:r>
            <a:endParaRPr lang="ru-RU"/>
          </a:p>
          <a:p>
            <a:r>
              <a:rPr altLang="en-US" lang="ru-RU"/>
              <a:t>4. Як влаштована водонапірна вежа? (дата звернення: 26.11.2022)</a:t>
            </a:r>
            <a:endParaRPr lang="ru-RU"/>
          </a:p>
          <a:p>
            <a:r>
              <a:rPr altLang="en-US" lang="ru-RU"/>
              <a:t>URL: https://www.youtube.com/watch?v=TlaKnkFKp84  </a:t>
            </a:r>
            <a:endParaRPr lang="ru-RU"/>
          </a:p>
          <a:p>
            <a:r>
              <a:rPr altLang="en-US" lang="ru-RU"/>
              <a:t>5. Новини міста Мирноград . Телеканал «Суспільне/Новини» ( дата звернення: 14.06.2023)</a:t>
            </a:r>
            <a:endParaRPr lang="ru-RU"/>
          </a:p>
          <a:p>
            <a:r>
              <a:rPr altLang="en-US" lang="ru-RU"/>
              <a:t>          URL: : https://suspilne.media/506323-u-pokrovsku-ta-mirnogradi-zapustili-rezervne-vodopostacanna-ak-pracue-ta-akoi-akosti-voda/   </a:t>
            </a:r>
            <a:endParaRPr lang="ru-RU"/>
          </a:p>
          <a:p>
            <a:r>
              <a:rPr altLang="en-US" lang="en-US"/>
              <a:t>6</a:t>
            </a:r>
            <a:r>
              <a:rPr altLang="en-US" lang="en-US"/>
              <a:t>.</a:t>
            </a:r>
            <a:r>
              <a:rPr altLang="en-US" lang="ru-RU"/>
              <a:t> Тугай А. М., Терновцев В. О., Тугай Я. А. Розрахунок і проектування споруд систем водопостачання. — К.: КНУБА, 2001. — 256 с</a:t>
            </a:r>
            <a:endParaRPr lang="ru-RU"/>
          </a:p>
        </p:txBody>
      </p:sp>
      <p:sp>
        <p:nvSpPr>
          <p:cNvPr id="1048670" name=""/>
          <p:cNvSpPr txBox="1"/>
          <p:nvPr/>
        </p:nvSpPr>
        <p:spPr>
          <a:xfrm>
            <a:off x="1462303" y="988693"/>
            <a:ext cx="5261399" cy="510541"/>
          </a:xfrm>
          <a:prstGeom prst="rect"/>
        </p:spPr>
        <p:txBody>
          <a:bodyPr rtlCol="0" wrap="square">
            <a:spAutoFit/>
          </a:bodyPr>
          <a:p>
            <a:r>
              <a:rPr altLang="en-US" sz="2800" lang="ru-RU"/>
              <a:t>Список використаних джерел</a:t>
            </a:r>
            <a:endParaRPr sz="2800"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dirty="0" lang="uk-UA" smtClean="0"/>
              <a:t>Дякую за увагу</a:t>
            </a:r>
            <a:endParaRPr dirty="0" lang="ru-RU"/>
          </a:p>
        </p:txBody>
      </p:sp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5652120" cy="3960440"/>
          </a:xfrm>
        </p:spPr>
        <p:txBody>
          <a:bodyPr/>
          <a:p>
            <a:r>
              <a:rPr b="1" dirty="0" lang="ru-RU"/>
              <a:t>Актуальність</a:t>
            </a:r>
            <a:r>
              <a:rPr b="1" dirty="0" lang="ru-RU"/>
              <a:t> теми</a:t>
            </a:r>
            <a:r>
              <a:rPr dirty="0" lang="ru-RU"/>
              <a:t>. У </a:t>
            </a:r>
            <a:r>
              <a:rPr dirty="0" lang="ru-RU"/>
              <a:t>сьогоденні</a:t>
            </a:r>
            <a:r>
              <a:rPr dirty="0" lang="ru-RU"/>
              <a:t> </a:t>
            </a:r>
            <a:r>
              <a:rPr dirty="0" lang="ru-RU"/>
              <a:t>України</a:t>
            </a:r>
            <a:r>
              <a:rPr dirty="0" lang="ru-RU"/>
              <a:t> одним </a:t>
            </a:r>
            <a:r>
              <a:rPr dirty="0" lang="ru-RU"/>
              <a:t>із</a:t>
            </a:r>
            <a:r>
              <a:rPr dirty="0" lang="ru-RU"/>
              <a:t> </a:t>
            </a:r>
            <a:r>
              <a:rPr dirty="0" lang="ru-RU"/>
              <a:t>найважливіших</a:t>
            </a:r>
            <a:r>
              <a:rPr dirty="0" lang="ru-RU"/>
              <a:t> </a:t>
            </a:r>
            <a:r>
              <a:rPr dirty="0" lang="ru-RU"/>
              <a:t>завдань</a:t>
            </a:r>
            <a:r>
              <a:rPr dirty="0" lang="ru-RU"/>
              <a:t> є </a:t>
            </a:r>
            <a:r>
              <a:rPr dirty="0" lang="ru-RU"/>
              <a:t>водопостачання</a:t>
            </a:r>
            <a:r>
              <a:rPr dirty="0" lang="ru-RU"/>
              <a:t> у </a:t>
            </a:r>
            <a:r>
              <a:rPr dirty="0" lang="ru-RU"/>
              <a:t>житлові</a:t>
            </a:r>
            <a:r>
              <a:rPr dirty="0" lang="ru-RU"/>
              <a:t> </a:t>
            </a:r>
            <a:r>
              <a:rPr dirty="0" lang="ru-RU"/>
              <a:t>будинки</a:t>
            </a:r>
            <a:r>
              <a:rPr dirty="0" lang="ru-RU"/>
              <a:t> та </a:t>
            </a:r>
            <a:r>
              <a:rPr dirty="0" lang="ru-RU"/>
              <a:t>пожежні</a:t>
            </a:r>
            <a:r>
              <a:rPr dirty="0" lang="ru-RU"/>
              <a:t> </a:t>
            </a:r>
            <a:r>
              <a:rPr dirty="0" lang="ru-RU"/>
              <a:t>транспорти</a:t>
            </a:r>
            <a:r>
              <a:rPr dirty="0" lang="ru-RU"/>
              <a:t>. </a:t>
            </a:r>
            <a:r>
              <a:rPr dirty="0" lang="ru-RU"/>
              <a:t>Також</a:t>
            </a:r>
            <a:r>
              <a:rPr dirty="0" lang="ru-RU"/>
              <a:t> </a:t>
            </a:r>
            <a:r>
              <a:rPr dirty="0" lang="ru-RU"/>
              <a:t>постає</a:t>
            </a:r>
            <a:r>
              <a:rPr dirty="0" lang="ru-RU"/>
              <a:t> </a:t>
            </a:r>
            <a:r>
              <a:rPr dirty="0" lang="ru-RU"/>
              <a:t>завдання</a:t>
            </a:r>
            <a:r>
              <a:rPr dirty="0" lang="ru-RU"/>
              <a:t> </a:t>
            </a:r>
            <a:r>
              <a:rPr dirty="0" lang="ru-RU"/>
              <a:t>створення</a:t>
            </a:r>
            <a:r>
              <a:rPr dirty="0" lang="ru-RU"/>
              <a:t> </a:t>
            </a:r>
            <a:r>
              <a:rPr dirty="0" lang="ru-RU"/>
              <a:t>комплексної</a:t>
            </a:r>
            <a:r>
              <a:rPr dirty="0" lang="ru-RU"/>
              <a:t> та </a:t>
            </a:r>
            <a:r>
              <a:rPr dirty="0" lang="ru-RU"/>
              <a:t>об’єктивної</a:t>
            </a:r>
            <a:r>
              <a:rPr dirty="0" lang="ru-RU"/>
              <a:t> </a:t>
            </a:r>
            <a:r>
              <a:rPr dirty="0" lang="ru-RU"/>
              <a:t>історичної</a:t>
            </a:r>
            <a:r>
              <a:rPr dirty="0" lang="ru-RU"/>
              <a:t> </a:t>
            </a:r>
            <a:r>
              <a:rPr dirty="0" lang="ru-RU"/>
              <a:t>картини</a:t>
            </a:r>
            <a:r>
              <a:rPr dirty="0" lang="ru-RU"/>
              <a:t> </a:t>
            </a:r>
            <a:r>
              <a:rPr dirty="0" lang="ru-RU"/>
              <a:t>розвитку</a:t>
            </a:r>
            <a:r>
              <a:rPr dirty="0" lang="ru-RU"/>
              <a:t> </a:t>
            </a:r>
            <a:r>
              <a:rPr dirty="0" lang="ru-RU"/>
              <a:t>водонапірних</a:t>
            </a:r>
            <a:r>
              <a:rPr dirty="0" lang="ru-RU"/>
              <a:t> веж на </a:t>
            </a:r>
            <a:r>
              <a:rPr dirty="0" lang="ru-RU"/>
              <a:t>Донеччині</a:t>
            </a:r>
            <a:r>
              <a:rPr dirty="0" lang="ru-RU"/>
              <a:t> та у </a:t>
            </a:r>
            <a:r>
              <a:rPr dirty="0" lang="ru-RU"/>
              <a:t>місті</a:t>
            </a:r>
            <a:r>
              <a:rPr dirty="0" lang="ru-RU"/>
              <a:t> </a:t>
            </a:r>
            <a:r>
              <a:rPr dirty="0" lang="ru-RU"/>
              <a:t>Мирноград</a:t>
            </a:r>
            <a:r>
              <a:rPr dirty="0" lang="ru-RU"/>
              <a:t>.</a:t>
            </a:r>
          </a:p>
        </p:txBody>
      </p:sp>
      <p:pic>
        <p:nvPicPr>
          <p:cNvPr id="2097154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281700" y="2076728"/>
            <a:ext cx="3096344" cy="3733229"/>
          </a:xfrm>
          <a:prstGeom prst="rect"/>
          <a:noFill/>
          <a:ln>
            <a:noFill/>
          </a:ln>
          <a:effectLst/>
        </p:spPr>
      </p:pic>
      <p:pic>
        <p:nvPicPr>
          <p:cNvPr id="2097155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279432" y="5569969"/>
            <a:ext cx="1100880" cy="495123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Объект 2"/>
          <p:cNvSpPr>
            <a:spLocks noGrp="1"/>
          </p:cNvSpPr>
          <p:nvPr>
            <p:ph idx="1"/>
          </p:nvPr>
        </p:nvSpPr>
        <p:spPr>
          <a:xfrm>
            <a:off x="827584" y="874984"/>
            <a:ext cx="4464496" cy="1584176"/>
          </a:xfrm>
        </p:spPr>
        <p:txBody>
          <a:bodyPr>
            <a:normAutofit lnSpcReduction="10000"/>
          </a:bodyPr>
          <a:p>
            <a:r>
              <a:rPr b="1" dirty="0" lang="ru-RU"/>
              <a:t>Джерельною</a:t>
            </a:r>
            <a:r>
              <a:rPr b="1" dirty="0" lang="ru-RU"/>
              <a:t> базою </a:t>
            </a:r>
            <a:r>
              <a:rPr dirty="0" lang="ru-RU"/>
              <a:t>є </a:t>
            </a:r>
            <a:r>
              <a:rPr dirty="0" lang="ru-RU"/>
              <a:t>фотографії</a:t>
            </a:r>
            <a:r>
              <a:rPr dirty="0" lang="ru-RU"/>
              <a:t>, </a:t>
            </a:r>
            <a:r>
              <a:rPr dirty="0" lang="ru-RU"/>
              <a:t>документи</a:t>
            </a:r>
            <a:r>
              <a:rPr dirty="0" lang="ru-RU"/>
              <a:t> з </a:t>
            </a:r>
            <a:r>
              <a:rPr dirty="0" lang="ru-RU"/>
              <a:t>архівів</a:t>
            </a:r>
            <a:r>
              <a:rPr dirty="0" lang="ru-RU"/>
              <a:t> </a:t>
            </a:r>
            <a:r>
              <a:rPr dirty="0" lang="ru-RU"/>
              <a:t>міських</a:t>
            </a:r>
            <a:r>
              <a:rPr dirty="0" lang="ru-RU"/>
              <a:t> </a:t>
            </a:r>
            <a:r>
              <a:rPr dirty="0" lang="ru-RU"/>
              <a:t>музеїв</a:t>
            </a:r>
            <a:r>
              <a:rPr dirty="0" lang="ru-RU"/>
              <a:t>, </a:t>
            </a:r>
            <a:r>
              <a:rPr dirty="0" lang="ru-RU"/>
              <a:t>свідчення</a:t>
            </a:r>
            <a:r>
              <a:rPr dirty="0" lang="ru-RU"/>
              <a:t> </a:t>
            </a:r>
            <a:r>
              <a:rPr dirty="0" lang="ru-RU"/>
              <a:t>очевидців</a:t>
            </a:r>
            <a:r>
              <a:rPr dirty="0" lang="ru-RU"/>
              <a:t> та </a:t>
            </a:r>
            <a:r>
              <a:rPr dirty="0" lang="ru-RU"/>
              <a:t>сучасників</a:t>
            </a:r>
            <a:r>
              <a:rPr dirty="0" lang="ru-RU"/>
              <a:t>, </a:t>
            </a:r>
            <a:r>
              <a:rPr dirty="0" lang="ru-RU"/>
              <a:t>спогади</a:t>
            </a:r>
            <a:r>
              <a:rPr dirty="0" lang="ru-RU"/>
              <a:t> людей.</a:t>
            </a:r>
          </a:p>
        </p:txBody>
      </p:sp>
      <p:pic>
        <p:nvPicPr>
          <p:cNvPr id="2097156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012232" y="1667072"/>
            <a:ext cx="2944813" cy="3706813"/>
          </a:xfrm>
          <a:prstGeom prst="rect"/>
          <a:noFill/>
          <a:ln>
            <a:noFill/>
          </a:ln>
          <a:effectLst/>
        </p:spPr>
      </p:pic>
      <p:pic>
        <p:nvPicPr>
          <p:cNvPr id="2097157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5436096" y="5157192"/>
            <a:ext cx="2097087" cy="433387"/>
          </a:xfrm>
          <a:prstGeom prst="rect"/>
          <a:noFill/>
          <a:ln>
            <a:noFill/>
          </a:ln>
          <a:effectLst/>
        </p:spPr>
      </p:pic>
      <p:pic>
        <p:nvPicPr>
          <p:cNvPr id="2097158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1403648" y="2536257"/>
            <a:ext cx="2809875" cy="3554413"/>
          </a:xfrm>
          <a:prstGeom prst="rect"/>
          <a:noFill/>
          <a:ln>
            <a:noFill/>
          </a:ln>
          <a:effectLst/>
        </p:spPr>
      </p:pic>
      <p:pic>
        <p:nvPicPr>
          <p:cNvPr id="2097159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2110878" y="5868420"/>
            <a:ext cx="1395413" cy="444500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4176464" cy="5256584"/>
          </a:xfrm>
        </p:spPr>
        <p:txBody>
          <a:bodyPr>
            <a:normAutofit/>
          </a:bodyPr>
          <a:p>
            <a:r>
              <a:rPr b="1" dirty="0" lang="ru-RU"/>
              <a:t>Практичне</a:t>
            </a:r>
            <a:r>
              <a:rPr b="1" dirty="0" lang="ru-RU"/>
              <a:t> </a:t>
            </a:r>
            <a:r>
              <a:rPr b="1" dirty="0" lang="ru-RU"/>
              <a:t>значення</a:t>
            </a:r>
            <a:r>
              <a:rPr b="1" dirty="0" lang="ru-RU"/>
              <a:t> </a:t>
            </a:r>
            <a:r>
              <a:rPr b="1" dirty="0" lang="ru-RU"/>
              <a:t>дослідження</a:t>
            </a:r>
            <a:r>
              <a:rPr b="1" dirty="0" lang="ru-RU"/>
              <a:t> </a:t>
            </a:r>
            <a:r>
              <a:rPr dirty="0" lang="ru-RU"/>
              <a:t>полягає</a:t>
            </a:r>
            <a:r>
              <a:rPr dirty="0" lang="ru-RU"/>
              <a:t> у тому, </a:t>
            </a:r>
            <a:r>
              <a:rPr dirty="0" lang="ru-RU"/>
              <a:t>що</a:t>
            </a:r>
            <a:r>
              <a:rPr dirty="0" lang="ru-RU"/>
              <a:t> </a:t>
            </a:r>
            <a:r>
              <a:rPr dirty="0" lang="ru-RU"/>
              <a:t>його</a:t>
            </a:r>
            <a:r>
              <a:rPr dirty="0" lang="ru-RU"/>
              <a:t> </a:t>
            </a:r>
            <a:r>
              <a:rPr dirty="0" lang="ru-RU"/>
              <a:t>результати</a:t>
            </a:r>
            <a:r>
              <a:rPr dirty="0" lang="ru-RU"/>
              <a:t>, </a:t>
            </a:r>
            <a:r>
              <a:rPr dirty="0" lang="ru-RU"/>
              <a:t>матеріали</a:t>
            </a:r>
            <a:r>
              <a:rPr dirty="0" lang="ru-RU"/>
              <a:t> та </a:t>
            </a:r>
            <a:r>
              <a:rPr dirty="0" lang="ru-RU"/>
              <a:t>висновки</a:t>
            </a:r>
            <a:r>
              <a:rPr dirty="0" lang="ru-RU"/>
              <a:t> </a:t>
            </a:r>
            <a:r>
              <a:rPr dirty="0" lang="ru-RU"/>
              <a:t>можуть</a:t>
            </a:r>
            <a:r>
              <a:rPr dirty="0" lang="ru-RU"/>
              <a:t> бути </a:t>
            </a:r>
            <a:r>
              <a:rPr dirty="0" lang="ru-RU"/>
              <a:t>використанні</a:t>
            </a:r>
            <a:r>
              <a:rPr dirty="0" lang="ru-RU"/>
              <a:t> </a:t>
            </a:r>
            <a:r>
              <a:rPr dirty="0" lang="ru-RU"/>
              <a:t>вчителями</a:t>
            </a:r>
            <a:r>
              <a:rPr dirty="0" lang="ru-RU"/>
              <a:t>, </a:t>
            </a:r>
            <a:r>
              <a:rPr dirty="0" lang="ru-RU"/>
              <a:t>учнями</a:t>
            </a:r>
            <a:r>
              <a:rPr dirty="0" lang="ru-RU"/>
              <a:t> та </a:t>
            </a:r>
            <a:r>
              <a:rPr dirty="0" lang="ru-RU"/>
              <a:t>місцевими</a:t>
            </a:r>
            <a:r>
              <a:rPr dirty="0" lang="ru-RU"/>
              <a:t> </a:t>
            </a:r>
            <a:r>
              <a:rPr dirty="0" lang="ru-RU"/>
              <a:t>мешканцями</a:t>
            </a:r>
            <a:r>
              <a:rPr dirty="0" lang="ru-RU"/>
              <a:t> у </a:t>
            </a:r>
            <a:r>
              <a:rPr dirty="0" lang="ru-RU"/>
              <a:t>краєзнавчих</a:t>
            </a:r>
            <a:r>
              <a:rPr dirty="0" lang="ru-RU"/>
              <a:t> </a:t>
            </a:r>
            <a:r>
              <a:rPr dirty="0" lang="ru-RU"/>
              <a:t>цілях</a:t>
            </a:r>
            <a:r>
              <a:rPr dirty="0" lang="ru-RU"/>
              <a:t>, для </a:t>
            </a:r>
            <a:r>
              <a:rPr dirty="0" lang="ru-RU"/>
              <a:t>проведення</a:t>
            </a:r>
            <a:r>
              <a:rPr dirty="0" lang="ru-RU"/>
              <a:t> </a:t>
            </a:r>
            <a:r>
              <a:rPr dirty="0" lang="ru-RU"/>
              <a:t>тематичних</a:t>
            </a:r>
            <a:r>
              <a:rPr dirty="0" lang="ru-RU"/>
              <a:t> </a:t>
            </a:r>
            <a:r>
              <a:rPr dirty="0" lang="ru-RU"/>
              <a:t>екскурсій</a:t>
            </a:r>
            <a:r>
              <a:rPr dirty="0" lang="ru-RU"/>
              <a:t> у музеях та </a:t>
            </a:r>
            <a:r>
              <a:rPr dirty="0" lang="ru-RU"/>
              <a:t>створення</a:t>
            </a:r>
            <a:r>
              <a:rPr dirty="0" lang="ru-RU"/>
              <a:t> </a:t>
            </a:r>
            <a:r>
              <a:rPr dirty="0" lang="ru-RU"/>
              <a:t>музейних</a:t>
            </a:r>
            <a:r>
              <a:rPr dirty="0" lang="ru-RU"/>
              <a:t> </a:t>
            </a:r>
            <a:r>
              <a:rPr dirty="0" lang="ru-RU"/>
              <a:t>експозицій</a:t>
            </a:r>
            <a:r>
              <a:rPr dirty="0" lang="ru-RU"/>
              <a:t>, для </a:t>
            </a:r>
            <a:r>
              <a:rPr dirty="0" lang="ru-RU"/>
              <a:t>краєзнавчої-туристичної</a:t>
            </a:r>
            <a:r>
              <a:rPr dirty="0" lang="ru-RU"/>
              <a:t> </a:t>
            </a:r>
            <a:r>
              <a:rPr dirty="0" lang="ru-RU"/>
              <a:t>роботи</a:t>
            </a:r>
            <a:r>
              <a:rPr dirty="0" lang="ru-RU"/>
              <a:t>. </a:t>
            </a:r>
          </a:p>
        </p:txBody>
      </p:sp>
      <p:pic>
        <p:nvPicPr>
          <p:cNvPr id="2097160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499991" y="1469726"/>
            <a:ext cx="3240360" cy="4045120"/>
          </a:xfrm>
          <a:prstGeom prst="rect"/>
          <a:noFill/>
          <a:ln>
            <a:noFill/>
          </a:ln>
          <a:effectLst/>
        </p:spPr>
      </p:pic>
      <p:pic>
        <p:nvPicPr>
          <p:cNvPr id="2097161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5312134" y="5263042"/>
            <a:ext cx="1616075" cy="433387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Прямоугольник 3"/>
          <p:cNvSpPr/>
          <p:nvPr/>
        </p:nvSpPr>
        <p:spPr>
          <a:xfrm>
            <a:off x="539552" y="692696"/>
            <a:ext cx="7056784" cy="1920240"/>
          </a:xfrm>
          <a:prstGeom prst="rect"/>
        </p:spPr>
        <p:txBody>
          <a:bodyPr wrap="square">
            <a:spAutoFit/>
          </a:bodyPr>
          <a:p>
            <a:r>
              <a:rPr b="1" dirty="0" sz="2000" lang="ru-RU"/>
              <a:t>Мета </a:t>
            </a:r>
            <a:r>
              <a:rPr b="1" dirty="0" sz="2000" lang="ru-RU" smtClean="0"/>
              <a:t>дослідження</a:t>
            </a:r>
            <a:r>
              <a:rPr b="1" dirty="0" sz="2000" lang="ru-RU" smtClean="0"/>
              <a:t>. </a:t>
            </a:r>
            <a:r>
              <a:rPr dirty="0" sz="2000" lang="ru-RU" smtClean="0"/>
              <a:t>На </a:t>
            </a:r>
            <a:r>
              <a:rPr dirty="0" sz="2000" lang="ru-RU"/>
              <a:t>основі</a:t>
            </a:r>
            <a:r>
              <a:rPr dirty="0" sz="2000" lang="ru-RU"/>
              <a:t> комплексного </a:t>
            </a:r>
            <a:r>
              <a:rPr dirty="0" sz="2000" lang="ru-RU"/>
              <a:t>аналізу</a:t>
            </a:r>
            <a:r>
              <a:rPr dirty="0" sz="2000" lang="ru-RU"/>
              <a:t> </a:t>
            </a:r>
            <a:r>
              <a:rPr dirty="0" sz="2000" lang="ru-RU"/>
              <a:t>неопублікованих</a:t>
            </a:r>
            <a:r>
              <a:rPr dirty="0" sz="2000" lang="ru-RU"/>
              <a:t> та </a:t>
            </a:r>
            <a:r>
              <a:rPr dirty="0" sz="2000" lang="ru-RU"/>
              <a:t>опублікованих</a:t>
            </a:r>
            <a:r>
              <a:rPr dirty="0" sz="2000" lang="ru-RU"/>
              <a:t> </a:t>
            </a:r>
            <a:r>
              <a:rPr dirty="0" sz="2000" lang="ru-RU"/>
              <a:t>документів</a:t>
            </a:r>
            <a:r>
              <a:rPr dirty="0" sz="2000" lang="ru-RU"/>
              <a:t>, </a:t>
            </a:r>
            <a:r>
              <a:rPr dirty="0" sz="2000" lang="ru-RU"/>
              <a:t>наукових</a:t>
            </a:r>
            <a:r>
              <a:rPr dirty="0" sz="2000" lang="ru-RU"/>
              <a:t> </a:t>
            </a:r>
            <a:r>
              <a:rPr dirty="0" sz="2000" lang="ru-RU"/>
              <a:t>праць</a:t>
            </a:r>
            <a:r>
              <a:rPr dirty="0" sz="2000" lang="ru-RU"/>
              <a:t>, </a:t>
            </a:r>
            <a:r>
              <a:rPr dirty="0" sz="2000" lang="ru-RU"/>
              <a:t>дослідити</a:t>
            </a:r>
            <a:r>
              <a:rPr dirty="0" sz="2000" lang="ru-RU"/>
              <a:t> </a:t>
            </a:r>
            <a:r>
              <a:rPr dirty="0" sz="2000" lang="ru-RU"/>
              <a:t>історію</a:t>
            </a:r>
            <a:r>
              <a:rPr dirty="0" sz="2000" lang="ru-RU"/>
              <a:t> </a:t>
            </a:r>
            <a:r>
              <a:rPr dirty="0" sz="2000" lang="ru-RU"/>
              <a:t>водонапірних</a:t>
            </a:r>
            <a:r>
              <a:rPr dirty="0" sz="2000" lang="ru-RU"/>
              <a:t> веж </a:t>
            </a:r>
            <a:r>
              <a:rPr dirty="0" sz="2000" lang="ru-RU"/>
              <a:t>Покровського</a:t>
            </a:r>
            <a:r>
              <a:rPr dirty="0" sz="2000" lang="ru-RU"/>
              <a:t> району на початку ХХ ст. та </a:t>
            </a:r>
            <a:r>
              <a:rPr dirty="0" sz="2000" lang="ru-RU"/>
              <a:t>їх</a:t>
            </a:r>
            <a:r>
              <a:rPr dirty="0" sz="2000" lang="ru-RU"/>
              <a:t> роль у </a:t>
            </a:r>
            <a:r>
              <a:rPr dirty="0" sz="2000" lang="ru-RU"/>
              <a:t>житті</a:t>
            </a:r>
            <a:r>
              <a:rPr dirty="0" sz="2000" lang="ru-RU"/>
              <a:t> </a:t>
            </a:r>
            <a:r>
              <a:rPr dirty="0" sz="2000" lang="ru-RU"/>
              <a:t>мешканців</a:t>
            </a:r>
            <a:r>
              <a:rPr dirty="0" sz="2000" lang="ru-RU"/>
              <a:t> </a:t>
            </a:r>
            <a:r>
              <a:rPr dirty="0" sz="2000" lang="ru-RU"/>
              <a:t>міста</a:t>
            </a:r>
            <a:r>
              <a:rPr dirty="0" sz="2000" lang="ru-RU"/>
              <a:t>, подати </a:t>
            </a:r>
            <a:r>
              <a:rPr dirty="0" sz="2000" lang="ru-RU"/>
              <a:t>об’єктивну</a:t>
            </a:r>
            <a:r>
              <a:rPr dirty="0" sz="2000" lang="ru-RU"/>
              <a:t> картину </a:t>
            </a:r>
            <a:r>
              <a:rPr dirty="0" sz="2000" lang="ru-RU"/>
              <a:t>історичних</a:t>
            </a:r>
            <a:r>
              <a:rPr dirty="0" sz="2000" lang="ru-RU"/>
              <a:t> </a:t>
            </a:r>
            <a:r>
              <a:rPr dirty="0" sz="2000" lang="ru-RU"/>
              <a:t>подій</a:t>
            </a:r>
            <a:endParaRPr dirty="0" sz="2000" lang="ru-RU"/>
          </a:p>
        </p:txBody>
      </p:sp>
      <p:pic>
        <p:nvPicPr>
          <p:cNvPr id="2097162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699792" y="2304642"/>
            <a:ext cx="3898552" cy="3098895"/>
          </a:xfrm>
          <a:prstGeom prst="rect"/>
          <a:noFill/>
          <a:ln>
            <a:noFill/>
          </a:ln>
          <a:effectLst/>
        </p:spPr>
      </p:pic>
      <p:pic>
        <p:nvPicPr>
          <p:cNvPr id="2097163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814043" y="5125469"/>
            <a:ext cx="1670050" cy="433387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195736" y="764704"/>
            <a:ext cx="4778085" cy="1497131"/>
          </a:xfrm>
          <a:prstGeom prst="rect"/>
          <a:noFill/>
          <a:ln>
            <a:noFill/>
          </a:ln>
          <a:effectLst/>
        </p:spPr>
      </p:pic>
      <p:pic>
        <p:nvPicPr>
          <p:cNvPr id="2097165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2771800" y="2110734"/>
            <a:ext cx="3792537" cy="3017837"/>
          </a:xfrm>
          <a:prstGeom prst="rect"/>
          <a:noFill/>
          <a:ln>
            <a:noFill/>
          </a:ln>
          <a:effectLst/>
        </p:spPr>
      </p:pic>
      <p:pic>
        <p:nvPicPr>
          <p:cNvPr id="2097166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3419872" y="4911877"/>
            <a:ext cx="2768600" cy="433387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Объект 3"/>
          <p:cNvSpPr>
            <a:spLocks noGrp="1"/>
          </p:cNvSpPr>
          <p:nvPr>
            <p:ph idx="1"/>
          </p:nvPr>
        </p:nvSpPr>
        <p:spPr>
          <a:xfrm>
            <a:off x="683568" y="620688"/>
            <a:ext cx="7315200" cy="1451295"/>
          </a:xfrm>
        </p:spPr>
        <p:txBody>
          <a:bodyPr>
            <a:noAutofit/>
          </a:bodyPr>
          <a:p>
            <a:pPr algn="ctr"/>
            <a:r>
              <a:rPr b="1"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дослідження </a:t>
            </a:r>
            <a:r>
              <a:rPr dirty="0" sz="24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 історична доля водонапірних веж та їх роль у житті мешканців міста Покровського району Донецької області від часів їх заснування до сучасності</a:t>
            </a:r>
          </a:p>
        </p:txBody>
      </p:sp>
      <p:sp>
        <p:nvSpPr>
          <p:cNvPr id="1048601" name="Прямоугольник 4"/>
          <p:cNvSpPr/>
          <p:nvPr/>
        </p:nvSpPr>
        <p:spPr>
          <a:xfrm>
            <a:off x="4582886" y="4365104"/>
            <a:ext cx="4572000" cy="369332"/>
          </a:xfrm>
          <a:prstGeom prst="rect"/>
        </p:spPr>
        <p:txBody>
          <a:bodyPr>
            <a:spAutoFit/>
          </a:bodyPr>
          <a:p>
            <a:endParaRPr dirty="0" lang="ru-RU"/>
          </a:p>
        </p:txBody>
      </p:sp>
      <p:pic>
        <p:nvPicPr>
          <p:cNvPr id="2097167" name="Рисунок 1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275856" y="2420888"/>
            <a:ext cx="2367770" cy="3157026"/>
          </a:xfrm>
          <a:prstGeom prst="round2DiagRect">
            <a:avLst>
              <a:gd name="adj1" fmla="val 17964"/>
              <a:gd name="adj2" fmla="val 1643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1048602" name="Заголовок 9"/>
          <p:cNvSpPr>
            <a:spLocks noGrp="1"/>
          </p:cNvSpPr>
          <p:nvPr>
            <p:ph type="title"/>
          </p:nvPr>
        </p:nvSpPr>
        <p:spPr>
          <a:xfrm>
            <a:off x="3563888" y="5593228"/>
            <a:ext cx="2376264" cy="434017"/>
          </a:xfrm>
        </p:spPr>
        <p:txBody>
          <a:bodyPr>
            <a:normAutofit/>
          </a:bodyPr>
          <a:p>
            <a:r>
              <a:rPr dirty="0" sz="1600" lang="ru-RU" smtClean="0"/>
              <a:t>Фото у </a:t>
            </a:r>
            <a:r>
              <a:rPr dirty="0" sz="1600" lang="ru-RU" smtClean="0"/>
              <a:t>бібліотеці</a:t>
            </a:r>
            <a:endParaRPr dirty="0" sz="1600" lang="ru-RU"/>
          </a:p>
        </p:txBody>
      </p:sp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Прямоугольник 5"/>
          <p:cNvSpPr/>
          <p:nvPr/>
        </p:nvSpPr>
        <p:spPr>
          <a:xfrm>
            <a:off x="476912" y="415404"/>
            <a:ext cx="7911511" cy="2834640"/>
          </a:xfrm>
          <a:prstGeom prst="rect"/>
        </p:spPr>
        <p:txBody>
          <a:bodyPr wrap="square">
            <a:spAutoFit/>
          </a:bodyPr>
          <a:p>
            <a:r>
              <a:rPr dirty="0" sz="20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Водонап</a:t>
            </a:r>
            <a:r>
              <a:rPr dirty="0" sz="2000"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ірна вежа. </a:t>
            </a:r>
            <a:r>
              <a:rPr dirty="0" sz="20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 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вежа складається з бака (резервуара) і опорної конструкції (ствола). Опорні конструкції виготовляли із залізобетону, сталі та цегли, а баки - зі сталі і залізобетоную. Головне призначення таких веж було створення запасного обсягу води в період найменшого її споживання і транспортування її по мережі під необхідним </a:t>
            </a:r>
            <a:r>
              <a:rPr dirty="0" sz="2000"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тиском Головне </a:t>
            </a:r>
            <a:r>
              <a:rPr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 таких веж було створення запасного обсягу води в період найменшого її споживання і транспортування її по мережі під необхідним тиском</a:t>
            </a:r>
            <a:r>
              <a:rPr dirty="0" sz="2000" lang="ru-RU"/>
              <a:t>. </a:t>
            </a:r>
          </a:p>
        </p:txBody>
      </p:sp>
      <p:pic>
        <p:nvPicPr>
          <p:cNvPr id="2097168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331640" y="2969949"/>
            <a:ext cx="3456384" cy="2747726"/>
          </a:xfrm>
          <a:prstGeom prst="rect"/>
          <a:noFill/>
          <a:ln>
            <a:noFill/>
          </a:ln>
          <a:effectLst/>
        </p:spPr>
      </p:pic>
      <p:pic>
        <p:nvPicPr>
          <p:cNvPr id="2097169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881741" y="5449227"/>
            <a:ext cx="3024335" cy="433387"/>
          </a:xfrm>
          <a:prstGeom prst="rect"/>
          <a:noFill/>
          <a:ln>
            <a:noFill/>
          </a:ln>
          <a:effectLst/>
        </p:spPr>
      </p:pic>
      <p:pic>
        <p:nvPicPr>
          <p:cNvPr id="2097170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6170334" y="2969949"/>
            <a:ext cx="2218089" cy="3508550"/>
          </a:xfrm>
          <a:prstGeom prst="rect"/>
          <a:noFill/>
          <a:ln>
            <a:noFill/>
          </a:ln>
          <a:effectLst/>
        </p:spPr>
      </p:pic>
      <p:pic>
        <p:nvPicPr>
          <p:cNvPr id="2097171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6522519" y="6252527"/>
            <a:ext cx="1566863" cy="433387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704856" cy="1442129"/>
          </a:xfrm>
        </p:spPr>
        <p:txBody>
          <a:bodyPr>
            <a:noAutofit/>
          </a:bodyPr>
          <a:p>
            <a:pPr algn="ctr"/>
            <a:r>
              <a:rPr dirty="0" sz="2400" lang="ru-RU">
                <a:solidFill>
                  <a:schemeClr val="tx1"/>
                </a:solidFill>
              </a:rPr>
              <a:t>На початку XX </a:t>
            </a:r>
            <a:r>
              <a:rPr dirty="0" sz="2400" lang="ru-RU">
                <a:solidFill>
                  <a:schemeClr val="tx1"/>
                </a:solidFill>
              </a:rPr>
              <a:t>століття</a:t>
            </a:r>
            <a:r>
              <a:rPr dirty="0" sz="2400" lang="ru-RU">
                <a:solidFill>
                  <a:schemeClr val="tx1"/>
                </a:solidFill>
              </a:rPr>
              <a:t> </a:t>
            </a:r>
            <a:r>
              <a:rPr dirty="0" sz="2400" lang="ru-RU">
                <a:solidFill>
                  <a:schemeClr val="tx1"/>
                </a:solidFill>
              </a:rPr>
              <a:t>існували</a:t>
            </a:r>
            <a:r>
              <a:rPr dirty="0" sz="2400" lang="ru-RU">
                <a:solidFill>
                  <a:schemeClr val="tx1"/>
                </a:solidFill>
              </a:rPr>
              <a:t> насоси для </a:t>
            </a:r>
            <a:r>
              <a:rPr dirty="0" sz="2400" lang="ru-RU">
                <a:solidFill>
                  <a:schemeClr val="tx1"/>
                </a:solidFill>
              </a:rPr>
              <a:t>перекачування</a:t>
            </a:r>
            <a:r>
              <a:rPr dirty="0" sz="2400" lang="ru-RU">
                <a:solidFill>
                  <a:schemeClr val="tx1"/>
                </a:solidFill>
              </a:rPr>
              <a:t> води, але </a:t>
            </a:r>
            <a:r>
              <a:rPr dirty="0" sz="2400" lang="ru-RU">
                <a:solidFill>
                  <a:schemeClr val="tx1"/>
                </a:solidFill>
              </a:rPr>
              <a:t>їх</a:t>
            </a:r>
            <a:r>
              <a:rPr dirty="0" sz="2400" lang="ru-RU">
                <a:solidFill>
                  <a:schemeClr val="tx1"/>
                </a:solidFill>
              </a:rPr>
              <a:t> </a:t>
            </a:r>
            <a:r>
              <a:rPr dirty="0" sz="2400" lang="ru-RU">
                <a:solidFill>
                  <a:schemeClr val="tx1"/>
                </a:solidFill>
              </a:rPr>
              <a:t>використання</a:t>
            </a:r>
            <a:r>
              <a:rPr dirty="0" sz="2400" lang="ru-RU">
                <a:solidFill>
                  <a:schemeClr val="tx1"/>
                </a:solidFill>
              </a:rPr>
              <a:t> в </a:t>
            </a:r>
            <a:r>
              <a:rPr dirty="0" sz="2400" lang="ru-RU">
                <a:solidFill>
                  <a:schemeClr val="tx1"/>
                </a:solidFill>
              </a:rPr>
              <a:t>комунальному</a:t>
            </a:r>
            <a:r>
              <a:rPr dirty="0" sz="2400" lang="ru-RU">
                <a:solidFill>
                  <a:schemeClr val="tx1"/>
                </a:solidFill>
              </a:rPr>
              <a:t> </a:t>
            </a:r>
            <a:r>
              <a:rPr dirty="0" sz="2400" lang="ru-RU">
                <a:solidFill>
                  <a:schemeClr val="tx1"/>
                </a:solidFill>
              </a:rPr>
              <a:t>господарстві</a:t>
            </a:r>
            <a:r>
              <a:rPr dirty="0" sz="2400" lang="ru-RU">
                <a:solidFill>
                  <a:schemeClr val="tx1"/>
                </a:solidFill>
              </a:rPr>
              <a:t> </a:t>
            </a:r>
            <a:r>
              <a:rPr dirty="0" sz="2400" lang="ru-RU">
                <a:solidFill>
                  <a:schemeClr val="tx1"/>
                </a:solidFill>
              </a:rPr>
              <a:t>було</a:t>
            </a:r>
            <a:r>
              <a:rPr dirty="0" sz="2400" lang="ru-RU">
                <a:solidFill>
                  <a:schemeClr val="tx1"/>
                </a:solidFill>
              </a:rPr>
              <a:t> </a:t>
            </a:r>
            <a:r>
              <a:rPr dirty="0" sz="2400" lang="ru-RU">
                <a:solidFill>
                  <a:schemeClr val="tx1"/>
                </a:solidFill>
              </a:rPr>
              <a:t>обмежене</a:t>
            </a:r>
            <a:r>
              <a:rPr dirty="0" sz="2400" lang="ru-RU">
                <a:solidFill>
                  <a:schemeClr val="tx1"/>
                </a:solidFill>
              </a:rPr>
              <a:t>. </a:t>
            </a:r>
            <a:r>
              <a:rPr dirty="0" sz="2400" lang="ru-RU">
                <a:solidFill>
                  <a:schemeClr val="tx1"/>
                </a:solidFill>
              </a:rPr>
              <a:t>Винахід</a:t>
            </a:r>
            <a:r>
              <a:rPr dirty="0" sz="2400" lang="ru-RU">
                <a:solidFill>
                  <a:schemeClr val="tx1"/>
                </a:solidFill>
              </a:rPr>
              <a:t> </a:t>
            </a:r>
            <a:r>
              <a:rPr dirty="0" sz="2400" lang="ru-RU">
                <a:solidFill>
                  <a:schemeClr val="tx1"/>
                </a:solidFill>
              </a:rPr>
              <a:t>гідравлічних</a:t>
            </a:r>
            <a:r>
              <a:rPr dirty="0" sz="2400" lang="ru-RU">
                <a:solidFill>
                  <a:schemeClr val="tx1"/>
                </a:solidFill>
              </a:rPr>
              <a:t> </a:t>
            </a:r>
            <a:r>
              <a:rPr dirty="0" sz="2400" lang="ru-RU">
                <a:solidFill>
                  <a:schemeClr val="tx1"/>
                </a:solidFill>
              </a:rPr>
              <a:t>електронасосів</a:t>
            </a:r>
            <a:r>
              <a:rPr dirty="0" sz="2400" lang="ru-RU">
                <a:solidFill>
                  <a:schemeClr val="tx1"/>
                </a:solidFill>
              </a:rPr>
              <a:t> </a:t>
            </a:r>
            <a:r>
              <a:rPr dirty="0" sz="2400" lang="ru-RU">
                <a:solidFill>
                  <a:schemeClr val="tx1"/>
                </a:solidFill>
              </a:rPr>
              <a:t>був</a:t>
            </a:r>
            <a:r>
              <a:rPr dirty="0" sz="2400" lang="ru-RU">
                <a:solidFill>
                  <a:schemeClr val="tx1"/>
                </a:solidFill>
              </a:rPr>
              <a:t> великим </a:t>
            </a:r>
            <a:r>
              <a:rPr dirty="0" sz="2400" lang="ru-RU">
                <a:solidFill>
                  <a:schemeClr val="tx1"/>
                </a:solidFill>
              </a:rPr>
              <a:t>досягненням</a:t>
            </a:r>
            <a:r>
              <a:rPr dirty="0" sz="2400" lang="ru-RU">
                <a:solidFill>
                  <a:schemeClr val="tx1"/>
                </a:solidFill>
              </a:rPr>
              <a:t>, але для </a:t>
            </a:r>
            <a:r>
              <a:rPr dirty="0" sz="2400" lang="ru-RU">
                <a:solidFill>
                  <a:schemeClr val="tx1"/>
                </a:solidFill>
              </a:rPr>
              <a:t>потужних</a:t>
            </a:r>
            <a:r>
              <a:rPr dirty="0" sz="2400" lang="ru-RU">
                <a:solidFill>
                  <a:schemeClr val="tx1"/>
                </a:solidFill>
              </a:rPr>
              <a:t> </a:t>
            </a:r>
            <a:r>
              <a:rPr dirty="0" sz="2400" lang="ru-RU">
                <a:solidFill>
                  <a:schemeClr val="tx1"/>
                </a:solidFill>
              </a:rPr>
              <a:t>міських</a:t>
            </a:r>
            <a:r>
              <a:rPr dirty="0" sz="2400" lang="ru-RU">
                <a:solidFill>
                  <a:schemeClr val="tx1"/>
                </a:solidFill>
              </a:rPr>
              <a:t> </a:t>
            </a:r>
            <a:r>
              <a:rPr dirty="0" sz="2400" lang="ru-RU">
                <a:solidFill>
                  <a:schemeClr val="tx1"/>
                </a:solidFill>
              </a:rPr>
              <a:t>водопроводів</a:t>
            </a:r>
            <a:r>
              <a:rPr dirty="0" sz="2400" lang="ru-RU">
                <a:solidFill>
                  <a:schemeClr val="tx1"/>
                </a:solidFill>
              </a:rPr>
              <a:t> вони </a:t>
            </a:r>
            <a:r>
              <a:rPr dirty="0" sz="2400" lang="ru-RU">
                <a:solidFill>
                  <a:schemeClr val="tx1"/>
                </a:solidFill>
              </a:rPr>
              <a:t>були</a:t>
            </a:r>
            <a:r>
              <a:rPr dirty="0" sz="2400" lang="ru-RU">
                <a:solidFill>
                  <a:schemeClr val="tx1"/>
                </a:solidFill>
              </a:rPr>
              <a:t> </a:t>
            </a:r>
            <a:r>
              <a:rPr dirty="0" sz="2400" lang="ru-RU">
                <a:solidFill>
                  <a:schemeClr val="tx1"/>
                </a:solidFill>
              </a:rPr>
              <a:t>недостатнього</a:t>
            </a:r>
            <a:r>
              <a:rPr dirty="0" sz="2400" lang="ru-RU">
                <a:solidFill>
                  <a:schemeClr val="tx1"/>
                </a:solidFill>
              </a:rPr>
              <a:t> </a:t>
            </a:r>
            <a:r>
              <a:rPr dirty="0" sz="2400" lang="ru-RU">
                <a:solidFill>
                  <a:schemeClr val="tx1"/>
                </a:solidFill>
              </a:rPr>
              <a:t>обсягу</a:t>
            </a:r>
            <a:endParaRPr dirty="0" sz="2400" lang="ru-RU">
              <a:solidFill>
                <a:schemeClr val="tx1"/>
              </a:solidFill>
            </a:endParaRPr>
          </a:p>
        </p:txBody>
      </p:sp>
      <p:pic>
        <p:nvPicPr>
          <p:cNvPr id="2097172" name="Объект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275856" y="2708920"/>
            <a:ext cx="3096344" cy="3168351"/>
          </a:xfrm>
          <a:prstGeom prst="round2DiagRect">
            <a:avLst>
              <a:gd name="adj1" fmla="val 16667"/>
              <a:gd name="adj2" fmla="val 1349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1048611" name="TextBox 5"/>
          <p:cNvSpPr txBox="1"/>
          <p:nvPr/>
        </p:nvSpPr>
        <p:spPr>
          <a:xfrm>
            <a:off x="3491880" y="6011415"/>
            <a:ext cx="2967136" cy="30777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400" lang="uk-UA" smtClean="0"/>
              <a:t>Водонапірна вежа у Покровську</a:t>
            </a:r>
            <a:endParaRPr dirty="0" sz="1400" lang="ru-RU"/>
          </a:p>
        </p:txBody>
      </p:sp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Справедливость">
      <a:dk1>
        <a:sysClr lastClr="000000" val="windowText"/>
      </a:dk1>
      <a:lt1>
        <a:sysClr lastClr="FFFFFF" val="window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r="5400000" dist="381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r="5400000" dist="38100" rotWithShape="0" sy="9800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dir="br" rig="twoPt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dir="5400000" dist="50800" endPos="28000" rotWithShape="0" stA="24000" sy="-100000"/>
          </a:effectLst>
          <a:scene3d>
            <a:camera prst="orthographicFront">
              <a:rot lat="0" lon="0" rev="0"/>
            </a:camera>
            <a:lightRig dir="t" rig="threeP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algn="tl" flip="none" sx="100000" sy="100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ІСТОРІЯ ВОДОНАПІРНИХ ВЕЖ ПОКРОВСЬКОГО РАЙОНУ ДОНЕЦЬКОЇ ОБЛАСТІ ВІД ПОЧАТКУ ХХ СТ. ДО СЬОГОДЕННЯ ТА ЇХ РОЛЬ В ЖИТТІ МЕШКАНЦІВ РАЙОНУ.</dc:title>
  <dc:creator>Vento</dc:creator>
  <cp:lastModifiedBy>Vento</cp:lastModifiedBy>
  <dcterms:created xsi:type="dcterms:W3CDTF">2023-11-07T13:26:00Z</dcterms:created>
  <dcterms:modified xsi:type="dcterms:W3CDTF">2024-04-16T06:12:29Z</dcterms:modified>
</cp:coreProperties>
</file>