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4" r:id="rId11"/>
    <p:sldId id="27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8A0791"/>
    <a:srgbClr val="80187B"/>
    <a:srgbClr val="B80C3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2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79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6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9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1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5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70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39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E020-9197-4C56-926B-A9D600548D9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FD36-CBF3-44BD-94E5-8F7D7EB9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mt0ei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od.gov.ua/vystavky-on-lajn/do-richnyczi-vyzvolennya-odesy-vid-fashystskyh&#1100;-zagarbnykiv/" TargetMode="External"/><Relationship Id="rId4" Type="http://schemas.openxmlformats.org/officeDocument/2006/relationships/hyperlink" Target="http://osvita.ua/vnz/reports/history/35297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619" y="117988"/>
            <a:ext cx="11061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Одеський обласний гуманітарний центр позашкільної освіти та виховання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Управління освіти, культури, молоді, спорту та туризму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Нерубайської сільської ради Одеського району Одеської області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Холоднобалківський академічний ліцей №3</a:t>
            </a:r>
            <a:endParaRPr lang="ru-RU" sz="16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929" y="2292820"/>
            <a:ext cx="10451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0" dirty="0" smtClean="0">
                <a:solidFill>
                  <a:srgbClr val="801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Сторінками історії: село Холодна Балка в роки Другої світової війни</a:t>
            </a:r>
            <a:endParaRPr lang="ru-RU" sz="4000" b="1" i="0" dirty="0">
              <a:solidFill>
                <a:srgbClr val="801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9019" y="4040526"/>
            <a:ext cx="60600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виконала:</a:t>
            </a:r>
            <a:endParaRPr lang="uk-UA" sz="2000" i="1" dirty="0" smtClean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учениця </a:t>
            </a:r>
            <a:r>
              <a:rPr lang="uk-UA" sz="2000" i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класу </a:t>
            </a:r>
          </a:p>
          <a:p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Чорна Світлана Станіславівна</a:t>
            </a:r>
            <a:endParaRPr lang="uk-UA" sz="2000" i="1" dirty="0" smtClean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919019" y="5333188"/>
            <a:ext cx="694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Керівник:</a:t>
            </a:r>
          </a:p>
          <a:p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Ковальова Тамара Вікторівна,</a:t>
            </a:r>
          </a:p>
          <a:p>
            <a:r>
              <a:rPr lang="uk-UA" sz="2000" i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читель географії, історії</a:t>
            </a:r>
            <a:endParaRPr lang="ru-RU" sz="2000" i="1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148" y="1258529"/>
            <a:ext cx="115922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400" dirty="0" smtClean="0">
                <a:solidFill>
                  <a:srgbClr val="B80C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Всеукраїнський конкурс «МАН-Юніор Дослідник»</a:t>
            </a:r>
          </a:p>
          <a:p>
            <a:pPr algn="ctr"/>
            <a:r>
              <a:rPr lang="ru-RU" sz="2400" dirty="0" smtClean="0">
                <a:solidFill>
                  <a:srgbClr val="B80C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Номінація «Історик-Юніор»</a:t>
            </a:r>
            <a:endParaRPr lang="ru-RU" sz="2400" dirty="0">
              <a:solidFill>
                <a:srgbClr val="B80C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3902059"/>
            <a:ext cx="4753897" cy="2670140"/>
          </a:xfrm>
          <a:prstGeom prst="rect">
            <a:avLst/>
          </a:prstGeom>
          <a:ln>
            <a:solidFill>
              <a:srgbClr val="FFCCCC"/>
            </a:solidFill>
          </a:ln>
        </p:spPr>
      </p:pic>
    </p:spTree>
    <p:extLst>
      <p:ext uri="{BB962C8B-B14F-4D97-AF65-F5344CB8AC3E}">
        <p14:creationId xmlns:p14="http://schemas.microsoft.com/office/powerpoint/2010/main" val="219108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0439" y="727601"/>
            <a:ext cx="5683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Пам</a:t>
            </a:r>
            <a:r>
              <a:rPr lang="en-US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’</a:t>
            </a:r>
            <a:r>
              <a:rPr lang="uk-UA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ятники історії… Вони безмовні символи її героїчних  і скорботних сторінок. </a:t>
            </a:r>
          </a:p>
          <a:p>
            <a:pPr algn="just"/>
            <a:r>
              <a:rPr lang="uk-UA" sz="2400" b="1" dirty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При в</a:t>
            </a:r>
            <a:r>
              <a:rPr lang="en-US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’</a:t>
            </a:r>
            <a:r>
              <a:rPr lang="uk-UA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їзді в село височить пам</a:t>
            </a:r>
            <a:r>
              <a:rPr lang="en-US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’</a:t>
            </a:r>
            <a:r>
              <a:rPr lang="uk-UA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ятник на братській могилі воїнів, загиблих під час визволення села у 1944 році. </a:t>
            </a:r>
          </a:p>
          <a:p>
            <a:pPr algn="just"/>
            <a:r>
              <a:rPr lang="uk-UA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Споруджений у 1956 р.</a:t>
            </a:r>
            <a:endParaRPr lang="ru-RU" sz="2400" b="1" dirty="0">
              <a:solidFill>
                <a:srgbClr val="80187B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58" y="564572"/>
            <a:ext cx="5960721" cy="5612391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429" y="3909526"/>
            <a:ext cx="3580517" cy="2687225"/>
          </a:xfrm>
          <a:prstGeom prst="rect">
            <a:avLst/>
          </a:prstGeom>
          <a:ln>
            <a:solidFill>
              <a:srgbClr val="FFCCCC"/>
            </a:solidFill>
          </a:ln>
        </p:spPr>
      </p:pic>
    </p:spTree>
    <p:extLst>
      <p:ext uri="{BB962C8B-B14F-4D97-AF65-F5344CB8AC3E}">
        <p14:creationId xmlns:p14="http://schemas.microsoft.com/office/powerpoint/2010/main" val="244066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0774" y="769236"/>
            <a:ext cx="6060047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	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На колишніх рубежах героїчної оборони Одеси проходить Пояс Слави – ланцюг з 11 монументів, зведених у 1964–1967 роках. </a:t>
            </a:r>
          </a:p>
          <a:p>
            <a:pPr algn="just"/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Монумент біля с. Дачне та с. Холодна Балка увічнив подвиги воїнів двох полків 95-ї дивізії і підтримуючих її підрозділів.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великій прямокутній стелі монумента зображені дві фігури. Їх погляди звернені до Одеси. Вони присягають місту, що захистять його і не відступлять з цього рубежу. Цю клятву вони дотримали. До останнього дня героїчної оборони Одеси ворог не просунувся тут ні на крок. </a:t>
            </a:r>
            <a:endParaRPr lang="ru-RU" sz="2000" dirty="0">
              <a:solidFill>
                <a:srgbClr val="80187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47" y="365125"/>
            <a:ext cx="4953585" cy="6164826"/>
          </a:xfrm>
          <a:prstGeom prst="rect">
            <a:avLst/>
          </a:prstGeom>
          <a:ln>
            <a:solidFill>
              <a:srgbClr val="FFCCCC"/>
            </a:solidFill>
          </a:ln>
        </p:spPr>
      </p:pic>
    </p:spTree>
    <p:extLst>
      <p:ext uri="{BB962C8B-B14F-4D97-AF65-F5344CB8AC3E}">
        <p14:creationId xmlns:p14="http://schemas.microsoft.com/office/powerpoint/2010/main" val="809432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098" y="727602"/>
            <a:ext cx="5024283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В Холоднобалківському академічному ліцеї №3 існує музей бойової слави. З учнями зібрано багато свідчень учасників бойових дій в нашому селі, фотодокументів, фронтових листів,  військових експонатів. Ми пам’ятаємо, яким страшним лихом для українців була Друга світова війна. Ця пам’ять робить нас сильнішими. </a:t>
            </a:r>
            <a:endParaRPr lang="ru-RU" dirty="0">
              <a:solidFill>
                <a:srgbClr val="80187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708" y="382425"/>
            <a:ext cx="2180204" cy="1812129"/>
          </a:xfrm>
          <a:prstGeom prst="rect">
            <a:avLst/>
          </a:prstGeom>
          <a:ln>
            <a:solidFill>
              <a:srgbClr val="FFCCCC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960" y="2534358"/>
            <a:ext cx="2147987" cy="3642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261" y="151829"/>
            <a:ext cx="2348662" cy="3309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255" y="3412143"/>
            <a:ext cx="2397237" cy="32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1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3394" y="365125"/>
            <a:ext cx="92423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24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Навесні 2014 р. в нашу країну знову прийшла війна, що змінила життя багатьох людей. Сьогодні наші односельчани мужньо та віддано захищають </a:t>
            </a:r>
            <a:r>
              <a:rPr lang="ru-RU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нашу рідну Батьківщину від ворогів. Багато односельців знаходяться у лавах збройних сил України та долучилися до волонтерського руху.  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Ми віримо, в споконвічне право людини на свободу і життя, цілісність нашої держави, її волю, золоті жита і мир. Нам є що захищати, нам є що берегти!</a:t>
            </a:r>
            <a:endParaRPr lang="uk-UA" sz="2400" dirty="0" smtClean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36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91381" y="27791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32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Використані джерела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8878" y="1108908"/>
            <a:ext cx="11474244" cy="537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Оккупация. Одесса, 1941-1944 : документы и материалы из собрания Михаила Пойзнера / сост. М. Б. Пойзнер    [и др.]. – Одесса : Друк, 2004. – 375 с. </a:t>
            </a:r>
            <a:endParaRPr lang="ru-RU" sz="2000" dirty="0">
              <a:solidFill>
                <a:srgbClr val="8018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Пржебелецкий С. С. Очерки истории села Холодная Балка Беляевского района Одесской области (от основания до наших дней) – Одесса, 2006. </a:t>
            </a:r>
            <a:r>
              <a:rPr lang="uk-UA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58 </a:t>
            </a:r>
            <a:r>
              <a:rPr lang="uk-UA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</a:t>
            </a:r>
            <a:endParaRPr lang="ru-RU" sz="2000" dirty="0">
              <a:solidFill>
                <a:srgbClr val="8018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Грицюк В. М. Одеська наступальна операція 1944 [Електронний ресурс] / В. М. Грицюк, О. Є. Лисенко // Енциклопедія історії України / Ін-т історії України НАН України. – Електрон. дані. – 2016. – Режим доступу: 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bit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ly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/3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mt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0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eiR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(дата звернення: 07.04.2024). – Загол. з екрана. </a:t>
            </a:r>
            <a:endParaRPr lang="ru-RU" sz="2000" dirty="0">
              <a:solidFill>
                <a:srgbClr val="8018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Оборона Одеси за часів Другої світової війни. Реферат [Електронний ресурс] // Освіта.</a:t>
            </a:r>
            <a:r>
              <a:rPr lang="en-US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Електрон. дані. – 2007–2019. – Режим доступу: 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osvita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ua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vnz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reports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history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/35297/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(дата звернення: 07.04.2024). – Загол. з екрана. </a:t>
            </a:r>
            <a:endParaRPr lang="ru-RU" sz="2000" dirty="0">
              <a:solidFill>
                <a:srgbClr val="8018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річниці визволення Одеси від фашистських загарбників: виставка </a:t>
            </a:r>
            <a:r>
              <a:rPr lang="ru-RU" sz="2000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документів і матеріалів з фондів Держархіву Одеської області [Електронний ресурс] // Державний архів Одеської області. – Електрон. дані. – 2021. – Режим доступу: 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archive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od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gov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ua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vystavky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on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lajn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do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richnyczi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vyzvolennya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odesy</a:t>
            </a:r>
            <a:r>
              <a:rPr lang="ru-RU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vid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fashystskyh</a:t>
            </a:r>
            <a:r>
              <a:rPr lang="uk-UA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ь</a:t>
            </a:r>
            <a:r>
              <a:rPr lang="ru-RU" sz="2000" u="sng" dirty="0" smtClean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zagarbnykiv</a:t>
            </a:r>
            <a:r>
              <a:rPr lang="ru-RU" sz="2000" u="sng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2000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(дата звернення: 07.04.2024). – Загол. з екрана.</a:t>
            </a:r>
            <a:endParaRPr lang="ru-RU" sz="2000" dirty="0">
              <a:solidFill>
                <a:srgbClr val="8018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8018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8018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80187B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0827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819" y="294968"/>
            <a:ext cx="11729884" cy="970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ru-RU" sz="2200" dirty="0" smtClean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Мета </a:t>
            </a:r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роботи полягає у дослідженні краєзнавчих </a:t>
            </a:r>
            <a:r>
              <a:rPr lang="ru-RU" sz="2200" dirty="0" smtClean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подій, їх </a:t>
            </a:r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учасників та локацій періоду Другої світової війни. </a:t>
            </a:r>
          </a:p>
          <a:p>
            <a:pPr algn="just"/>
            <a:r>
              <a:rPr lang="ru-RU" sz="2200" dirty="0" smtClean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У </a:t>
            </a:r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відповідності до поставленої мети були визначені такі завдання:</a:t>
            </a:r>
          </a:p>
          <a:p>
            <a:pPr algn="just"/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проаналізувати наявні джерела та літературу з теми дослідження;</a:t>
            </a:r>
          </a:p>
          <a:p>
            <a:pPr algn="just"/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дослідити факти біографії односельчан під час Другої світової війни із </a:t>
            </a:r>
            <a:r>
              <a:rPr lang="ru-RU" sz="2200" dirty="0" smtClean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їхніх </a:t>
            </a:r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спогадів, родинних фото, листів та речей;</a:t>
            </a:r>
          </a:p>
          <a:p>
            <a:pPr algn="just"/>
            <a:r>
              <a:rPr lang="ru-RU" sz="2200" dirty="0">
                <a:solidFill>
                  <a:srgbClr val="8A0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 встановити цікаві локації (визначні споруди, пам’ятники, місця подій), які ілюструють історію с. Холодна Балка даного періоду.</a:t>
            </a:r>
          </a:p>
          <a:p>
            <a:pPr algn="just"/>
            <a:r>
              <a:rPr lang="ru-RU" sz="2000" dirty="0" smtClean="0">
                <a:solidFill>
                  <a:srgbClr val="8A0791"/>
                </a:solidFill>
                <a:latin typeface="Arial Black" panose="020B0A04020102020204" pitchFamily="34" charset="0"/>
              </a:rPr>
              <a:t>	</a:t>
            </a:r>
          </a:p>
          <a:p>
            <a:pPr algn="just"/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ru-RU" sz="22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Історія починається з Малої Батьківщини і оживає через знайомі та близькі персонажі, місця, де відбувалися події. Вона сплітає долі різних поколінь в ниточку, яка об’єднує весь народ і вписується в історію країни. Наша історія – бездонна, невичерпна криниця духу, мудрості, перемог і страждань. Гірку чашу горя випили і наші односельчани в роки Другої світової війни.</a:t>
            </a:r>
          </a:p>
          <a:p>
            <a:pPr indent="449580" algn="just">
              <a:spcAft>
                <a:spcPts val="800"/>
              </a:spcAft>
            </a:pPr>
            <a:r>
              <a:rPr lang="ru-RU" sz="22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22 червня 1941 року нацистська Німеччина вторглася до Радянського Союзу в рамках операції під кодовою назвою «Барбаросса». Це була найбільша німецька військова операція під час Другої світової війни </a:t>
            </a:r>
            <a:r>
              <a:rPr lang="uk-UA" sz="22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(1939 – 1945).</a:t>
            </a:r>
            <a:endParaRPr lang="ru-RU" sz="2200" dirty="0">
              <a:solidFill>
                <a:srgbClr val="80187B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000" dirty="0" smtClean="0">
              <a:solidFill>
                <a:srgbClr val="801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uk-UA" sz="2000" dirty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uk-UA" sz="2000" dirty="0" smtClean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uk-UA" sz="2000" dirty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uk-UA" sz="2000" dirty="0" smtClean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uk-UA" sz="2000" dirty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uk-UA" sz="2000" dirty="0" smtClean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uk-UA" sz="2000" dirty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endParaRPr lang="ru-RU" sz="2000" dirty="0">
              <a:solidFill>
                <a:srgbClr val="80187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9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213" y="365125"/>
            <a:ext cx="5801032" cy="6052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755" y="305068"/>
            <a:ext cx="542494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5 </a:t>
            </a:r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серпня 1941 року село опинилося на передовій лінії оборони Одеси. Лінію фронту на цій ділянці утримувала 95-та Молдавська стрілкова дивізія, штаб якої знаходився в нашому селі. 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Оборона </a:t>
            </a:r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Одеси тривала 73 героїчних дні (5.08 – 16.10.1941),  далі почався період ворожої окупації. </a:t>
            </a:r>
            <a:endParaRPr lang="uk-UA" sz="2000" dirty="0" smtClean="0">
              <a:solidFill>
                <a:srgbClr val="80187B"/>
              </a:solidFill>
              <a:latin typeface="Arial Black" panose="020B0A04020102020204" pitchFamily="34" charset="0"/>
            </a:endParaRPr>
          </a:p>
          <a:p>
            <a:pPr algn="just"/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16 </a:t>
            </a:r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жовтня 1941 року румунські війська,  які діяли на боці Німеччини, вступили в село Холодна Балка. Почалися чорні місяці і роки ворожої окупації, яка тривала до 9 квітня 1944 року. </a:t>
            </a:r>
            <a:r>
              <a:rPr lang="ru-RU" sz="2000" dirty="0">
                <a:solidFill>
                  <a:srgbClr val="80187B"/>
                </a:solidFill>
                <a:latin typeface="Arial Black" panose="020B0A04020102020204" pitchFamily="34" charset="0"/>
              </a:rPr>
              <a:t>Румунія офіційно заявила </a:t>
            </a:r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пр</a:t>
            </a:r>
            <a:r>
              <a:rPr lang="ru-RU" sz="2000" dirty="0">
                <a:solidFill>
                  <a:srgbClr val="80187B"/>
                </a:solidFill>
                <a:latin typeface="Arial Black" panose="020B0A04020102020204" pitchFamily="34" charset="0"/>
              </a:rPr>
              <a:t>о створення своєї колоніальної зони – губернаторства Трансністрія зі столицею в м. Одесі.</a:t>
            </a:r>
          </a:p>
        </p:txBody>
      </p:sp>
    </p:spTree>
    <p:extLst>
      <p:ext uri="{BB962C8B-B14F-4D97-AF65-F5344CB8AC3E}">
        <p14:creationId xmlns:p14="http://schemas.microsoft.com/office/powerpoint/2010/main" val="409707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3460" y="652601"/>
            <a:ext cx="5614218" cy="554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перших днів німец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ко-румунс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кої оккупації почав запроваджуватися нацистс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кий «новий порядок» - поліцейс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кий режим і встановлення жорсткої диктатури, 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яка 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супровод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жувалася 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зс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трілами, стратами, насиллям.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Розташований в селі дитячий санаторій був переданий дітям румунських офіцерів. До них в 1942 році приїжджала овдовіла королева Румунії Єлена – мати короля Міхая І. В 1944 – 1945 роках в санаторії розміщувався військовий госпіталь для червоноармійців.</a:t>
            </a:r>
            <a:endParaRPr lang="ru-RU" sz="2000" dirty="0">
              <a:solidFill>
                <a:srgbClr val="80187B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80187B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3587" y="5954900"/>
            <a:ext cx="6029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Корпус дитячого санаторію «Хаджибей»</a:t>
            </a:r>
          </a:p>
        </p:txBody>
      </p:sp>
      <p:pic>
        <p:nvPicPr>
          <p:cNvPr id="7" name="Рисунок 6" descr="Хаджибей санаторий, неврологическое отделение, санаторий, Санаторная ул.,  2, село Холодная Балка — Яндекс Карт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32" y="737419"/>
            <a:ext cx="5093110" cy="5112775"/>
          </a:xfrm>
          <a:prstGeom prst="rect">
            <a:avLst/>
          </a:prstGeom>
          <a:noFill/>
          <a:ln>
            <a:solidFill>
              <a:srgbClr val="FFCCCC"/>
            </a:solidFill>
          </a:ln>
        </p:spPr>
      </p:pic>
    </p:spTree>
    <p:extLst>
      <p:ext uri="{BB962C8B-B14F-4D97-AF65-F5344CB8AC3E}">
        <p14:creationId xmlns:p14="http://schemas.microsoft.com/office/powerpoint/2010/main" val="49127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006" y="532309"/>
            <a:ext cx="4955458" cy="579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перші тижні війни 123 жителі села були мобілізовані в армію, не рахуючи тих, хто проходив дійсну військову службу. </a:t>
            </a:r>
            <a:endParaRPr lang="uk-UA" sz="2000" dirty="0" smtClean="0">
              <a:solidFill>
                <a:srgbClr val="80187B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solidFill>
                  <a:srgbClr val="8018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Героїчний бойовий шлях пройшов уроженець Холодної Балки Пржебелецький С. С. (1920 – </a:t>
            </a:r>
            <a:r>
              <a:rPr lang="uk-UA" sz="2000" dirty="0" smtClean="0">
                <a:solidFill>
                  <a:srgbClr val="8018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uk-UA" sz="2000" dirty="0" smtClean="0">
                <a:solidFill>
                  <a:srgbClr val="8018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uk-UA" sz="2000" dirty="0" smtClean="0">
                <a:solidFill>
                  <a:srgbClr val="8018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фронті з 26.06.1941 р. в складі 13А Західного фронту. Пізніше воював на Брянському напрямку і з перервами на 3-му та 4-му Українських фронтах. Війну закінчив в Австрії. Нагороджений численими орденами та медалями.</a:t>
            </a:r>
            <a:endParaRPr lang="ru-RU" sz="2000" dirty="0">
              <a:solidFill>
                <a:srgbClr val="8018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4362" y="5692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212" y="532309"/>
            <a:ext cx="4151825" cy="5453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75406" y="6176963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9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052" y="230188"/>
            <a:ext cx="43807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0" i="0" dirty="0" smtClean="0">
                <a:solidFill>
                  <a:srgbClr val="80187B"/>
                </a:solidFill>
                <a:effectLst/>
                <a:latin typeface="Arial Black" panose="020B0A04020102020204" pitchFamily="34" charset="0"/>
              </a:rPr>
              <a:t>	Одеські катакомби (унікальна мережа підземних вапнякових виробок під містом та прилеглими селами) під час  Другої світової війни  рятували місцеве населення від обстрілів і допомагали вести партизанську </a:t>
            </a:r>
            <a:r>
              <a:rPr lang="ru-RU" sz="24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боротьб</a:t>
            </a:r>
            <a:r>
              <a:rPr lang="ru-RU" sz="2400" b="0" i="0" dirty="0" smtClean="0">
                <a:solidFill>
                  <a:srgbClr val="80187B"/>
                </a:solidFill>
                <a:effectLst/>
                <a:latin typeface="Arial Black" panose="020B0A04020102020204" pitchFamily="34" charset="0"/>
              </a:rPr>
              <a:t>у. </a:t>
            </a:r>
          </a:p>
          <a:p>
            <a:r>
              <a:rPr lang="ru-RU" sz="2400" dirty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432" y="457210"/>
            <a:ext cx="6834292" cy="5600826"/>
          </a:xfrm>
          <a:prstGeom prst="rect">
            <a:avLst/>
          </a:prstGeom>
          <a:ln>
            <a:solidFill>
              <a:srgbClr val="FFCCCC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216080" y="6112904"/>
            <a:ext cx="413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Типовий вхід в катакомби</a:t>
            </a:r>
            <a:endParaRPr lang="ru-RU" i="1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5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9240" y="151179"/>
            <a:ext cx="6411370" cy="669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i="1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 </a:t>
            </a:r>
            <a:r>
              <a:rPr lang="ru-RU" sz="19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Одна з героїчних сторінок війни була пов’язана з партизанськими загонами, найчисельніший з яких очолював Володимир Олександрович Молодцов-</a:t>
            </a:r>
            <a:r>
              <a:rPr lang="ru-RU" sz="1900" dirty="0" err="1" smtClean="0">
                <a:solidFill>
                  <a:srgbClr val="80187B"/>
                </a:solidFill>
                <a:latin typeface="Arial Black" panose="020B0A04020102020204" pitchFamily="34" charset="0"/>
              </a:rPr>
              <a:t>Бадаєв</a:t>
            </a:r>
            <a:r>
              <a:rPr lang="ru-RU" sz="19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. Загін складався з 30 - 40 чоловік і розташовувався в  с. Нерубайське, з якого під землею можна було дістатися до Холодної Балки. </a:t>
            </a:r>
            <a:r>
              <a:rPr lang="ru-RU" sz="19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Серед партизанів була наша односельчанка Ярошинська Поліна Тимофіївна. </a:t>
            </a:r>
            <a:r>
              <a:rPr lang="ru-RU" sz="19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Підпільники </a:t>
            </a:r>
            <a:r>
              <a:rPr lang="ru-RU" sz="19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підірвали ешелони зі зброєю та ворогами на залізничній станції біля сусіднього села Дачне, збирали розвіддані про рух та дислокацію ворожих сил, розповсюджували антифашистс</a:t>
            </a:r>
            <a:r>
              <a:rPr lang="ru-RU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ькі листівки.</a:t>
            </a:r>
            <a:endParaRPr lang="ru-RU" dirty="0">
              <a:solidFill>
                <a:srgbClr val="80187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5815" y="5728616"/>
            <a:ext cx="499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i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Надпис 1941 року в катакомбах с. Холодна Балка</a:t>
            </a:r>
          </a:p>
        </p:txBody>
      </p:sp>
      <p:pic>
        <p:nvPicPr>
          <p:cNvPr id="8" name="Рисунок 7" descr="Фото в бортжурнале Land Rover Defender (L663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39" y="255640"/>
            <a:ext cx="4889363" cy="5486400"/>
          </a:xfrm>
          <a:prstGeom prst="rect">
            <a:avLst/>
          </a:prstGeom>
          <a:noFill/>
          <a:ln>
            <a:solidFill>
              <a:srgbClr val="FFCCCC"/>
            </a:solidFill>
          </a:ln>
        </p:spPr>
      </p:pic>
    </p:spTree>
    <p:extLst>
      <p:ext uri="{BB962C8B-B14F-4D97-AF65-F5344CB8AC3E}">
        <p14:creationId xmlns:p14="http://schemas.microsoft.com/office/powerpoint/2010/main" val="333833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1278" y="365125"/>
            <a:ext cx="51717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i="1" dirty="0" smtClean="0">
                <a:solidFill>
                  <a:srgbClr val="801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Визволення Одеси та нашого краю відбулося в ході Одеської наступальної операції, яка проводилася з 26 березня до 14 квітня 1944 року. Операцію здійснював третій Український фронт, командувачем якого був Малиновський Родіон Якович.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Холодну Балку звільнили 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9 квітня 1944 року. Та з довгоочікуваним визволенням села пов</a:t>
            </a:r>
            <a:r>
              <a:rPr lang="en-US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’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язана страшна трагедія, яка сталася напередодні.</a:t>
            </a:r>
          </a:p>
          <a:p>
            <a:pPr>
              <a:lnSpc>
                <a:spcPct val="150000"/>
              </a:lnSpc>
            </a:pPr>
            <a:endParaRPr lang="uk-UA" sz="2000" i="1" dirty="0" smtClean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73964" y="-791645"/>
            <a:ext cx="2495623" cy="4517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2990" y="2639914"/>
            <a:ext cx="451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Група льотного складу 39-ї окремої </a:t>
            </a:r>
            <a:r>
              <a:rPr lang="uk-UA" dirty="0" err="1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авіаескадрилії</a:t>
            </a:r>
            <a:r>
              <a:rPr lang="uk-UA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Екіпаж брав участь у визволенні Холодної Балки</a:t>
            </a:r>
            <a:endParaRPr lang="ru-RU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148" y="3765203"/>
            <a:ext cx="1952566" cy="2849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8275" y="6010341"/>
            <a:ext cx="434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Бутченко Н. А. (1924-1944), брав участь у визволенні села</a:t>
            </a:r>
            <a:endParaRPr lang="ru-RU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3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бстрактная геометрическая форма зеле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9432" y="532963"/>
            <a:ext cx="64170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	7 - 8 квітня 1944 року на околиці с. Холодна Балка відступаючі карателі вчинили масові розправи над мирними жителями. Людей групами ставили біля вапнякових ям і розстрілювали з кулемета, добивали автоматами. Завалені трупами ями підпалили. Трагедія посилилася захопленням і розстрілами майже 200 чоловіків з Кіровоградщини, яких везли товарними вагонами з Одеси до Німеччини.  Вони зуміли відчинити двері двох вагонів і вискочити на ходу поблизу Холодної Балки, сподіваючись заховатися в катакомбах. Всього було страчено 306 людей.</a:t>
            </a:r>
          </a:p>
          <a:p>
            <a:pPr algn="just"/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 Деяким жителям чудом вдалося врятуватись. 9 квітня карателів наздогнали наші війська  і всіх знищили. </a:t>
            </a:r>
          </a:p>
          <a:p>
            <a:pPr algn="just"/>
            <a:r>
              <a:rPr lang="uk-UA" sz="2000" dirty="0">
                <a:solidFill>
                  <a:srgbClr val="80187B"/>
                </a:solidFill>
                <a:latin typeface="Arial Black" panose="020B0A04020102020204" pitchFamily="34" charset="0"/>
              </a:rPr>
              <a:t>	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Нині на місці цих подій зусиллями громадськості споруджено пам</a:t>
            </a:r>
            <a:r>
              <a:rPr lang="en-US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’</a:t>
            </a:r>
            <a:r>
              <a:rPr lang="uk-UA" sz="2000" dirty="0" smtClean="0">
                <a:solidFill>
                  <a:srgbClr val="80187B"/>
                </a:solidFill>
                <a:latin typeface="Arial Black" panose="020B0A04020102020204" pitchFamily="34" charset="0"/>
              </a:rPr>
              <a:t>ятник.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11" y="471486"/>
            <a:ext cx="4630661" cy="6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66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533</Words>
  <Application>Microsoft Office PowerPoint</Application>
  <PresentationFormat>Широкоэкранный</PresentationFormat>
  <Paragraphs>63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62</cp:revision>
  <dcterms:created xsi:type="dcterms:W3CDTF">2024-04-07T07:41:49Z</dcterms:created>
  <dcterms:modified xsi:type="dcterms:W3CDTF">2024-04-08T08:09:53Z</dcterms:modified>
</cp:coreProperties>
</file>