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7" r:id="rId5"/>
    <p:sldId id="258" r:id="rId6"/>
    <p:sldId id="260" r:id="rId7"/>
    <p:sldId id="261" r:id="rId8"/>
    <p:sldId id="262" r:id="rId9"/>
    <p:sldId id="264" r:id="rId10"/>
    <p:sldId id="269" r:id="rId11"/>
    <p:sldId id="263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63A8776-7361-4C75-A5B3-C0BCC1B55D6A}" type="datetimeFigureOut">
              <a:rPr lang="ru-RU" smtClean="0"/>
              <a:t>21.04.2024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8709FE-6359-4686-80D0-6FD24E642AA7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8776-7361-4C75-A5B3-C0BCC1B55D6A}" type="datetimeFigureOut">
              <a:rPr lang="ru-RU" smtClean="0"/>
              <a:t>21.04.2024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09FE-6359-4686-80D0-6FD24E642A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63A8776-7361-4C75-A5B3-C0BCC1B55D6A}" type="datetimeFigureOut">
              <a:rPr lang="ru-RU" smtClean="0"/>
              <a:t>21.04.2024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F8709FE-6359-4686-80D0-6FD24E642AA7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8776-7361-4C75-A5B3-C0BCC1B55D6A}" type="datetimeFigureOut">
              <a:rPr lang="ru-RU" smtClean="0"/>
              <a:t>21.04.2024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8709FE-6359-4686-80D0-6FD24E642A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8776-7361-4C75-A5B3-C0BCC1B55D6A}" type="datetimeFigureOut">
              <a:rPr lang="ru-RU" smtClean="0"/>
              <a:t>21.04.2024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F8709FE-6359-4686-80D0-6FD24E642A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63A8776-7361-4C75-A5B3-C0BCC1B55D6A}" type="datetimeFigureOut">
              <a:rPr lang="ru-RU" smtClean="0"/>
              <a:t>21.04.2024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8709FE-6359-4686-80D0-6FD24E642A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63A8776-7361-4C75-A5B3-C0BCC1B55D6A}" type="datetimeFigureOut">
              <a:rPr lang="ru-RU" smtClean="0"/>
              <a:t>21.04.2024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8709FE-6359-4686-80D0-6FD24E642A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8776-7361-4C75-A5B3-C0BCC1B55D6A}" type="datetimeFigureOut">
              <a:rPr lang="ru-RU" smtClean="0"/>
              <a:t>21.04.2024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8709FE-6359-4686-80D0-6FD24E642A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8776-7361-4C75-A5B3-C0BCC1B55D6A}" type="datetimeFigureOut">
              <a:rPr lang="ru-RU" smtClean="0"/>
              <a:t>21.04.2024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8709FE-6359-4686-80D0-6FD24E642A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8776-7361-4C75-A5B3-C0BCC1B55D6A}" type="datetimeFigureOut">
              <a:rPr lang="ru-RU" smtClean="0"/>
              <a:t>21.04.2024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8709FE-6359-4686-80D0-6FD24E642A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63A8776-7361-4C75-A5B3-C0BCC1B55D6A}" type="datetimeFigureOut">
              <a:rPr lang="ru-RU" smtClean="0"/>
              <a:t>21.04.2024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F8709FE-6359-4686-80D0-6FD24E642A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3A8776-7361-4C75-A5B3-C0BCC1B55D6A}" type="datetimeFigureOut">
              <a:rPr lang="ru-RU" smtClean="0"/>
              <a:t>21.04.2024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8709FE-6359-4686-80D0-6FD24E642AA7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00" y="1628800"/>
            <a:ext cx="6477000" cy="20162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Загадков</a:t>
            </a:r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та незвичайні кулясті зоряні скупчення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5786" y="3645025"/>
            <a:ext cx="6250670" cy="122413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Підготував  учень  9-Б класу Харківської </a:t>
            </a:r>
            <a:r>
              <a:rPr lang="ru-RU" smtClean="0"/>
              <a:t>гімназії № 25 </a:t>
            </a:r>
            <a:r>
              <a:rPr lang="ru-RU" dirty="0" smtClean="0"/>
              <a:t>Харківської міської ради                         Чечін Костянтин Олександрович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4653136"/>
            <a:ext cx="68042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FFFFFF"/>
                </a:solidFill>
              </a:rPr>
              <a:t>  Керівник  проекту                                                       вчителька  фізики     Харківської </a:t>
            </a:r>
            <a:r>
              <a:rPr lang="ru-RU" sz="2600" dirty="0">
                <a:solidFill>
                  <a:srgbClr val="FFFFFF"/>
                </a:solidFill>
              </a:rPr>
              <a:t>гімназії №25 </a:t>
            </a:r>
            <a:r>
              <a:rPr lang="ru-RU" sz="2600" dirty="0" smtClean="0">
                <a:solidFill>
                  <a:srgbClr val="FFFFFF"/>
                </a:solidFill>
              </a:rPr>
              <a:t>                             Харківської </a:t>
            </a:r>
            <a:r>
              <a:rPr lang="ru-RU" sz="2600" dirty="0">
                <a:solidFill>
                  <a:srgbClr val="FFFFFF"/>
                </a:solidFill>
              </a:rPr>
              <a:t>міської ради Цупікова І.В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9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1556792"/>
          </a:xfrm>
        </p:spPr>
        <p:txBody>
          <a:bodyPr>
            <a:normAutofit fontScale="90000"/>
          </a:bodyPr>
          <a:lstStyle/>
          <a:p>
            <a:pPr marL="182880" lvl="0" indent="-182880">
              <a:spcBef>
                <a:spcPct val="20000"/>
              </a:spcBef>
            </a:pPr>
            <a:r>
              <a:rPr lang="uk-UA" sz="2900" dirty="0" smtClean="0">
                <a:solidFill>
                  <a:prstClr val="black"/>
                </a:solidFill>
                <a:ea typeface="+mn-ea"/>
                <a:cs typeface="+mn-cs"/>
              </a:rPr>
              <a:t>3. Побудова </a:t>
            </a:r>
            <a:r>
              <a:rPr lang="uk-UA" sz="2900" dirty="0">
                <a:solidFill>
                  <a:prstClr val="black"/>
                </a:solidFill>
                <a:ea typeface="+mn-ea"/>
                <a:cs typeface="+mn-cs"/>
              </a:rPr>
              <a:t>діаграми видима зоряна величина- колір  для кулястого скупчення М4 за    допомогою астрономічних каталогів   і способу знайденому в Інтернеті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2276872"/>
            <a:ext cx="8153400" cy="3819128"/>
          </a:xfrm>
        </p:spPr>
        <p:txBody>
          <a:bodyPr/>
          <a:lstStyle/>
          <a:p>
            <a:pPr marL="182880" lvl="0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uk-UA" sz="2000" dirty="0">
                <a:solidFill>
                  <a:srgbClr val="292934"/>
                </a:solidFill>
                <a:latin typeface="Times New Roman"/>
                <a:ea typeface="Calibri"/>
              </a:rPr>
              <a:t>Серед запропонованих каталогів на даному етапі ми обрали наступний: М4 </a:t>
            </a:r>
            <a:r>
              <a:rPr lang="en-US" sz="2000" dirty="0">
                <a:solidFill>
                  <a:srgbClr val="292934"/>
                </a:solidFill>
                <a:latin typeface="Times New Roman"/>
                <a:ea typeface="Calibri"/>
              </a:rPr>
              <a:t>UBV color</a:t>
            </a:r>
            <a:r>
              <a:rPr lang="ru-RU" sz="2000" dirty="0">
                <a:solidFill>
                  <a:srgbClr val="292934"/>
                </a:solidFill>
                <a:latin typeface="Times New Roman"/>
                <a:ea typeface="Calibri"/>
              </a:rPr>
              <a:t>- </a:t>
            </a:r>
            <a:r>
              <a:rPr lang="en-US" sz="2000" dirty="0">
                <a:solidFill>
                  <a:srgbClr val="292934"/>
                </a:solidFill>
                <a:latin typeface="Times New Roman"/>
                <a:ea typeface="Calibri"/>
              </a:rPr>
              <a:t>magnitude diagrams</a:t>
            </a:r>
            <a:r>
              <a:rPr lang="ru-RU" sz="2000" dirty="0">
                <a:solidFill>
                  <a:srgbClr val="292934"/>
                </a:solidFill>
                <a:latin typeface="Times New Roman"/>
                <a:ea typeface="Calibri"/>
              </a:rPr>
              <a:t>. </a:t>
            </a:r>
            <a:r>
              <a:rPr lang="uk-UA" sz="2000" dirty="0">
                <a:solidFill>
                  <a:srgbClr val="292934"/>
                </a:solidFill>
                <a:latin typeface="Times New Roman"/>
                <a:ea typeface="Calibri"/>
              </a:rPr>
              <a:t>Для цього натискаємо на позначення каталогу </a:t>
            </a:r>
            <a:r>
              <a:rPr lang="en-US" sz="2000" b="1" dirty="0">
                <a:solidFill>
                  <a:srgbClr val="292934"/>
                </a:solidFill>
                <a:latin typeface="Times New Roman"/>
                <a:ea typeface="Calibri"/>
              </a:rPr>
              <a:t>J</a:t>
            </a:r>
            <a:r>
              <a:rPr lang="ru-RU" sz="2000" b="1" dirty="0">
                <a:solidFill>
                  <a:srgbClr val="292934"/>
                </a:solidFill>
                <a:latin typeface="Times New Roman"/>
                <a:ea typeface="Calibri"/>
              </a:rPr>
              <a:t>/</a:t>
            </a:r>
            <a:r>
              <a:rPr lang="en-US" sz="2000" b="1" dirty="0">
                <a:solidFill>
                  <a:srgbClr val="292934"/>
                </a:solidFill>
                <a:latin typeface="Times New Roman"/>
                <a:ea typeface="Calibri"/>
              </a:rPr>
              <a:t>AJ</a:t>
            </a:r>
            <a:r>
              <a:rPr lang="ru-RU" sz="2000" b="1" dirty="0">
                <a:solidFill>
                  <a:srgbClr val="292934"/>
                </a:solidFill>
                <a:latin typeface="Times New Roman"/>
                <a:ea typeface="Calibri"/>
              </a:rPr>
              <a:t>/124/1486</a:t>
            </a:r>
            <a:r>
              <a:rPr lang="uk-UA" sz="2000" dirty="0">
                <a:solidFill>
                  <a:srgbClr val="292934"/>
                </a:solidFill>
                <a:latin typeface="Times New Roman"/>
                <a:ea typeface="Calibri"/>
              </a:rPr>
              <a:t>, </a:t>
            </a:r>
            <a:r>
              <a:rPr lang="ru-RU" sz="2000" dirty="0">
                <a:solidFill>
                  <a:srgbClr val="292934"/>
                </a:solidFill>
                <a:latin typeface="Times New Roman"/>
                <a:ea typeface="Calibri"/>
              </a:rPr>
              <a:t> що </a:t>
            </a:r>
            <a:r>
              <a:rPr lang="uk-UA" sz="2000" dirty="0">
                <a:solidFill>
                  <a:srgbClr val="292934"/>
                </a:solidFill>
                <a:latin typeface="Times New Roman"/>
                <a:ea typeface="Calibri"/>
              </a:rPr>
              <a:t>з</a:t>
            </a:r>
            <a:r>
              <a:rPr lang="ru-RU" sz="2000" dirty="0">
                <a:solidFill>
                  <a:srgbClr val="292934"/>
                </a:solidFill>
                <a:latin typeface="Times New Roman"/>
                <a:ea typeface="Calibri"/>
              </a:rPr>
              <a:t>находиться з л</a:t>
            </a:r>
            <a:r>
              <a:rPr lang="uk-UA" sz="2000" dirty="0">
                <a:solidFill>
                  <a:srgbClr val="292934"/>
                </a:solidFill>
                <a:latin typeface="Times New Roman"/>
                <a:ea typeface="Calibri"/>
              </a:rPr>
              <a:t>і</a:t>
            </a:r>
            <a:r>
              <a:rPr lang="ru-RU" sz="2000" dirty="0">
                <a:solidFill>
                  <a:srgbClr val="292934"/>
                </a:solidFill>
                <a:latin typeface="Times New Roman"/>
                <a:ea typeface="Calibri"/>
              </a:rPr>
              <a:t>вого</a:t>
            </a:r>
            <a:r>
              <a:rPr lang="uk-UA" sz="2000" dirty="0">
                <a:solidFill>
                  <a:srgbClr val="292934"/>
                </a:solidFill>
                <a:latin typeface="Times New Roman"/>
                <a:ea typeface="Calibri"/>
              </a:rPr>
              <a:t>  краю сторінки під кнопкою </a:t>
            </a:r>
            <a:r>
              <a:rPr lang="en-US" sz="2000" dirty="0">
                <a:solidFill>
                  <a:srgbClr val="292934"/>
                </a:solidFill>
                <a:latin typeface="Times New Roman"/>
                <a:ea typeface="Calibri"/>
              </a:rPr>
              <a:t>Reset all</a:t>
            </a:r>
            <a:r>
              <a:rPr lang="ru-RU" sz="2000" dirty="0">
                <a:solidFill>
                  <a:srgbClr val="292934"/>
                </a:solidFill>
                <a:latin typeface="Times New Roman"/>
                <a:ea typeface="Calibri"/>
              </a:rPr>
              <a:t>  </a:t>
            </a:r>
            <a:r>
              <a:rPr lang="uk-UA" sz="2000" dirty="0">
                <a:solidFill>
                  <a:srgbClr val="292934"/>
                </a:solidFill>
                <a:latin typeface="Times New Roman"/>
                <a:ea typeface="Calibri"/>
              </a:rPr>
              <a:t>навпроти назви каталогу.  Після цього ми потрапляли на сторінку каталогу. </a:t>
            </a:r>
            <a:endParaRPr lang="ru-RU" sz="2000" dirty="0">
              <a:solidFill>
                <a:srgbClr val="292934"/>
              </a:solidFill>
              <a:latin typeface="Arial"/>
            </a:endParaRP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376" y="3573016"/>
            <a:ext cx="561662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417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964488" cy="1400200"/>
          </a:xfrm>
        </p:spPr>
        <p:txBody>
          <a:bodyPr>
            <a:normAutofit fontScale="90000"/>
          </a:bodyPr>
          <a:lstStyle/>
          <a:p>
            <a:pPr marL="320040" lvl="0" indent="-320040">
              <a:spcBef>
                <a:spcPts val="600"/>
              </a:spcBef>
            </a:pPr>
            <a:r>
              <a:rPr lang="uk-UA" sz="29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uk-UA" sz="29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uk-UA" sz="2900" dirty="0" smtClean="0">
                <a:solidFill>
                  <a:prstClr val="black"/>
                </a:solidFill>
                <a:ea typeface="+mn-ea"/>
                <a:cs typeface="+mn-cs"/>
              </a:rPr>
              <a:t>  3.</a:t>
            </a:r>
            <a:r>
              <a:rPr lang="uk-UA" sz="29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Побудова </a:t>
            </a:r>
            <a:r>
              <a:rPr lang="uk-UA" sz="29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діаграми видима зоряна величина- колір  для кулястого скупчення М4 за </a:t>
            </a:r>
            <a:r>
              <a:rPr lang="uk-UA" sz="29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допомогою </a:t>
            </a:r>
            <a:r>
              <a:rPr lang="uk-UA" sz="29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астрономічних каталогів   і способу знайденому в Інтернеті</a:t>
            </a:r>
            <a:r>
              <a:rPr lang="uk-UA" sz="29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lang="uk-UA" sz="29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29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29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5760640" cy="352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2967335"/>
            <a:ext cx="7488832" cy="3919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1000"/>
              </a:spcAft>
            </a:pPr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endParaRPr lang="uk-UA" dirty="0">
              <a:latin typeface="Times New Roman"/>
              <a:ea typeface="Calibri"/>
              <a:cs typeface="Times New Roman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endParaRPr lang="uk-UA" dirty="0">
              <a:latin typeface="Times New Roman"/>
              <a:ea typeface="Calibri"/>
              <a:cs typeface="Times New Roman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Рис. 3.1 Побудована діаграма  Герцшпрунга- Рассела  для скупчення М4 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9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063808" cy="752128"/>
          </a:xfrm>
        </p:spPr>
        <p:txBody>
          <a:bodyPr/>
          <a:lstStyle/>
          <a:p>
            <a:r>
              <a:rPr lang="uk-UA" sz="2900" dirty="0" smtClean="0">
                <a:solidFill>
                  <a:prstClr val="black"/>
                </a:solidFill>
                <a:ea typeface="+mn-ea"/>
                <a:cs typeface="+mn-cs"/>
              </a:rPr>
              <a:t> 4. </a:t>
            </a:r>
            <a:r>
              <a:rPr lang="uk-UA" sz="2900" dirty="0">
                <a:solidFill>
                  <a:prstClr val="black"/>
                </a:solidFill>
                <a:ea typeface="+mn-ea"/>
                <a:cs typeface="+mn-cs"/>
              </a:rPr>
              <a:t>Визначення віку кулястого скупчення М4.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442520" cy="504326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endParaRPr lang="uk-UA" sz="80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uk-UA" sz="8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Побудувавши </a:t>
            </a:r>
            <a:r>
              <a:rPr lang="uk-UA" sz="8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ДГР і звівши її з початковою головною послідовністю можна визначити вік скупчення  за точкою відходу зір від головної </a:t>
            </a:r>
            <a:r>
              <a:rPr lang="uk-UA" sz="8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послідовності.</a:t>
            </a:r>
            <a:r>
              <a:rPr lang="uk-UA" sz="8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uk-UA" sz="8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Після  </a:t>
            </a:r>
            <a:r>
              <a:rPr lang="uk-UA" sz="8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співставлення  побудованої діаграми зі справжньою діаграмою Гершпрунга-Расела ми оцінили по точці відхилення графіка діаграми від головної послідовності зір час життя кулястого зоряного скупчення М 4.</a:t>
            </a:r>
            <a:endParaRPr lang="ru-RU" sz="8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8000" dirty="0">
                <a:latin typeface="Times New Roman"/>
                <a:ea typeface="Calibri"/>
                <a:cs typeface="Times New Roman"/>
              </a:rPr>
              <a:t>         Час життя ми отримали згідно отриманих даних наближено від 10</a:t>
            </a:r>
            <a:r>
              <a:rPr lang="uk-UA" sz="8000" baseline="30000" dirty="0">
                <a:latin typeface="Times New Roman"/>
                <a:ea typeface="Calibri"/>
                <a:cs typeface="Times New Roman"/>
              </a:rPr>
              <a:t>10</a:t>
            </a:r>
            <a:endParaRPr lang="ru-RU" sz="8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8000" dirty="0">
                <a:latin typeface="Times New Roman"/>
                <a:ea typeface="Calibri"/>
                <a:cs typeface="Times New Roman"/>
              </a:rPr>
              <a:t> до 10</a:t>
            </a:r>
            <a:r>
              <a:rPr lang="uk-UA" sz="8000" baseline="30000" dirty="0">
                <a:latin typeface="Times New Roman"/>
                <a:ea typeface="Calibri"/>
                <a:cs typeface="Times New Roman"/>
              </a:rPr>
              <a:t>11 </a:t>
            </a:r>
            <a:r>
              <a:rPr lang="uk-UA" sz="8000" dirty="0">
                <a:latin typeface="Times New Roman"/>
                <a:ea typeface="Calibri"/>
                <a:cs typeface="Times New Roman"/>
              </a:rPr>
              <a:t>років. </a:t>
            </a:r>
            <a:r>
              <a:rPr lang="uk-UA" sz="8000" dirty="0" smtClean="0">
                <a:latin typeface="Times New Roman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8000" dirty="0" smtClean="0"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       Висновок</a:t>
            </a:r>
            <a:r>
              <a:rPr lang="uk-UA" sz="8000" dirty="0">
                <a:latin typeface="Times New Roman"/>
                <a:ea typeface="Calibri"/>
                <a:cs typeface="Times New Roman"/>
              </a:rPr>
              <a:t>: побудувавши діаграму  Герцшпрунга-Рассела за допомогою астрономічних каталогів ми оцінили час життя кулястого зоряного скупчення. Отримані значення наближаються до значень часу життя кулястих зоряних скупчень іншими шляхами, які відомі на сьогодні  астрономам.</a:t>
            </a:r>
            <a:endParaRPr lang="ru-RU" sz="80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1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124744"/>
            <a:ext cx="8153400" cy="49712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uk-UA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uk-UA" sz="2400" dirty="0" smtClean="0">
                <a:latin typeface="Times New Roman"/>
                <a:ea typeface="Calibri"/>
                <a:cs typeface="Times New Roman"/>
              </a:rPr>
              <a:t>         З 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еволюцією зір пов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’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язано  утворення  в природі хімічних елементів. Тому зорі являють собою інтерес не тільки як об’єкти, що є важливим елементом структури Всесвіту, як і певна ланка всієї еволюції матерії</a:t>
            </a:r>
            <a:r>
              <a:rPr lang="uk-UA" sz="2400" dirty="0" smtClean="0">
                <a:latin typeface="Times New Roman"/>
                <a:ea typeface="Calibri"/>
                <a:cs typeface="Times New Roman"/>
              </a:rPr>
              <a:t>.</a:t>
            </a:r>
            <a:r>
              <a:rPr lang="uk-UA" sz="2400" dirty="0" smtClean="0">
                <a:latin typeface="Times New Roman"/>
                <a:cs typeface="Times New Roman"/>
              </a:rPr>
              <a:t>      </a:t>
            </a:r>
          </a:p>
          <a:p>
            <a:r>
              <a:rPr lang="uk-UA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smtClean="0">
                <a:latin typeface="Times New Roman"/>
                <a:ea typeface="Calibri"/>
                <a:cs typeface="Times New Roman"/>
              </a:rPr>
              <a:t> Побудувавши 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діаграму  Герцшпрунга-Рассела за допомогою астрономічних каталогів ми оцінили час життя кулястого зоряного скупчення. Отримані значення наближаються до значень часу життя кулястих зоряних скупчень іншими шляхами, які відомі на сьогодні  астрономам</a:t>
            </a:r>
            <a:r>
              <a:rPr lang="uk-UA" sz="24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r>
              <a:rPr lang="uk-UA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smtClean="0">
                <a:latin typeface="Times New Roman"/>
                <a:ea typeface="Calibri"/>
                <a:cs typeface="Times New Roman"/>
              </a:rPr>
              <a:t>   Кулясті скупчення накопичили свою загадковість і невичерпні знання у своїй незвичайності будови і складу зірок, еволюцією,  видом  головної послідовності діаграми Герцшпрунга - 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Р</a:t>
            </a:r>
            <a:r>
              <a:rPr lang="uk-UA" sz="2400" dirty="0" smtClean="0">
                <a:latin typeface="Times New Roman"/>
                <a:ea typeface="Calibri"/>
                <a:cs typeface="Times New Roman"/>
              </a:rPr>
              <a:t>ассела також. І кожна характеристика скупчення  зірок невичерпний багаж знань еволюції , яка відбувається у Всесвіті і до тепер.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227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1" cy="99060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джерел.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8153400" cy="453650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7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1.Зоряні </a:t>
            </a:r>
            <a:r>
              <a:rPr lang="uk-UA" sz="7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скупчення та асоціації - НАША ГАЛАКТИКА - ОСНОВИ  ГАЛАКТИЧНОЇ  І ПОЗАГАЛАКТИЧНОЇ АСТРОНОМІЇ - КУРС ЗАГАЛЬНОЇ АСТРОНОМІЇ -   С. М. АНДРІЄВСЬКИЙ [ Електронний ресурс ]    </a:t>
            </a:r>
            <a:r>
              <a:rPr lang="uk-UA" sz="7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2007 .    2.Підручник  </a:t>
            </a:r>
            <a:r>
              <a:rPr lang="uk-UA" sz="7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Фізика і астрономія.11 клас ( профільний рівень).     [Електронний ресурс </a:t>
            </a:r>
            <a:r>
              <a:rPr lang="ru-RU" sz="7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] </a:t>
            </a:r>
            <a:r>
              <a:rPr lang="uk-UA" sz="7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https://uahistory.co/pidruchniki/zasekina-physics-and-astronomy-11-class-2019-profile-level/64.ph, вільний  201</a:t>
            </a:r>
            <a:r>
              <a:rPr lang="ru-RU" sz="7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9.                                                                             </a:t>
            </a:r>
            <a:r>
              <a:rPr lang="uk-UA" sz="7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3. </a:t>
            </a:r>
            <a:r>
              <a:rPr lang="uk-UA" sz="7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Діаграма Герцшпрунга-Рассела для кулястого зоряного скупчення</a:t>
            </a:r>
            <a:r>
              <a:rPr lang="ru-RU" sz="7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</a:t>
            </a:r>
            <a:r>
              <a:rPr lang="ru-RU" sz="7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[ </a:t>
            </a:r>
            <a:r>
              <a:rPr lang="uk-UA" sz="7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Електронний ресурс</a:t>
            </a:r>
            <a:r>
              <a:rPr lang="ru-RU" sz="7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] </a:t>
            </a:r>
            <a:r>
              <a:rPr lang="ru-RU" sz="7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</a:t>
            </a:r>
            <a:r>
              <a:rPr lang="uk-UA" sz="7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https://www.google.com/url?sa=i&amp;url=https%3A%2F%. Вільний. Заголовок з екрану </a:t>
            </a:r>
            <a:r>
              <a:rPr lang="uk-UA" sz="7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01.12.2022.                                                                                                   4.  </a:t>
            </a:r>
            <a:r>
              <a:rPr lang="uk-UA" sz="7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Зоряні скупчення | Учнівські Олімпіади з Астрономії [ Електронний ресурс ]   http://usao.org.ua/ndm/l21, </a:t>
            </a:r>
            <a:r>
              <a:rPr lang="uk-UA" sz="7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вільний.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53400" cy="9906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1. Місцезнаходження кулястих скупчень у нашій Галактиці.</a:t>
            </a:r>
          </a:p>
          <a:p>
            <a:r>
              <a:rPr lang="uk-UA" dirty="0" smtClean="0"/>
              <a:t>2. Особливості будови кулястих скупчень.</a:t>
            </a:r>
          </a:p>
          <a:p>
            <a:r>
              <a:rPr lang="uk-UA" dirty="0" smtClean="0"/>
              <a:t>3.  Побудова діаграми видима зоряна величина- колір  для кулястого скупчення М4 за    допомогою астрономічних каталогів   і способу знайденому в Інтернеті.</a:t>
            </a:r>
          </a:p>
          <a:p>
            <a:r>
              <a:rPr lang="uk-UA" dirty="0" smtClean="0"/>
              <a:t>4. Визначення віку кулястого скупчення М4.</a:t>
            </a:r>
          </a:p>
          <a:p>
            <a:r>
              <a:rPr lang="uk-UA" dirty="0" smtClean="0"/>
              <a:t>5. Висновки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4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сть  теми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182880" lvl="0" indent="4495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uk-UA" sz="3200" dirty="0">
                <a:solidFill>
                  <a:srgbClr val="292934"/>
                </a:solidFill>
                <a:latin typeface="Times New Roman"/>
                <a:ea typeface="Calibri"/>
                <a:cs typeface="Times New Roman"/>
              </a:rPr>
              <a:t>Актуальність  роботи полягає у тому, щоб усе  більше  й більше людей зацікавити цією не до кінця   досліджуваної темою, </a:t>
            </a:r>
            <a:r>
              <a:rPr lang="uk-UA" sz="32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також у визначенні </a:t>
            </a:r>
            <a:r>
              <a:rPr lang="uk-UA" sz="3200" dirty="0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  </a:t>
            </a:r>
            <a:r>
              <a:rPr lang="uk-UA" sz="32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 кулястого зоряного скупчення М4 за допомогою побудованої діаграми Герцшпрунга - Рассела 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2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900" dirty="0">
                <a:solidFill>
                  <a:prstClr val="black"/>
                </a:solidFill>
                <a:ea typeface="+mn-ea"/>
                <a:cs typeface="+mn-cs"/>
              </a:rPr>
              <a:t>1. Місцезнаходження кулястих скупчень у нашій Галактиці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80" y="1854535"/>
            <a:ext cx="6340390" cy="398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091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20040" lvl="0" indent="-320040">
              <a:spcBef>
                <a:spcPts val="700"/>
              </a:spcBef>
            </a:pPr>
            <a:r>
              <a:rPr lang="uk-UA" sz="29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uk-UA" sz="29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uk-UA" sz="29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uk-UA" sz="2900" dirty="0">
                <a:solidFill>
                  <a:prstClr val="black"/>
                </a:solidFill>
                <a:ea typeface="+mn-ea"/>
                <a:cs typeface="+mn-cs"/>
              </a:rPr>
              <a:t>2. Особливості будови кулястих скупчень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uk-UA" sz="3400" dirty="0">
                <a:latin typeface="Times New Roman"/>
                <a:ea typeface="Calibri"/>
                <a:cs typeface="Times New Roman"/>
              </a:rPr>
              <a:t>Відрізнити зорі в кулястому скупченні вперше вдалося Шарлю Месьє під час спостереження Месьє 4.                                                                         </a:t>
            </a:r>
            <a:endParaRPr lang="ru-RU" sz="3400" dirty="0">
              <a:ea typeface="Calibri"/>
              <a:cs typeface="Times New Roman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uk-UA" sz="3400" dirty="0">
                <a:latin typeface="Times New Roman"/>
                <a:ea typeface="Calibri"/>
                <a:cs typeface="Times New Roman"/>
              </a:rPr>
              <a:t>    Кулясті зоряні скупчення -  скупчення зір, що мають характерну кулясту форму із значною концентрацією зір до центру скупчення.  В середньому діаметр кулясті скупчень дорівнює в середньому 40 пк.                                                                                                                                                                                      В нашій Галактиці кулясті скупчення є дуже старими, їх вік перевищує   </a:t>
            </a:r>
            <a:r>
              <a:rPr lang="uk-UA" sz="3400" dirty="0" smtClean="0">
                <a:latin typeface="Times New Roman"/>
                <a:ea typeface="Calibri"/>
                <a:cs typeface="Times New Roman"/>
              </a:rPr>
              <a:t>12 </a:t>
            </a:r>
            <a:r>
              <a:rPr lang="uk-UA" sz="3400" dirty="0">
                <a:latin typeface="Times New Roman"/>
                <a:ea typeface="Calibri"/>
                <a:cs typeface="Times New Roman"/>
              </a:rPr>
              <a:t>млрд. років, а вміст елементів важчих за гелій в десятки і сотні разів менший за сонячні .                                                                                                    </a:t>
            </a:r>
            <a:endParaRPr lang="ru-RU" sz="3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6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153400" cy="990600"/>
          </a:xfrm>
        </p:spPr>
        <p:txBody>
          <a:bodyPr>
            <a:noAutofit/>
          </a:bodyPr>
          <a:lstStyle/>
          <a:p>
            <a:pPr marL="320040" lvl="0" indent="-320040" algn="ctr">
              <a:spcBef>
                <a:spcPts val="700"/>
              </a:spcBef>
            </a:pPr>
            <a:r>
              <a:rPr lang="uk-UA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Особливості 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будови кулястих скупчень.</a:t>
            </a:r>
            <a:b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sz="3200" dirty="0" smtClean="0">
                <a:latin typeface="Times New Roman"/>
                <a:ea typeface="Calibri"/>
              </a:rPr>
              <a:t>     </a:t>
            </a:r>
            <a:r>
              <a:rPr lang="uk-UA" sz="2400" dirty="0" smtClean="0">
                <a:latin typeface="Times New Roman"/>
                <a:ea typeface="Calibri"/>
              </a:rPr>
              <a:t>Утворення </a:t>
            </a:r>
            <a:r>
              <a:rPr lang="uk-UA" sz="2400" dirty="0">
                <a:latin typeface="Times New Roman"/>
                <a:ea typeface="Calibri"/>
              </a:rPr>
              <a:t>кулястих скупчень переважає в регіонах зі спалахами зореутворення і взаємодіючих </a:t>
            </a:r>
            <a:r>
              <a:rPr lang="uk-UA" sz="2400" dirty="0" smtClean="0">
                <a:latin typeface="Times New Roman"/>
                <a:ea typeface="Calibri"/>
              </a:rPr>
              <a:t>галактик.</a:t>
            </a:r>
          </a:p>
          <a:p>
            <a:r>
              <a:rPr lang="uk-UA" sz="2400" dirty="0" smtClean="0">
                <a:latin typeface="Times New Roman"/>
              </a:rPr>
              <a:t>      </a:t>
            </a:r>
            <a:r>
              <a:rPr lang="ru-RU" sz="2400" dirty="0" smtClean="0">
                <a:solidFill>
                  <a:srgbClr val="292B2C"/>
                </a:solidFill>
                <a:latin typeface="Times New Roman"/>
                <a:ea typeface="Calibri"/>
              </a:rPr>
              <a:t>Значна </a:t>
            </a:r>
            <a:r>
              <a:rPr lang="ru-RU" sz="2400" dirty="0">
                <a:solidFill>
                  <a:srgbClr val="292B2C"/>
                </a:solidFill>
                <a:latin typeface="Times New Roman"/>
                <a:ea typeface="Calibri"/>
              </a:rPr>
              <a:t>кількість червоних гігантів у кулястих зоряних скупченнях</a:t>
            </a:r>
            <a:r>
              <a:rPr lang="uk-UA" sz="2400" dirty="0">
                <a:solidFill>
                  <a:srgbClr val="292B2C"/>
                </a:solidFill>
                <a:latin typeface="Times New Roman"/>
                <a:ea typeface="Calibri"/>
              </a:rPr>
              <a:t>, </a:t>
            </a:r>
            <a:r>
              <a:rPr lang="ru-RU" sz="2400" dirty="0">
                <a:solidFill>
                  <a:srgbClr val="292B2C"/>
                </a:solidFill>
                <a:latin typeface="Times New Roman"/>
                <a:ea typeface="Calibri"/>
              </a:rPr>
              <a:t> свідчить про поважний вік цих </a:t>
            </a:r>
            <a:r>
              <a:rPr lang="ru-RU" sz="2400" dirty="0" smtClean="0">
                <a:solidFill>
                  <a:srgbClr val="292B2C"/>
                </a:solidFill>
                <a:latin typeface="Times New Roman"/>
                <a:ea typeface="Calibri"/>
              </a:rPr>
              <a:t>утворень</a:t>
            </a:r>
            <a:r>
              <a:rPr lang="ru-RU" sz="2400" dirty="0">
                <a:solidFill>
                  <a:srgbClr val="292B2C"/>
                </a:solidFill>
                <a:latin typeface="Times New Roman"/>
                <a:ea typeface="Calibri"/>
              </a:rPr>
              <a:t>. Найстарші з них існують </a:t>
            </a:r>
            <a:r>
              <a:rPr lang="ru-RU" sz="2400" dirty="0" smtClean="0">
                <a:solidFill>
                  <a:srgbClr val="292B2C"/>
                </a:solidFill>
                <a:latin typeface="Times New Roman"/>
                <a:ea typeface="Calibri"/>
              </a:rPr>
              <a:t>13-15 млрд.</a:t>
            </a:r>
          </a:p>
          <a:p>
            <a:r>
              <a:rPr lang="ru-RU" sz="2400" dirty="0" smtClean="0">
                <a:solidFill>
                  <a:srgbClr val="292B2C"/>
                </a:solidFill>
                <a:latin typeface="Times New Roman"/>
                <a:ea typeface="Calibri"/>
                <a:cs typeface="Times New Roman"/>
              </a:rPr>
              <a:t>Кулясті </a:t>
            </a:r>
            <a:r>
              <a:rPr lang="ru-RU" sz="2400" dirty="0">
                <a:solidFill>
                  <a:srgbClr val="292B2C"/>
                </a:solidFill>
                <a:latin typeface="Times New Roman"/>
                <a:ea typeface="Calibri"/>
                <a:cs typeface="Times New Roman"/>
              </a:rPr>
              <a:t>зоряні скупчення сконцентровані біля центра Галактики. Зараз  відомі близько 150 кулястих зоряних скупчень</a:t>
            </a:r>
            <a:r>
              <a:rPr lang="uk-UA" sz="2400" dirty="0">
                <a:solidFill>
                  <a:srgbClr val="292B2C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800" dirty="0">
              <a:ea typeface="Calibri"/>
              <a:cs typeface="Times New Roman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184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</a:t>
            </a:r>
            <a:r>
              <a:rPr lang="uk-U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будови кулястих скупчень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5616624" cy="322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24786" y="3244334"/>
            <a:ext cx="5841407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/>
                <a:ea typeface="Calibri"/>
              </a:rPr>
              <a:t>К</a:t>
            </a:r>
          </a:p>
          <a:p>
            <a:endParaRPr lang="uk-UA" dirty="0">
              <a:latin typeface="Times New Roman"/>
              <a:ea typeface="Calibri"/>
            </a:endParaRPr>
          </a:p>
          <a:p>
            <a:endParaRPr lang="uk-UA" dirty="0" smtClean="0">
              <a:latin typeface="Times New Roman"/>
              <a:ea typeface="Calibri"/>
            </a:endParaRPr>
          </a:p>
          <a:p>
            <a:endParaRPr lang="uk-UA" dirty="0">
              <a:latin typeface="Times New Roman"/>
              <a:ea typeface="Calibri"/>
            </a:endParaRPr>
          </a:p>
          <a:p>
            <a:endParaRPr lang="uk-UA" dirty="0" smtClean="0">
              <a:latin typeface="Times New Roman"/>
              <a:ea typeface="Calibri"/>
            </a:endParaRPr>
          </a:p>
          <a:p>
            <a:endParaRPr lang="uk-UA" dirty="0">
              <a:latin typeface="Times New Roman"/>
              <a:ea typeface="Calibri"/>
            </a:endParaRPr>
          </a:p>
          <a:p>
            <a:endParaRPr lang="uk-UA" dirty="0" smtClean="0">
              <a:latin typeface="Times New Roman"/>
              <a:ea typeface="Calibri"/>
            </a:endParaRPr>
          </a:p>
          <a:p>
            <a:endParaRPr lang="uk-UA" dirty="0">
              <a:latin typeface="Times New Roman"/>
              <a:ea typeface="Calibri"/>
            </a:endParaRPr>
          </a:p>
          <a:p>
            <a:endParaRPr lang="uk-UA" dirty="0" smtClean="0">
              <a:latin typeface="Times New Roman"/>
              <a:ea typeface="Calibri"/>
            </a:endParaRPr>
          </a:p>
          <a:p>
            <a:r>
              <a:rPr lang="uk-UA" sz="2800" dirty="0" smtClean="0">
                <a:latin typeface="Times New Roman"/>
                <a:ea typeface="Calibri"/>
              </a:rPr>
              <a:t>Рис.1Кулясте </a:t>
            </a:r>
            <a:r>
              <a:rPr lang="uk-UA" sz="2800" dirty="0">
                <a:latin typeface="Times New Roman"/>
                <a:ea typeface="Calibri"/>
              </a:rPr>
              <a:t>зоряне скупчення </a:t>
            </a:r>
            <a:r>
              <a:rPr lang="en-US" sz="2800" dirty="0">
                <a:latin typeface="Times New Roman"/>
                <a:ea typeface="Calibri"/>
              </a:rPr>
              <a:t>M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smtClean="0">
                <a:latin typeface="Times New Roman"/>
                <a:ea typeface="Calibri"/>
              </a:rPr>
              <a:t>80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66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будови кулястих скупчень.</a:t>
            </a:r>
            <a:b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419872" y="1752600"/>
            <a:ext cx="5724128" cy="4419600"/>
          </a:xfrm>
        </p:spPr>
        <p:txBody>
          <a:bodyPr>
            <a:normAutofit fontScale="70000" lnSpcReduction="20000"/>
          </a:bodyPr>
          <a:lstStyle/>
          <a:p>
            <a:r>
              <a:rPr lang="uk-UA" sz="3200" dirty="0" smtClean="0">
                <a:latin typeface="Times New Roman"/>
                <a:ea typeface="Calibri"/>
              </a:rPr>
              <a:t>         Для </a:t>
            </a:r>
            <a:r>
              <a:rPr lang="uk-UA" sz="3200" dirty="0">
                <a:latin typeface="Times New Roman"/>
                <a:ea typeface="Calibri"/>
              </a:rPr>
              <a:t>діаграм колір - зоряна величина кулястих зорних скупчень типові  нижня частина головної послідовності, майже вертикальна вітка червоних гігантів, а також горизонтальна вітка, що з’єднує зону червоних гігантів з незаселеною  частиною верхньою  послідовністю. </a:t>
            </a:r>
            <a:r>
              <a:rPr lang="uk-UA" sz="3200" dirty="0" smtClean="0">
                <a:latin typeface="Times New Roman"/>
                <a:ea typeface="Calibri"/>
              </a:rPr>
              <a:t>                                                    У </a:t>
            </a:r>
            <a:r>
              <a:rPr lang="uk-UA" sz="3200" dirty="0">
                <a:latin typeface="Times New Roman"/>
                <a:ea typeface="Calibri"/>
              </a:rPr>
              <a:t>горизонтальній вітці розрив - так званий провал Шварцшильда, в який якраз потрапляють змінні зорі типу </a:t>
            </a:r>
            <a:r>
              <a:rPr lang="en-US" sz="3200" dirty="0">
                <a:latin typeface="Times New Roman"/>
                <a:ea typeface="Calibri"/>
              </a:rPr>
              <a:t>RR</a:t>
            </a:r>
            <a:r>
              <a:rPr lang="uk-UA" sz="3200" dirty="0">
                <a:latin typeface="Times New Roman"/>
                <a:ea typeface="Calibri"/>
              </a:rPr>
              <a:t> Ліри</a:t>
            </a:r>
            <a:r>
              <a:rPr lang="uk-UA" sz="3200" dirty="0">
                <a:solidFill>
                  <a:srgbClr val="FF0000"/>
                </a:solidFill>
                <a:latin typeface="Times New Roman"/>
                <a:ea typeface="Calibri"/>
              </a:rPr>
              <a:t>. 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Calibri"/>
              </a:rPr>
              <a:t>Перехід від головної послідовності до вітки гігантів позначає точку повороту(ТП). ЇЇ положення відповідає найбільшому значенню зоряної маси.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98893"/>
            <a:ext cx="3096344" cy="440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9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53400" cy="990600"/>
          </a:xfrm>
        </p:spPr>
        <p:txBody>
          <a:bodyPr/>
          <a:lstStyle/>
          <a:p>
            <a:pPr marL="320040" lvl="0" indent="-320040">
              <a:spcBef>
                <a:spcPts val="700"/>
              </a:spcBef>
            </a:pPr>
            <a:r>
              <a:rPr lang="uk-UA" sz="2900" dirty="0" smtClean="0">
                <a:solidFill>
                  <a:prstClr val="black"/>
                </a:solidFill>
                <a:ea typeface="+mn-ea"/>
                <a:cs typeface="+mn-cs"/>
              </a:rPr>
              <a:t>3 . </a:t>
            </a:r>
            <a:r>
              <a:rPr lang="uk-UA" sz="2900" dirty="0">
                <a:solidFill>
                  <a:prstClr val="black"/>
                </a:solidFill>
                <a:ea typeface="+mn-ea"/>
                <a:cs typeface="+mn-cs"/>
              </a:rPr>
              <a:t>Визначення віку кулястого скупчення М4.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uk-UA" sz="3200" dirty="0">
                <a:latin typeface="Times New Roman"/>
                <a:ea typeface="Calibri"/>
                <a:cs typeface="Times New Roman"/>
              </a:rPr>
              <a:t>Згодом  ми знайшли в Інтернеті 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діаграму 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Гершпрунга-Рассела, на якій позначено спектральні  класи  зір і відповідна температура зір, а також показник кольору відповідно температури зорі.</a:t>
            </a:r>
            <a:endParaRPr lang="ru-RU" sz="2400" dirty="0">
              <a:ea typeface="Calibri"/>
              <a:cs typeface="Times New Roman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uk-UA" sz="3200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Потім побудували діаграму.  Тепер необхідно  відокремити отриману  послідовність .І співставивши її з головною послідовністю стандартною діаграмою  Гершпрунга-Рассела накладанням(«показник кольору- блиск).</a:t>
            </a:r>
            <a:endParaRPr lang="ru-RU" sz="2400" dirty="0">
              <a:ea typeface="Calibri"/>
              <a:cs typeface="Times New Roman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uk-UA" sz="3200" dirty="0">
                <a:latin typeface="Times New Roman"/>
                <a:ea typeface="Calibri"/>
                <a:cs typeface="Times New Roman"/>
              </a:rPr>
              <a:t> Необхідно виконати переміщенням вгору 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 або 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вниз і  вниз  співсталяли  отриману діаграму з головною послідовністю стандартною  діаграмою « видима зоряна величина- колір» (Діаграмами  Герцшпрунга -Рассела) . </a:t>
            </a:r>
            <a:endParaRPr lang="ru-RU" sz="2400" dirty="0">
              <a:ea typeface="Calibri"/>
              <a:cs typeface="Times New Roman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uk-UA" sz="3200" dirty="0">
                <a:latin typeface="Times New Roman"/>
                <a:ea typeface="Calibri"/>
                <a:cs typeface="Times New Roman"/>
              </a:rPr>
              <a:t>Таким чином  наблизилась до отримання результатів.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7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135</TotalTime>
  <Words>872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Загадкові та незвичайні кулясті зоряні скупчення</vt:lpstr>
      <vt:lpstr>Зміст</vt:lpstr>
      <vt:lpstr>Актуальність  теми</vt:lpstr>
      <vt:lpstr>1. Місцезнаходження кулястих скупчень у нашій Галактиці</vt:lpstr>
      <vt:lpstr>  2. Особливості будови кулястих скупчень</vt:lpstr>
      <vt:lpstr>3. Особливості будови кулястих скупчень. </vt:lpstr>
      <vt:lpstr> Особливості будови кулястих скупчень. </vt:lpstr>
      <vt:lpstr>Особливості будови кулястих скупчень. </vt:lpstr>
      <vt:lpstr>3 . Визначення віку кулястого скупчення М4.</vt:lpstr>
      <vt:lpstr>3. Побудова діаграми видима зоряна величина- колір  для кулястого скупчення М4 за    допомогою астрономічних каталогів   і способу знайденому в Інтернеті</vt:lpstr>
      <vt:lpstr>   3.Побудова діаграми видима зоряна величина- колір  для кулястого скупчення М4 за допомогою астрономічних каталогів   і способу знайденому в Інтернеті.  </vt:lpstr>
      <vt:lpstr> 4. Визначення віку кулястого скупчення М4.</vt:lpstr>
      <vt:lpstr>Висновки</vt:lpstr>
      <vt:lpstr>Список джерел.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Загадкові і незвичні кулясті зоряні скупчення</dc:title>
  <dc:creator>Глава</dc:creator>
  <cp:lastModifiedBy>Глава</cp:lastModifiedBy>
  <cp:revision>16</cp:revision>
  <dcterms:created xsi:type="dcterms:W3CDTF">2024-04-17T14:02:21Z</dcterms:created>
  <dcterms:modified xsi:type="dcterms:W3CDTF">2024-04-21T17:50:04Z</dcterms:modified>
</cp:coreProperties>
</file>