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4" r:id="rId8"/>
    <p:sldId id="266" r:id="rId9"/>
    <p:sldId id="269" r:id="rId10"/>
    <p:sldId id="265" r:id="rId11"/>
    <p:sldId id="263" r:id="rId12"/>
    <p:sldId id="270" r:id="rId13"/>
    <p:sldId id="267" r:id="rId14"/>
    <p:sldId id="2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91AC19-843C-4427-A020-9FDD081C9B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DCA389-F535-4CDC-94D3-E4F8405375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AFBCA4-A2D2-42E6-ACD4-3D3BB94EF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1AF4-2E17-427B-B1FE-9FEF3621CF4B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8C1009-5991-43B8-ACCB-96CDB9CD5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8AECF-EEF8-4139-9494-524F7210E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43FA-D364-4C7B-AC8B-DD9E5F1E1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461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33EAA-D756-4F77-937F-C56B81F44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D1267C-9911-41D9-84B3-E34DED090A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2C4D3E-BDBA-4F6F-899F-1885F0CFB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1AF4-2E17-427B-B1FE-9FEF3621CF4B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918D9-647B-474D-8B84-4F5F598BC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773283-29BD-4C12-A308-9ACEA6DD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43FA-D364-4C7B-AC8B-DD9E5F1E1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246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8A63B6C-DCD1-4D0F-8917-9718935D2D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1EF70F-9C57-4B98-ADF6-63F6267B80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235CAB-6A1F-42F2-982A-C05F679B5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1AF4-2E17-427B-B1FE-9FEF3621CF4B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5C859E-C967-4BE6-B3F7-D27442FC3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2F71CC-DB93-4871-B3C9-EA5BFEA0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43FA-D364-4C7B-AC8B-DD9E5F1E1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126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0889A-C66C-43D7-8F1F-9FBCAC856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D84B6A-FAD6-45F9-9094-5E97AB947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C7ADC9-E347-4C75-8113-E131E7ADE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1AF4-2E17-427B-B1FE-9FEF3621CF4B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120728-1B6A-4412-A7E8-0EC999AB9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A24DDB-3569-4643-BE8D-4DB64F7A5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43FA-D364-4C7B-AC8B-DD9E5F1E1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63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32E041-03F0-4EFA-B3BE-DAC2B6D24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A7B426-653C-4C6F-8C0A-68EC8E488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6D0989-CFC1-4B80-A178-DA27063B6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1AF4-2E17-427B-B1FE-9FEF3621CF4B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ABA9B2-9724-41F5-AC62-1F8A0CB9D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23F638-1007-4685-AB2C-145F4ED76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43FA-D364-4C7B-AC8B-DD9E5F1E1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150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6D8D50-196D-4223-BC7D-81BE999E5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861D1F-7E5A-46A8-BF67-72B781EE2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7DF0DF-0196-4A8E-B29B-2E63DE4B4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88C663-7DA9-453C-865A-9239B2618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1AF4-2E17-427B-B1FE-9FEF3621CF4B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FF453-1F4B-4F24-B6D9-CF99D84A0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96F526-3B58-4349-B1FF-E84E5A7F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43FA-D364-4C7B-AC8B-DD9E5F1E1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824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334897-D198-46DD-AA60-CA011982D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D338E5-2E93-4C6A-BC66-E4E214012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9C3BBF-F173-4B0B-AF5D-1E2F6E2BF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090335D-4B38-455E-AA11-E24BEA82FB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F9EF206-55E6-4421-B6B6-692255ACCC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3A51076-6D7E-4F7B-BF69-BE1EB72C6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1AF4-2E17-427B-B1FE-9FEF3621CF4B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F7AAE1A-A2E3-4E4B-A389-3E0749A8F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A1D98CC-1469-4BAF-9F6C-543ADBF3C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43FA-D364-4C7B-AC8B-DD9E5F1E1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800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32DADA-99F6-4256-AA85-033606836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22E75B5-3F18-4F6C-8C74-58C64B748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1AF4-2E17-427B-B1FE-9FEF3621CF4B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740437-923D-49BB-869A-02928C9E1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22B8B1-670D-467C-A1F1-57F93BE8F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43FA-D364-4C7B-AC8B-DD9E5F1E1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412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05F9139-9785-4D14-9E55-E0CC5249C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1AF4-2E17-427B-B1FE-9FEF3621CF4B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10560CA-0D38-4C15-9AFD-A7F807BC0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47455F-18B8-46FD-A460-F2D503158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43FA-D364-4C7B-AC8B-DD9E5F1E1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969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E4A4B-077C-4A78-80A5-8547819CB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C4AEA5-2CB6-4C45-B63A-B3D31AC3B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A6767F-BFD4-4933-B665-27E6949E9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D1F921-097D-4097-9021-41B801026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1AF4-2E17-427B-B1FE-9FEF3621CF4B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BE3132-5B44-40A3-8CDC-FCBBDD79F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BA9D70-29FA-419C-BC81-73A6F721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43FA-D364-4C7B-AC8B-DD9E5F1E1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918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AD46D5-34B5-42A4-896F-DAFE7309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F2492B5-0CA8-49CE-8351-DA5C89B776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D84913-B68C-484D-B8FA-09E37FA727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536B0B-A1EA-4CAF-AB6F-ECE71EB49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1AF4-2E17-427B-B1FE-9FEF3621CF4B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24F659-69D6-41BC-8E6C-1CCCDACA1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9F07D2-4600-4406-9E51-224B6B5E5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243FA-D364-4C7B-AC8B-DD9E5F1E1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432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D7F628-075F-47E0-99B7-F6BBB942E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478C86-C4F9-43FE-A664-167DE4AB5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1862E5-7DBC-473A-A969-020D287E8E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C1AF4-2E17-427B-B1FE-9FEF3621CF4B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B6DF5F-294C-468C-ABBE-E071EA840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1241B4-A35C-4451-B84A-51C7FC5CB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243FA-D364-4C7B-AC8B-DD9E5F1E15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58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archeos.org.ua/wp-content/uploads/2013/11/%D0%9E%D0%BF%D0%B8%D1%81%D0%B8-%D0%A5%D0%B0%D1%80%D0%BA.-%D0%9D%D0%B0%D0%BC.pdf" TargetMode="External"/><Relationship Id="rId3" Type="http://schemas.openxmlformats.org/officeDocument/2006/relationships/hyperlink" Target="http://www.otkudarodom.ua/ru/ekaterinoslavskaya-ulica" TargetMode="External"/><Relationship Id="rId7" Type="http://schemas.openxmlformats.org/officeDocument/2006/relationships/hyperlink" Target="http://www.moniacs.kh.ua/usadba-egora-pavlova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oniacs.kh.ua/ukrashenie-poltavskogo-shlyaha" TargetMode="External"/><Relationship Id="rId5" Type="http://schemas.openxmlformats.org/officeDocument/2006/relationships/hyperlink" Target="http://www.moniacs.kh.ua/nemnogo-o-milom-zelenenkom-domike" TargetMode="External"/><Relationship Id="rId10" Type="http://schemas.openxmlformats.org/officeDocument/2006/relationships/hyperlink" Target="http://www.segodnya.ua/ua/regions/kharkov/interesnaya-progulka-po-harkovu-poltavskiy-shlyah-769370.html" TargetMode="External"/><Relationship Id="rId4" Type="http://schemas.openxmlformats.org/officeDocument/2006/relationships/hyperlink" Target="http://www.057.ua/news/2950000/200-let-dezurstva-istoria-starejsej-harkovskoj-pozarnoj-kalanci-foto" TargetMode="External"/><Relationship Id="rId9" Type="http://schemas.openxmlformats.org/officeDocument/2006/relationships/hyperlink" Target="http://www.kh.vgorode.ua/news/dosuh_y_eda/366488-ot-horodskoi-bednoty-do-kupechestva-pochemu-poltavskyi-shliakh-nazyvaly-kharkovskym-brodvee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Полтавский Шлях — Википедия">
            <a:extLst>
              <a:ext uri="{FF2B5EF4-FFF2-40B4-BE49-F238E27FC236}">
                <a16:creationId xmlns:a16="http://schemas.microsoft.com/office/drawing/2014/main" id="{45C393CD-3818-4A3A-B650-D44D952ED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5" b="56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A50327CF-4629-4C4B-A062-8F3B7C969419}"/>
              </a:ext>
            </a:extLst>
          </p:cNvPr>
          <p:cNvSpPr/>
          <p:nvPr/>
        </p:nvSpPr>
        <p:spPr>
          <a:xfrm>
            <a:off x="5049520" y="5405120"/>
            <a:ext cx="7030720" cy="1422399"/>
          </a:xfrm>
          <a:prstGeom prst="roundRect">
            <a:avLst/>
          </a:prstGeom>
          <a:solidFill>
            <a:schemeClr val="bg1">
              <a:alpha val="65000"/>
            </a:scheme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5071A3-DDF3-4875-ACDB-BCC49F930AC8}"/>
              </a:ext>
            </a:extLst>
          </p:cNvPr>
          <p:cNvSpPr txBox="1"/>
          <p:nvPr/>
        </p:nvSpPr>
        <p:spPr>
          <a:xfrm>
            <a:off x="5169002" y="5515989"/>
            <a:ext cx="81773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Черняєва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Романівна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КЗ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ліцей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№28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ради», 9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Степаніщева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учитель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7C65B4A-66F8-49C5-87E7-E0D1D4648465}"/>
              </a:ext>
            </a:extLst>
          </p:cNvPr>
          <p:cNvSpPr/>
          <p:nvPr/>
        </p:nvSpPr>
        <p:spPr>
          <a:xfrm>
            <a:off x="669435" y="0"/>
            <a:ext cx="1085313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Історія вулиці Полтавський Шлях      м. Харкова </a:t>
            </a:r>
            <a:endParaRPr lang="ru-RU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4606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Полтавский Шлях — Википедия">
            <a:extLst>
              <a:ext uri="{FF2B5EF4-FFF2-40B4-BE49-F238E27FC236}">
                <a16:creationId xmlns:a16="http://schemas.microsoft.com/office/drawing/2014/main" id="{9D65C9CC-E490-4575-BD16-9A6D8A5BC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5" b="56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F35F9-3B47-44C6-ADDD-B3495B2E8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-576326"/>
            <a:ext cx="10477500" cy="2133601"/>
          </a:xfrm>
        </p:spPr>
        <p:txBody>
          <a:bodyPr/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+mn-cs"/>
              </a:rPr>
              <a:t>Чотирьох-шестиповерхові будинки у стилі еклектичної архітектури та модерн</a:t>
            </a:r>
            <a:br>
              <a:rPr lang="uk-UA" sz="2400" dirty="0">
                <a:latin typeface="Times New Roman" panose="02020603050405020304" pitchFamily="18" charset="0"/>
                <a:cs typeface="+mn-cs"/>
              </a:rPr>
            </a:br>
            <a:r>
              <a:rPr lang="uk-UA" sz="2400" dirty="0">
                <a:latin typeface="Times New Roman" panose="02020603050405020304" pitchFamily="18" charset="0"/>
                <a:cs typeface="+mn-cs"/>
              </a:rPr>
              <a:t>(кін. ХІХ – </a:t>
            </a:r>
            <a:r>
              <a:rPr lang="uk-UA" sz="2400" dirty="0" err="1">
                <a:latin typeface="Times New Roman" panose="02020603050405020304" pitchFamily="18" charset="0"/>
                <a:cs typeface="+mn-cs"/>
              </a:rPr>
              <a:t>поч</a:t>
            </a:r>
            <a:r>
              <a:rPr lang="uk-UA" sz="2400" dirty="0">
                <a:latin typeface="Times New Roman" panose="02020603050405020304" pitchFamily="18" charset="0"/>
                <a:cs typeface="+mn-cs"/>
              </a:rPr>
              <a:t>. ХХ ст.)</a:t>
            </a:r>
            <a:endParaRPr lang="ru-RU" sz="2400" dirty="0"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784AA8-02CF-4A37-A3F0-280221ECE41C}"/>
              </a:ext>
            </a:extLst>
          </p:cNvPr>
          <p:cNvSpPr txBox="1"/>
          <p:nvPr/>
        </p:nvSpPr>
        <p:spPr>
          <a:xfrm>
            <a:off x="65726" y="6353793"/>
            <a:ext cx="21288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Будинок №14</a:t>
            </a:r>
            <a:endParaRPr lang="ru-RU" dirty="0"/>
          </a:p>
        </p:txBody>
      </p:sp>
      <p:pic>
        <p:nvPicPr>
          <p:cNvPr id="9218" name="Picture 2" descr="ул. Полтавский Шлях, 14 - Харьков | административно-офисное здание, модерн,  строение 1913 года">
            <a:extLst>
              <a:ext uri="{FF2B5EF4-FFF2-40B4-BE49-F238E27FC236}">
                <a16:creationId xmlns:a16="http://schemas.microsoft.com/office/drawing/2014/main" id="{86383D53-6484-4F4D-8623-558D27D23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9511">
            <a:off x="396034" y="3407085"/>
            <a:ext cx="3672818" cy="2933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39820C-3ADC-4A1B-B44B-FBB38B7D8E32}"/>
              </a:ext>
            </a:extLst>
          </p:cNvPr>
          <p:cNvSpPr txBox="1"/>
          <p:nvPr/>
        </p:nvSpPr>
        <p:spPr>
          <a:xfrm>
            <a:off x="10563724" y="3916348"/>
            <a:ext cx="1933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Будинок №35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C6FF15-4825-47FF-9F58-D4EBF2E25398}"/>
              </a:ext>
            </a:extLst>
          </p:cNvPr>
          <p:cNvSpPr txBox="1"/>
          <p:nvPr/>
        </p:nvSpPr>
        <p:spPr>
          <a:xfrm>
            <a:off x="9534762" y="6318011"/>
            <a:ext cx="7622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Будинок №46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8DB37-2F30-408D-A438-87D28EFD59B3}"/>
              </a:ext>
            </a:extLst>
          </p:cNvPr>
          <p:cNvSpPr txBox="1"/>
          <p:nvPr/>
        </p:nvSpPr>
        <p:spPr>
          <a:xfrm>
            <a:off x="1138374" y="1278990"/>
            <a:ext cx="1517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Будинок №51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B9CB4F3-E7AA-4DC4-810C-9228C5E20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23"/>
          <a:stretch/>
        </p:blipFill>
        <p:spPr>
          <a:xfrm rot="191992">
            <a:off x="2764277" y="1137672"/>
            <a:ext cx="3833813" cy="26964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220" name="Picture 4" descr="ул. Полтавский Шлях, 46 - Харьков">
            <a:extLst>
              <a:ext uri="{FF2B5EF4-FFF2-40B4-BE49-F238E27FC236}">
                <a16:creationId xmlns:a16="http://schemas.microsoft.com/office/drawing/2014/main" id="{9E1CF3F8-00F9-45A7-86B8-18AD27AB1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256">
            <a:off x="5472765" y="3791666"/>
            <a:ext cx="3900406" cy="26021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Объект 4">
            <a:extLst>
              <a:ext uri="{FF2B5EF4-FFF2-40B4-BE49-F238E27FC236}">
                <a16:creationId xmlns:a16="http://schemas.microsoft.com/office/drawing/2014/main" id="{B2312224-63DC-4F6A-85E6-5A3F65BC14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449">
            <a:off x="7647303" y="1126368"/>
            <a:ext cx="4198340" cy="26816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08727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Полтавский Шлях — Википедия">
            <a:extLst>
              <a:ext uri="{FF2B5EF4-FFF2-40B4-BE49-F238E27FC236}">
                <a16:creationId xmlns:a16="http://schemas.microsoft.com/office/drawing/2014/main" id="{EE4DD981-48B3-4033-8551-B5B206F08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5" b="56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ул. Полтавский Шлях, 53/55 - Харьков | многоквартирный жилой дом, памятник  архитектуры (истории), строение 1914 года">
            <a:extLst>
              <a:ext uri="{FF2B5EF4-FFF2-40B4-BE49-F238E27FC236}">
                <a16:creationId xmlns:a16="http://schemas.microsoft.com/office/drawing/2014/main" id="{1A57D6B1-2E1F-4AA8-A3C2-75E618BA4F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15" b="4105"/>
          <a:stretch/>
        </p:blipFill>
        <p:spPr bwMode="auto">
          <a:xfrm rot="460996">
            <a:off x="4066599" y="3756795"/>
            <a:ext cx="4631690" cy="29995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A7AFFE7-E7C0-4D8A-925D-BCAF8E258B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61"/>
          <a:stretch/>
        </p:blipFill>
        <p:spPr>
          <a:xfrm rot="773067">
            <a:off x="7255539" y="1269960"/>
            <a:ext cx="4351339" cy="26719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8040C0-E341-4399-B516-8587D20DA9D7}"/>
              </a:ext>
            </a:extLst>
          </p:cNvPr>
          <p:cNvSpPr txBox="1"/>
          <p:nvPr/>
        </p:nvSpPr>
        <p:spPr>
          <a:xfrm>
            <a:off x="10046199" y="4184585"/>
            <a:ext cx="7822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Будинок №52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92453D-1284-4B09-B20B-5DDD5A62D498}"/>
              </a:ext>
            </a:extLst>
          </p:cNvPr>
          <p:cNvSpPr txBox="1"/>
          <p:nvPr/>
        </p:nvSpPr>
        <p:spPr>
          <a:xfrm>
            <a:off x="558774" y="4452793"/>
            <a:ext cx="34235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Озерянський храм (буд. №124)</a:t>
            </a:r>
            <a:endParaRPr lang="ru-RU" dirty="0"/>
          </a:p>
        </p:txBody>
      </p:sp>
      <p:pic>
        <p:nvPicPr>
          <p:cNvPr id="10242" name="Picture 2" descr="Озерянская церковь (Свято-Озерянский храм) | Харьков | Церкви, соборы |  Достопримечательности №1986 — mistaUA">
            <a:extLst>
              <a:ext uri="{FF2B5EF4-FFF2-40B4-BE49-F238E27FC236}">
                <a16:creationId xmlns:a16="http://schemas.microsoft.com/office/drawing/2014/main" id="{0C683C56-C723-4BC8-80E6-E357BB2D9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6" y="1096792"/>
            <a:ext cx="4631690" cy="30877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61A41E-F829-42BE-8134-BDDC1ABE4243}"/>
              </a:ext>
            </a:extLst>
          </p:cNvPr>
          <p:cNvSpPr txBox="1"/>
          <p:nvPr/>
        </p:nvSpPr>
        <p:spPr>
          <a:xfrm>
            <a:off x="2121471" y="6008976"/>
            <a:ext cx="19097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Будинок №53/55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77462E-841A-4275-B880-500174E39316}"/>
              </a:ext>
            </a:extLst>
          </p:cNvPr>
          <p:cNvSpPr txBox="1"/>
          <p:nvPr/>
        </p:nvSpPr>
        <p:spPr>
          <a:xfrm>
            <a:off x="3499003" y="408690"/>
            <a:ext cx="8850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</a:rPr>
              <a:t>Б</a:t>
            </a:r>
            <a:r>
              <a:rPr lang="uk-UA" sz="1800" dirty="0">
                <a:latin typeface="Times New Roman" panose="02020603050405020304" pitchFamily="18" charset="0"/>
                <a:cs typeface="+mn-cs"/>
              </a:rPr>
              <a:t>удинки у стилі еклектичної архітектури  початку. ХХ ст.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2338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Полтавский Шлях — Википедия">
            <a:extLst>
              <a:ext uri="{FF2B5EF4-FFF2-40B4-BE49-F238E27FC236}">
                <a16:creationId xmlns:a16="http://schemas.microsoft.com/office/drawing/2014/main" id="{0740A53A-59B4-45A8-BD55-57839FF34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5" b="56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Архив р-н Холодногорский, метро Холодная гора, ул. Полтавский Шлях 140: 9  300 грн. - Торговые помещения Харьков на BON.ua 99611269">
            <a:extLst>
              <a:ext uri="{FF2B5EF4-FFF2-40B4-BE49-F238E27FC236}">
                <a16:creationId xmlns:a16="http://schemas.microsoft.com/office/drawing/2014/main" id="{91BD6A27-F362-4209-8C9E-AF6879E0B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21"/>
          <a:stretch/>
        </p:blipFill>
        <p:spPr bwMode="auto">
          <a:xfrm rot="685668">
            <a:off x="6298345" y="2407781"/>
            <a:ext cx="5354694" cy="34991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21113159-BDB0-415C-934A-0CB6DABA2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7" b="1844"/>
          <a:stretch/>
        </p:blipFill>
        <p:spPr>
          <a:xfrm>
            <a:off x="419102" y="2413000"/>
            <a:ext cx="5736294" cy="34907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CD444E-23E1-4A29-B826-ED5717BBBF91}"/>
              </a:ext>
            </a:extLst>
          </p:cNvPr>
          <p:cNvSpPr txBox="1"/>
          <p:nvPr/>
        </p:nvSpPr>
        <p:spPr>
          <a:xfrm>
            <a:off x="4081293" y="6162261"/>
            <a:ext cx="43868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Вулиця Полтавський Шлях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XXI </a:t>
            </a: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9BDFF9-8224-4F2A-96E2-BA7132319F6C}"/>
              </a:ext>
            </a:extLst>
          </p:cNvPr>
          <p:cNvSpPr txBox="1"/>
          <p:nvPr/>
        </p:nvSpPr>
        <p:spPr>
          <a:xfrm>
            <a:off x="633220" y="376276"/>
            <a:ext cx="1104435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Вулиця виникла в останній чверті Х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VII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ст., коли від Харківської фортеці вела 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дорог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Полтаву,</a:t>
            </a:r>
            <a:b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тому називалася Полтавською. У другій половині Х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VIII 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ст. вулиця проходила в Новоросійський край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пізніше на Катеринослав. Поряд з Полтавською її називали Новоросійською, але за нею закріпилося Катеринославська, з 1919 р. названа 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ім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ям Я. Свердлова, а з 1996 р. носить назву Полтавський Шлях.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17436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олтавский Шлях — Википедия">
            <a:extLst>
              <a:ext uri="{FF2B5EF4-FFF2-40B4-BE49-F238E27FC236}">
                <a16:creationId xmlns:a16="http://schemas.microsoft.com/office/drawing/2014/main" id="{876DDB90-01DD-4D79-A618-90BB70E0F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5" b="56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4CB41E6-3A89-4E30-8336-31E799651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925" y="1253331"/>
            <a:ext cx="945515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результаті проведеного дослідження історичних джерел зроблено такі висновки: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Забудова вулиці Полтавський шлях проходила з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XVII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XX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ст. поступово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Вулиця змінила 5 назв;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Відрізняється різнохарактерною архітектурою.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9253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олтавский Шлях — Википедия">
            <a:extLst>
              <a:ext uri="{FF2B5EF4-FFF2-40B4-BE49-F238E27FC236}">
                <a16:creationId xmlns:a16="http://schemas.microsoft.com/office/drawing/2014/main" id="{1CD5BF53-87B8-4138-B10E-84E7A47EF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5" b="56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1D50AD-EC98-4FCC-B127-796F3FC26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123031"/>
            <a:ext cx="10515600" cy="1325563"/>
          </a:xfrm>
        </p:spPr>
        <p:txBody>
          <a:bodyPr/>
          <a:lstStyle/>
          <a:p>
            <a:r>
              <a:rPr lang="uk-UA" b="1" dirty="0"/>
              <a:t>Використані джерела: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B80AA9-3F35-423E-B5BE-D0DE206A1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295401"/>
            <a:ext cx="11328400" cy="5435599"/>
          </a:xfrm>
        </p:spPr>
        <p:txBody>
          <a:bodyPr>
            <a:normAutofit fontScale="92500"/>
          </a:bodyPr>
          <a:lstStyle/>
          <a:p>
            <a:pPr marL="457200" indent="-457200">
              <a:lnSpc>
                <a:spcPct val="110000"/>
              </a:lnSpc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www.otkudarodom.ua/ru/ekaterinoslavskaya-ulica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www.057.ua/news/2950000/200-let-dezurstva-istoria-starejsej-harkovskoj-pozarnoj-kalanci-foto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www.moniacs.kh.ua/nemnogo-o-milom-zelenenkom-domike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www.moniacs.kh.ua/ukrashenie-poltavskogo-shlyaha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www.moniacs.kh.ua/usadba-egora-pavlova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намісництва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кінця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XVIII ст.-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думка,1991.-220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  <a:hlinkClick r:id="rId8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ru-RU" sz="1600" dirty="0"/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Багалій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Д.І.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Слобідської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Дельта, 1990 - 256 с.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www.kh.vgorode.ua/news/dosuh_y_eda/366488-ot-horodskoi-bednoty-do-kupechestva-pochemu-poltavskyi-shliakh-nazyvaly-kharkovskym-brodveem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www.segodnya.ua/ua/regions/kharkov/interesnaya-progulka-po-harkovu-poltavskiy-shlyah-769370.html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134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лтавский Шлях — Википедия">
            <a:extLst>
              <a:ext uri="{FF2B5EF4-FFF2-40B4-BE49-F238E27FC236}">
                <a16:creationId xmlns:a16="http://schemas.microsoft.com/office/drawing/2014/main" id="{692F0AF2-5232-47CB-AC5A-195FCA929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5" b="56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8F069B-F458-467C-B1BE-C1FE9C6CE998}"/>
              </a:ext>
            </a:extLst>
          </p:cNvPr>
          <p:cNvSpPr txBox="1"/>
          <p:nvPr/>
        </p:nvSpPr>
        <p:spPr>
          <a:xfrm>
            <a:off x="874486" y="1192945"/>
            <a:ext cx="1018902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 роботи: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дослідити історію розвитку вулиці Полтавський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лях.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 дослідження: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спираючись на інформаційну базу, систематизувати матеріал для пішохідної екскурсії вулицею Полтавський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лях.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Об’єкт дослідження: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історія забудови вулиці Полтавський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лях.</a:t>
            </a: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Предмет дослідження: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дослідження архітектурних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пам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’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ятників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вулиці.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73255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Полтавский Шлях — Википедия">
            <a:extLst>
              <a:ext uri="{FF2B5EF4-FFF2-40B4-BE49-F238E27FC236}">
                <a16:creationId xmlns:a16="http://schemas.microsoft.com/office/drawing/2014/main" id="{4DCCCEC4-0608-4F99-8E63-33C9B3F37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5" b="56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8BB6C44E-CDFB-41AA-A71E-2774E2764F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241">
            <a:off x="566367" y="311648"/>
            <a:ext cx="3821694" cy="55913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D90CB0-77A3-4025-BA13-4E65E9CBB7BC}"/>
              </a:ext>
            </a:extLst>
          </p:cNvPr>
          <p:cNvSpPr txBox="1"/>
          <p:nvPr/>
        </p:nvSpPr>
        <p:spPr>
          <a:xfrm>
            <a:off x="766859" y="6076044"/>
            <a:ext cx="3930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Топографічний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опис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Харківського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намісництва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1787 р. з гербом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BAF594-8C64-424A-B9A1-345454CFD65F}"/>
              </a:ext>
            </a:extLst>
          </p:cNvPr>
          <p:cNvSpPr txBox="1"/>
          <p:nvPr/>
        </p:nvSpPr>
        <p:spPr>
          <a:xfrm>
            <a:off x="5608764" y="1754022"/>
            <a:ext cx="600323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Вулиця Полтавський Шлях з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’єднує центр міста з Південним вокзалом, Холодною Горою,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Залютиним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доходить до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дворівневої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транспортної 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язки</a:t>
            </a:r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трасі київського напрямку, переходячи в автотрасу на Суми. Протяжність вулиці 7650 м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699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Полтавский Шлях — Википедия">
            <a:extLst>
              <a:ext uri="{FF2B5EF4-FFF2-40B4-BE49-F238E27FC236}">
                <a16:creationId xmlns:a16="http://schemas.microsoft.com/office/drawing/2014/main" id="{15921B30-5CAE-4C82-9E88-E67AEDB39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5" b="56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4CC76FC3-33C8-469D-A038-1B27B796AC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71750"/>
            <a:ext cx="5732808" cy="41166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2281C7-68FF-4212-9A7C-E57E794A52F4}"/>
              </a:ext>
            </a:extLst>
          </p:cNvPr>
          <p:cNvSpPr txBox="1"/>
          <p:nvPr/>
        </p:nvSpPr>
        <p:spPr>
          <a:xfrm>
            <a:off x="688406" y="4945116"/>
            <a:ext cx="1158000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На початку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XIX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ст.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вулиця була забудована в основному хатами під соломою.</a:t>
            </a:r>
          </a:p>
          <a:p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Як і раніше,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вулицю перетинало озеро з містком,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але навкруги стояли будиночки.</a:t>
            </a:r>
          </a:p>
          <a:p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У 1804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р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в кінці вулиці влаштували заставу.</a:t>
            </a: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916591-8886-4F29-8ADA-AA244DDBEB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0104">
            <a:off x="6487512" y="457903"/>
            <a:ext cx="5177250" cy="4321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2874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Полтавский Шлях — Википедия">
            <a:extLst>
              <a:ext uri="{FF2B5EF4-FFF2-40B4-BE49-F238E27FC236}">
                <a16:creationId xmlns:a16="http://schemas.microsoft.com/office/drawing/2014/main" id="{2647FD23-CBA3-40F3-8EF1-727C2B8EE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5" b="56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00426359-4405-4F90-9E67-F9665A4D4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0581">
            <a:off x="5465845" y="1077084"/>
            <a:ext cx="5953333" cy="47038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05CE9C-800F-4931-B53E-87DE7F91F0EA}"/>
              </a:ext>
            </a:extLst>
          </p:cNvPr>
          <p:cNvSpPr txBox="1"/>
          <p:nvPr/>
        </p:nvSpPr>
        <p:spPr>
          <a:xfrm flipH="1">
            <a:off x="446650" y="1477023"/>
            <a:ext cx="475421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Починаючи з 1837р. на Катеринославській вулиці почали зводити кам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’я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ні будинки.</a:t>
            </a:r>
          </a:p>
          <a:p>
            <a:pPr>
              <a:lnSpc>
                <a:spcPct val="150000"/>
              </a:lnSpc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50-х роках замостили вулицю, засипали озеро й зробили на цьому місці сквери, упорядкували підйом на Холодну гору.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362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Полтавский Шлях — Википедия">
            <a:extLst>
              <a:ext uri="{FF2B5EF4-FFF2-40B4-BE49-F238E27FC236}">
                <a16:creationId xmlns:a16="http://schemas.microsoft.com/office/drawing/2014/main" id="{00120445-190D-4A57-B29E-7C6F08B800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5" b="56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22D98F04-2704-4632-9240-928EC972D0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820">
            <a:off x="5476285" y="1107049"/>
            <a:ext cx="5943935" cy="4457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56EA33-049A-4616-8DDD-41DCAFBFC3EE}"/>
              </a:ext>
            </a:extLst>
          </p:cNvPr>
          <p:cNvSpPr txBox="1"/>
          <p:nvPr/>
        </p:nvSpPr>
        <p:spPr>
          <a:xfrm>
            <a:off x="10201891" y="5754100"/>
            <a:ext cx="1639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Будинок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№1 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281C14-2641-44BB-8F99-5A60FCA5806C}"/>
              </a:ext>
            </a:extLst>
          </p:cNvPr>
          <p:cNvSpPr txBox="1"/>
          <p:nvPr/>
        </p:nvSpPr>
        <p:spPr>
          <a:xfrm>
            <a:off x="533924" y="926817"/>
            <a:ext cx="4521200" cy="501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Вулиця починається з «Зеленого будинку». Він цікавий своїм складним фасадом. Це будинок Карла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Буркевича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збудований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1888 р. за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проєктом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Шиле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був доопрацьований                    А. Томсоном. Останньою установою був заочний машинобудівний коледж.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92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Полтавский Шлях — Википедия">
            <a:extLst>
              <a:ext uri="{FF2B5EF4-FFF2-40B4-BE49-F238E27FC236}">
                <a16:creationId xmlns:a16="http://schemas.microsoft.com/office/drawing/2014/main" id="{26C19D3E-85B8-4643-A322-0611BE638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5" b="56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918DA63C-54CC-4756-A0C1-8E7EED02E4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4175">
            <a:off x="5277300" y="1136668"/>
            <a:ext cx="6464306" cy="4143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4D3474-77E3-4646-AEB6-0FBEE36CF8FE}"/>
              </a:ext>
            </a:extLst>
          </p:cNvPr>
          <p:cNvSpPr txBox="1"/>
          <p:nvPr/>
        </p:nvSpPr>
        <p:spPr>
          <a:xfrm>
            <a:off x="8189264" y="5701151"/>
            <a:ext cx="3748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С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адиба Є. Павлова (будинок 13/15)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674F70-62DC-47EA-A528-DC3BAE379EF1}"/>
              </a:ext>
            </a:extLst>
          </p:cNvPr>
          <p:cNvSpPr txBox="1"/>
          <p:nvPr/>
        </p:nvSpPr>
        <p:spPr>
          <a:xfrm>
            <a:off x="396240" y="1004305"/>
            <a:ext cx="488696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з архітектурних прикрас Харкова є садиба Є. Павлова.</a:t>
            </a:r>
          </a:p>
          <a:p>
            <a:pPr>
              <a:lnSpc>
                <a:spcPct val="150000"/>
              </a:lnSpc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Будинок був збудований у 1832 р.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проєктом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архітектора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Андрія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Тона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стилі класицизму  для Єгора Павлова. Забудова йшла берегами озера. Простояла 190 р., але, на жаль,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була пошкоджена ракетним ударом.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444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Полтавский Шлях — Википедия">
            <a:extLst>
              <a:ext uri="{FF2B5EF4-FFF2-40B4-BE49-F238E27FC236}">
                <a16:creationId xmlns:a16="http://schemas.microsoft.com/office/drawing/2014/main" id="{05CA9BA5-4F89-4326-B72B-7DBAB152DF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5" b="56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3535B1-E1B3-4AF2-9510-6EEE37478F7B}"/>
              </a:ext>
            </a:extLst>
          </p:cNvPr>
          <p:cNvSpPr txBox="1"/>
          <p:nvPr/>
        </p:nvSpPr>
        <p:spPr>
          <a:xfrm>
            <a:off x="552594" y="1024625"/>
            <a:ext cx="5045816" cy="501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Пожежна каланча- одна з найстаріших в Харкові.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 триповерхова будівля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високою вежею-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каланчою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одноповерховими відкрилками, реконструйовано в 1909 р.</a:t>
            </a:r>
            <a:b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арх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Б. Корнієнко). Зберегла первинний характер так званого «цегляного стилю».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50EC8C-F256-425C-9700-E6060E216444}"/>
              </a:ext>
            </a:extLst>
          </p:cNvPr>
          <p:cNvSpPr txBox="1"/>
          <p:nvPr/>
        </p:nvSpPr>
        <p:spPr>
          <a:xfrm rot="10800000" flipV="1">
            <a:off x="6096000" y="5574909"/>
            <a:ext cx="55912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Каланча побудована на місці Тріумфальних воріт,</a:t>
            </a:r>
            <a:b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 закінчується Катеринославська вулиці у 1845 р. Полтавський Шлях, 50</a:t>
            </a:r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67C4AEE-3F99-4AFF-9446-3FF519927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179">
            <a:off x="5261557" y="608486"/>
            <a:ext cx="6258560" cy="4693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72826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Полтавский Шлях — Википедия">
            <a:extLst>
              <a:ext uri="{FF2B5EF4-FFF2-40B4-BE49-F238E27FC236}">
                <a16:creationId xmlns:a16="http://schemas.microsoft.com/office/drawing/2014/main" id="{EFD773D6-5A61-44FE-A07F-617155486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5" b="5694"/>
          <a:stretch/>
        </p:blipFill>
        <p:spPr bwMode="auto">
          <a:xfrm>
            <a:off x="12879" y="4902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Харьковский театр для детей и юношества, улица Полтавский шлях, 18  (Харьков) в Харькове - Харьков.вики">
            <a:extLst>
              <a:ext uri="{FF2B5EF4-FFF2-40B4-BE49-F238E27FC236}">
                <a16:creationId xmlns:a16="http://schemas.microsoft.com/office/drawing/2014/main" id="{117851EF-C63B-427E-BD0E-BAE5D1431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3578">
            <a:off x="184109" y="761867"/>
            <a:ext cx="3944908" cy="2422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F9DEF80C-18A8-4231-B645-C5BD77082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31" y="669693"/>
            <a:ext cx="3861786" cy="25677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E71166-CA76-475D-9D90-D9E8A5DD6C28}"/>
              </a:ext>
            </a:extLst>
          </p:cNvPr>
          <p:cNvSpPr txBox="1"/>
          <p:nvPr/>
        </p:nvSpPr>
        <p:spPr>
          <a:xfrm>
            <a:off x="10769197" y="3227320"/>
            <a:ext cx="1473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Будинок №7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B2A4DB-34C1-4C00-96FC-BE42EA51F28B}"/>
              </a:ext>
            </a:extLst>
          </p:cNvPr>
          <p:cNvSpPr txBox="1"/>
          <p:nvPr/>
        </p:nvSpPr>
        <p:spPr>
          <a:xfrm>
            <a:off x="66598" y="3192266"/>
            <a:ext cx="1563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Будинок №18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5523CF-D108-41A7-91F5-EBD189CB01FC}"/>
              </a:ext>
            </a:extLst>
          </p:cNvPr>
          <p:cNvSpPr txBox="1"/>
          <p:nvPr/>
        </p:nvSpPr>
        <p:spPr>
          <a:xfrm>
            <a:off x="6401606" y="5078489"/>
            <a:ext cx="17052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Будинок №19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8B3FC3-3101-472A-9145-5B7E764E5726}"/>
              </a:ext>
            </a:extLst>
          </p:cNvPr>
          <p:cNvSpPr txBox="1"/>
          <p:nvPr/>
        </p:nvSpPr>
        <p:spPr>
          <a:xfrm>
            <a:off x="7848124" y="6408390"/>
            <a:ext cx="1525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Будинок №9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01B4D1-0A54-42F5-8F2A-3F4BC8884124}"/>
              </a:ext>
            </a:extLst>
          </p:cNvPr>
          <p:cNvSpPr txBox="1"/>
          <p:nvPr/>
        </p:nvSpPr>
        <p:spPr>
          <a:xfrm>
            <a:off x="2279090" y="414520"/>
            <a:ext cx="71833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Дво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триповерхові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будинки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стилі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класицизму</a:t>
            </a:r>
            <a:endParaRPr lang="uk-UA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(сер. ХІХ ст.)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E8C410-6545-46DE-88C2-AC04AAF46F42}"/>
              </a:ext>
            </a:extLst>
          </p:cNvPr>
          <p:cNvSpPr txBox="1"/>
          <p:nvPr/>
        </p:nvSpPr>
        <p:spPr>
          <a:xfrm>
            <a:off x="1133755" y="49029"/>
            <a:ext cx="10106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вулиці розташовано більше 20 будинків-пам'яток архітектури Харкова</a:t>
            </a:r>
            <a:endParaRPr lang="ru-RU" sz="24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C661741-0CD4-49C7-BBDF-A5EDD152A9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5"/>
          <a:stretch/>
        </p:blipFill>
        <p:spPr>
          <a:xfrm rot="545416">
            <a:off x="8093185" y="3617425"/>
            <a:ext cx="3904554" cy="27695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7AEA2AE-2110-4FB9-8FFA-F0CC7869278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8" y="3551438"/>
            <a:ext cx="4064285" cy="27095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291B64D-DFBB-4BC7-B091-B279A9AEAA42}"/>
              </a:ext>
            </a:extLst>
          </p:cNvPr>
          <p:cNvSpPr txBox="1"/>
          <p:nvPr/>
        </p:nvSpPr>
        <p:spPr>
          <a:xfrm>
            <a:off x="3022769" y="6329189"/>
            <a:ext cx="1563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Будинок №26</a:t>
            </a:r>
            <a:endParaRPr lang="ru-RU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13EE9A3-F11C-429C-B385-479CC3ACE20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41">
            <a:off x="4013117" y="1746946"/>
            <a:ext cx="4347302" cy="32604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161554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720</Words>
  <Application>Microsoft Office PowerPoint</Application>
  <PresentationFormat>Широкоэкранный</PresentationFormat>
  <Paragraphs>58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Чотирьох-шестиповерхові будинки у стилі еклектичної архітектури та модерн (кін. ХІХ – поч. ХХ ст.)</vt:lpstr>
      <vt:lpstr>Презентация PowerPoint</vt:lpstr>
      <vt:lpstr>Презентация PowerPoint</vt:lpstr>
      <vt:lpstr>Презентация PowerPoint</vt:lpstr>
      <vt:lpstr>Використані джерела: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Історія вулиці Полтавський шлях м.Харкова</dc:title>
  <dc:creator>Пользователь</dc:creator>
  <cp:lastModifiedBy>Пользователь</cp:lastModifiedBy>
  <cp:revision>31</cp:revision>
  <dcterms:created xsi:type="dcterms:W3CDTF">2024-04-11T19:33:04Z</dcterms:created>
  <dcterms:modified xsi:type="dcterms:W3CDTF">2024-04-14T15:55:25Z</dcterms:modified>
</cp:coreProperties>
</file>