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4" r:id="rId2"/>
    <p:sldId id="265" r:id="rId3"/>
    <p:sldId id="266" r:id="rId4"/>
    <p:sldId id="269" r:id="rId5"/>
    <p:sldId id="267" r:id="rId6"/>
    <p:sldId id="268" r:id="rId7"/>
    <p:sldId id="270" r:id="rId8"/>
    <p:sldId id="271" r:id="rId9"/>
    <p:sldId id="274" r:id="rId10"/>
    <p:sldId id="273" r:id="rId11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4" autoAdjust="0"/>
    <p:restoredTop sz="94803" autoAdjust="0"/>
  </p:normalViewPr>
  <p:slideViewPr>
    <p:cSldViewPr snapToGrid="0">
      <p:cViewPr>
        <p:scale>
          <a:sx n="60" d="100"/>
          <a:sy n="60" d="100"/>
        </p:scale>
        <p:origin x="-1014" y="-1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18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4C38FA-8D67-47C8-AEF2-0E4585342E73}" type="datetimeFigureOut">
              <a:rPr lang="uk-UA" smtClean="0"/>
              <a:pPr/>
              <a:t>14.04.2024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B4EC88-09A8-4145-9F2D-6CDF70ED3B9E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4EC88-09A8-4145-9F2D-6CDF70ED3B9E}" type="slidenum">
              <a:rPr lang="uk-UA" smtClean="0"/>
              <a:pPr/>
              <a:t>1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FB46C-83A0-4798-BE20-20FEE2CB51FC}" type="datetimeFigureOut">
              <a:rPr lang="uk-UA" smtClean="0"/>
              <a:pPr/>
              <a:t>14.04.2024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2BA62-9312-489B-A203-638A59917DB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846876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FB46C-83A0-4798-BE20-20FEE2CB51FC}" type="datetimeFigureOut">
              <a:rPr lang="uk-UA" smtClean="0"/>
              <a:pPr/>
              <a:t>14.04.2024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2BA62-9312-489B-A203-638A59917DB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481882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FB46C-83A0-4798-BE20-20FEE2CB51FC}" type="datetimeFigureOut">
              <a:rPr lang="uk-UA" smtClean="0"/>
              <a:pPr/>
              <a:t>14.04.2024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2BA62-9312-489B-A203-638A59917DB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929590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FB46C-83A0-4798-BE20-20FEE2CB51FC}" type="datetimeFigureOut">
              <a:rPr lang="uk-UA" smtClean="0"/>
              <a:pPr/>
              <a:t>14.04.2024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2BA62-9312-489B-A203-638A59917DB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214367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FB46C-83A0-4798-BE20-20FEE2CB51FC}" type="datetimeFigureOut">
              <a:rPr lang="uk-UA" smtClean="0"/>
              <a:pPr/>
              <a:t>14.04.2024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2BA62-9312-489B-A203-638A59917DB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926569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FB46C-83A0-4798-BE20-20FEE2CB51FC}" type="datetimeFigureOut">
              <a:rPr lang="uk-UA" smtClean="0"/>
              <a:pPr/>
              <a:t>14.04.2024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2BA62-9312-489B-A203-638A59917DB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388209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FB46C-83A0-4798-BE20-20FEE2CB51FC}" type="datetimeFigureOut">
              <a:rPr lang="uk-UA" smtClean="0"/>
              <a:pPr/>
              <a:t>14.04.2024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2BA62-9312-489B-A203-638A59917DB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464211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FB46C-83A0-4798-BE20-20FEE2CB51FC}" type="datetimeFigureOut">
              <a:rPr lang="uk-UA" smtClean="0"/>
              <a:pPr/>
              <a:t>14.04.2024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2BA62-9312-489B-A203-638A59917DB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919693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FB46C-83A0-4798-BE20-20FEE2CB51FC}" type="datetimeFigureOut">
              <a:rPr lang="uk-UA" smtClean="0"/>
              <a:pPr/>
              <a:t>14.04.2024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2BA62-9312-489B-A203-638A59917DB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748819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FB46C-83A0-4798-BE20-20FEE2CB51FC}" type="datetimeFigureOut">
              <a:rPr lang="uk-UA" smtClean="0"/>
              <a:pPr/>
              <a:t>14.04.2024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2BA62-9312-489B-A203-638A59917DB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064766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FB46C-83A0-4798-BE20-20FEE2CB51FC}" type="datetimeFigureOut">
              <a:rPr lang="uk-UA" smtClean="0"/>
              <a:pPr/>
              <a:t>14.04.2024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2BA62-9312-489B-A203-638A59917DB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063199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FB46C-83A0-4798-BE20-20FEE2CB51FC}" type="datetimeFigureOut">
              <a:rPr lang="uk-UA" smtClean="0"/>
              <a:pPr/>
              <a:t>14.04.2024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2BA62-9312-489B-A203-638A59917DB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946802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8781" y="0"/>
            <a:ext cx="1067466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9666" y="212033"/>
            <a:ext cx="8181099" cy="1585235"/>
          </a:xfrm>
        </p:spPr>
        <p:txBody>
          <a:bodyPr>
            <a:noAutofit/>
          </a:bodyPr>
          <a:lstStyle/>
          <a:p>
            <a:pPr algn="ctr"/>
            <a:r>
              <a:rPr lang="uk-UA" sz="24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ПОЗАШКІЛЬНИЙ НАВЧАЛЬНИЙ ЗАКЛАД</a:t>
            </a:r>
            <a:br>
              <a:rPr lang="uk-UA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ПОЛТАВСЬКОЇ ОБЛАСНОЇ РАДИ  </a:t>
            </a:r>
            <a:br>
              <a:rPr lang="uk-UA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“ПОЛТАВСЬКА ОБЛАСНА МАЛА АКАДЕМІЯ НАУК УЧНІВСЬКОЇ МОЛОДІ” </a:t>
            </a:r>
            <a:br>
              <a:rPr lang="uk-UA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uk-UA" sz="8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594"/>
            <a:ext cx="1438781" cy="6858594"/>
          </a:xfrm>
          <a:prstGeom prst="rect">
            <a:avLst/>
          </a:prstGeom>
        </p:spPr>
      </p:pic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900055" y="2973795"/>
            <a:ext cx="2291943" cy="3884205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7029043">
            <a:off x="9156580" y="5057691"/>
            <a:ext cx="1934191" cy="174867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864626" y="1422809"/>
            <a:ext cx="498281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28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ТЕМА: ХРАМ РІЗДВА ІОАННА ХРЕСТИТЕЛЯ. МАРКІВКА. ДЕРЕВЯ</a:t>
            </a:r>
            <a:r>
              <a:rPr lang="en-US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8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ЯНИЙ</a:t>
            </a:r>
            <a:r>
              <a:rPr lang="uk-UA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АМПІР НА ПОЛТАВЩИНІ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539680" y="4549676"/>
            <a:ext cx="50912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Роботу виконала:</a:t>
            </a: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Черненко Діана Миколаївна</a:t>
            </a: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Учениця 9 класу</a:t>
            </a:r>
          </a:p>
          <a:p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Бутенківського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ліцею імені Ю. П. </a:t>
            </a:r>
          </a:p>
          <a:p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Дольд-Михайлика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Білицької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селищної ради, </a:t>
            </a:r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Полтавської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області.</a:t>
            </a:r>
          </a:p>
          <a:p>
            <a:endParaRPr lang="uk-UA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350476" y="3956719"/>
            <a:ext cx="3289911" cy="21445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uk-UA" sz="2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uk-UA" sz="2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uk-UA" sz="2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uk-UA" sz="2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uk-UA" sz="2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uk-UA" b="1" i="1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uk-UA" b="1" i="1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uk-UA" b="1" i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444359" y="4569823"/>
            <a:ext cx="41726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Науковий керівник:</a:t>
            </a: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Дика Катерина Олександрівна</a:t>
            </a: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Вчитель історії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Бутенківського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ліцею</a:t>
            </a: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імені Ю. П.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Дольд-Михайлика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Білицької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селищної ради, </a:t>
            </a:r>
          </a:p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Полтавської області.</a:t>
            </a:r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0690" y="1614795"/>
            <a:ext cx="4614042" cy="2941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6932867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2895" y="0"/>
            <a:ext cx="10869105" cy="69200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594"/>
            <a:ext cx="1438781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5163" y="684528"/>
            <a:ext cx="5033900" cy="140594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32792" y="262591"/>
            <a:ext cx="5586103" cy="720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ctr" defTabSz="91440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sz="40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22895" y="-594"/>
            <a:ext cx="6312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endParaRPr kumimoji="0" lang="ru-RU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97614" y="265471"/>
            <a:ext cx="34485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ДЯКУЮ </a:t>
            </a:r>
          </a:p>
          <a:p>
            <a:pPr algn="ctr"/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УВАГУ!!!</a:t>
            </a:r>
            <a:endParaRPr lang="uk-UA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55270" y="1623849"/>
            <a:ext cx="334228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sz="28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Свою </a:t>
            </a:r>
            <a:r>
              <a:rPr lang="uk-UA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Україну любіть.</a:t>
            </a:r>
          </a:p>
          <a:p>
            <a:pPr algn="ctr"/>
            <a:r>
              <a:rPr lang="uk-UA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Любіть її… </a:t>
            </a:r>
            <a:r>
              <a:rPr lang="uk-UA" sz="28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</a:t>
            </a:r>
            <a:r>
              <a:rPr lang="uk-UA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время</a:t>
            </a:r>
            <a:r>
              <a:rPr lang="uk-UA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люте,</a:t>
            </a:r>
          </a:p>
          <a:p>
            <a:pPr algn="ctr"/>
            <a:r>
              <a:rPr lang="uk-UA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останню </a:t>
            </a:r>
            <a:r>
              <a:rPr lang="uk-UA" sz="28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тяжкую</a:t>
            </a:r>
            <a:r>
              <a:rPr lang="uk-UA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минуту</a:t>
            </a:r>
            <a:endParaRPr lang="uk-UA" sz="28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 неї Господа Моліть.</a:t>
            </a:r>
          </a:p>
          <a:p>
            <a:pPr>
              <a:lnSpc>
                <a:spcPct val="150000"/>
              </a:lnSpc>
            </a:pPr>
            <a:r>
              <a:rPr lang="uk-UA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uk-UA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Шевченко</a:t>
            </a:r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9254" y="213259"/>
            <a:ext cx="7078717" cy="6408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7999772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3541" y="0"/>
            <a:ext cx="1076845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4839" y="-1"/>
            <a:ext cx="3451122" cy="6666271"/>
          </a:xfrm>
        </p:spPr>
        <p:txBody>
          <a:bodyPr>
            <a:noAutofit/>
          </a:bodyPr>
          <a:lstStyle/>
          <a:p>
            <a:pPr lvl="0" indent="-342900" algn="ctr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</a:pPr>
            <a:endParaRPr lang="uk-UA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594"/>
            <a:ext cx="1438781" cy="6858594"/>
          </a:xfrm>
          <a:prstGeom prst="rect">
            <a:avLst/>
          </a:prstGeom>
        </p:spPr>
      </p:pic>
      <p:pic>
        <p:nvPicPr>
          <p:cNvPr id="10" name="Объект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8117" y="5060730"/>
            <a:ext cx="1501883" cy="157400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783" y="236482"/>
            <a:ext cx="4213051" cy="647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 flipH="1">
            <a:off x="9143998" y="268013"/>
            <a:ext cx="2711670" cy="6085489"/>
          </a:xfrm>
        </p:spPr>
        <p:txBody>
          <a:bodyPr>
            <a:norm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Вперше село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Марківка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згадується в 1784 році, коли і отримала статус села. Назва від колезького радника Василя Івановича Маркова, йому належало село.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Саме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стараннями Василя Івановича у 1814 році і був споруджений храм.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64317" y="252247"/>
            <a:ext cx="2853560" cy="4619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Объект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610585" y="5071241"/>
            <a:ext cx="1501883" cy="1574009"/>
          </a:xfrm>
          <a:prstGeom prst="rect">
            <a:avLst/>
          </a:prstGeom>
          <a:scene3d>
            <a:camera prst="orthographicFront">
              <a:rot lat="0" lon="3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xmlns="" val="26346767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8781" y="-594"/>
            <a:ext cx="10753219" cy="69200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594"/>
            <a:ext cx="1438781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0564" y="1956688"/>
            <a:ext cx="6370872" cy="29446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3128" y="1397074"/>
            <a:ext cx="6370872" cy="294462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23076" y="218346"/>
            <a:ext cx="501961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0000"/>
              </a:lnSpc>
              <a:spcBef>
                <a:spcPct val="20000"/>
              </a:spcBef>
              <a:spcAft>
                <a:spcPts val="1000"/>
              </a:spcAft>
              <a:defRPr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Розташований храм Різдва Іоанна Хрестителя на найвищому пагорбі у селі, який розташований навпроти найбільшого водосховища Полтавської області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23848" y="2767349"/>
            <a:ext cx="4978983" cy="3869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 b="22029"/>
          <a:stretch>
            <a:fillRect/>
          </a:stretch>
        </p:blipFill>
        <p:spPr bwMode="auto">
          <a:xfrm>
            <a:off x="6860606" y="488731"/>
            <a:ext cx="5159116" cy="614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3889823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8781" y="-594"/>
            <a:ext cx="10753219" cy="69200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594"/>
            <a:ext cx="1438781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26329" y="2681902"/>
            <a:ext cx="6370872" cy="29446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3128" y="1397074"/>
            <a:ext cx="6370872" cy="294462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32792" y="262591"/>
            <a:ext cx="5586103" cy="720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ru-RU" sz="4000" b="1" i="0" u="none" strike="noStrike" kern="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1497723" y="5029300"/>
            <a:ext cx="1040524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Мурований, з окремою дзвіницею та обнесений тесом. Причиною облицювання храму деревом була низька якість цегли. Сама будівля нагадує великий куб, в основі, до якого прибудовані вівтар, бічні приділи та бабинець, чи то просто сіни, візантійський купол вкритий бляхою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1145" y="125923"/>
            <a:ext cx="4851891" cy="4844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05751" y="194849"/>
            <a:ext cx="2916621" cy="4824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603809" y="252248"/>
            <a:ext cx="2393750" cy="2412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01167" y="2707836"/>
            <a:ext cx="2790833" cy="2289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9504260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8781" y="-594"/>
            <a:ext cx="10753219" cy="69200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594"/>
            <a:ext cx="1438781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3128" y="1397074"/>
            <a:ext cx="6370872" cy="294462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32792" y="262591"/>
            <a:ext cx="5586103" cy="720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ctr" defTabSz="91440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sz="40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74839" y="5500736"/>
            <a:ext cx="1495890" cy="159702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64310" y="5520402"/>
            <a:ext cx="1495890" cy="159702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42388" y="5490904"/>
            <a:ext cx="1495890" cy="159702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502979" y="0"/>
            <a:ext cx="104788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2014 році до храму приїздив </a:t>
            </a:r>
            <a:r>
              <a:rPr lang="uk-UA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патріарх Київський </a:t>
            </a:r>
            <a:r>
              <a:rPr lang="uk-UA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 нагоди святкування </a:t>
            </a:r>
            <a:endParaRPr lang="uk-UA" sz="2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r>
              <a:rPr lang="uk-UA" sz="3200" b="1" i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200-річчя </a:t>
            </a:r>
            <a:r>
              <a:rPr lang="uk-UA" sz="3200" b="1" i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храму</a:t>
            </a:r>
            <a:r>
              <a:rPr lang="uk-UA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uk-UA" dirty="0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13490" y="1265870"/>
            <a:ext cx="5514471" cy="4283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 cstate="print"/>
          <a:srcRect b="40991"/>
          <a:stretch>
            <a:fillRect/>
          </a:stretch>
        </p:blipFill>
        <p:spPr bwMode="auto">
          <a:xfrm>
            <a:off x="7078716" y="3299933"/>
            <a:ext cx="4824249" cy="3290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78718" y="512761"/>
            <a:ext cx="4761186" cy="281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1233048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2895" y="0"/>
            <a:ext cx="10753219" cy="69200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594"/>
            <a:ext cx="1438781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38248" y="-340286"/>
            <a:ext cx="6370872" cy="294462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32792" y="262591"/>
            <a:ext cx="5586103" cy="720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ctr" defTabSz="91440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sz="40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11352213" y="7433187"/>
            <a:ext cx="5385354" cy="7805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25659" y="-594"/>
            <a:ext cx="966341" cy="6858594"/>
          </a:xfrm>
          <a:prstGeom prst="rect">
            <a:avLst/>
          </a:prstGeom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560787" y="228757"/>
            <a:ext cx="944354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середині храм розділений на три частини: притвор, середню частину та вівтар. Всі стіни храму розмальовані образами оздобленими золотистими вензелями. Середина храму так як і його зовнішня частина має переважно блакитний колір. Іконостас виконаний з дерева. Піднявши погляд вгору ми бачимо блакитний купол вкритий золотими зірками (зірка символ народження Христа). Люстра 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підсвічник виконана в романському стилі, золотий абажур у якому лампочки нагадують свічки.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66121" y="4293948"/>
            <a:ext cx="3314361" cy="2359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37003" y="2081048"/>
            <a:ext cx="3248887" cy="2294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13489" y="2060054"/>
            <a:ext cx="4537075" cy="4577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175531" y="2096812"/>
            <a:ext cx="3016469" cy="4556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9234164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2895" y="0"/>
            <a:ext cx="10753219" cy="69200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594"/>
            <a:ext cx="1438781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0564" y="1956688"/>
            <a:ext cx="6370872" cy="29446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9349" y="1901571"/>
            <a:ext cx="6370872" cy="294462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32792" y="262591"/>
            <a:ext cx="5586103" cy="720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ctr" defTabSz="91440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sz="40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529255" y="79065"/>
            <a:ext cx="1045253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Зараз церкву очолює молодий священик Дмитро. Переселенець з Луганщини. Для того щоб про наш храм дізналося більше людей він взяв участь у програмі новин ТСН. Це дасть змогу людям дізнатися про святині України</a:t>
            </a:r>
            <a:r>
              <a:rPr kumimoji="0" lang="uk-UA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надасть більше можливостей для відбудови храму.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3473" y="1106816"/>
            <a:ext cx="5450293" cy="5366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68359" y="1086418"/>
            <a:ext cx="4978017" cy="2721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84124" y="3941379"/>
            <a:ext cx="4942563" cy="2695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571518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2895" y="0"/>
            <a:ext cx="10869105" cy="69200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594"/>
            <a:ext cx="1438781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32792" y="262591"/>
            <a:ext cx="5586103" cy="720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ctr" defTabSz="91440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sz="40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22895" y="-594"/>
            <a:ext cx="6312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endParaRPr kumimoji="0" lang="ru-RU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5186855" y="38339"/>
            <a:ext cx="66530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Дивовижний храм на Полтавщині якому на сьогодні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виповнилося 209 років</a:t>
            </a:r>
            <a:r>
              <a:rPr lang="uk-UA" sz="24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(архівні фото)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b="16435"/>
          <a:stretch>
            <a:fillRect/>
          </a:stretch>
        </p:blipFill>
        <p:spPr bwMode="auto">
          <a:xfrm>
            <a:off x="4887310" y="1202251"/>
            <a:ext cx="4193628" cy="2691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8697" y="362606"/>
            <a:ext cx="3392847" cy="6283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84076" y="3815256"/>
            <a:ext cx="4181096" cy="281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/>
          <a:srcRect b="51667"/>
          <a:stretch>
            <a:fillRect/>
          </a:stretch>
        </p:blipFill>
        <p:spPr bwMode="auto">
          <a:xfrm>
            <a:off x="9159764" y="1182414"/>
            <a:ext cx="3032236" cy="2601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12469" y="3846786"/>
            <a:ext cx="3079531" cy="2774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7999772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2895" y="0"/>
            <a:ext cx="10869105" cy="69200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594"/>
            <a:ext cx="1438781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6335" y="1504335"/>
            <a:ext cx="5033900" cy="140594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32792" y="262591"/>
            <a:ext cx="5586103" cy="720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ctr" defTabSz="91440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sz="40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22895" y="-594"/>
            <a:ext cx="6312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endParaRPr kumimoji="0" lang="ru-RU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899705" y="2399952"/>
            <a:ext cx="2292295" cy="3883489"/>
          </a:xfrm>
          <a:prstGeom prst="rect">
            <a:avLst/>
          </a:prstGeom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1513490" y="157774"/>
            <a:ext cx="1038947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ікавий факт за розповідями старожилів у передвоєнні роки підвал який розміщений під храмом використовували в якості зерносховища. А в часи Великої Вітчизняної війни там переховувалися і лікувалися поранені радянські солдати. 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34349" y="1765737"/>
            <a:ext cx="3257651" cy="4808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7" cstate="print"/>
          <a:srcRect t="33215" b="26927"/>
          <a:stretch>
            <a:fillRect/>
          </a:stretch>
        </p:blipFill>
        <p:spPr bwMode="auto">
          <a:xfrm>
            <a:off x="1608083" y="1781504"/>
            <a:ext cx="7375197" cy="4824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7999772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381</Words>
  <Application>Microsoft Office PowerPoint</Application>
  <PresentationFormat>Произвольный</PresentationFormat>
  <Paragraphs>46</Paragraphs>
  <Slides>10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   ПОЗАШКІЛЬНИЙ НАВЧАЛЬНИЙ ЗАКЛАД  ПОЛТАВСЬКОЇ ОБЛАСНОЇ РАДИ   “ПОЛТАВСЬКА ОБЛАСНА МАЛА АКАДЕМІЯ НАУК УЧНІВСЬКОЇ МОЛОДІ”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PC-24</dc:creator>
  <cp:lastModifiedBy>Admin</cp:lastModifiedBy>
  <cp:revision>76</cp:revision>
  <dcterms:created xsi:type="dcterms:W3CDTF">2020-03-03T11:26:29Z</dcterms:created>
  <dcterms:modified xsi:type="dcterms:W3CDTF">2024-04-14T11:06:48Z</dcterms:modified>
</cp:coreProperties>
</file>