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0" r:id="rId4"/>
    <p:sldId id="268" r:id="rId5"/>
    <p:sldId id="267" r:id="rId6"/>
    <p:sldId id="269" r:id="rId7"/>
    <p:sldId id="270" r:id="rId8"/>
    <p:sldId id="257" r:id="rId9"/>
    <p:sldId id="259" r:id="rId10"/>
    <p:sldId id="263" r:id="rId11"/>
    <p:sldId id="264" r:id="rId12"/>
    <p:sldId id="265" r:id="rId13"/>
    <p:sldId id="266" r:id="rId14"/>
    <p:sldId id="262" r:id="rId15"/>
    <p:sldId id="258"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1" autoAdjust="0"/>
    <p:restoredTop sz="94636" autoAdjust="0"/>
  </p:normalViewPr>
  <p:slideViewPr>
    <p:cSldViewPr>
      <p:cViewPr varScale="1">
        <p:scale>
          <a:sx n="87" d="100"/>
          <a:sy n="87" d="100"/>
        </p:scale>
        <p:origin x="-1458" y="-84"/>
      </p:cViewPr>
      <p:guideLst>
        <p:guide orient="horz" pos="2160"/>
        <p:guide pos="2880"/>
      </p:guideLst>
    </p:cSldViewPr>
  </p:slideViewPr>
  <p:outlineViewPr>
    <p:cViewPr>
      <p:scale>
        <a:sx n="33" d="100"/>
        <a:sy n="33" d="100"/>
      </p:scale>
      <p:origin x="0" y="1468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85224BA-542B-4886-B1A3-C43AF23FD594}" type="datetimeFigureOut">
              <a:rPr lang="ru-RU" smtClean="0"/>
              <a:t>21.04.2024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578EC44-33A1-454C-8B7F-DD5C463CC30B}" type="slidenum">
              <a:rPr lang="ru-RU" smtClean="0"/>
              <a:t>‹#›</a:t>
            </a:fld>
            <a:endParaRPr lang="ru-RU"/>
          </a:p>
        </p:txBody>
      </p:sp>
    </p:spTree>
    <p:extLst>
      <p:ext uri="{BB962C8B-B14F-4D97-AF65-F5344CB8AC3E}">
        <p14:creationId xmlns:p14="http://schemas.microsoft.com/office/powerpoint/2010/main" val="2057083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85224BA-542B-4886-B1A3-C43AF23FD594}" type="datetimeFigureOut">
              <a:rPr lang="ru-RU" smtClean="0"/>
              <a:t>21.04.2024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578EC44-33A1-454C-8B7F-DD5C463CC30B}" type="slidenum">
              <a:rPr lang="ru-RU" smtClean="0"/>
              <a:t>‹#›</a:t>
            </a:fld>
            <a:endParaRPr lang="ru-RU"/>
          </a:p>
        </p:txBody>
      </p:sp>
    </p:spTree>
    <p:extLst>
      <p:ext uri="{BB962C8B-B14F-4D97-AF65-F5344CB8AC3E}">
        <p14:creationId xmlns:p14="http://schemas.microsoft.com/office/powerpoint/2010/main" val="1815702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85224BA-542B-4886-B1A3-C43AF23FD594}" type="datetimeFigureOut">
              <a:rPr lang="ru-RU" smtClean="0"/>
              <a:t>21.04.2024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578EC44-33A1-454C-8B7F-DD5C463CC30B}" type="slidenum">
              <a:rPr lang="ru-RU" smtClean="0"/>
              <a:t>‹#›</a:t>
            </a:fld>
            <a:endParaRPr lang="ru-RU"/>
          </a:p>
        </p:txBody>
      </p:sp>
    </p:spTree>
    <p:extLst>
      <p:ext uri="{BB962C8B-B14F-4D97-AF65-F5344CB8AC3E}">
        <p14:creationId xmlns:p14="http://schemas.microsoft.com/office/powerpoint/2010/main" val="2417006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85224BA-542B-4886-B1A3-C43AF23FD594}" type="datetimeFigureOut">
              <a:rPr lang="ru-RU" smtClean="0"/>
              <a:t>21.04.2024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578EC44-33A1-454C-8B7F-DD5C463CC30B}" type="slidenum">
              <a:rPr lang="ru-RU" smtClean="0"/>
              <a:t>‹#›</a:t>
            </a:fld>
            <a:endParaRPr lang="ru-RU"/>
          </a:p>
        </p:txBody>
      </p:sp>
    </p:spTree>
    <p:extLst>
      <p:ext uri="{BB962C8B-B14F-4D97-AF65-F5344CB8AC3E}">
        <p14:creationId xmlns:p14="http://schemas.microsoft.com/office/powerpoint/2010/main" val="2285132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85224BA-542B-4886-B1A3-C43AF23FD594}" type="datetimeFigureOut">
              <a:rPr lang="ru-RU" smtClean="0"/>
              <a:t>21.04.2024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578EC44-33A1-454C-8B7F-DD5C463CC30B}" type="slidenum">
              <a:rPr lang="ru-RU" smtClean="0"/>
              <a:t>‹#›</a:t>
            </a:fld>
            <a:endParaRPr lang="ru-RU"/>
          </a:p>
        </p:txBody>
      </p:sp>
    </p:spTree>
    <p:extLst>
      <p:ext uri="{BB962C8B-B14F-4D97-AF65-F5344CB8AC3E}">
        <p14:creationId xmlns:p14="http://schemas.microsoft.com/office/powerpoint/2010/main" val="2231180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85224BA-542B-4886-B1A3-C43AF23FD594}" type="datetimeFigureOut">
              <a:rPr lang="ru-RU" smtClean="0"/>
              <a:t>21.04.2024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578EC44-33A1-454C-8B7F-DD5C463CC30B}" type="slidenum">
              <a:rPr lang="ru-RU" smtClean="0"/>
              <a:t>‹#›</a:t>
            </a:fld>
            <a:endParaRPr lang="ru-RU"/>
          </a:p>
        </p:txBody>
      </p:sp>
    </p:spTree>
    <p:extLst>
      <p:ext uri="{BB962C8B-B14F-4D97-AF65-F5344CB8AC3E}">
        <p14:creationId xmlns:p14="http://schemas.microsoft.com/office/powerpoint/2010/main" val="3821275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85224BA-542B-4886-B1A3-C43AF23FD594}" type="datetimeFigureOut">
              <a:rPr lang="ru-RU" smtClean="0"/>
              <a:t>21.04.2024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578EC44-33A1-454C-8B7F-DD5C463CC30B}" type="slidenum">
              <a:rPr lang="ru-RU" smtClean="0"/>
              <a:t>‹#›</a:t>
            </a:fld>
            <a:endParaRPr lang="ru-RU"/>
          </a:p>
        </p:txBody>
      </p:sp>
    </p:spTree>
    <p:extLst>
      <p:ext uri="{BB962C8B-B14F-4D97-AF65-F5344CB8AC3E}">
        <p14:creationId xmlns:p14="http://schemas.microsoft.com/office/powerpoint/2010/main" val="4110991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85224BA-542B-4886-B1A3-C43AF23FD594}" type="datetimeFigureOut">
              <a:rPr lang="ru-RU" smtClean="0"/>
              <a:t>21.04.2024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578EC44-33A1-454C-8B7F-DD5C463CC30B}" type="slidenum">
              <a:rPr lang="ru-RU" smtClean="0"/>
              <a:t>‹#›</a:t>
            </a:fld>
            <a:endParaRPr lang="ru-RU"/>
          </a:p>
        </p:txBody>
      </p:sp>
    </p:spTree>
    <p:extLst>
      <p:ext uri="{BB962C8B-B14F-4D97-AF65-F5344CB8AC3E}">
        <p14:creationId xmlns:p14="http://schemas.microsoft.com/office/powerpoint/2010/main" val="179776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85224BA-542B-4886-B1A3-C43AF23FD594}" type="datetimeFigureOut">
              <a:rPr lang="ru-RU" smtClean="0"/>
              <a:t>21.04.2024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578EC44-33A1-454C-8B7F-DD5C463CC30B}" type="slidenum">
              <a:rPr lang="ru-RU" smtClean="0"/>
              <a:t>‹#›</a:t>
            </a:fld>
            <a:endParaRPr lang="ru-RU"/>
          </a:p>
        </p:txBody>
      </p:sp>
    </p:spTree>
    <p:extLst>
      <p:ext uri="{BB962C8B-B14F-4D97-AF65-F5344CB8AC3E}">
        <p14:creationId xmlns:p14="http://schemas.microsoft.com/office/powerpoint/2010/main" val="2565350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85224BA-542B-4886-B1A3-C43AF23FD594}" type="datetimeFigureOut">
              <a:rPr lang="ru-RU" smtClean="0"/>
              <a:t>21.04.2024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578EC44-33A1-454C-8B7F-DD5C463CC30B}" type="slidenum">
              <a:rPr lang="ru-RU" smtClean="0"/>
              <a:t>‹#›</a:t>
            </a:fld>
            <a:endParaRPr lang="ru-RU"/>
          </a:p>
        </p:txBody>
      </p:sp>
    </p:spTree>
    <p:extLst>
      <p:ext uri="{BB962C8B-B14F-4D97-AF65-F5344CB8AC3E}">
        <p14:creationId xmlns:p14="http://schemas.microsoft.com/office/powerpoint/2010/main" val="277499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85224BA-542B-4886-B1A3-C43AF23FD594}" type="datetimeFigureOut">
              <a:rPr lang="ru-RU" smtClean="0"/>
              <a:t>21.04.2024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578EC44-33A1-454C-8B7F-DD5C463CC30B}" type="slidenum">
              <a:rPr lang="ru-RU" smtClean="0"/>
              <a:t>‹#›</a:t>
            </a:fld>
            <a:endParaRPr lang="ru-RU"/>
          </a:p>
        </p:txBody>
      </p:sp>
    </p:spTree>
    <p:extLst>
      <p:ext uri="{BB962C8B-B14F-4D97-AF65-F5344CB8AC3E}">
        <p14:creationId xmlns:p14="http://schemas.microsoft.com/office/powerpoint/2010/main" val="2131324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5224BA-542B-4886-B1A3-C43AF23FD594}" type="datetimeFigureOut">
              <a:rPr lang="ru-RU" smtClean="0"/>
              <a:t>21.04.2024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78EC44-33A1-454C-8B7F-DD5C463CC30B}" type="slidenum">
              <a:rPr lang="ru-RU" smtClean="0"/>
              <a:t>‹#›</a:t>
            </a:fld>
            <a:endParaRPr lang="ru-RU"/>
          </a:p>
        </p:txBody>
      </p:sp>
    </p:spTree>
    <p:extLst>
      <p:ext uri="{BB962C8B-B14F-4D97-AF65-F5344CB8AC3E}">
        <p14:creationId xmlns:p14="http://schemas.microsoft.com/office/powerpoint/2010/main" val="1372415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23.emf"/><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hyperlink" Target="https://uk.wikipedia.org/wiki/%D0%91%D0%BE%D0%BB%D1%96%D0%B4" TargetMode="External"/><Relationship Id="rId13" Type="http://schemas.openxmlformats.org/officeDocument/2006/relationships/hyperlink" Target="../&#1076;&#1078;&#1077;&#1088;&#1077;&#1083;&#1072;%20&#1110;&#1085;&#1092;&#1086;&#1088;&#1084;&#1072;&#1094;&#1110;&#1111;/&#1076;&#1078;&#1077;&#1088;&#1077;&#1083;&#1072;%20&#1110;&#1085;&#1092;&#1086;&#1088;&#1084;&#1072;&#1094;&#1110;&#1111;%202/&#1082;&#1072;&#1088;4.jpg" TargetMode="External"/><Relationship Id="rId18" Type="http://schemas.openxmlformats.org/officeDocument/2006/relationships/hyperlink" Target="../&#1076;&#1078;&#1077;&#1088;&#1077;&#1083;&#1072;%20&#1110;&#1085;&#1092;&#1086;&#1088;&#1084;&#1072;&#1094;&#1110;&#1111;/&#1076;&#1078;&#1077;&#1088;&#1077;&#1083;&#1072;%20&#1110;&#1085;&#1092;&#1086;&#1088;&#1084;&#1072;&#1094;&#1110;&#1111;%202/&#1082;&#1072;&#1088;9.jpg" TargetMode="External"/><Relationship Id="rId3" Type="http://schemas.openxmlformats.org/officeDocument/2006/relationships/image" Target="../media/image27.jpg"/><Relationship Id="rId21" Type="http://schemas.openxmlformats.org/officeDocument/2006/relationships/hyperlink" Target="https://zvidusil.in.ua/chervoniy-misyac/" TargetMode="External"/><Relationship Id="rId7" Type="http://schemas.openxmlformats.org/officeDocument/2006/relationships/hyperlink" Target="file:///C:\Users\123\Desktop\&#1076;&#1078;&#1077;&#1088;&#1077;&#1083;&#1072;%20&#1110;&#1085;&#1092;&#1086;&#1088;&#1084;&#1072;&#1094;&#1110;&#1111;\&#1076;&#1078;&#1077;&#1088;&#1077;&#1083;&#1072;%20&#1110;&#1085;&#1092;&#1086;&#1088;&#1084;&#1072;&#1094;&#1110;&#1111;%202\&#1055;&#1072;&#1088;&#1072;&#1076;_&#1087;&#1083;&#1072;&#1085;&#1077;&#1090;%2028%20&#1073;&#1077;&#1088;&#1077;&#1079;&#1085;&#1103;%202023&#1088;..jpg" TargetMode="External"/><Relationship Id="rId12" Type="http://schemas.openxmlformats.org/officeDocument/2006/relationships/hyperlink" Target="http://pptforschool.ru/skachat-fon-dla-powerpoint.php?id=49" TargetMode="External"/><Relationship Id="rId17" Type="http://schemas.openxmlformats.org/officeDocument/2006/relationships/hyperlink" Target="../&#1076;&#1078;&#1077;&#1088;&#1077;&#1083;&#1072;%20&#1110;&#1085;&#1092;&#1086;&#1088;&#1084;&#1072;&#1094;&#1110;&#1111;/&#1076;&#1078;&#1077;&#1088;&#1077;&#1083;&#1072;%20&#1110;&#1085;&#1092;&#1086;&#1088;&#1084;&#1072;&#1094;&#1110;&#1111;%202/&#1082;&#1072;&#1088;8.jpg" TargetMode="External"/><Relationship Id="rId2" Type="http://schemas.openxmlformats.org/officeDocument/2006/relationships/image" Target="../media/image26.png"/><Relationship Id="rId16" Type="http://schemas.openxmlformats.org/officeDocument/2006/relationships/hyperlink" Target="../&#1076;&#1078;&#1077;&#1088;&#1077;&#1083;&#1072;%20&#1110;&#1085;&#1092;&#1086;&#1088;&#1084;&#1072;&#1094;&#1110;&#1111;/&#1076;&#1078;&#1077;&#1088;&#1077;&#1083;&#1072;%20&#1110;&#1085;&#1092;&#1086;&#1088;&#1084;&#1072;&#1094;&#1110;&#1111;%202/&#1082;&#1072;&#1088;7.jpg" TargetMode="External"/><Relationship Id="rId20" Type="http://schemas.openxmlformats.org/officeDocument/2006/relationships/hyperlink" Target="../&#1076;&#1078;&#1077;&#1088;&#1077;&#1083;&#1072;%20&#1110;&#1085;&#1092;&#1086;&#1088;&#1084;&#1072;&#1094;&#1110;&#1111;/&#1076;&#1078;&#1077;&#1088;&#1077;&#1083;&#1072;%20&#1110;&#1085;&#1092;&#1086;&#1088;&#1084;&#1072;&#1094;&#1110;&#1111;%202/&#1082;&#1072;&#1088;11.jpg" TargetMode="External"/><Relationship Id="rId1" Type="http://schemas.openxmlformats.org/officeDocument/2006/relationships/slideLayout" Target="../slideLayouts/slideLayout1.xml"/><Relationship Id="rId6" Type="http://schemas.openxmlformats.org/officeDocument/2006/relationships/hyperlink" Target="https://uk.wikipedia.org/wiki/%D0%9F%D0%B0%D1%80%D0%B0%D0%B4_%D0%BF%D0%BB%D0%B0%D0%BD%D0%B5%D1%82" TargetMode="External"/><Relationship Id="rId11" Type="http://schemas.openxmlformats.org/officeDocument/2006/relationships/hyperlink" Target="https://abrakadabra.fun/35191-fon-dlja-prezentacii-po-astronomii.html" TargetMode="External"/><Relationship Id="rId5" Type="http://schemas.openxmlformats.org/officeDocument/2006/relationships/hyperlink" Target="https://www.meteorologiaenred.com/uk/%D0%B2%D1%81%D0%B5,-%D1%89%D0%BE-%D0%B2%D0%B0%D0%BC-%D0%BF%D0%BE%D1%82%D1%80%D1%96%D0%B1%D0%BD%D0%BE-%D0%B7%D0%BD%D0%B0%D1%82%D0%B8.html" TargetMode="External"/><Relationship Id="rId15" Type="http://schemas.openxmlformats.org/officeDocument/2006/relationships/hyperlink" Target="../&#1076;&#1078;&#1077;&#1088;&#1077;&#1083;&#1072;%20&#1110;&#1085;&#1092;&#1086;&#1088;&#1084;&#1072;&#1094;&#1110;&#1111;/&#1076;&#1078;&#1077;&#1088;&#1077;&#1083;&#1072;%20&#1110;&#1085;&#1092;&#1086;&#1088;&#1084;&#1072;&#1094;&#1110;&#1111;%202/&#1082;&#1072;&#1088;6.jpg" TargetMode="External"/><Relationship Id="rId10" Type="http://schemas.openxmlformats.org/officeDocument/2006/relationships/hyperlink" Target="https://mirpps.ru/fon-dlja-prezentacii/planety-i-raketa.html" TargetMode="External"/><Relationship Id="rId19" Type="http://schemas.openxmlformats.org/officeDocument/2006/relationships/hyperlink" Target="../&#1076;&#1078;&#1077;&#1088;&#1077;&#1083;&#1072;%20&#1110;&#1085;&#1092;&#1086;&#1088;&#1084;&#1072;&#1094;&#1110;&#1111;/&#1076;&#1078;&#1077;&#1088;&#1077;&#1083;&#1072;%20&#1110;&#1085;&#1092;&#1086;&#1088;&#1084;&#1072;&#1094;&#1110;&#1111;%202/&#1082;&#1072;&#1088;10.jpg" TargetMode="External"/><Relationship Id="rId4" Type="http://schemas.openxmlformats.org/officeDocument/2006/relationships/hyperlink" Target="https://uk.wikipedia.org/wiki/%D0%A1%D0%B8%D0%B7%D0%B8%D0%B3%D1%96%D1%8F" TargetMode="External"/><Relationship Id="rId9" Type="http://schemas.openxmlformats.org/officeDocument/2006/relationships/hyperlink" Target="../&#1076;&#1078;&#1077;&#1088;&#1077;&#1083;&#1072;%20&#1110;&#1085;&#1092;&#1086;&#1088;&#1084;&#1072;&#1094;&#1110;&#1111;/&#1076;&#1078;&#1077;&#1088;&#1077;&#1083;&#1072;%20&#1110;&#1085;&#1092;&#1086;&#1088;&#1084;&#1072;&#1094;&#1110;&#1111;%202/&#1055;&#1088;&#1086;&#1090;&#1080;&#1089;&#1103;&#1081;&#1074;&#1086;.htm" TargetMode="External"/><Relationship Id="rId14" Type="http://schemas.openxmlformats.org/officeDocument/2006/relationships/hyperlink" Target="../&#1076;&#1078;&#1077;&#1088;&#1077;&#1083;&#1072;%20&#1110;&#1085;&#1092;&#1086;&#1088;&#1084;&#1072;&#1094;&#1110;&#1111;/&#1076;&#1078;&#1077;&#1088;&#1077;&#1083;&#1072;%20&#1110;&#1085;&#1092;&#1086;&#1088;&#1084;&#1072;&#1094;&#1110;&#1111;%202/&#1082;&#1072;&#1088;5.jpg" TargetMode="External"/><Relationship Id="rId22" Type="http://schemas.openxmlformats.org/officeDocument/2006/relationships/hyperlink" Target="https://zvidusil.in.ua/kolir-misiac/"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81296"/>
          </a:xfrm>
          <a:prstGeom prst="rect">
            <a:avLst/>
          </a:prstGeom>
        </p:spPr>
      </p:pic>
      <p:sp>
        <p:nvSpPr>
          <p:cNvPr id="2" name="Заголовок 1"/>
          <p:cNvSpPr>
            <a:spLocks noGrp="1"/>
          </p:cNvSpPr>
          <p:nvPr>
            <p:ph type="ctrTitle"/>
          </p:nvPr>
        </p:nvSpPr>
        <p:spPr>
          <a:xfrm>
            <a:off x="685800" y="1844824"/>
            <a:ext cx="7772400" cy="1470025"/>
          </a:xfrm>
        </p:spPr>
        <p:txBody>
          <a:bodyPr>
            <a:noAutofit/>
          </a:bodyPr>
          <a:lstStyle/>
          <a:p>
            <a:r>
              <a:rPr lang="uk-UA" sz="6000" dirty="0" smtClean="0"/>
              <a:t>Деякі астрономічні явища </a:t>
            </a:r>
            <a:endParaRPr lang="ru-RU" sz="6000" dirty="0"/>
          </a:p>
        </p:txBody>
      </p:sp>
      <p:sp>
        <p:nvSpPr>
          <p:cNvPr id="3" name="Подзаголовок 2"/>
          <p:cNvSpPr>
            <a:spLocks noGrp="1"/>
          </p:cNvSpPr>
          <p:nvPr>
            <p:ph type="subTitle" idx="1"/>
          </p:nvPr>
        </p:nvSpPr>
        <p:spPr>
          <a:xfrm>
            <a:off x="1371600" y="3501008"/>
            <a:ext cx="7088832" cy="1752600"/>
          </a:xfrm>
        </p:spPr>
        <p:txBody>
          <a:bodyPr>
            <a:noAutofit/>
          </a:bodyPr>
          <a:lstStyle/>
          <a:p>
            <a:pPr lvl="0" algn="just"/>
            <a:r>
              <a:rPr lang="ru-RU" sz="1800" b="1" dirty="0" err="1">
                <a:solidFill>
                  <a:schemeClr val="tx1"/>
                </a:solidFill>
                <a:latin typeface="Palatino Linotype"/>
              </a:rPr>
              <a:t>Виконала</a:t>
            </a:r>
            <a:r>
              <a:rPr lang="ru-RU" sz="1800" b="1" dirty="0">
                <a:solidFill>
                  <a:schemeClr val="tx1"/>
                </a:solidFill>
                <a:latin typeface="Palatino Linotype"/>
              </a:rPr>
              <a:t>: </a:t>
            </a:r>
            <a:r>
              <a:rPr lang="uk-UA" sz="1800" dirty="0" err="1">
                <a:solidFill>
                  <a:schemeClr val="tx1"/>
                </a:solidFill>
                <a:latin typeface="Times New Roman" pitchFamily="18" charset="0"/>
                <a:cs typeface="Times New Roman" pitchFamily="18" charset="0"/>
              </a:rPr>
              <a:t>Черна</a:t>
            </a:r>
            <a:r>
              <a:rPr lang="uk-UA" sz="1800" dirty="0">
                <a:solidFill>
                  <a:schemeClr val="tx1"/>
                </a:solidFill>
                <a:latin typeface="Times New Roman" pitchFamily="18" charset="0"/>
                <a:cs typeface="Times New Roman" pitchFamily="18" charset="0"/>
              </a:rPr>
              <a:t> Олександра Володимирівна</a:t>
            </a:r>
            <a:r>
              <a:rPr lang="ru-RU" sz="1800" dirty="0" smtClean="0">
                <a:solidFill>
                  <a:schemeClr val="tx1"/>
                </a:solidFill>
                <a:latin typeface="Times New Roman" pitchFamily="18" charset="0"/>
                <a:cs typeface="Times New Roman" pitchFamily="18" charset="0"/>
              </a:rPr>
              <a:t>,</a:t>
            </a:r>
            <a:r>
              <a:rPr lang="ru-RU" sz="1800" dirty="0" smtClean="0">
                <a:solidFill>
                  <a:schemeClr val="tx1"/>
                </a:solidFill>
                <a:latin typeface="Palatino Linotype"/>
              </a:rPr>
              <a:t> </a:t>
            </a:r>
            <a:r>
              <a:rPr lang="ru-RU" sz="1800" dirty="0" err="1">
                <a:solidFill>
                  <a:schemeClr val="tx1"/>
                </a:solidFill>
                <a:latin typeface="Palatino Linotype"/>
              </a:rPr>
              <a:t>учениця</a:t>
            </a:r>
            <a:r>
              <a:rPr lang="ru-RU" sz="1800" dirty="0">
                <a:solidFill>
                  <a:schemeClr val="tx1"/>
                </a:solidFill>
                <a:latin typeface="Palatino Linotype"/>
              </a:rPr>
              <a:t> </a:t>
            </a:r>
            <a:r>
              <a:rPr lang="ru-RU" sz="1800" dirty="0" smtClean="0">
                <a:solidFill>
                  <a:schemeClr val="tx1"/>
                </a:solidFill>
                <a:latin typeface="Palatino Linotype"/>
              </a:rPr>
              <a:t>7-Б </a:t>
            </a:r>
            <a:r>
              <a:rPr lang="ru-RU" sz="1800" dirty="0" err="1">
                <a:solidFill>
                  <a:schemeClr val="tx1"/>
                </a:solidFill>
                <a:latin typeface="Palatino Linotype"/>
              </a:rPr>
              <a:t>класу</a:t>
            </a:r>
            <a:r>
              <a:rPr lang="ru-RU" sz="1800" dirty="0">
                <a:solidFill>
                  <a:schemeClr val="tx1"/>
                </a:solidFill>
                <a:latin typeface="Palatino Linotype"/>
              </a:rPr>
              <a:t> </a:t>
            </a:r>
            <a:r>
              <a:rPr lang="ru-RU" sz="1800" dirty="0" err="1">
                <a:solidFill>
                  <a:schemeClr val="tx1"/>
                </a:solidFill>
                <a:latin typeface="Palatino Linotype"/>
              </a:rPr>
              <a:t>Барв</a:t>
            </a:r>
            <a:r>
              <a:rPr lang="en-US" sz="1800" dirty="0">
                <a:solidFill>
                  <a:schemeClr val="tx1"/>
                </a:solidFill>
                <a:latin typeface="Palatino Linotype"/>
              </a:rPr>
              <a:t>i</a:t>
            </a:r>
            <a:r>
              <a:rPr lang="ru-RU" sz="1800" dirty="0" err="1">
                <a:solidFill>
                  <a:schemeClr val="tx1"/>
                </a:solidFill>
                <a:latin typeface="Palatino Linotype"/>
              </a:rPr>
              <a:t>нк</a:t>
            </a:r>
            <a:r>
              <a:rPr lang="en-US" sz="1800" dirty="0">
                <a:solidFill>
                  <a:schemeClr val="tx1"/>
                </a:solidFill>
                <a:latin typeface="Palatino Linotype"/>
              </a:rPr>
              <a:t>i</a:t>
            </a:r>
            <a:r>
              <a:rPr lang="ru-RU" sz="1800" dirty="0" err="1">
                <a:solidFill>
                  <a:schemeClr val="tx1"/>
                </a:solidFill>
                <a:latin typeface="Palatino Linotype"/>
              </a:rPr>
              <a:t>вського</a:t>
            </a:r>
            <a:r>
              <a:rPr lang="ru-RU" sz="1800" dirty="0">
                <a:solidFill>
                  <a:schemeClr val="tx1"/>
                </a:solidFill>
                <a:latin typeface="Palatino Linotype"/>
              </a:rPr>
              <a:t> л</a:t>
            </a:r>
            <a:r>
              <a:rPr lang="en-US" sz="1800" dirty="0">
                <a:solidFill>
                  <a:schemeClr val="tx1"/>
                </a:solidFill>
                <a:latin typeface="Palatino Linotype"/>
              </a:rPr>
              <a:t>i</a:t>
            </a:r>
            <a:r>
              <a:rPr lang="ru-RU" sz="1800" dirty="0" err="1">
                <a:solidFill>
                  <a:schemeClr val="tx1"/>
                </a:solidFill>
                <a:latin typeface="Palatino Linotype"/>
              </a:rPr>
              <a:t>цею</a:t>
            </a:r>
            <a:r>
              <a:rPr lang="ru-RU" sz="1800" dirty="0">
                <a:solidFill>
                  <a:schemeClr val="tx1"/>
                </a:solidFill>
                <a:latin typeface="Palatino Linotype"/>
              </a:rPr>
              <a:t> № 1 </a:t>
            </a:r>
            <a:r>
              <a:rPr lang="ru-RU" sz="1800" dirty="0" err="1">
                <a:solidFill>
                  <a:schemeClr val="tx1"/>
                </a:solidFill>
                <a:latin typeface="Palatino Linotype"/>
              </a:rPr>
              <a:t>Барв</a:t>
            </a:r>
            <a:r>
              <a:rPr lang="en-US" sz="1800" dirty="0">
                <a:solidFill>
                  <a:schemeClr val="tx1"/>
                </a:solidFill>
                <a:latin typeface="Palatino Linotype"/>
              </a:rPr>
              <a:t>i</a:t>
            </a:r>
            <a:r>
              <a:rPr lang="ru-RU" sz="1800" dirty="0" err="1">
                <a:solidFill>
                  <a:schemeClr val="tx1"/>
                </a:solidFill>
                <a:latin typeface="Palatino Linotype"/>
              </a:rPr>
              <a:t>нк</a:t>
            </a:r>
            <a:r>
              <a:rPr lang="en-US" sz="1800" dirty="0">
                <a:solidFill>
                  <a:schemeClr val="tx1"/>
                </a:solidFill>
                <a:latin typeface="Palatino Linotype"/>
              </a:rPr>
              <a:t>i</a:t>
            </a:r>
            <a:r>
              <a:rPr lang="ru-RU" sz="1800" dirty="0" err="1">
                <a:solidFill>
                  <a:schemeClr val="tx1"/>
                </a:solidFill>
                <a:latin typeface="Palatino Linotype"/>
              </a:rPr>
              <a:t>всько</a:t>
            </a:r>
            <a:r>
              <a:rPr lang="en-US" sz="1800" dirty="0">
                <a:solidFill>
                  <a:schemeClr val="tx1"/>
                </a:solidFill>
                <a:latin typeface="Palatino Linotype"/>
              </a:rPr>
              <a:t>ï </a:t>
            </a:r>
            <a:r>
              <a:rPr lang="uk-UA" sz="1800" dirty="0">
                <a:solidFill>
                  <a:schemeClr val="tx1"/>
                </a:solidFill>
                <a:latin typeface="Palatino Linotype"/>
              </a:rPr>
              <a:t>міської </a:t>
            </a:r>
            <a:r>
              <a:rPr lang="ru-RU" sz="1800" dirty="0" err="1">
                <a:solidFill>
                  <a:schemeClr val="tx1"/>
                </a:solidFill>
                <a:latin typeface="Palatino Linotype"/>
              </a:rPr>
              <a:t>територ</a:t>
            </a:r>
            <a:r>
              <a:rPr lang="en-US" sz="1800" dirty="0">
                <a:solidFill>
                  <a:schemeClr val="tx1"/>
                </a:solidFill>
                <a:latin typeface="Palatino Linotype"/>
              </a:rPr>
              <a:t>i</a:t>
            </a:r>
            <a:r>
              <a:rPr lang="ru-RU" sz="1800" dirty="0" err="1">
                <a:solidFill>
                  <a:schemeClr val="tx1"/>
                </a:solidFill>
                <a:latin typeface="Palatino Linotype"/>
              </a:rPr>
              <a:t>ально</a:t>
            </a:r>
            <a:r>
              <a:rPr lang="en-US" sz="1800" dirty="0">
                <a:solidFill>
                  <a:schemeClr val="tx1"/>
                </a:solidFill>
                <a:latin typeface="Palatino Linotype"/>
              </a:rPr>
              <a:t>ï </a:t>
            </a:r>
            <a:r>
              <a:rPr lang="ru-RU" sz="1800" dirty="0" err="1">
                <a:solidFill>
                  <a:schemeClr val="tx1"/>
                </a:solidFill>
                <a:latin typeface="Palatino Linotype"/>
              </a:rPr>
              <a:t>громади</a:t>
            </a:r>
            <a:r>
              <a:rPr lang="ru-RU" sz="1800" dirty="0">
                <a:solidFill>
                  <a:schemeClr val="tx1"/>
                </a:solidFill>
                <a:latin typeface="Palatino Linotype"/>
              </a:rPr>
              <a:t> </a:t>
            </a:r>
            <a:r>
              <a:rPr lang="en-US" sz="1800" dirty="0">
                <a:solidFill>
                  <a:schemeClr val="tx1"/>
                </a:solidFill>
                <a:latin typeface="Palatino Linotype"/>
              </a:rPr>
              <a:t>I</a:t>
            </a:r>
            <a:r>
              <a:rPr lang="ru-RU" sz="1800" dirty="0" err="1">
                <a:solidFill>
                  <a:schemeClr val="tx1"/>
                </a:solidFill>
                <a:latin typeface="Palatino Linotype"/>
              </a:rPr>
              <a:t>зюмського</a:t>
            </a:r>
            <a:r>
              <a:rPr lang="ru-RU" sz="1800" dirty="0">
                <a:solidFill>
                  <a:schemeClr val="tx1"/>
                </a:solidFill>
                <a:latin typeface="Palatino Linotype"/>
              </a:rPr>
              <a:t> району </a:t>
            </a:r>
            <a:r>
              <a:rPr lang="ru-RU" sz="1800" dirty="0" err="1">
                <a:solidFill>
                  <a:schemeClr val="tx1"/>
                </a:solidFill>
                <a:latin typeface="Palatino Linotype"/>
              </a:rPr>
              <a:t>Харк</a:t>
            </a:r>
            <a:r>
              <a:rPr lang="en-US" sz="1800" dirty="0">
                <a:solidFill>
                  <a:schemeClr val="tx1"/>
                </a:solidFill>
                <a:latin typeface="Palatino Linotype"/>
              </a:rPr>
              <a:t>i</a:t>
            </a:r>
            <a:r>
              <a:rPr lang="ru-RU" sz="1800" dirty="0" err="1">
                <a:solidFill>
                  <a:schemeClr val="tx1"/>
                </a:solidFill>
                <a:latin typeface="Palatino Linotype"/>
              </a:rPr>
              <a:t>всько</a:t>
            </a:r>
            <a:r>
              <a:rPr lang="en-US" sz="1800" dirty="0">
                <a:solidFill>
                  <a:schemeClr val="tx1"/>
                </a:solidFill>
                <a:latin typeface="Palatino Linotype"/>
              </a:rPr>
              <a:t>ï </a:t>
            </a:r>
            <a:r>
              <a:rPr lang="ru-RU" sz="1800" dirty="0" err="1">
                <a:solidFill>
                  <a:schemeClr val="tx1"/>
                </a:solidFill>
                <a:latin typeface="Palatino Linotype"/>
              </a:rPr>
              <a:t>област</a:t>
            </a:r>
            <a:r>
              <a:rPr lang="en-US" sz="1800" dirty="0">
                <a:solidFill>
                  <a:schemeClr val="tx1"/>
                </a:solidFill>
                <a:latin typeface="Palatino Linotype"/>
              </a:rPr>
              <a:t>i</a:t>
            </a:r>
            <a:endParaRPr lang="uk-UA" sz="1800" dirty="0">
              <a:solidFill>
                <a:schemeClr val="tx1"/>
              </a:solidFill>
              <a:latin typeface="Palatino Linotype"/>
            </a:endParaRPr>
          </a:p>
          <a:p>
            <a:pPr lvl="0"/>
            <a:endParaRPr lang="uk-UA" sz="1800" dirty="0">
              <a:solidFill>
                <a:schemeClr val="tx1"/>
              </a:solidFill>
              <a:latin typeface="Palatino Linotype"/>
            </a:endParaRPr>
          </a:p>
          <a:p>
            <a:pPr lvl="0" algn="just"/>
            <a:r>
              <a:rPr lang="ru-RU" sz="1800" b="1" dirty="0" err="1">
                <a:solidFill>
                  <a:schemeClr val="tx1"/>
                </a:solidFill>
                <a:latin typeface="Palatino Linotype"/>
              </a:rPr>
              <a:t>Науковий</a:t>
            </a:r>
            <a:r>
              <a:rPr lang="ru-RU" sz="1800" b="1" dirty="0">
                <a:solidFill>
                  <a:schemeClr val="tx1"/>
                </a:solidFill>
                <a:latin typeface="Palatino Linotype"/>
              </a:rPr>
              <a:t> </a:t>
            </a:r>
            <a:r>
              <a:rPr lang="ru-RU" sz="1800" b="1" dirty="0" err="1">
                <a:solidFill>
                  <a:schemeClr val="tx1"/>
                </a:solidFill>
                <a:latin typeface="Palatino Linotype"/>
              </a:rPr>
              <a:t>керівник</a:t>
            </a:r>
            <a:r>
              <a:rPr lang="ru-RU" sz="1800" b="1" dirty="0">
                <a:solidFill>
                  <a:schemeClr val="tx1"/>
                </a:solidFill>
                <a:latin typeface="Palatino Linotype"/>
              </a:rPr>
              <a:t>: </a:t>
            </a:r>
            <a:r>
              <a:rPr lang="ru-RU" sz="1800" dirty="0" err="1">
                <a:solidFill>
                  <a:schemeClr val="tx1"/>
                </a:solidFill>
                <a:latin typeface="Palatino Linotype"/>
              </a:rPr>
              <a:t>Рибенцева</a:t>
            </a:r>
            <a:r>
              <a:rPr lang="ru-RU" sz="1800" dirty="0">
                <a:solidFill>
                  <a:schemeClr val="tx1"/>
                </a:solidFill>
                <a:latin typeface="Palatino Linotype"/>
              </a:rPr>
              <a:t> </a:t>
            </a:r>
            <a:r>
              <a:rPr lang="ru-RU" sz="1800" dirty="0" err="1">
                <a:solidFill>
                  <a:schemeClr val="tx1"/>
                </a:solidFill>
                <a:latin typeface="Palatino Linotype"/>
              </a:rPr>
              <a:t>Альона</a:t>
            </a:r>
            <a:r>
              <a:rPr lang="ru-RU" sz="1800" dirty="0">
                <a:solidFill>
                  <a:schemeClr val="tx1"/>
                </a:solidFill>
                <a:latin typeface="Palatino Linotype"/>
              </a:rPr>
              <a:t> </a:t>
            </a:r>
            <a:r>
              <a:rPr lang="ru-RU" sz="1800" dirty="0" err="1">
                <a:solidFill>
                  <a:schemeClr val="tx1"/>
                </a:solidFill>
                <a:latin typeface="Palatino Linotype"/>
              </a:rPr>
              <a:t>Геннадіївна</a:t>
            </a:r>
            <a:r>
              <a:rPr lang="ru-RU" sz="1800" dirty="0">
                <a:solidFill>
                  <a:schemeClr val="tx1"/>
                </a:solidFill>
                <a:latin typeface="Palatino Linotype"/>
              </a:rPr>
              <a:t>, </a:t>
            </a:r>
            <a:r>
              <a:rPr lang="ru-RU" sz="1800" dirty="0" err="1">
                <a:solidFill>
                  <a:schemeClr val="tx1"/>
                </a:solidFill>
                <a:latin typeface="Palatino Linotype"/>
              </a:rPr>
              <a:t>вчителька</a:t>
            </a:r>
            <a:r>
              <a:rPr lang="ru-RU" sz="1800" dirty="0">
                <a:solidFill>
                  <a:schemeClr val="tx1"/>
                </a:solidFill>
                <a:latin typeface="Palatino Linotype"/>
              </a:rPr>
              <a:t> </a:t>
            </a:r>
            <a:r>
              <a:rPr lang="ru-RU" sz="1800" dirty="0" err="1">
                <a:solidFill>
                  <a:schemeClr val="tx1"/>
                </a:solidFill>
                <a:latin typeface="Palatino Linotype"/>
              </a:rPr>
              <a:t>фізики</a:t>
            </a:r>
            <a:r>
              <a:rPr lang="ru-RU" sz="1800" dirty="0">
                <a:solidFill>
                  <a:schemeClr val="tx1"/>
                </a:solidFill>
                <a:latin typeface="Palatino Linotype"/>
              </a:rPr>
              <a:t> та </a:t>
            </a:r>
            <a:r>
              <a:rPr lang="ru-RU" sz="1800" dirty="0" err="1">
                <a:solidFill>
                  <a:schemeClr val="tx1"/>
                </a:solidFill>
                <a:latin typeface="Palatino Linotype"/>
              </a:rPr>
              <a:t>астрономії</a:t>
            </a:r>
            <a:r>
              <a:rPr lang="ru-RU" sz="1800" dirty="0">
                <a:solidFill>
                  <a:schemeClr val="tx1"/>
                </a:solidFill>
                <a:latin typeface="Palatino Linotype"/>
              </a:rPr>
              <a:t>, </a:t>
            </a:r>
            <a:r>
              <a:rPr lang="ru-RU" sz="1800" dirty="0" err="1">
                <a:solidFill>
                  <a:schemeClr val="tx1"/>
                </a:solidFill>
                <a:latin typeface="Palatino Linotype"/>
              </a:rPr>
              <a:t>спеціаліст</a:t>
            </a:r>
            <a:r>
              <a:rPr lang="ru-RU" sz="1800" dirty="0">
                <a:solidFill>
                  <a:schemeClr val="tx1"/>
                </a:solidFill>
                <a:latin typeface="Palatino Linotype"/>
              </a:rPr>
              <a:t> </a:t>
            </a:r>
            <a:r>
              <a:rPr lang="ru-RU" sz="1800" dirty="0" err="1">
                <a:solidFill>
                  <a:schemeClr val="tx1"/>
                </a:solidFill>
                <a:latin typeface="Palatino Linotype"/>
              </a:rPr>
              <a:t>вищої</a:t>
            </a:r>
            <a:r>
              <a:rPr lang="ru-RU" sz="1800" dirty="0">
                <a:solidFill>
                  <a:schemeClr val="tx1"/>
                </a:solidFill>
                <a:latin typeface="Palatino Linotype"/>
              </a:rPr>
              <a:t> </a:t>
            </a:r>
            <a:r>
              <a:rPr lang="ru-RU" sz="1800" dirty="0" err="1">
                <a:solidFill>
                  <a:schemeClr val="tx1"/>
                </a:solidFill>
                <a:latin typeface="Palatino Linotype"/>
              </a:rPr>
              <a:t>категорії</a:t>
            </a:r>
            <a:r>
              <a:rPr lang="ru-RU" sz="1800" dirty="0">
                <a:solidFill>
                  <a:schemeClr val="tx1"/>
                </a:solidFill>
                <a:latin typeface="Palatino Linotype"/>
              </a:rPr>
              <a:t> </a:t>
            </a:r>
            <a:r>
              <a:rPr lang="ru-RU" sz="1800" dirty="0" err="1">
                <a:solidFill>
                  <a:schemeClr val="tx1"/>
                </a:solidFill>
                <a:latin typeface="Palatino Linotype"/>
              </a:rPr>
              <a:t>Барв</a:t>
            </a:r>
            <a:r>
              <a:rPr lang="en-US" sz="1800" dirty="0">
                <a:solidFill>
                  <a:schemeClr val="tx1"/>
                </a:solidFill>
                <a:latin typeface="Palatino Linotype"/>
              </a:rPr>
              <a:t>i</a:t>
            </a:r>
            <a:r>
              <a:rPr lang="ru-RU" sz="1800" dirty="0" err="1">
                <a:solidFill>
                  <a:schemeClr val="tx1"/>
                </a:solidFill>
                <a:latin typeface="Palatino Linotype"/>
              </a:rPr>
              <a:t>нк</a:t>
            </a:r>
            <a:r>
              <a:rPr lang="en-US" sz="1800" dirty="0">
                <a:solidFill>
                  <a:schemeClr val="tx1"/>
                </a:solidFill>
                <a:latin typeface="Palatino Linotype"/>
              </a:rPr>
              <a:t>i</a:t>
            </a:r>
            <a:r>
              <a:rPr lang="ru-RU" sz="1800" dirty="0" err="1">
                <a:solidFill>
                  <a:schemeClr val="tx1"/>
                </a:solidFill>
                <a:latin typeface="Palatino Linotype"/>
              </a:rPr>
              <a:t>вського</a:t>
            </a:r>
            <a:r>
              <a:rPr lang="ru-RU" sz="1800" dirty="0">
                <a:solidFill>
                  <a:schemeClr val="tx1"/>
                </a:solidFill>
                <a:latin typeface="Palatino Linotype"/>
              </a:rPr>
              <a:t> </a:t>
            </a:r>
            <a:r>
              <a:rPr lang="ru-RU" sz="1800" dirty="0" err="1">
                <a:solidFill>
                  <a:schemeClr val="tx1"/>
                </a:solidFill>
                <a:latin typeface="Palatino Linotype"/>
              </a:rPr>
              <a:t>ліцею</a:t>
            </a:r>
            <a:r>
              <a:rPr lang="ru-RU" sz="1800" dirty="0">
                <a:solidFill>
                  <a:schemeClr val="tx1"/>
                </a:solidFill>
                <a:latin typeface="Palatino Linotype"/>
              </a:rPr>
              <a:t> №1 </a:t>
            </a:r>
            <a:r>
              <a:rPr lang="ru-RU" sz="1800" dirty="0" err="1">
                <a:solidFill>
                  <a:schemeClr val="tx1"/>
                </a:solidFill>
                <a:latin typeface="Palatino Linotype"/>
              </a:rPr>
              <a:t>Барвінківської</a:t>
            </a:r>
            <a:r>
              <a:rPr lang="ru-RU" sz="1800" dirty="0">
                <a:solidFill>
                  <a:schemeClr val="tx1"/>
                </a:solidFill>
                <a:latin typeface="Palatino Linotype"/>
              </a:rPr>
              <a:t> </a:t>
            </a:r>
            <a:r>
              <a:rPr lang="ru-RU" sz="1800" dirty="0" err="1">
                <a:solidFill>
                  <a:schemeClr val="tx1"/>
                </a:solidFill>
                <a:latin typeface="Palatino Linotype"/>
              </a:rPr>
              <a:t>міської</a:t>
            </a:r>
            <a:r>
              <a:rPr lang="ru-RU" sz="1800" dirty="0">
                <a:solidFill>
                  <a:schemeClr val="tx1"/>
                </a:solidFill>
                <a:latin typeface="Palatino Linotype"/>
              </a:rPr>
              <a:t> </a:t>
            </a:r>
            <a:r>
              <a:rPr lang="ru-RU" sz="1800" dirty="0" err="1">
                <a:solidFill>
                  <a:schemeClr val="tx1"/>
                </a:solidFill>
                <a:latin typeface="Palatino Linotype"/>
              </a:rPr>
              <a:t>територіальної</a:t>
            </a:r>
            <a:r>
              <a:rPr lang="ru-RU" sz="1800" dirty="0">
                <a:solidFill>
                  <a:schemeClr val="tx1"/>
                </a:solidFill>
                <a:latin typeface="Palatino Linotype"/>
              </a:rPr>
              <a:t> </a:t>
            </a:r>
            <a:r>
              <a:rPr lang="ru-RU" sz="1800" dirty="0" err="1">
                <a:solidFill>
                  <a:schemeClr val="tx1"/>
                </a:solidFill>
                <a:latin typeface="Palatino Linotype"/>
              </a:rPr>
              <a:t>громади</a:t>
            </a:r>
            <a:r>
              <a:rPr lang="ru-RU" sz="1800" dirty="0">
                <a:solidFill>
                  <a:schemeClr val="tx1"/>
                </a:solidFill>
                <a:latin typeface="Palatino Linotype"/>
              </a:rPr>
              <a:t> </a:t>
            </a:r>
            <a:r>
              <a:rPr lang="ru-RU" sz="1800" dirty="0" err="1">
                <a:solidFill>
                  <a:schemeClr val="tx1"/>
                </a:solidFill>
                <a:latin typeface="Palatino Linotype"/>
              </a:rPr>
              <a:t>Ізюмського</a:t>
            </a:r>
            <a:r>
              <a:rPr lang="ru-RU" sz="1800" dirty="0">
                <a:solidFill>
                  <a:schemeClr val="tx1"/>
                </a:solidFill>
                <a:latin typeface="Palatino Linotype"/>
              </a:rPr>
              <a:t> району </a:t>
            </a:r>
            <a:r>
              <a:rPr lang="ru-RU" sz="1800" dirty="0" err="1">
                <a:solidFill>
                  <a:schemeClr val="tx1"/>
                </a:solidFill>
                <a:latin typeface="Palatino Linotype"/>
              </a:rPr>
              <a:t>Харківської</a:t>
            </a:r>
            <a:r>
              <a:rPr lang="ru-RU" sz="1800" dirty="0">
                <a:solidFill>
                  <a:schemeClr val="tx1"/>
                </a:solidFill>
                <a:latin typeface="Palatino Linotype"/>
              </a:rPr>
              <a:t> </a:t>
            </a:r>
            <a:r>
              <a:rPr lang="ru-RU" sz="1800" dirty="0" err="1">
                <a:solidFill>
                  <a:schemeClr val="tx1"/>
                </a:solidFill>
                <a:latin typeface="Palatino Linotype"/>
              </a:rPr>
              <a:t>області</a:t>
            </a:r>
            <a:endParaRPr lang="en-US" sz="1800" dirty="0">
              <a:solidFill>
                <a:schemeClr val="tx1"/>
              </a:solidFill>
              <a:latin typeface="Palatino Linotype"/>
            </a:endParaRPr>
          </a:p>
        </p:txBody>
      </p:sp>
      <p:sp>
        <p:nvSpPr>
          <p:cNvPr id="5" name="Прямоугольник 4"/>
          <p:cNvSpPr/>
          <p:nvPr/>
        </p:nvSpPr>
        <p:spPr>
          <a:xfrm>
            <a:off x="899592" y="485258"/>
            <a:ext cx="7200800" cy="923330"/>
          </a:xfrm>
          <a:prstGeom prst="rect">
            <a:avLst/>
          </a:prstGeom>
        </p:spPr>
        <p:txBody>
          <a:bodyPr wrap="square">
            <a:spAutoFit/>
          </a:bodyPr>
          <a:lstStyle/>
          <a:p>
            <a:pPr algn="ctr"/>
            <a:r>
              <a:rPr lang="ru-RU" dirty="0" err="1"/>
              <a:t>Міністерство</a:t>
            </a:r>
            <a:r>
              <a:rPr lang="ru-RU" dirty="0"/>
              <a:t> </a:t>
            </a:r>
            <a:r>
              <a:rPr lang="ru-RU" dirty="0" err="1"/>
              <a:t>освіти</a:t>
            </a:r>
            <a:r>
              <a:rPr lang="ru-RU" dirty="0"/>
              <a:t> і науки </a:t>
            </a:r>
            <a:r>
              <a:rPr lang="ru-RU" dirty="0" err="1"/>
              <a:t>України</a:t>
            </a:r>
            <a:r>
              <a:rPr lang="ru-RU" dirty="0"/>
              <a:t/>
            </a:r>
            <a:br>
              <a:rPr lang="ru-RU" dirty="0"/>
            </a:br>
            <a:r>
              <a:rPr lang="ru-RU" dirty="0"/>
              <a:t>Департамент науки і </a:t>
            </a:r>
            <a:r>
              <a:rPr lang="ru-RU" dirty="0" err="1"/>
              <a:t>освіти</a:t>
            </a:r>
            <a:r>
              <a:rPr lang="ru-RU" dirty="0"/>
              <a:t> </a:t>
            </a:r>
            <a:r>
              <a:rPr lang="ru-RU" dirty="0" err="1"/>
              <a:t>Харківської</a:t>
            </a:r>
            <a:r>
              <a:rPr lang="ru-RU" dirty="0"/>
              <a:t> </a:t>
            </a:r>
            <a:r>
              <a:rPr lang="ru-RU" dirty="0" err="1"/>
              <a:t>облдержадміністрації</a:t>
            </a:r>
            <a:r>
              <a:rPr lang="ru-RU" dirty="0"/>
              <a:t/>
            </a:r>
            <a:br>
              <a:rPr lang="ru-RU" dirty="0"/>
            </a:br>
            <a:r>
              <a:rPr lang="ru-RU" dirty="0" err="1"/>
              <a:t>Харківське</a:t>
            </a:r>
            <a:r>
              <a:rPr lang="ru-RU" dirty="0"/>
              <a:t> </a:t>
            </a:r>
            <a:r>
              <a:rPr lang="ru-RU" dirty="0" err="1"/>
              <a:t>територіальне</a:t>
            </a:r>
            <a:r>
              <a:rPr lang="ru-RU" dirty="0"/>
              <a:t> </a:t>
            </a:r>
            <a:r>
              <a:rPr lang="ru-RU" dirty="0" err="1"/>
              <a:t>відділення</a:t>
            </a:r>
            <a:r>
              <a:rPr lang="ru-RU" dirty="0"/>
              <a:t> МАН </a:t>
            </a:r>
            <a:r>
              <a:rPr lang="ru-RU" dirty="0" err="1"/>
              <a:t>України</a:t>
            </a:r>
            <a:endParaRPr lang="ru-RU" dirty="0"/>
          </a:p>
        </p:txBody>
      </p:sp>
    </p:spTree>
    <p:extLst>
      <p:ext uri="{BB962C8B-B14F-4D97-AF65-F5344CB8AC3E}">
        <p14:creationId xmlns:p14="http://schemas.microsoft.com/office/powerpoint/2010/main" val="228364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2" y="0"/>
            <a:ext cx="9165626" cy="6858000"/>
          </a:xfrm>
          <a:prstGeom prst="rect">
            <a:avLst/>
          </a:prstGeom>
        </p:spPr>
      </p:pic>
      <p:sp>
        <p:nvSpPr>
          <p:cNvPr id="2" name="Заголовок 1"/>
          <p:cNvSpPr>
            <a:spLocks noGrp="1"/>
          </p:cNvSpPr>
          <p:nvPr>
            <p:ph type="title"/>
          </p:nvPr>
        </p:nvSpPr>
        <p:spPr>
          <a:xfrm>
            <a:off x="467544" y="116632"/>
            <a:ext cx="3008313" cy="419646"/>
          </a:xfrm>
        </p:spPr>
        <p:txBody>
          <a:bodyPr/>
          <a:lstStyle/>
          <a:p>
            <a:r>
              <a:rPr lang="uk-UA" dirty="0" smtClean="0">
                <a:solidFill>
                  <a:schemeClr val="bg1"/>
                </a:solidFill>
              </a:rPr>
              <a:t>Парад планет </a:t>
            </a:r>
            <a:endParaRPr lang="ru-RU" dirty="0">
              <a:solidFill>
                <a:schemeClr val="bg1"/>
              </a:solidFill>
            </a:endParaRPr>
          </a:p>
        </p:txBody>
      </p:sp>
      <p:sp>
        <p:nvSpPr>
          <p:cNvPr id="3" name="Объект 2"/>
          <p:cNvSpPr>
            <a:spLocks noGrp="1"/>
          </p:cNvSpPr>
          <p:nvPr>
            <p:ph idx="1"/>
          </p:nvPr>
        </p:nvSpPr>
        <p:spPr>
          <a:xfrm>
            <a:off x="3424586" y="260648"/>
            <a:ext cx="5688632" cy="6408712"/>
          </a:xfrm>
        </p:spPr>
        <p:style>
          <a:lnRef idx="2">
            <a:schemeClr val="accent5"/>
          </a:lnRef>
          <a:fillRef idx="1">
            <a:schemeClr val="lt1"/>
          </a:fillRef>
          <a:effectRef idx="0">
            <a:schemeClr val="accent5"/>
          </a:effectRef>
          <a:fontRef idx="minor">
            <a:schemeClr val="dk1"/>
          </a:fontRef>
        </p:style>
        <p:txBody>
          <a:bodyPr>
            <a:noAutofit/>
          </a:bodyPr>
          <a:lstStyle/>
          <a:p>
            <a:pPr algn="just"/>
            <a:r>
              <a:rPr lang="ru-RU" sz="1200" b="1" dirty="0" err="1" smtClean="0"/>
              <a:t>Малий</a:t>
            </a:r>
            <a:r>
              <a:rPr lang="ru-RU" sz="1200" b="1" dirty="0" smtClean="0"/>
              <a:t> парад</a:t>
            </a:r>
            <a:r>
              <a:rPr lang="ru-RU" sz="1200" dirty="0" smtClean="0"/>
              <a:t> — </a:t>
            </a:r>
            <a:r>
              <a:rPr lang="ru-RU" sz="1200" dirty="0" err="1" smtClean="0"/>
              <a:t>астрономічне</a:t>
            </a:r>
            <a:r>
              <a:rPr lang="ru-RU" sz="1200" dirty="0" smtClean="0"/>
              <a:t> </a:t>
            </a:r>
            <a:r>
              <a:rPr lang="ru-RU" sz="1200" dirty="0" err="1" smtClean="0"/>
              <a:t>явище</a:t>
            </a:r>
            <a:r>
              <a:rPr lang="ru-RU" sz="1200" dirty="0" smtClean="0"/>
              <a:t>, </a:t>
            </a:r>
            <a:r>
              <a:rPr lang="ru-RU" sz="1200" dirty="0" err="1" smtClean="0"/>
              <a:t>під</a:t>
            </a:r>
            <a:r>
              <a:rPr lang="ru-RU" sz="1200" dirty="0" smtClean="0"/>
              <a:t> час </a:t>
            </a:r>
            <a:r>
              <a:rPr lang="ru-RU" sz="1200" dirty="0" err="1" smtClean="0"/>
              <a:t>якого</a:t>
            </a:r>
            <a:r>
              <a:rPr lang="ru-RU" sz="1200" dirty="0" smtClean="0"/>
              <a:t> </a:t>
            </a:r>
            <a:r>
              <a:rPr lang="ru-RU" sz="1200" dirty="0" err="1" smtClean="0"/>
              <a:t>чотири</a:t>
            </a:r>
            <a:r>
              <a:rPr lang="ru-RU" sz="1200" dirty="0" smtClean="0"/>
              <a:t> </a:t>
            </a:r>
            <a:r>
              <a:rPr lang="ru-RU" sz="1200" dirty="0" err="1" smtClean="0"/>
              <a:t>планети</a:t>
            </a:r>
            <a:r>
              <a:rPr lang="ru-RU" sz="1200" dirty="0" smtClean="0"/>
              <a:t> </a:t>
            </a:r>
            <a:r>
              <a:rPr lang="ru-RU" sz="1200" dirty="0" err="1" smtClean="0"/>
              <a:t>виявляються</a:t>
            </a:r>
            <a:r>
              <a:rPr lang="ru-RU" sz="1200" dirty="0" smtClean="0"/>
              <a:t> по один </a:t>
            </a:r>
            <a:r>
              <a:rPr lang="ru-RU" sz="1200" dirty="0" err="1" smtClean="0"/>
              <a:t>бік</a:t>
            </a:r>
            <a:r>
              <a:rPr lang="ru-RU" sz="1200" dirty="0" smtClean="0"/>
              <a:t> </a:t>
            </a:r>
            <a:r>
              <a:rPr lang="ru-RU" sz="1200" dirty="0" err="1" smtClean="0"/>
              <a:t>від</a:t>
            </a:r>
            <a:r>
              <a:rPr lang="ru-RU" sz="1200" dirty="0" smtClean="0"/>
              <a:t> </a:t>
            </a:r>
            <a:r>
              <a:rPr lang="ru-RU" sz="1200" dirty="0" err="1" smtClean="0"/>
              <a:t>Сонця</a:t>
            </a:r>
            <a:r>
              <a:rPr lang="ru-RU" sz="1200" dirty="0" smtClean="0"/>
              <a:t> в невеликому </a:t>
            </a:r>
            <a:r>
              <a:rPr lang="ru-RU" sz="1200" dirty="0" err="1" smtClean="0"/>
              <a:t>секторі</a:t>
            </a:r>
            <a:r>
              <a:rPr lang="ru-RU" sz="1200" dirty="0" smtClean="0"/>
              <a:t>.</a:t>
            </a:r>
          </a:p>
          <a:p>
            <a:pPr algn="just"/>
            <a:r>
              <a:rPr lang="ru-RU" sz="1200" b="1" dirty="0" smtClean="0"/>
              <a:t>Великий парад</a:t>
            </a:r>
            <a:r>
              <a:rPr lang="ru-RU" sz="1200" dirty="0" smtClean="0"/>
              <a:t> — </a:t>
            </a:r>
            <a:r>
              <a:rPr lang="ru-RU" sz="1200" dirty="0" err="1" smtClean="0"/>
              <a:t>астрономічне</a:t>
            </a:r>
            <a:r>
              <a:rPr lang="ru-RU" sz="1200" dirty="0" smtClean="0"/>
              <a:t> </a:t>
            </a:r>
            <a:r>
              <a:rPr lang="ru-RU" sz="1200" dirty="0" err="1" smtClean="0"/>
              <a:t>явище</a:t>
            </a:r>
            <a:r>
              <a:rPr lang="ru-RU" sz="1200" dirty="0" smtClean="0"/>
              <a:t>, </a:t>
            </a:r>
            <a:r>
              <a:rPr lang="ru-RU" sz="1200" dirty="0" err="1" smtClean="0"/>
              <a:t>під</a:t>
            </a:r>
            <a:r>
              <a:rPr lang="ru-RU" sz="1200" dirty="0" smtClean="0"/>
              <a:t> час </a:t>
            </a:r>
            <a:r>
              <a:rPr lang="ru-RU" sz="1200" dirty="0" err="1" smtClean="0"/>
              <a:t>якого</a:t>
            </a:r>
            <a:r>
              <a:rPr lang="ru-RU" sz="1200" dirty="0" smtClean="0"/>
              <a:t> </a:t>
            </a:r>
            <a:r>
              <a:rPr lang="ru-RU" sz="1200" dirty="0" err="1" smtClean="0"/>
              <a:t>шість</a:t>
            </a:r>
            <a:r>
              <a:rPr lang="ru-RU" sz="1200" dirty="0" smtClean="0"/>
              <a:t> планет </a:t>
            </a:r>
            <a:r>
              <a:rPr lang="ru-RU" sz="1200" dirty="0" err="1" smtClean="0"/>
              <a:t>виявляються</a:t>
            </a:r>
            <a:r>
              <a:rPr lang="ru-RU" sz="1200" dirty="0" smtClean="0"/>
              <a:t> по один </a:t>
            </a:r>
            <a:r>
              <a:rPr lang="ru-RU" sz="1200" dirty="0" err="1" smtClean="0"/>
              <a:t>бік</a:t>
            </a:r>
            <a:r>
              <a:rPr lang="ru-RU" sz="1200" dirty="0" smtClean="0"/>
              <a:t> </a:t>
            </a:r>
            <a:r>
              <a:rPr lang="ru-RU" sz="1200" dirty="0" err="1" smtClean="0"/>
              <a:t>від</a:t>
            </a:r>
            <a:r>
              <a:rPr lang="ru-RU" sz="1200" dirty="0" smtClean="0"/>
              <a:t> </a:t>
            </a:r>
            <a:r>
              <a:rPr lang="ru-RU" sz="1200" dirty="0" err="1" smtClean="0"/>
              <a:t>Сонця</a:t>
            </a:r>
            <a:r>
              <a:rPr lang="ru-RU" sz="1200" dirty="0" smtClean="0"/>
              <a:t> в невеликому </a:t>
            </a:r>
            <a:r>
              <a:rPr lang="ru-RU" sz="1200" dirty="0" err="1" smtClean="0"/>
              <a:t>секторі</a:t>
            </a:r>
            <a:r>
              <a:rPr lang="ru-RU" sz="1200" dirty="0" smtClean="0"/>
              <a:t>.</a:t>
            </a:r>
          </a:p>
          <a:p>
            <a:pPr algn="just"/>
            <a:r>
              <a:rPr lang="ru-RU" sz="1200" b="1" dirty="0" err="1" smtClean="0"/>
              <a:t>Повний</a:t>
            </a:r>
            <a:r>
              <a:rPr lang="ru-RU" sz="1200" b="1" dirty="0" smtClean="0"/>
              <a:t> парад</a:t>
            </a:r>
            <a:r>
              <a:rPr lang="ru-RU" sz="1200" dirty="0" smtClean="0"/>
              <a:t> — </a:t>
            </a:r>
            <a:r>
              <a:rPr lang="ru-RU" sz="1200" dirty="0" err="1" smtClean="0"/>
              <a:t>астрономічне</a:t>
            </a:r>
            <a:r>
              <a:rPr lang="ru-RU" sz="1200" dirty="0" smtClean="0"/>
              <a:t> </a:t>
            </a:r>
            <a:r>
              <a:rPr lang="ru-RU" sz="1200" dirty="0" err="1" smtClean="0"/>
              <a:t>явище</a:t>
            </a:r>
            <a:r>
              <a:rPr lang="ru-RU" sz="1200" dirty="0" smtClean="0"/>
              <a:t>, </a:t>
            </a:r>
            <a:r>
              <a:rPr lang="ru-RU" sz="1200" dirty="0" err="1" smtClean="0"/>
              <a:t>під</a:t>
            </a:r>
            <a:r>
              <a:rPr lang="ru-RU" sz="1200" dirty="0" smtClean="0"/>
              <a:t> час </a:t>
            </a:r>
            <a:r>
              <a:rPr lang="ru-RU" sz="1200" dirty="0" err="1" smtClean="0"/>
              <a:t>якого</a:t>
            </a:r>
            <a:r>
              <a:rPr lang="ru-RU" sz="1200" dirty="0" smtClean="0"/>
              <a:t> </a:t>
            </a:r>
            <a:r>
              <a:rPr lang="ru-RU" sz="1200" dirty="0" err="1" smtClean="0"/>
              <a:t>всі</a:t>
            </a:r>
            <a:r>
              <a:rPr lang="ru-RU" sz="1200" dirty="0" smtClean="0"/>
              <a:t> </a:t>
            </a:r>
            <a:r>
              <a:rPr lang="ru-RU" sz="1200" dirty="0" err="1" smtClean="0"/>
              <a:t>планети</a:t>
            </a:r>
            <a:r>
              <a:rPr lang="ru-RU" sz="1200" dirty="0" smtClean="0"/>
              <a:t> </a:t>
            </a:r>
            <a:r>
              <a:rPr lang="ru-RU" sz="1200" dirty="0" err="1" smtClean="0"/>
              <a:t>виявляються</a:t>
            </a:r>
            <a:r>
              <a:rPr lang="ru-RU" sz="1200" dirty="0" smtClean="0"/>
              <a:t> по один </a:t>
            </a:r>
            <a:r>
              <a:rPr lang="ru-RU" sz="1200" dirty="0" err="1" smtClean="0"/>
              <a:t>бік</a:t>
            </a:r>
            <a:r>
              <a:rPr lang="ru-RU" sz="1200" dirty="0" smtClean="0"/>
              <a:t> </a:t>
            </a:r>
            <a:r>
              <a:rPr lang="ru-RU" sz="1200" dirty="0" err="1" smtClean="0"/>
              <a:t>від</a:t>
            </a:r>
            <a:r>
              <a:rPr lang="ru-RU" sz="1200" dirty="0" smtClean="0"/>
              <a:t> </a:t>
            </a:r>
            <a:r>
              <a:rPr lang="ru-RU" sz="1200" dirty="0" err="1" smtClean="0"/>
              <a:t>Сонця</a:t>
            </a:r>
            <a:r>
              <a:rPr lang="ru-RU" sz="1200" dirty="0" smtClean="0"/>
              <a:t> в невеликому </a:t>
            </a:r>
            <a:r>
              <a:rPr lang="ru-RU" sz="1200" dirty="0" err="1" smtClean="0"/>
              <a:t>секторі</a:t>
            </a:r>
            <a:r>
              <a:rPr lang="ru-RU" sz="1200" dirty="0" smtClean="0"/>
              <a:t>.</a:t>
            </a:r>
          </a:p>
          <a:p>
            <a:pPr algn="just"/>
            <a:r>
              <a:rPr lang="ru-RU" sz="1200" dirty="0" err="1" smtClean="0"/>
              <a:t>Сполучення</a:t>
            </a:r>
            <a:r>
              <a:rPr lang="ru-RU" sz="1200" dirty="0" smtClean="0"/>
              <a:t> </a:t>
            </a:r>
            <a:r>
              <a:rPr lang="ru-RU" sz="1200" dirty="0" err="1" smtClean="0"/>
              <a:t>Юпітера</a:t>
            </a:r>
            <a:r>
              <a:rPr lang="ru-RU" sz="1200" dirty="0" smtClean="0"/>
              <a:t> (</a:t>
            </a:r>
            <a:r>
              <a:rPr lang="ru-RU" sz="1200" dirty="0" err="1" smtClean="0"/>
              <a:t>праворуч</a:t>
            </a:r>
            <a:r>
              <a:rPr lang="ru-RU" sz="1200" dirty="0" smtClean="0"/>
              <a:t>) і </a:t>
            </a:r>
            <a:r>
              <a:rPr lang="ru-RU" sz="1200" dirty="0" err="1" smtClean="0"/>
              <a:t>Венери</a:t>
            </a:r>
            <a:r>
              <a:rPr lang="ru-RU" sz="1200" dirty="0" smtClean="0"/>
              <a:t> (</a:t>
            </a:r>
            <a:r>
              <a:rPr lang="ru-RU" sz="1200" dirty="0" err="1" smtClean="0"/>
              <a:t>ліворуч</a:t>
            </a:r>
            <a:r>
              <a:rPr lang="ru-RU" sz="1200" dirty="0" smtClean="0"/>
              <a:t>) </a:t>
            </a:r>
            <a:r>
              <a:rPr lang="ru-RU" sz="1200" dirty="0" err="1" smtClean="0"/>
              <a:t>поруч</a:t>
            </a:r>
            <a:r>
              <a:rPr lang="ru-RU" sz="1200" dirty="0" smtClean="0"/>
              <a:t> з </a:t>
            </a:r>
            <a:r>
              <a:rPr lang="ru-RU" sz="1200" dirty="0" err="1" smtClean="0"/>
              <a:t>Місяцем</a:t>
            </a:r>
            <a:r>
              <a:rPr lang="ru-RU" sz="1200" dirty="0" smtClean="0"/>
              <a:t>. </a:t>
            </a:r>
            <a:r>
              <a:rPr lang="ru-RU" sz="1200" dirty="0" err="1" smtClean="0"/>
              <a:t>Також</a:t>
            </a:r>
            <a:r>
              <a:rPr lang="ru-RU" sz="1200" dirty="0" smtClean="0"/>
              <a:t> </a:t>
            </a:r>
            <a:r>
              <a:rPr lang="ru-RU" sz="1200" dirty="0" err="1" smtClean="0"/>
              <a:t>розрізняються</a:t>
            </a:r>
            <a:r>
              <a:rPr lang="ru-RU" sz="1200" dirty="0" smtClean="0"/>
              <a:t> «</a:t>
            </a:r>
            <a:r>
              <a:rPr lang="ru-RU" sz="1200" dirty="0" err="1" smtClean="0"/>
              <a:t>видимі</a:t>
            </a:r>
            <a:r>
              <a:rPr lang="ru-RU" sz="1200" dirty="0" smtClean="0"/>
              <a:t>» і «</a:t>
            </a:r>
            <a:r>
              <a:rPr lang="ru-RU" sz="1200" dirty="0" err="1" smtClean="0"/>
              <a:t>невидимі</a:t>
            </a:r>
            <a:r>
              <a:rPr lang="ru-RU" sz="1200" dirty="0" smtClean="0"/>
              <a:t>» </a:t>
            </a:r>
            <a:r>
              <a:rPr lang="ru-RU" sz="1200" dirty="0" err="1" smtClean="0"/>
              <a:t>паради</a:t>
            </a:r>
            <a:r>
              <a:rPr lang="ru-RU" sz="1200" dirty="0" smtClean="0"/>
              <a:t> планет </a:t>
            </a:r>
            <a:r>
              <a:rPr lang="ru-RU" sz="1200" dirty="0" err="1" smtClean="0"/>
              <a:t>сонячної</a:t>
            </a:r>
            <a:r>
              <a:rPr lang="ru-RU" sz="1200" dirty="0" smtClean="0"/>
              <a:t> </a:t>
            </a:r>
            <a:r>
              <a:rPr lang="ru-RU" sz="1200" dirty="0" err="1" smtClean="0"/>
              <a:t>системи</a:t>
            </a:r>
            <a:r>
              <a:rPr lang="ru-RU" sz="1200" dirty="0" smtClean="0"/>
              <a:t>:</a:t>
            </a:r>
          </a:p>
          <a:p>
            <a:pPr algn="just"/>
            <a:r>
              <a:rPr lang="ru-RU" sz="1200" dirty="0" err="1" smtClean="0"/>
              <a:t>Видимим</a:t>
            </a:r>
            <a:r>
              <a:rPr lang="ru-RU" sz="1200" dirty="0" smtClean="0"/>
              <a:t> парадом планет </a:t>
            </a:r>
            <a:r>
              <a:rPr lang="ru-RU" sz="1200" dirty="0" err="1" smtClean="0"/>
              <a:t>називається</a:t>
            </a:r>
            <a:r>
              <a:rPr lang="ru-RU" sz="1200" dirty="0" smtClean="0"/>
              <a:t> </a:t>
            </a:r>
            <a:r>
              <a:rPr lang="ru-RU" sz="1200" dirty="0" err="1" smtClean="0"/>
              <a:t>планетна</a:t>
            </a:r>
            <a:r>
              <a:rPr lang="ru-RU" sz="1200" dirty="0" smtClean="0"/>
              <a:t> </a:t>
            </a:r>
            <a:r>
              <a:rPr lang="ru-RU" sz="1200" dirty="0" err="1" smtClean="0"/>
              <a:t>конфігурація</a:t>
            </a:r>
            <a:r>
              <a:rPr lang="ru-RU" sz="1200" dirty="0" smtClean="0"/>
              <a:t>, коли </a:t>
            </a:r>
            <a:r>
              <a:rPr lang="ru-RU" sz="1200" dirty="0" err="1" smtClean="0"/>
              <a:t>п'ять</a:t>
            </a:r>
            <a:r>
              <a:rPr lang="ru-RU" sz="1200" dirty="0" smtClean="0"/>
              <a:t> </a:t>
            </a:r>
            <a:r>
              <a:rPr lang="ru-RU" sz="1200" dirty="0" err="1" smtClean="0"/>
              <a:t>яскравих</a:t>
            </a:r>
            <a:r>
              <a:rPr lang="ru-RU" sz="1200" dirty="0" smtClean="0"/>
              <a:t> планет </a:t>
            </a:r>
            <a:r>
              <a:rPr lang="ru-RU" sz="1200" dirty="0" err="1" smtClean="0"/>
              <a:t>Сонячної</a:t>
            </a:r>
            <a:r>
              <a:rPr lang="ru-RU" sz="1200" dirty="0" smtClean="0"/>
              <a:t> </a:t>
            </a:r>
            <a:r>
              <a:rPr lang="ru-RU" sz="1200" dirty="0" err="1" smtClean="0"/>
              <a:t>системи</a:t>
            </a:r>
            <a:r>
              <a:rPr lang="ru-RU" sz="1200" dirty="0" smtClean="0"/>
              <a:t> (</a:t>
            </a:r>
            <a:r>
              <a:rPr lang="ru-RU" sz="1200" dirty="0" err="1" smtClean="0"/>
              <a:t>Меркурій</a:t>
            </a:r>
            <a:r>
              <a:rPr lang="ru-RU" sz="1200" dirty="0" smtClean="0"/>
              <a:t>, Венера, Марс, </a:t>
            </a:r>
            <a:r>
              <a:rPr lang="ru-RU" sz="1200" dirty="0" err="1" smtClean="0"/>
              <a:t>Юпітер</a:t>
            </a:r>
            <a:r>
              <a:rPr lang="ru-RU" sz="1200" dirty="0" smtClean="0"/>
              <a:t> і Сатурн) у </a:t>
            </a:r>
            <a:r>
              <a:rPr lang="ru-RU" sz="1200" dirty="0" err="1" smtClean="0"/>
              <a:t>своєму</a:t>
            </a:r>
            <a:r>
              <a:rPr lang="ru-RU" sz="1200" dirty="0" smtClean="0"/>
              <a:t> </a:t>
            </a:r>
            <a:r>
              <a:rPr lang="ru-RU" sz="1200" dirty="0" err="1" smtClean="0"/>
              <a:t>русі</a:t>
            </a:r>
            <a:r>
              <a:rPr lang="ru-RU" sz="1200" dirty="0" smtClean="0"/>
              <a:t> по небу </a:t>
            </a:r>
            <a:r>
              <a:rPr lang="ru-RU" sz="1200" dirty="0" err="1" smtClean="0"/>
              <a:t>підходять</a:t>
            </a:r>
            <a:r>
              <a:rPr lang="ru-RU" sz="1200" dirty="0" smtClean="0"/>
              <a:t> один до одного на </a:t>
            </a:r>
            <a:r>
              <a:rPr lang="ru-RU" sz="1200" dirty="0" err="1" smtClean="0"/>
              <a:t>близьку</a:t>
            </a:r>
            <a:r>
              <a:rPr lang="ru-RU" sz="1200" dirty="0" smtClean="0"/>
              <a:t> </a:t>
            </a:r>
            <a:r>
              <a:rPr lang="ru-RU" sz="1200" dirty="0" err="1" smtClean="0"/>
              <a:t>відстань</a:t>
            </a:r>
            <a:r>
              <a:rPr lang="ru-RU" sz="1200" dirty="0" smtClean="0"/>
              <a:t> і </a:t>
            </a:r>
            <a:r>
              <a:rPr lang="ru-RU" sz="1200" dirty="0" err="1" smtClean="0"/>
              <a:t>стають</a:t>
            </a:r>
            <a:r>
              <a:rPr lang="ru-RU" sz="1200" dirty="0" smtClean="0"/>
              <a:t> </a:t>
            </a:r>
            <a:r>
              <a:rPr lang="ru-RU" sz="1200" dirty="0" err="1" smtClean="0"/>
              <a:t>видні</a:t>
            </a:r>
            <a:r>
              <a:rPr lang="ru-RU" sz="1200" dirty="0" smtClean="0"/>
              <a:t> в один час в невеликому </a:t>
            </a:r>
            <a:r>
              <a:rPr lang="ru-RU" sz="1200" dirty="0" err="1" smtClean="0"/>
              <a:t>секторі</a:t>
            </a:r>
            <a:r>
              <a:rPr lang="ru-RU" sz="1200" dirty="0" smtClean="0"/>
              <a:t> (10 — 40 </a:t>
            </a:r>
            <a:r>
              <a:rPr lang="ru-RU" sz="1200" dirty="0" err="1" smtClean="0"/>
              <a:t>градусів</a:t>
            </a:r>
            <a:r>
              <a:rPr lang="ru-RU" sz="1200" dirty="0" smtClean="0"/>
              <a:t>) неба.</a:t>
            </a:r>
          </a:p>
          <a:p>
            <a:pPr algn="just"/>
            <a:r>
              <a:rPr lang="ru-RU" sz="1200" dirty="0" smtClean="0"/>
              <a:t>Для того, </a:t>
            </a:r>
            <a:r>
              <a:rPr lang="ru-RU" sz="1200" dirty="0" err="1" smtClean="0"/>
              <a:t>щоб</a:t>
            </a:r>
            <a:r>
              <a:rPr lang="ru-RU" sz="1200" dirty="0" smtClean="0"/>
              <a:t> </a:t>
            </a:r>
            <a:r>
              <a:rPr lang="ru-RU" sz="1200" dirty="0" err="1" smtClean="0"/>
              <a:t>всі</a:t>
            </a:r>
            <a:r>
              <a:rPr lang="ru-RU" sz="1200" dirty="0" smtClean="0"/>
              <a:t> </a:t>
            </a:r>
            <a:r>
              <a:rPr lang="ru-RU" sz="1200" dirty="0" err="1" smtClean="0"/>
              <a:t>п'ять</a:t>
            </a:r>
            <a:r>
              <a:rPr lang="ru-RU" sz="1200" dirty="0" smtClean="0"/>
              <a:t> </a:t>
            </a:r>
            <a:r>
              <a:rPr lang="ru-RU" sz="1200" dirty="0" err="1" smtClean="0"/>
              <a:t>яскравих</a:t>
            </a:r>
            <a:r>
              <a:rPr lang="ru-RU" sz="1200" dirty="0" smtClean="0"/>
              <a:t> планет </a:t>
            </a:r>
            <a:r>
              <a:rPr lang="ru-RU" sz="1200" dirty="0" err="1" smtClean="0"/>
              <a:t>були</a:t>
            </a:r>
            <a:r>
              <a:rPr lang="ru-RU" sz="1200" dirty="0" smtClean="0"/>
              <a:t> </a:t>
            </a:r>
            <a:r>
              <a:rPr lang="ru-RU" sz="1200" dirty="0" err="1" smtClean="0"/>
              <a:t>видимі</a:t>
            </a:r>
            <a:r>
              <a:rPr lang="ru-RU" sz="1200" dirty="0" smtClean="0"/>
              <a:t> </a:t>
            </a:r>
            <a:r>
              <a:rPr lang="ru-RU" sz="1200" dirty="0" err="1" smtClean="0"/>
              <a:t>одночасно</a:t>
            </a:r>
            <a:r>
              <a:rPr lang="ru-RU" sz="1200" dirty="0" smtClean="0"/>
              <a:t>, </a:t>
            </a:r>
            <a:r>
              <a:rPr lang="ru-RU" sz="1200" dirty="0" err="1" smtClean="0"/>
              <a:t>неодмінно</a:t>
            </a:r>
            <a:r>
              <a:rPr lang="ru-RU" sz="1200" dirty="0" smtClean="0"/>
              <a:t> </a:t>
            </a:r>
            <a:r>
              <a:rPr lang="ru-RU" sz="1200" dirty="0" err="1" smtClean="0"/>
              <a:t>має</a:t>
            </a:r>
            <a:r>
              <a:rPr lang="ru-RU" sz="1200" dirty="0" smtClean="0"/>
              <a:t> бути </a:t>
            </a:r>
            <a:r>
              <a:rPr lang="ru-RU" sz="1200" dirty="0" err="1" smtClean="0"/>
              <a:t>виконана</a:t>
            </a:r>
            <a:r>
              <a:rPr lang="ru-RU" sz="1200" dirty="0" smtClean="0"/>
              <a:t> </a:t>
            </a:r>
            <a:r>
              <a:rPr lang="ru-RU" sz="1200" dirty="0" err="1" smtClean="0"/>
              <a:t>умова</a:t>
            </a:r>
            <a:r>
              <a:rPr lang="ru-RU" sz="1200" dirty="0" smtClean="0"/>
              <a:t>, </a:t>
            </a:r>
            <a:r>
              <a:rPr lang="ru-RU" sz="1200" dirty="0" err="1" smtClean="0"/>
              <a:t>щоб</a:t>
            </a:r>
            <a:r>
              <a:rPr lang="ru-RU" sz="1200" dirty="0" smtClean="0"/>
              <a:t> Марс, </a:t>
            </a:r>
            <a:r>
              <a:rPr lang="ru-RU" sz="1200" dirty="0" err="1" smtClean="0"/>
              <a:t>Юпітер</a:t>
            </a:r>
            <a:r>
              <a:rPr lang="ru-RU" sz="1200" dirty="0" smtClean="0"/>
              <a:t> і Сатурн </a:t>
            </a:r>
            <a:r>
              <a:rPr lang="ru-RU" sz="1200" dirty="0" err="1" smtClean="0"/>
              <a:t>мали</a:t>
            </a:r>
            <a:r>
              <a:rPr lang="ru-RU" sz="1200" dirty="0" smtClean="0"/>
              <a:t> </a:t>
            </a:r>
            <a:r>
              <a:rPr lang="ru-RU" sz="1200" dirty="0" err="1" smtClean="0"/>
              <a:t>приблизно</a:t>
            </a:r>
            <a:r>
              <a:rPr lang="ru-RU" sz="1200" dirty="0" smtClean="0"/>
              <a:t> </a:t>
            </a:r>
            <a:r>
              <a:rPr lang="ru-RU" sz="1200" dirty="0" err="1" smtClean="0"/>
              <a:t>однакову</a:t>
            </a:r>
            <a:r>
              <a:rPr lang="ru-RU" sz="1200" dirty="0" smtClean="0"/>
              <a:t> </a:t>
            </a:r>
            <a:r>
              <a:rPr lang="ru-RU" sz="1200" dirty="0" err="1" smtClean="0"/>
              <a:t>довготу</a:t>
            </a:r>
            <a:r>
              <a:rPr lang="ru-RU" sz="1200" dirty="0" smtClean="0"/>
              <a:t> і </a:t>
            </a:r>
            <a:r>
              <a:rPr lang="ru-RU" sz="1200" dirty="0" err="1" smtClean="0"/>
              <a:t>були</a:t>
            </a:r>
            <a:r>
              <a:rPr lang="ru-RU" sz="1200" dirty="0" smtClean="0"/>
              <a:t> </a:t>
            </a:r>
            <a:r>
              <a:rPr lang="ru-RU" sz="1200" dirty="0" err="1" smtClean="0"/>
              <a:t>видимі</a:t>
            </a:r>
            <a:r>
              <a:rPr lang="ru-RU" sz="1200" dirty="0" smtClean="0"/>
              <a:t> </a:t>
            </a:r>
            <a:r>
              <a:rPr lang="ru-RU" sz="1200" dirty="0" err="1" smtClean="0"/>
              <a:t>біля</a:t>
            </a:r>
            <a:r>
              <a:rPr lang="ru-RU" sz="1200" dirty="0" smtClean="0"/>
              <a:t> </a:t>
            </a:r>
            <a:r>
              <a:rPr lang="ru-RU" sz="1200" dirty="0" err="1" smtClean="0"/>
              <a:t>внутрішніх</a:t>
            </a:r>
            <a:r>
              <a:rPr lang="ru-RU" sz="1200" dirty="0" smtClean="0"/>
              <a:t> планет, а </a:t>
            </a:r>
            <a:r>
              <a:rPr lang="ru-RU" sz="1200" dirty="0" err="1" smtClean="0"/>
              <a:t>Меркурій</a:t>
            </a:r>
            <a:r>
              <a:rPr lang="ru-RU" sz="1200" dirty="0" smtClean="0"/>
              <a:t> і Венера </a:t>
            </a:r>
            <a:r>
              <a:rPr lang="ru-RU" sz="1200" dirty="0" err="1" smtClean="0"/>
              <a:t>знаходилися</a:t>
            </a:r>
            <a:r>
              <a:rPr lang="ru-RU" sz="1200" dirty="0" smtClean="0"/>
              <a:t> в </a:t>
            </a:r>
            <a:r>
              <a:rPr lang="ru-RU" sz="1200" dirty="0" err="1" smtClean="0"/>
              <a:t>східній</a:t>
            </a:r>
            <a:r>
              <a:rPr lang="ru-RU" sz="1200" dirty="0" smtClean="0"/>
              <a:t> </a:t>
            </a:r>
            <a:r>
              <a:rPr lang="ru-RU" sz="1200" dirty="0" err="1" smtClean="0"/>
              <a:t>елонгації</a:t>
            </a:r>
            <a:r>
              <a:rPr lang="ru-RU" sz="1200" dirty="0" smtClean="0"/>
              <a:t> </a:t>
            </a:r>
            <a:r>
              <a:rPr lang="ru-RU" sz="1200" dirty="0" err="1" smtClean="0"/>
              <a:t>від</a:t>
            </a:r>
            <a:r>
              <a:rPr lang="ru-RU" sz="1200" dirty="0" smtClean="0"/>
              <a:t> </a:t>
            </a:r>
            <a:r>
              <a:rPr lang="ru-RU" sz="1200" dirty="0" err="1" smtClean="0"/>
              <a:t>Сонця</a:t>
            </a:r>
            <a:r>
              <a:rPr lang="ru-RU" sz="1200" dirty="0" smtClean="0"/>
              <a:t> </a:t>
            </a:r>
            <a:r>
              <a:rPr lang="ru-RU" sz="1200" dirty="0" err="1" smtClean="0"/>
              <a:t>навесні</a:t>
            </a:r>
            <a:r>
              <a:rPr lang="ru-RU" sz="1200" dirty="0" smtClean="0"/>
              <a:t>, і в </a:t>
            </a:r>
            <a:r>
              <a:rPr lang="ru-RU" sz="1200" dirty="0" err="1" smtClean="0"/>
              <a:t>західній</a:t>
            </a:r>
            <a:r>
              <a:rPr lang="ru-RU" sz="1200" dirty="0" smtClean="0"/>
              <a:t> </a:t>
            </a:r>
            <a:r>
              <a:rPr lang="ru-RU" sz="1200" dirty="0" err="1" smtClean="0"/>
              <a:t>елонгації</a:t>
            </a:r>
            <a:r>
              <a:rPr lang="ru-RU" sz="1200" dirty="0" smtClean="0"/>
              <a:t> ― </a:t>
            </a:r>
            <a:r>
              <a:rPr lang="ru-RU" sz="1200" dirty="0" err="1" smtClean="0"/>
              <a:t>восени</a:t>
            </a:r>
            <a:r>
              <a:rPr lang="ru-RU" sz="1200" dirty="0" smtClean="0"/>
              <a:t> (для </a:t>
            </a:r>
            <a:r>
              <a:rPr lang="ru-RU" sz="1200" dirty="0" err="1" smtClean="0"/>
              <a:t>північної</a:t>
            </a:r>
            <a:r>
              <a:rPr lang="ru-RU" sz="1200" dirty="0" smtClean="0"/>
              <a:t> </a:t>
            </a:r>
            <a:r>
              <a:rPr lang="ru-RU" sz="1200" dirty="0" err="1" smtClean="0"/>
              <a:t>півкулі</a:t>
            </a:r>
            <a:r>
              <a:rPr lang="ru-RU" sz="1200" dirty="0" smtClean="0"/>
              <a:t> </a:t>
            </a:r>
            <a:r>
              <a:rPr lang="ru-RU" sz="1200" dirty="0" err="1" smtClean="0"/>
              <a:t>Землі</a:t>
            </a:r>
            <a:r>
              <a:rPr lang="ru-RU" sz="1200" dirty="0" smtClean="0"/>
              <a:t> і для </a:t>
            </a:r>
            <a:r>
              <a:rPr lang="ru-RU" sz="1200" dirty="0" err="1" smtClean="0"/>
              <a:t>середніх</a:t>
            </a:r>
            <a:r>
              <a:rPr lang="ru-RU" sz="1200" dirty="0" smtClean="0"/>
              <a:t> широт). </a:t>
            </a:r>
            <a:r>
              <a:rPr lang="ru-RU" sz="1200" dirty="0" err="1" smtClean="0"/>
              <a:t>Саме</a:t>
            </a:r>
            <a:r>
              <a:rPr lang="ru-RU" sz="1200" dirty="0" smtClean="0"/>
              <a:t> в </a:t>
            </a:r>
            <a:r>
              <a:rPr lang="ru-RU" sz="1200" dirty="0" err="1" smtClean="0"/>
              <a:t>такі</a:t>
            </a:r>
            <a:r>
              <a:rPr lang="ru-RU" sz="1200" dirty="0" smtClean="0"/>
              <a:t> </a:t>
            </a:r>
            <a:r>
              <a:rPr lang="ru-RU" sz="1200" dirty="0" err="1" smtClean="0"/>
              <a:t>елонгації</a:t>
            </a:r>
            <a:r>
              <a:rPr lang="ru-RU" sz="1200" dirty="0" smtClean="0"/>
              <a:t> </a:t>
            </a:r>
            <a:r>
              <a:rPr lang="ru-RU" sz="1200" dirty="0" err="1" smtClean="0"/>
              <a:t>Меркурій</a:t>
            </a:r>
            <a:r>
              <a:rPr lang="ru-RU" sz="1200" dirty="0" smtClean="0"/>
              <a:t> </a:t>
            </a:r>
            <a:r>
              <a:rPr lang="ru-RU" sz="1200" dirty="0" err="1" smtClean="0"/>
              <a:t>може</a:t>
            </a:r>
            <a:r>
              <a:rPr lang="ru-RU" sz="1200" dirty="0" smtClean="0"/>
              <a:t> </a:t>
            </a:r>
            <a:r>
              <a:rPr lang="ru-RU" sz="1200" dirty="0" err="1" smtClean="0"/>
              <a:t>спостерігатися</a:t>
            </a:r>
            <a:r>
              <a:rPr lang="ru-RU" sz="1200" dirty="0" smtClean="0"/>
              <a:t> </a:t>
            </a:r>
            <a:r>
              <a:rPr lang="ru-RU" sz="1200" dirty="0" err="1" smtClean="0"/>
              <a:t>досить</a:t>
            </a:r>
            <a:r>
              <a:rPr lang="ru-RU" sz="1200" dirty="0" smtClean="0"/>
              <a:t> </a:t>
            </a:r>
            <a:r>
              <a:rPr lang="ru-RU" sz="1200" dirty="0" err="1" smtClean="0"/>
              <a:t>тривалий</a:t>
            </a:r>
            <a:r>
              <a:rPr lang="ru-RU" sz="1200" dirty="0" smtClean="0"/>
              <a:t> час. </a:t>
            </a:r>
            <a:r>
              <a:rPr lang="ru-RU" sz="1200" dirty="0" err="1" smtClean="0"/>
              <a:t>Менш</a:t>
            </a:r>
            <a:r>
              <a:rPr lang="ru-RU" sz="1200" dirty="0" smtClean="0"/>
              <a:t> </a:t>
            </a:r>
            <a:r>
              <a:rPr lang="ru-RU" sz="1200" dirty="0" err="1" smtClean="0"/>
              <a:t>жорсткі</a:t>
            </a:r>
            <a:r>
              <a:rPr lang="ru-RU" sz="1200" dirty="0" smtClean="0"/>
              <a:t> </a:t>
            </a:r>
            <a:r>
              <a:rPr lang="ru-RU" sz="1200" dirty="0" err="1" smtClean="0"/>
              <a:t>умови</a:t>
            </a:r>
            <a:r>
              <a:rPr lang="ru-RU" sz="1200" dirty="0" smtClean="0"/>
              <a:t> </a:t>
            </a:r>
            <a:r>
              <a:rPr lang="ru-RU" sz="1200" dirty="0" err="1" smtClean="0"/>
              <a:t>видимості</a:t>
            </a:r>
            <a:r>
              <a:rPr lang="ru-RU" sz="1200" dirty="0" smtClean="0"/>
              <a:t> у </a:t>
            </a:r>
            <a:r>
              <a:rPr lang="ru-RU" sz="1200" dirty="0" err="1" smtClean="0"/>
              <a:t>Венери</a:t>
            </a:r>
            <a:r>
              <a:rPr lang="ru-RU" sz="1200" dirty="0" smtClean="0"/>
              <a:t>, </a:t>
            </a:r>
            <a:r>
              <a:rPr lang="ru-RU" sz="1200" dirty="0" err="1" smtClean="0"/>
              <a:t>бо</a:t>
            </a:r>
            <a:r>
              <a:rPr lang="ru-RU" sz="1200" dirty="0" smtClean="0"/>
              <a:t> </a:t>
            </a:r>
            <a:r>
              <a:rPr lang="ru-RU" sz="1200" dirty="0" err="1" smtClean="0"/>
              <a:t>її</a:t>
            </a:r>
            <a:r>
              <a:rPr lang="ru-RU" sz="1200" dirty="0" smtClean="0"/>
              <a:t> максимальна </a:t>
            </a:r>
            <a:r>
              <a:rPr lang="ru-RU" sz="1200" dirty="0" err="1" smtClean="0"/>
              <a:t>елонгація</a:t>
            </a:r>
            <a:r>
              <a:rPr lang="ru-RU" sz="1200" dirty="0" smtClean="0"/>
              <a:t> становить 48 </a:t>
            </a:r>
            <a:r>
              <a:rPr lang="ru-RU" sz="1200" dirty="0" err="1" smtClean="0"/>
              <a:t>градусів</a:t>
            </a:r>
            <a:r>
              <a:rPr lang="ru-RU" sz="1200" dirty="0" smtClean="0"/>
              <a:t> (у </a:t>
            </a:r>
            <a:r>
              <a:rPr lang="ru-RU" sz="1200" dirty="0" err="1" smtClean="0"/>
              <a:t>Меркурія</a:t>
            </a:r>
            <a:r>
              <a:rPr lang="ru-RU" sz="1200" dirty="0" smtClean="0"/>
              <a:t> вона становить 28 </a:t>
            </a:r>
            <a:r>
              <a:rPr lang="ru-RU" sz="1200" dirty="0" err="1" smtClean="0"/>
              <a:t>градусів</a:t>
            </a:r>
            <a:r>
              <a:rPr lang="ru-RU" sz="1200" dirty="0" smtClean="0"/>
              <a:t>).</a:t>
            </a:r>
          </a:p>
          <a:p>
            <a:pPr algn="just"/>
            <a:r>
              <a:rPr lang="ru-RU" sz="1200" dirty="0" smtClean="0"/>
              <a:t>Парад планет </a:t>
            </a:r>
            <a:r>
              <a:rPr lang="ru-RU" sz="1200" dirty="0" err="1" smtClean="0"/>
              <a:t>можна</a:t>
            </a:r>
            <a:r>
              <a:rPr lang="ru-RU" sz="1200" dirty="0" smtClean="0"/>
              <a:t> </a:t>
            </a:r>
            <a:r>
              <a:rPr lang="ru-RU" sz="1200" dirty="0" err="1" smtClean="0"/>
              <a:t>спостерігати</a:t>
            </a:r>
            <a:r>
              <a:rPr lang="ru-RU" sz="1200" dirty="0" smtClean="0"/>
              <a:t> </a:t>
            </a:r>
            <a:r>
              <a:rPr lang="ru-RU" sz="1200" dirty="0" err="1" smtClean="0"/>
              <a:t>або</a:t>
            </a:r>
            <a:r>
              <a:rPr lang="ru-RU" sz="1200" dirty="0" smtClean="0"/>
              <a:t> </a:t>
            </a:r>
            <a:r>
              <a:rPr lang="ru-RU" sz="1200" dirty="0" err="1" smtClean="0"/>
              <a:t>ввечері</a:t>
            </a:r>
            <a:r>
              <a:rPr lang="ru-RU" sz="1200" dirty="0" smtClean="0"/>
              <a:t>, </a:t>
            </a:r>
            <a:r>
              <a:rPr lang="ru-RU" sz="1200" dirty="0" err="1" smtClean="0"/>
              <a:t>або</a:t>
            </a:r>
            <a:r>
              <a:rPr lang="ru-RU" sz="1200" dirty="0" smtClean="0"/>
              <a:t> </a:t>
            </a:r>
            <a:r>
              <a:rPr lang="ru-RU" sz="1200" dirty="0" err="1" smtClean="0"/>
              <a:t>вранці</a:t>
            </a:r>
            <a:r>
              <a:rPr lang="ru-RU" sz="1200" dirty="0" smtClean="0"/>
              <a:t>. </a:t>
            </a:r>
            <a:r>
              <a:rPr lang="ru-RU" sz="1200" dirty="0" err="1" smtClean="0"/>
              <a:t>Міні</a:t>
            </a:r>
            <a:r>
              <a:rPr lang="ru-RU" sz="1200" dirty="0" smtClean="0"/>
              <a:t>-парад планет за </a:t>
            </a:r>
            <a:r>
              <a:rPr lang="ru-RU" sz="1200" dirty="0" err="1" smtClean="0"/>
              <a:t>участю</a:t>
            </a:r>
            <a:r>
              <a:rPr lang="ru-RU" sz="1200" dirty="0" smtClean="0"/>
              <a:t> </a:t>
            </a:r>
            <a:r>
              <a:rPr lang="ru-RU" sz="1200" dirty="0" err="1" smtClean="0"/>
              <a:t>чотирьох</a:t>
            </a:r>
            <a:r>
              <a:rPr lang="ru-RU" sz="1200" dirty="0" smtClean="0"/>
              <a:t> планет </a:t>
            </a:r>
            <a:r>
              <a:rPr lang="ru-RU" sz="1200" dirty="0" err="1" smtClean="0"/>
              <a:t>відбувається</a:t>
            </a:r>
            <a:r>
              <a:rPr lang="ru-RU" sz="1200" dirty="0" smtClean="0"/>
              <a:t> </a:t>
            </a:r>
            <a:r>
              <a:rPr lang="ru-RU" sz="1200" dirty="0" err="1" smtClean="0"/>
              <a:t>частіше</a:t>
            </a:r>
            <a:r>
              <a:rPr lang="ru-RU" sz="1200" dirty="0" smtClean="0"/>
              <a:t>, а </a:t>
            </a:r>
            <a:r>
              <a:rPr lang="ru-RU" sz="1200" dirty="0" err="1" smtClean="0"/>
              <a:t>міні-паради</a:t>
            </a:r>
            <a:r>
              <a:rPr lang="ru-RU" sz="1200" dirty="0" smtClean="0"/>
              <a:t> планет за </a:t>
            </a:r>
            <a:r>
              <a:rPr lang="ru-RU" sz="1200" dirty="0" err="1" smtClean="0"/>
              <a:t>участю</a:t>
            </a:r>
            <a:r>
              <a:rPr lang="ru-RU" sz="1200" dirty="0" smtClean="0"/>
              <a:t> </a:t>
            </a:r>
            <a:r>
              <a:rPr lang="ru-RU" sz="1200" dirty="0" err="1" smtClean="0"/>
              <a:t>трьох</a:t>
            </a:r>
            <a:r>
              <a:rPr lang="ru-RU" sz="1200" dirty="0" smtClean="0"/>
              <a:t> планет </a:t>
            </a:r>
            <a:r>
              <a:rPr lang="ru-RU" sz="1200" dirty="0" err="1" smtClean="0"/>
              <a:t>можна</a:t>
            </a:r>
            <a:r>
              <a:rPr lang="ru-RU" sz="1200" dirty="0" smtClean="0"/>
              <a:t> </a:t>
            </a:r>
            <a:r>
              <a:rPr lang="ru-RU" sz="1200" dirty="0" err="1" smtClean="0"/>
              <a:t>спостерігати</a:t>
            </a:r>
            <a:r>
              <a:rPr lang="ru-RU" sz="1200" dirty="0" smtClean="0"/>
              <a:t> </a:t>
            </a:r>
            <a:r>
              <a:rPr lang="ru-RU" sz="1200" dirty="0" err="1" smtClean="0"/>
              <a:t>щорічно</a:t>
            </a:r>
            <a:r>
              <a:rPr lang="ru-RU" sz="1200" dirty="0" smtClean="0"/>
              <a:t> (</a:t>
            </a:r>
            <a:r>
              <a:rPr lang="ru-RU" sz="1200" dirty="0" err="1" smtClean="0"/>
              <a:t>або</a:t>
            </a:r>
            <a:r>
              <a:rPr lang="ru-RU" sz="1200" dirty="0" smtClean="0"/>
              <a:t> </a:t>
            </a:r>
            <a:r>
              <a:rPr lang="ru-RU" sz="1200" dirty="0" err="1" smtClean="0"/>
              <a:t>навіть</a:t>
            </a:r>
            <a:r>
              <a:rPr lang="ru-RU" sz="1200" dirty="0" smtClean="0"/>
              <a:t> два рази в </a:t>
            </a:r>
            <a:r>
              <a:rPr lang="ru-RU" sz="1200" dirty="0" err="1" smtClean="0"/>
              <a:t>році</a:t>
            </a:r>
            <a:r>
              <a:rPr lang="ru-RU" sz="1200" dirty="0" smtClean="0"/>
              <a:t>), </a:t>
            </a:r>
            <a:r>
              <a:rPr lang="ru-RU" sz="1200" dirty="0" err="1" smtClean="0"/>
              <a:t>проте</a:t>
            </a:r>
            <a:r>
              <a:rPr lang="ru-RU" sz="1200" dirty="0" smtClean="0"/>
              <a:t> </a:t>
            </a:r>
            <a:r>
              <a:rPr lang="ru-RU" sz="1200" dirty="0" err="1" smtClean="0"/>
              <a:t>умови</a:t>
            </a:r>
            <a:r>
              <a:rPr lang="ru-RU" sz="1200" dirty="0" smtClean="0"/>
              <a:t> </a:t>
            </a:r>
            <a:r>
              <a:rPr lang="ru-RU" sz="1200" dirty="0" err="1" smtClean="0"/>
              <a:t>їх</a:t>
            </a:r>
            <a:r>
              <a:rPr lang="ru-RU" sz="1200" dirty="0" smtClean="0"/>
              <a:t> </a:t>
            </a:r>
            <a:r>
              <a:rPr lang="ru-RU" sz="1200" dirty="0" err="1" smtClean="0"/>
              <a:t>видимості</a:t>
            </a:r>
            <a:r>
              <a:rPr lang="ru-RU" sz="1200" dirty="0" smtClean="0"/>
              <a:t> не </a:t>
            </a:r>
            <a:r>
              <a:rPr lang="ru-RU" sz="1200" dirty="0" err="1" smtClean="0"/>
              <a:t>однакові</a:t>
            </a:r>
            <a:r>
              <a:rPr lang="ru-RU" sz="1200" dirty="0" smtClean="0"/>
              <a:t> для </a:t>
            </a:r>
            <a:r>
              <a:rPr lang="ru-RU" sz="1200" dirty="0" err="1" smtClean="0"/>
              <a:t>різних</a:t>
            </a:r>
            <a:r>
              <a:rPr lang="ru-RU" sz="1200" dirty="0" smtClean="0"/>
              <a:t> широт </a:t>
            </a:r>
            <a:r>
              <a:rPr lang="ru-RU" sz="1200" dirty="0" err="1" smtClean="0"/>
              <a:t>Землі</a:t>
            </a:r>
            <a:r>
              <a:rPr lang="ru-RU" sz="1200" dirty="0" smtClean="0"/>
              <a:t>. Так, </a:t>
            </a:r>
            <a:r>
              <a:rPr lang="ru-RU" sz="1200" dirty="0" err="1" smtClean="0"/>
              <a:t>наприклад</a:t>
            </a:r>
            <a:r>
              <a:rPr lang="ru-RU" sz="1200" dirty="0" smtClean="0"/>
              <a:t>, парад з 4 </a:t>
            </a:r>
            <a:r>
              <a:rPr lang="ru-RU" sz="1200" dirty="0" err="1" smtClean="0"/>
              <a:t>яскравих</a:t>
            </a:r>
            <a:r>
              <a:rPr lang="ru-RU" sz="1200" dirty="0" smtClean="0"/>
              <a:t> планет (Сатурн не брав участь у </a:t>
            </a:r>
            <a:r>
              <a:rPr lang="ru-RU" sz="1200" dirty="0" err="1" smtClean="0"/>
              <a:t>параді</a:t>
            </a:r>
            <a:r>
              <a:rPr lang="ru-RU" sz="1200" dirty="0" smtClean="0"/>
              <a:t>) в </a:t>
            </a:r>
            <a:r>
              <a:rPr lang="ru-RU" sz="1200" dirty="0" err="1" smtClean="0"/>
              <a:t>травні</a:t>
            </a:r>
            <a:r>
              <a:rPr lang="ru-RU" sz="1200" dirty="0" smtClean="0"/>
              <a:t> 2011 року, коли Венера, </a:t>
            </a:r>
            <a:r>
              <a:rPr lang="ru-RU" sz="1200" dirty="0" err="1" smtClean="0"/>
              <a:t>Меркурій</a:t>
            </a:r>
            <a:r>
              <a:rPr lang="ru-RU" sz="1200" dirty="0" smtClean="0"/>
              <a:t>, Марс і </a:t>
            </a:r>
            <a:r>
              <a:rPr lang="ru-RU" sz="1200" dirty="0" err="1" smtClean="0"/>
              <a:t>Юпітер</a:t>
            </a:r>
            <a:r>
              <a:rPr lang="ru-RU" sz="1200" dirty="0" smtClean="0"/>
              <a:t> </a:t>
            </a:r>
            <a:r>
              <a:rPr lang="ru-RU" sz="1200" dirty="0" err="1" smtClean="0"/>
              <a:t>зібралися</a:t>
            </a:r>
            <a:r>
              <a:rPr lang="ru-RU" sz="1200" dirty="0" smtClean="0"/>
              <a:t> в </a:t>
            </a:r>
            <a:r>
              <a:rPr lang="ru-RU" sz="1200" dirty="0" err="1" smtClean="0"/>
              <a:t>секторі</a:t>
            </a:r>
            <a:r>
              <a:rPr lang="ru-RU" sz="1200" dirty="0" smtClean="0"/>
              <a:t> величиною </a:t>
            </a:r>
            <a:r>
              <a:rPr lang="ru-RU" sz="1200" dirty="0" err="1" smtClean="0"/>
              <a:t>менше</a:t>
            </a:r>
            <a:r>
              <a:rPr lang="ru-RU" sz="1200" dirty="0" smtClean="0"/>
              <a:t> 10 </a:t>
            </a:r>
            <a:r>
              <a:rPr lang="ru-RU" sz="1200" dirty="0" err="1" smtClean="0"/>
              <a:t>градусів</a:t>
            </a:r>
            <a:r>
              <a:rPr lang="ru-RU" sz="1200" dirty="0" smtClean="0"/>
              <a:t>, </a:t>
            </a:r>
            <a:r>
              <a:rPr lang="ru-RU" sz="1200" dirty="0" err="1" smtClean="0"/>
              <a:t>можна</a:t>
            </a:r>
            <a:r>
              <a:rPr lang="ru-RU" sz="1200" dirty="0" smtClean="0"/>
              <a:t> </a:t>
            </a:r>
            <a:r>
              <a:rPr lang="ru-RU" sz="1200" dirty="0" err="1" smtClean="0"/>
              <a:t>було</a:t>
            </a:r>
            <a:r>
              <a:rPr lang="ru-RU" sz="1200" dirty="0" smtClean="0"/>
              <a:t> </a:t>
            </a:r>
            <a:r>
              <a:rPr lang="ru-RU" sz="1200" dirty="0" err="1" smtClean="0"/>
              <a:t>спостерігати</a:t>
            </a:r>
            <a:r>
              <a:rPr lang="ru-RU" sz="1200" dirty="0" smtClean="0"/>
              <a:t> в </a:t>
            </a:r>
            <a:r>
              <a:rPr lang="ru-RU" sz="1200" dirty="0" err="1" smtClean="0"/>
              <a:t>досвітніх</a:t>
            </a:r>
            <a:r>
              <a:rPr lang="ru-RU" sz="1200" dirty="0" smtClean="0"/>
              <a:t> </a:t>
            </a:r>
            <a:r>
              <a:rPr lang="ru-RU" sz="1200" dirty="0" err="1" smtClean="0"/>
              <a:t>сутінках</a:t>
            </a:r>
            <a:r>
              <a:rPr lang="ru-RU" sz="1200" dirty="0" smtClean="0"/>
              <a:t>, за </a:t>
            </a:r>
            <a:r>
              <a:rPr lang="ru-RU" sz="1200" dirty="0" err="1" smtClean="0"/>
              <a:t>півгодини</a:t>
            </a:r>
            <a:r>
              <a:rPr lang="ru-RU" sz="1200" dirty="0" smtClean="0"/>
              <a:t> до сходу </a:t>
            </a:r>
            <a:r>
              <a:rPr lang="ru-RU" sz="1200" dirty="0" err="1" smtClean="0"/>
              <a:t>Сонця</a:t>
            </a:r>
            <a:r>
              <a:rPr lang="ru-RU" sz="1200" dirty="0" smtClean="0"/>
              <a:t>. </a:t>
            </a:r>
            <a:r>
              <a:rPr lang="ru-RU" sz="1200" dirty="0" err="1" smtClean="0"/>
              <a:t>Міні</a:t>
            </a:r>
            <a:r>
              <a:rPr lang="ru-RU" sz="1200" dirty="0" smtClean="0"/>
              <a:t>-парад планет (</a:t>
            </a:r>
            <a:r>
              <a:rPr lang="ru-RU" sz="1200" dirty="0" err="1" smtClean="0"/>
              <a:t>хоча</a:t>
            </a:r>
            <a:r>
              <a:rPr lang="ru-RU" sz="1200" dirty="0" smtClean="0"/>
              <a:t> парадом </a:t>
            </a:r>
            <a:r>
              <a:rPr lang="ru-RU" sz="1200" dirty="0" err="1" smtClean="0"/>
              <a:t>його</a:t>
            </a:r>
            <a:r>
              <a:rPr lang="ru-RU" sz="1200" dirty="0" smtClean="0"/>
              <a:t> </a:t>
            </a:r>
            <a:r>
              <a:rPr lang="ru-RU" sz="1200" dirty="0" err="1" smtClean="0"/>
              <a:t>можна</a:t>
            </a:r>
            <a:r>
              <a:rPr lang="ru-RU" sz="1200" dirty="0" smtClean="0"/>
              <a:t> </a:t>
            </a:r>
            <a:r>
              <a:rPr lang="ru-RU" sz="1200" dirty="0" err="1" smtClean="0"/>
              <a:t>назвати</a:t>
            </a:r>
            <a:r>
              <a:rPr lang="ru-RU" sz="1200" dirty="0" smtClean="0"/>
              <a:t> з натяжкою, </a:t>
            </a:r>
            <a:r>
              <a:rPr lang="ru-RU" sz="1200" dirty="0" err="1" smtClean="0"/>
              <a:t>бо</a:t>
            </a:r>
            <a:r>
              <a:rPr lang="ru-RU" sz="1200" dirty="0" smtClean="0"/>
              <a:t> сектор </a:t>
            </a:r>
            <a:r>
              <a:rPr lang="ru-RU" sz="1200" dirty="0" err="1" smtClean="0"/>
              <a:t>їх</a:t>
            </a:r>
            <a:r>
              <a:rPr lang="ru-RU" sz="1200" dirty="0" smtClean="0"/>
              <a:t> </a:t>
            </a:r>
            <a:r>
              <a:rPr lang="ru-RU" sz="1200" dirty="0" err="1" smtClean="0"/>
              <a:t>видимості</a:t>
            </a:r>
            <a:r>
              <a:rPr lang="ru-RU" sz="1200" dirty="0" smtClean="0"/>
              <a:t> становив </a:t>
            </a:r>
            <a:r>
              <a:rPr lang="ru-RU" sz="1200" dirty="0" err="1" smtClean="0"/>
              <a:t>більше</a:t>
            </a:r>
            <a:r>
              <a:rPr lang="ru-RU" sz="1200" dirty="0" smtClean="0"/>
              <a:t> 90 </a:t>
            </a:r>
            <a:r>
              <a:rPr lang="ru-RU" sz="1200" dirty="0" err="1" smtClean="0"/>
              <a:t>градусів</a:t>
            </a:r>
            <a:r>
              <a:rPr lang="ru-RU" sz="1200" dirty="0" smtClean="0"/>
              <a:t>), </a:t>
            </a:r>
            <a:r>
              <a:rPr lang="ru-RU" sz="1200" dirty="0" err="1" smtClean="0"/>
              <a:t>можна</a:t>
            </a:r>
            <a:r>
              <a:rPr lang="ru-RU" sz="1200" dirty="0" smtClean="0"/>
              <a:t> </a:t>
            </a:r>
            <a:r>
              <a:rPr lang="ru-RU" sz="1200" dirty="0" err="1" smtClean="0"/>
              <a:t>було</a:t>
            </a:r>
            <a:r>
              <a:rPr lang="ru-RU" sz="1200" dirty="0" smtClean="0"/>
              <a:t> </a:t>
            </a:r>
            <a:r>
              <a:rPr lang="ru-RU" sz="1200" dirty="0" err="1" smtClean="0"/>
              <a:t>спостерігати</a:t>
            </a:r>
            <a:r>
              <a:rPr lang="ru-RU" sz="1200" dirty="0" smtClean="0"/>
              <a:t> в </a:t>
            </a:r>
            <a:r>
              <a:rPr lang="ru-RU" sz="1200" dirty="0" err="1" smtClean="0"/>
              <a:t>середині</a:t>
            </a:r>
            <a:r>
              <a:rPr lang="ru-RU" sz="1200" dirty="0" smtClean="0"/>
              <a:t> </a:t>
            </a:r>
            <a:r>
              <a:rPr lang="ru-RU" sz="1200" dirty="0" err="1" smtClean="0"/>
              <a:t>жовтня</a:t>
            </a:r>
            <a:r>
              <a:rPr lang="ru-RU" sz="1200" dirty="0" smtClean="0"/>
              <a:t> 2009 року. </a:t>
            </a:r>
            <a:r>
              <a:rPr lang="ru-RU" sz="1200" dirty="0" err="1" smtClean="0"/>
              <a:t>Видимі</a:t>
            </a:r>
            <a:r>
              <a:rPr lang="ru-RU" sz="1200" dirty="0" smtClean="0"/>
              <a:t> </a:t>
            </a:r>
            <a:r>
              <a:rPr lang="ru-RU" sz="1200" dirty="0" err="1" smtClean="0"/>
              <a:t>паради</a:t>
            </a:r>
            <a:r>
              <a:rPr lang="ru-RU" sz="1200" dirty="0" smtClean="0"/>
              <a:t> планет за </a:t>
            </a:r>
            <a:r>
              <a:rPr lang="ru-RU" sz="1200" dirty="0" err="1" smtClean="0"/>
              <a:t>участю</a:t>
            </a:r>
            <a:r>
              <a:rPr lang="ru-RU" sz="1200" dirty="0" smtClean="0"/>
              <a:t> </a:t>
            </a:r>
            <a:r>
              <a:rPr lang="ru-RU" sz="1200" dirty="0" err="1" smtClean="0"/>
              <a:t>п'яти</a:t>
            </a:r>
            <a:r>
              <a:rPr lang="ru-RU" sz="1200" dirty="0" smtClean="0"/>
              <a:t> </a:t>
            </a:r>
            <a:r>
              <a:rPr lang="ru-RU" sz="1200" dirty="0" err="1" smtClean="0"/>
              <a:t>яскравих</a:t>
            </a:r>
            <a:r>
              <a:rPr lang="ru-RU" sz="1200" dirty="0" smtClean="0"/>
              <a:t> планет </a:t>
            </a:r>
            <a:r>
              <a:rPr lang="ru-RU" sz="1200" dirty="0" err="1" smtClean="0"/>
              <a:t>відбуваються</a:t>
            </a:r>
            <a:r>
              <a:rPr lang="ru-RU" sz="1200" dirty="0" smtClean="0"/>
              <a:t> не </a:t>
            </a:r>
            <a:r>
              <a:rPr lang="ru-RU" sz="1200" dirty="0" err="1" smtClean="0"/>
              <a:t>частіше</a:t>
            </a:r>
            <a:r>
              <a:rPr lang="ru-RU" sz="1200" dirty="0" smtClean="0"/>
              <a:t>, </a:t>
            </a:r>
            <a:r>
              <a:rPr lang="ru-RU" sz="1200" dirty="0" err="1" smtClean="0"/>
              <a:t>ніж</a:t>
            </a:r>
            <a:r>
              <a:rPr lang="ru-RU" sz="1200" dirty="0" smtClean="0"/>
              <a:t> раз в 18-20 </a:t>
            </a:r>
            <a:r>
              <a:rPr lang="ru-RU" sz="1200" dirty="0" err="1" smtClean="0"/>
              <a:t>років</a:t>
            </a:r>
            <a:r>
              <a:rPr lang="ru-RU" sz="1200" dirty="0" smtClean="0"/>
              <a:t>, і </a:t>
            </a:r>
            <a:r>
              <a:rPr lang="ru-RU" sz="1200" dirty="0" err="1" smtClean="0"/>
              <a:t>наступний</a:t>
            </a:r>
            <a:r>
              <a:rPr lang="ru-RU" sz="1200" dirty="0" smtClean="0"/>
              <a:t> </a:t>
            </a:r>
            <a:r>
              <a:rPr lang="ru-RU" sz="1200" dirty="0" err="1" smtClean="0"/>
              <a:t>тісний</a:t>
            </a:r>
            <a:r>
              <a:rPr lang="ru-RU" sz="1200" dirty="0" smtClean="0"/>
              <a:t> парад з 5 планет в </a:t>
            </a:r>
            <a:r>
              <a:rPr lang="ru-RU" sz="1200" dirty="0" err="1" smtClean="0"/>
              <a:t>секторі</a:t>
            </a:r>
            <a:r>
              <a:rPr lang="ru-RU" sz="1200" dirty="0" smtClean="0"/>
              <a:t> 38 </a:t>
            </a:r>
            <a:r>
              <a:rPr lang="ru-RU" sz="1200" dirty="0" err="1" smtClean="0"/>
              <a:t>градусів</a:t>
            </a:r>
            <a:r>
              <a:rPr lang="ru-RU" sz="1200" dirty="0" smtClean="0"/>
              <a:t> </a:t>
            </a:r>
            <a:r>
              <a:rPr lang="ru-RU" sz="1200" dirty="0" err="1" smtClean="0"/>
              <a:t>був</a:t>
            </a:r>
            <a:r>
              <a:rPr lang="ru-RU" sz="1200" dirty="0" smtClean="0"/>
              <a:t> в </a:t>
            </a:r>
            <a:r>
              <a:rPr lang="ru-RU" sz="1200" dirty="0" err="1" smtClean="0"/>
              <a:t>березні</a:t>
            </a:r>
            <a:r>
              <a:rPr lang="ru-RU" sz="1200" dirty="0" smtClean="0"/>
              <a:t> 2022 року, але </a:t>
            </a:r>
            <a:r>
              <a:rPr lang="ru-RU" sz="1200" dirty="0" err="1" smtClean="0"/>
              <a:t>умови</a:t>
            </a:r>
            <a:r>
              <a:rPr lang="ru-RU" sz="1200" dirty="0" smtClean="0"/>
              <a:t> </a:t>
            </a:r>
            <a:r>
              <a:rPr lang="ru-RU" sz="1200" dirty="0" err="1" smtClean="0"/>
              <a:t>видимості</a:t>
            </a:r>
            <a:r>
              <a:rPr lang="ru-RU" sz="1200" dirty="0" smtClean="0"/>
              <a:t> </a:t>
            </a:r>
            <a:r>
              <a:rPr lang="ru-RU" sz="1200" dirty="0" err="1" smtClean="0"/>
              <a:t>його</a:t>
            </a:r>
            <a:r>
              <a:rPr lang="ru-RU" sz="1200" dirty="0" smtClean="0"/>
              <a:t> </a:t>
            </a:r>
            <a:r>
              <a:rPr lang="ru-RU" sz="1200" dirty="0" err="1" smtClean="0"/>
              <a:t>були</a:t>
            </a:r>
            <a:r>
              <a:rPr lang="ru-RU" sz="1200" dirty="0" smtClean="0"/>
              <a:t> </a:t>
            </a:r>
            <a:r>
              <a:rPr lang="ru-RU" sz="1200" dirty="0" err="1" smtClean="0"/>
              <a:t>несприятливі</a:t>
            </a:r>
            <a:r>
              <a:rPr lang="ru-RU" sz="1200" dirty="0" smtClean="0"/>
              <a:t> для </a:t>
            </a:r>
            <a:r>
              <a:rPr lang="ru-RU" sz="1200" dirty="0" err="1" smtClean="0"/>
              <a:t>жителів</a:t>
            </a:r>
            <a:r>
              <a:rPr lang="ru-RU" sz="1200" dirty="0" smtClean="0"/>
              <a:t> </a:t>
            </a:r>
            <a:r>
              <a:rPr lang="ru-RU" sz="1200" dirty="0" err="1" smtClean="0"/>
              <a:t>України</a:t>
            </a:r>
            <a:r>
              <a:rPr lang="ru-RU" sz="1200" dirty="0" smtClean="0"/>
              <a:t>.</a:t>
            </a:r>
          </a:p>
          <a:p>
            <a:pPr algn="just"/>
            <a:endParaRPr lang="ru-RU" sz="1200" dirty="0" smtClean="0"/>
          </a:p>
          <a:p>
            <a:endParaRPr lang="ru-RU" sz="1200" dirty="0" smtClean="0"/>
          </a:p>
          <a:p>
            <a:endParaRPr lang="ru-RU" sz="1200" dirty="0"/>
          </a:p>
        </p:txBody>
      </p:sp>
      <p:sp>
        <p:nvSpPr>
          <p:cNvPr id="4" name="Текст 3"/>
          <p:cNvSpPr>
            <a:spLocks noGrp="1"/>
          </p:cNvSpPr>
          <p:nvPr>
            <p:ph type="body" sz="half" idx="2"/>
          </p:nvPr>
        </p:nvSpPr>
        <p:spPr>
          <a:xfrm>
            <a:off x="251520" y="548680"/>
            <a:ext cx="3544674" cy="3456384"/>
          </a:xfrm>
        </p:spPr>
        <p:style>
          <a:lnRef idx="1">
            <a:schemeClr val="accent5"/>
          </a:lnRef>
          <a:fillRef idx="2">
            <a:schemeClr val="accent5"/>
          </a:fillRef>
          <a:effectRef idx="1">
            <a:schemeClr val="accent5"/>
          </a:effectRef>
          <a:fontRef idx="minor">
            <a:schemeClr val="dk1"/>
          </a:fontRef>
        </p:style>
        <p:txBody>
          <a:bodyPr>
            <a:normAutofit lnSpcReduction="10000"/>
          </a:bodyPr>
          <a:lstStyle/>
          <a:p>
            <a:r>
              <a:rPr lang="ru-RU" sz="1300" b="1" dirty="0">
                <a:solidFill>
                  <a:schemeClr val="tx1"/>
                </a:solidFill>
              </a:rPr>
              <a:t>Парад планет</a:t>
            </a:r>
            <a:r>
              <a:rPr lang="ru-RU" sz="1300" dirty="0">
                <a:solidFill>
                  <a:schemeClr val="tx1"/>
                </a:solidFill>
              </a:rPr>
              <a:t> — </a:t>
            </a:r>
            <a:r>
              <a:rPr lang="ru-RU" sz="1300" dirty="0" err="1">
                <a:solidFill>
                  <a:schemeClr val="tx1"/>
                </a:solidFill>
              </a:rPr>
              <a:t>астрономічне</a:t>
            </a:r>
            <a:r>
              <a:rPr lang="ru-RU" sz="1300" dirty="0">
                <a:solidFill>
                  <a:schemeClr val="tx1"/>
                </a:solidFill>
              </a:rPr>
              <a:t> </a:t>
            </a:r>
            <a:r>
              <a:rPr lang="ru-RU" sz="1300" dirty="0" err="1">
                <a:solidFill>
                  <a:schemeClr val="tx1"/>
                </a:solidFill>
              </a:rPr>
              <a:t>явище</a:t>
            </a:r>
            <a:r>
              <a:rPr lang="ru-RU" sz="1300" dirty="0">
                <a:solidFill>
                  <a:schemeClr val="tx1"/>
                </a:solidFill>
              </a:rPr>
              <a:t>, при </a:t>
            </a:r>
            <a:r>
              <a:rPr lang="ru-RU" sz="1300" dirty="0" err="1">
                <a:solidFill>
                  <a:schemeClr val="tx1"/>
                </a:solidFill>
              </a:rPr>
              <a:t>якому</a:t>
            </a:r>
            <a:r>
              <a:rPr lang="ru-RU" sz="1300" dirty="0">
                <a:solidFill>
                  <a:schemeClr val="tx1"/>
                </a:solidFill>
              </a:rPr>
              <a:t> </a:t>
            </a:r>
            <a:r>
              <a:rPr lang="ru-RU" sz="1300" dirty="0" err="1">
                <a:solidFill>
                  <a:schemeClr val="tx1"/>
                </a:solidFill>
              </a:rPr>
              <a:t>певна</a:t>
            </a:r>
            <a:r>
              <a:rPr lang="ru-RU" sz="1300" dirty="0">
                <a:solidFill>
                  <a:schemeClr val="tx1"/>
                </a:solidFill>
              </a:rPr>
              <a:t> </a:t>
            </a:r>
            <a:r>
              <a:rPr lang="ru-RU" sz="1300" dirty="0" err="1">
                <a:solidFill>
                  <a:schemeClr val="tx1"/>
                </a:solidFill>
              </a:rPr>
              <a:t>кількість</a:t>
            </a:r>
            <a:r>
              <a:rPr lang="ru-RU" sz="1300" dirty="0">
                <a:solidFill>
                  <a:schemeClr val="tx1"/>
                </a:solidFill>
              </a:rPr>
              <a:t> планет </a:t>
            </a:r>
            <a:r>
              <a:rPr lang="ru-RU" sz="1300" dirty="0" err="1">
                <a:solidFill>
                  <a:schemeClr val="tx1"/>
                </a:solidFill>
              </a:rPr>
              <a:t>Сонячної</a:t>
            </a:r>
            <a:r>
              <a:rPr lang="ru-RU" sz="1300" dirty="0">
                <a:solidFill>
                  <a:schemeClr val="tx1"/>
                </a:solidFill>
              </a:rPr>
              <a:t> </a:t>
            </a:r>
            <a:r>
              <a:rPr lang="ru-RU" sz="1300" dirty="0" err="1">
                <a:solidFill>
                  <a:schemeClr val="tx1"/>
                </a:solidFill>
              </a:rPr>
              <a:t>системи</a:t>
            </a:r>
            <a:r>
              <a:rPr lang="ru-RU" sz="1300" dirty="0">
                <a:solidFill>
                  <a:schemeClr val="tx1"/>
                </a:solidFill>
              </a:rPr>
              <a:t> </a:t>
            </a:r>
            <a:r>
              <a:rPr lang="ru-RU" sz="1300" dirty="0" err="1">
                <a:solidFill>
                  <a:schemeClr val="tx1"/>
                </a:solidFill>
              </a:rPr>
              <a:t>опиняється</a:t>
            </a:r>
            <a:r>
              <a:rPr lang="ru-RU" sz="1300" dirty="0">
                <a:solidFill>
                  <a:schemeClr val="tx1"/>
                </a:solidFill>
              </a:rPr>
              <a:t> по один </a:t>
            </a:r>
            <a:r>
              <a:rPr lang="ru-RU" sz="1300" dirty="0" err="1">
                <a:solidFill>
                  <a:schemeClr val="tx1"/>
                </a:solidFill>
              </a:rPr>
              <a:t>бік</a:t>
            </a:r>
            <a:r>
              <a:rPr lang="ru-RU" sz="1300" dirty="0">
                <a:solidFill>
                  <a:schemeClr val="tx1"/>
                </a:solidFill>
              </a:rPr>
              <a:t> </a:t>
            </a:r>
            <a:r>
              <a:rPr lang="ru-RU" sz="1300" dirty="0" err="1">
                <a:solidFill>
                  <a:schemeClr val="tx1"/>
                </a:solidFill>
              </a:rPr>
              <a:t>від</a:t>
            </a:r>
            <a:r>
              <a:rPr lang="ru-RU" sz="1300" dirty="0">
                <a:solidFill>
                  <a:schemeClr val="tx1"/>
                </a:solidFill>
              </a:rPr>
              <a:t> </a:t>
            </a:r>
            <a:r>
              <a:rPr lang="ru-RU" sz="1300" dirty="0" err="1">
                <a:solidFill>
                  <a:schemeClr val="tx1"/>
                </a:solidFill>
              </a:rPr>
              <a:t>Сонця</a:t>
            </a:r>
            <a:r>
              <a:rPr lang="ru-RU" sz="1300" dirty="0">
                <a:solidFill>
                  <a:schemeClr val="tx1"/>
                </a:solidFill>
              </a:rPr>
              <a:t> в невеликому </a:t>
            </a:r>
            <a:r>
              <a:rPr lang="ru-RU" sz="1300" dirty="0" err="1">
                <a:solidFill>
                  <a:schemeClr val="tx1"/>
                </a:solidFill>
              </a:rPr>
              <a:t>секторі</a:t>
            </a:r>
            <a:r>
              <a:rPr lang="ru-RU" sz="1300" dirty="0">
                <a:solidFill>
                  <a:schemeClr val="tx1"/>
                </a:solidFill>
              </a:rPr>
              <a:t>. При </a:t>
            </a:r>
            <a:r>
              <a:rPr lang="ru-RU" sz="1300" dirty="0" err="1">
                <a:solidFill>
                  <a:schemeClr val="tx1"/>
                </a:solidFill>
              </a:rPr>
              <a:t>цьому</a:t>
            </a:r>
            <a:r>
              <a:rPr lang="ru-RU" sz="1300" dirty="0">
                <a:solidFill>
                  <a:schemeClr val="tx1"/>
                </a:solidFill>
              </a:rPr>
              <a:t> вони </a:t>
            </a:r>
            <a:r>
              <a:rPr lang="ru-RU" sz="1300" dirty="0" err="1">
                <a:solidFill>
                  <a:schemeClr val="tx1"/>
                </a:solidFill>
              </a:rPr>
              <a:t>знаходяться</a:t>
            </a:r>
            <a:r>
              <a:rPr lang="ru-RU" sz="1300" dirty="0">
                <a:solidFill>
                  <a:schemeClr val="tx1"/>
                </a:solidFill>
              </a:rPr>
              <a:t> </a:t>
            </a:r>
            <a:r>
              <a:rPr lang="ru-RU" sz="1300" dirty="0" err="1">
                <a:solidFill>
                  <a:schemeClr val="tx1"/>
                </a:solidFill>
              </a:rPr>
              <a:t>більш</a:t>
            </a:r>
            <a:r>
              <a:rPr lang="ru-RU" sz="1300" dirty="0">
                <a:solidFill>
                  <a:schemeClr val="tx1"/>
                </a:solidFill>
              </a:rPr>
              <a:t> </a:t>
            </a:r>
            <a:r>
              <a:rPr lang="ru-RU" sz="1300" dirty="0" err="1">
                <a:solidFill>
                  <a:schemeClr val="tx1"/>
                </a:solidFill>
              </a:rPr>
              <a:t>або</a:t>
            </a:r>
            <a:r>
              <a:rPr lang="ru-RU" sz="1300" dirty="0">
                <a:solidFill>
                  <a:schemeClr val="tx1"/>
                </a:solidFill>
              </a:rPr>
              <a:t> </a:t>
            </a:r>
            <a:r>
              <a:rPr lang="ru-RU" sz="1300" dirty="0" err="1">
                <a:solidFill>
                  <a:schemeClr val="tx1"/>
                </a:solidFill>
              </a:rPr>
              <a:t>менш</a:t>
            </a:r>
            <a:r>
              <a:rPr lang="ru-RU" sz="1300" dirty="0">
                <a:solidFill>
                  <a:schemeClr val="tx1"/>
                </a:solidFill>
              </a:rPr>
              <a:t> </a:t>
            </a:r>
            <a:r>
              <a:rPr lang="ru-RU" sz="1300" dirty="0" err="1">
                <a:solidFill>
                  <a:schemeClr val="tx1"/>
                </a:solidFill>
              </a:rPr>
              <a:t>близько</a:t>
            </a:r>
            <a:r>
              <a:rPr lang="ru-RU" sz="1300" dirty="0">
                <a:solidFill>
                  <a:schemeClr val="tx1"/>
                </a:solidFill>
              </a:rPr>
              <a:t> </a:t>
            </a:r>
            <a:r>
              <a:rPr lang="ru-RU" sz="1300" dirty="0" err="1">
                <a:solidFill>
                  <a:schemeClr val="tx1"/>
                </a:solidFill>
              </a:rPr>
              <a:t>одне</a:t>
            </a:r>
            <a:r>
              <a:rPr lang="ru-RU" sz="1300" dirty="0">
                <a:solidFill>
                  <a:schemeClr val="tx1"/>
                </a:solidFill>
              </a:rPr>
              <a:t> до одного на </a:t>
            </a:r>
            <a:r>
              <a:rPr lang="ru-RU" sz="1300" dirty="0" err="1">
                <a:solidFill>
                  <a:schemeClr val="tx1"/>
                </a:solidFill>
              </a:rPr>
              <a:t>небесній</a:t>
            </a:r>
            <a:r>
              <a:rPr lang="ru-RU" sz="1300" dirty="0">
                <a:solidFill>
                  <a:schemeClr val="tx1"/>
                </a:solidFill>
              </a:rPr>
              <a:t> </a:t>
            </a:r>
            <a:r>
              <a:rPr lang="ru-RU" sz="1300" dirty="0" err="1">
                <a:solidFill>
                  <a:schemeClr val="tx1"/>
                </a:solidFill>
              </a:rPr>
              <a:t>сфері</a:t>
            </a:r>
            <a:r>
              <a:rPr lang="ru-RU" sz="1300" dirty="0">
                <a:solidFill>
                  <a:schemeClr val="tx1"/>
                </a:solidFill>
              </a:rPr>
              <a:t>.</a:t>
            </a:r>
          </a:p>
          <a:p>
            <a:r>
              <a:rPr lang="ru-RU" sz="1300" dirty="0" err="1">
                <a:solidFill>
                  <a:schemeClr val="tx1"/>
                </a:solidFill>
              </a:rPr>
              <a:t>Максимальне</a:t>
            </a:r>
            <a:r>
              <a:rPr lang="ru-RU" sz="1300" dirty="0">
                <a:solidFill>
                  <a:schemeClr val="tx1"/>
                </a:solidFill>
              </a:rPr>
              <a:t> </a:t>
            </a:r>
            <a:r>
              <a:rPr lang="ru-RU" sz="1300" dirty="0" err="1">
                <a:solidFill>
                  <a:schemeClr val="tx1"/>
                </a:solidFill>
              </a:rPr>
              <a:t>зближення</a:t>
            </a:r>
            <a:r>
              <a:rPr lang="ru-RU" sz="1300" dirty="0">
                <a:solidFill>
                  <a:schemeClr val="tx1"/>
                </a:solidFill>
              </a:rPr>
              <a:t> </a:t>
            </a:r>
            <a:r>
              <a:rPr lang="ru-RU" sz="1300" dirty="0" err="1">
                <a:solidFill>
                  <a:schemeClr val="tx1"/>
                </a:solidFill>
              </a:rPr>
              <a:t>небесних</a:t>
            </a:r>
            <a:r>
              <a:rPr lang="ru-RU" sz="1300" dirty="0">
                <a:solidFill>
                  <a:schemeClr val="tx1"/>
                </a:solidFill>
              </a:rPr>
              <a:t> </a:t>
            </a:r>
            <a:r>
              <a:rPr lang="ru-RU" sz="1300" dirty="0" err="1">
                <a:solidFill>
                  <a:schemeClr val="tx1"/>
                </a:solidFill>
              </a:rPr>
              <a:t>тіл</a:t>
            </a:r>
            <a:r>
              <a:rPr lang="ru-RU" sz="1300" dirty="0">
                <a:solidFill>
                  <a:schemeClr val="tx1"/>
                </a:solidFill>
              </a:rPr>
              <a:t> по </a:t>
            </a:r>
            <a:r>
              <a:rPr lang="ru-RU" sz="1300" dirty="0" err="1" smtClean="0">
                <a:solidFill>
                  <a:schemeClr val="tx1"/>
                </a:solidFill>
              </a:rPr>
              <a:t>екліптичній</a:t>
            </a:r>
            <a:r>
              <a:rPr lang="ru-RU" sz="1300" dirty="0" smtClean="0">
                <a:solidFill>
                  <a:schemeClr val="tx1"/>
                </a:solidFill>
              </a:rPr>
              <a:t> </a:t>
            </a:r>
            <a:r>
              <a:rPr lang="ru-RU" sz="1300" dirty="0" err="1" smtClean="0">
                <a:solidFill>
                  <a:schemeClr val="tx1"/>
                </a:solidFill>
              </a:rPr>
              <a:t>довготі</a:t>
            </a:r>
            <a:r>
              <a:rPr lang="ru-RU" sz="1300" dirty="0">
                <a:solidFill>
                  <a:schemeClr val="tx1"/>
                </a:solidFill>
              </a:rPr>
              <a:t> </a:t>
            </a:r>
            <a:r>
              <a:rPr lang="ru-RU" sz="1300" dirty="0" err="1">
                <a:solidFill>
                  <a:schemeClr val="tx1"/>
                </a:solidFill>
              </a:rPr>
              <a:t>називається</a:t>
            </a:r>
            <a:r>
              <a:rPr lang="ru-RU" sz="1300" dirty="0">
                <a:solidFill>
                  <a:schemeClr val="tx1"/>
                </a:solidFill>
              </a:rPr>
              <a:t> </a:t>
            </a:r>
            <a:r>
              <a:rPr lang="ru-RU" sz="1300" dirty="0" err="1">
                <a:solidFill>
                  <a:schemeClr val="tx1"/>
                </a:solidFill>
              </a:rPr>
              <a:t>сполученням</a:t>
            </a:r>
            <a:r>
              <a:rPr lang="ru-RU" sz="1300" dirty="0">
                <a:solidFill>
                  <a:schemeClr val="tx1"/>
                </a:solidFill>
              </a:rPr>
              <a:t>. </a:t>
            </a:r>
            <a:r>
              <a:rPr lang="ru-RU" sz="1300" dirty="0" err="1">
                <a:solidFill>
                  <a:schemeClr val="tx1"/>
                </a:solidFill>
              </a:rPr>
              <a:t>Якщо</a:t>
            </a:r>
            <a:r>
              <a:rPr lang="ru-RU" sz="1300" dirty="0">
                <a:solidFill>
                  <a:schemeClr val="tx1"/>
                </a:solidFill>
              </a:rPr>
              <a:t> при </a:t>
            </a:r>
            <a:r>
              <a:rPr lang="ru-RU" sz="1300" dirty="0" err="1">
                <a:solidFill>
                  <a:schemeClr val="tx1"/>
                </a:solidFill>
              </a:rPr>
              <a:t>цьому</a:t>
            </a:r>
            <a:r>
              <a:rPr lang="ru-RU" sz="1300" dirty="0">
                <a:solidFill>
                  <a:schemeClr val="tx1"/>
                </a:solidFill>
              </a:rPr>
              <a:t> вони </a:t>
            </a:r>
            <a:r>
              <a:rPr lang="ru-RU" sz="1300" dirty="0" err="1">
                <a:solidFill>
                  <a:schemeClr val="tx1"/>
                </a:solidFill>
              </a:rPr>
              <a:t>досить</a:t>
            </a:r>
            <a:r>
              <a:rPr lang="ru-RU" sz="1300" dirty="0">
                <a:solidFill>
                  <a:schemeClr val="tx1"/>
                </a:solidFill>
              </a:rPr>
              <a:t> </a:t>
            </a:r>
            <a:r>
              <a:rPr lang="ru-RU" sz="1300" dirty="0" err="1">
                <a:solidFill>
                  <a:schemeClr val="tx1"/>
                </a:solidFill>
              </a:rPr>
              <a:t>близькі</a:t>
            </a:r>
            <a:r>
              <a:rPr lang="ru-RU" sz="1300" dirty="0">
                <a:solidFill>
                  <a:schemeClr val="tx1"/>
                </a:solidFill>
              </a:rPr>
              <a:t> і в </a:t>
            </a:r>
            <a:r>
              <a:rPr lang="ru-RU" sz="1300" dirty="0" err="1">
                <a:solidFill>
                  <a:schemeClr val="tx1"/>
                </a:solidFill>
              </a:rPr>
              <a:t>екліптичній</a:t>
            </a:r>
            <a:r>
              <a:rPr lang="ru-RU" sz="1300" dirty="0">
                <a:solidFill>
                  <a:schemeClr val="tx1"/>
                </a:solidFill>
              </a:rPr>
              <a:t> </a:t>
            </a:r>
            <a:r>
              <a:rPr lang="ru-RU" sz="1300" dirty="0" err="1">
                <a:solidFill>
                  <a:schemeClr val="tx1"/>
                </a:solidFill>
              </a:rPr>
              <a:t>широті</a:t>
            </a:r>
            <a:r>
              <a:rPr lang="ru-RU" sz="1300" dirty="0">
                <a:solidFill>
                  <a:schemeClr val="tx1"/>
                </a:solidFill>
              </a:rPr>
              <a:t>, у </a:t>
            </a:r>
            <a:r>
              <a:rPr lang="ru-RU" sz="1300" dirty="0" err="1">
                <a:solidFill>
                  <a:schemeClr val="tx1"/>
                </a:solidFill>
              </a:rPr>
              <a:t>цій</a:t>
            </a:r>
            <a:r>
              <a:rPr lang="ru-RU" sz="1300" dirty="0">
                <a:solidFill>
                  <a:schemeClr val="tx1"/>
                </a:solidFill>
              </a:rPr>
              <a:t> </a:t>
            </a:r>
            <a:r>
              <a:rPr lang="ru-RU" sz="1300" dirty="0" err="1">
                <a:solidFill>
                  <a:schemeClr val="tx1"/>
                </a:solidFill>
              </a:rPr>
              <a:t>конфігурації</a:t>
            </a:r>
            <a:r>
              <a:rPr lang="ru-RU" sz="1300" dirty="0">
                <a:solidFill>
                  <a:schemeClr val="tx1"/>
                </a:solidFill>
              </a:rPr>
              <a:t> </a:t>
            </a:r>
            <a:r>
              <a:rPr lang="ru-RU" sz="1300" dirty="0" err="1">
                <a:solidFill>
                  <a:schemeClr val="tx1"/>
                </a:solidFill>
              </a:rPr>
              <a:t>можливе</a:t>
            </a:r>
            <a:r>
              <a:rPr lang="ru-RU" sz="1300" dirty="0">
                <a:solidFill>
                  <a:schemeClr val="tx1"/>
                </a:solidFill>
              </a:rPr>
              <a:t> </a:t>
            </a:r>
            <a:r>
              <a:rPr lang="ru-RU" sz="1300" dirty="0" err="1">
                <a:solidFill>
                  <a:schemeClr val="tx1"/>
                </a:solidFill>
              </a:rPr>
              <a:t>покриття</a:t>
            </a:r>
            <a:r>
              <a:rPr lang="ru-RU" sz="1300" dirty="0">
                <a:solidFill>
                  <a:schemeClr val="tx1"/>
                </a:solidFill>
              </a:rPr>
              <a:t> </a:t>
            </a:r>
            <a:r>
              <a:rPr lang="ru-RU" sz="1300" dirty="0" err="1">
                <a:solidFill>
                  <a:schemeClr val="tx1"/>
                </a:solidFill>
              </a:rPr>
              <a:t>більш</a:t>
            </a:r>
            <a:r>
              <a:rPr lang="ru-RU" sz="1300" dirty="0">
                <a:solidFill>
                  <a:schemeClr val="tx1"/>
                </a:solidFill>
              </a:rPr>
              <a:t> далекого </a:t>
            </a:r>
            <a:r>
              <a:rPr lang="ru-RU" sz="1300" dirty="0" err="1">
                <a:solidFill>
                  <a:schemeClr val="tx1"/>
                </a:solidFill>
              </a:rPr>
              <a:t>об'єкта</a:t>
            </a:r>
            <a:r>
              <a:rPr lang="ru-RU" sz="1300" dirty="0">
                <a:solidFill>
                  <a:schemeClr val="tx1"/>
                </a:solidFill>
              </a:rPr>
              <a:t> </a:t>
            </a:r>
            <a:r>
              <a:rPr lang="ru-RU" sz="1300" dirty="0" err="1">
                <a:solidFill>
                  <a:schemeClr val="tx1"/>
                </a:solidFill>
              </a:rPr>
              <a:t>більш</a:t>
            </a:r>
            <a:r>
              <a:rPr lang="ru-RU" sz="1300" dirty="0">
                <a:solidFill>
                  <a:schemeClr val="tx1"/>
                </a:solidFill>
              </a:rPr>
              <a:t> </a:t>
            </a:r>
            <a:r>
              <a:rPr lang="ru-RU" sz="1300" dirty="0" err="1">
                <a:solidFill>
                  <a:schemeClr val="tx1"/>
                </a:solidFill>
              </a:rPr>
              <a:t>близьким</a:t>
            </a:r>
            <a:r>
              <a:rPr lang="ru-RU" sz="1300" dirty="0">
                <a:solidFill>
                  <a:schemeClr val="tx1"/>
                </a:solidFill>
              </a:rPr>
              <a:t>, </a:t>
            </a:r>
            <a:r>
              <a:rPr lang="ru-RU" sz="1300" dirty="0" err="1">
                <a:solidFill>
                  <a:schemeClr val="tx1"/>
                </a:solidFill>
              </a:rPr>
              <a:t>проходження</a:t>
            </a:r>
            <a:r>
              <a:rPr lang="ru-RU" sz="1300" dirty="0">
                <a:solidFill>
                  <a:schemeClr val="tx1"/>
                </a:solidFill>
              </a:rPr>
              <a:t> </a:t>
            </a:r>
            <a:r>
              <a:rPr lang="ru-RU" sz="1300" dirty="0" err="1">
                <a:solidFill>
                  <a:schemeClr val="tx1"/>
                </a:solidFill>
              </a:rPr>
              <a:t>планети</a:t>
            </a:r>
            <a:r>
              <a:rPr lang="ru-RU" sz="1300" dirty="0">
                <a:solidFill>
                  <a:schemeClr val="tx1"/>
                </a:solidFill>
              </a:rPr>
              <a:t> по диску </a:t>
            </a:r>
            <a:r>
              <a:rPr lang="ru-RU" sz="1300" dirty="0" err="1">
                <a:solidFill>
                  <a:schemeClr val="tx1"/>
                </a:solidFill>
              </a:rPr>
              <a:t>Сонця</a:t>
            </a:r>
            <a:r>
              <a:rPr lang="ru-RU" sz="1300" dirty="0">
                <a:solidFill>
                  <a:schemeClr val="tx1"/>
                </a:solidFill>
              </a:rPr>
              <a:t> (у </a:t>
            </a:r>
            <a:r>
              <a:rPr lang="ru-RU" sz="1300" dirty="0" err="1">
                <a:solidFill>
                  <a:schemeClr val="tx1"/>
                </a:solidFill>
              </a:rPr>
              <a:t>разі</a:t>
            </a:r>
            <a:r>
              <a:rPr lang="ru-RU" sz="1300" dirty="0">
                <a:solidFill>
                  <a:schemeClr val="tx1"/>
                </a:solidFill>
              </a:rPr>
              <a:t> </a:t>
            </a:r>
            <a:r>
              <a:rPr lang="ru-RU" sz="1300" dirty="0" err="1">
                <a:solidFill>
                  <a:schemeClr val="tx1"/>
                </a:solidFill>
              </a:rPr>
              <a:t>сполучення</a:t>
            </a:r>
            <a:r>
              <a:rPr lang="ru-RU" sz="1300" dirty="0">
                <a:solidFill>
                  <a:schemeClr val="tx1"/>
                </a:solidFill>
              </a:rPr>
              <a:t> </a:t>
            </a:r>
            <a:r>
              <a:rPr lang="ru-RU" sz="1300" dirty="0" err="1">
                <a:solidFill>
                  <a:schemeClr val="tx1"/>
                </a:solidFill>
              </a:rPr>
              <a:t>внутрішньої</a:t>
            </a:r>
            <a:r>
              <a:rPr lang="ru-RU" sz="1300" dirty="0">
                <a:solidFill>
                  <a:schemeClr val="tx1"/>
                </a:solidFill>
              </a:rPr>
              <a:t> </a:t>
            </a:r>
            <a:r>
              <a:rPr lang="ru-RU" sz="1300" dirty="0" err="1">
                <a:solidFill>
                  <a:schemeClr val="tx1"/>
                </a:solidFill>
              </a:rPr>
              <a:t>планети</a:t>
            </a:r>
            <a:r>
              <a:rPr lang="ru-RU" sz="1300" dirty="0">
                <a:solidFill>
                  <a:schemeClr val="tx1"/>
                </a:solidFill>
              </a:rPr>
              <a:t> і </a:t>
            </a:r>
            <a:r>
              <a:rPr lang="ru-RU" sz="1300" dirty="0" err="1">
                <a:solidFill>
                  <a:schemeClr val="tx1"/>
                </a:solidFill>
              </a:rPr>
              <a:t>Сонця</a:t>
            </a:r>
            <a:r>
              <a:rPr lang="ru-RU" sz="1300" dirty="0">
                <a:solidFill>
                  <a:schemeClr val="tx1"/>
                </a:solidFill>
              </a:rPr>
              <a:t>) </a:t>
            </a:r>
            <a:r>
              <a:rPr lang="ru-RU" sz="1300" dirty="0" err="1">
                <a:solidFill>
                  <a:schemeClr val="tx1"/>
                </a:solidFill>
              </a:rPr>
              <a:t>або</a:t>
            </a:r>
            <a:r>
              <a:rPr lang="ru-RU" sz="1300" dirty="0">
                <a:solidFill>
                  <a:schemeClr val="tx1"/>
                </a:solidFill>
              </a:rPr>
              <a:t> </a:t>
            </a:r>
            <a:r>
              <a:rPr lang="ru-RU" sz="1300" dirty="0" err="1">
                <a:solidFill>
                  <a:schemeClr val="tx1"/>
                </a:solidFill>
              </a:rPr>
              <a:t>затемнення</a:t>
            </a:r>
            <a:r>
              <a:rPr lang="ru-RU" sz="1300" dirty="0">
                <a:solidFill>
                  <a:schemeClr val="tx1"/>
                </a:solidFill>
              </a:rPr>
              <a:t> </a:t>
            </a:r>
            <a:r>
              <a:rPr lang="ru-RU" sz="1300" dirty="0" err="1">
                <a:solidFill>
                  <a:schemeClr val="tx1"/>
                </a:solidFill>
              </a:rPr>
              <a:t>Сонця</a:t>
            </a:r>
            <a:r>
              <a:rPr lang="ru-RU" sz="1300" dirty="0">
                <a:solidFill>
                  <a:schemeClr val="tx1"/>
                </a:solidFill>
              </a:rPr>
              <a:t> (у </a:t>
            </a:r>
            <a:r>
              <a:rPr lang="ru-RU" sz="1300" dirty="0" err="1">
                <a:solidFill>
                  <a:schemeClr val="tx1"/>
                </a:solidFill>
              </a:rPr>
              <a:t>разі</a:t>
            </a:r>
            <a:r>
              <a:rPr lang="ru-RU" sz="1300" dirty="0">
                <a:solidFill>
                  <a:schemeClr val="tx1"/>
                </a:solidFill>
              </a:rPr>
              <a:t> </a:t>
            </a:r>
            <a:r>
              <a:rPr lang="ru-RU" sz="1300" dirty="0" err="1">
                <a:solidFill>
                  <a:schemeClr val="tx1"/>
                </a:solidFill>
              </a:rPr>
              <a:t>з'єднання</a:t>
            </a:r>
            <a:r>
              <a:rPr lang="ru-RU" sz="1300" dirty="0">
                <a:solidFill>
                  <a:schemeClr val="tx1"/>
                </a:solidFill>
              </a:rPr>
              <a:t> </a:t>
            </a:r>
            <a:r>
              <a:rPr lang="ru-RU" sz="1300" dirty="0" err="1">
                <a:solidFill>
                  <a:schemeClr val="tx1"/>
                </a:solidFill>
              </a:rPr>
              <a:t>його</a:t>
            </a:r>
            <a:r>
              <a:rPr lang="ru-RU" sz="1300" dirty="0">
                <a:solidFill>
                  <a:schemeClr val="tx1"/>
                </a:solidFill>
              </a:rPr>
              <a:t> з </a:t>
            </a:r>
            <a:r>
              <a:rPr lang="ru-RU" sz="1300" dirty="0" err="1">
                <a:solidFill>
                  <a:schemeClr val="tx1"/>
                </a:solidFill>
              </a:rPr>
              <a:t>Місяцем</a:t>
            </a:r>
            <a:r>
              <a:rPr lang="ru-RU" dirty="0" smtClean="0">
                <a:solidFill>
                  <a:schemeClr val="tx1"/>
                </a:solidFill>
              </a:rPr>
              <a:t>).</a:t>
            </a:r>
            <a:r>
              <a:rPr lang="ru-RU" b="1" dirty="0">
                <a:solidFill>
                  <a:schemeClr val="tx1"/>
                </a:solidFill>
              </a:rPr>
              <a:t> </a:t>
            </a:r>
            <a:endParaRPr lang="ru-RU" b="1" dirty="0" smtClean="0">
              <a:solidFill>
                <a:schemeClr val="tx1"/>
              </a:solidFill>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3" y="3933054"/>
            <a:ext cx="3688691" cy="26347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5956840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74054" cy="6861586"/>
          </a:xfrm>
          <a:prstGeom prst="rect">
            <a:avLst/>
          </a:prstGeom>
        </p:spPr>
      </p:pic>
      <p:sp>
        <p:nvSpPr>
          <p:cNvPr id="2" name="Заголовок 1"/>
          <p:cNvSpPr>
            <a:spLocks noGrp="1"/>
          </p:cNvSpPr>
          <p:nvPr>
            <p:ph type="ctrTitle"/>
          </p:nvPr>
        </p:nvSpPr>
        <p:spPr>
          <a:xfrm>
            <a:off x="683568" y="116632"/>
            <a:ext cx="7772400" cy="1470025"/>
          </a:xfrm>
        </p:spPr>
        <p:txBody>
          <a:bodyPr>
            <a:normAutofit/>
          </a:bodyPr>
          <a:lstStyle/>
          <a:p>
            <a:r>
              <a:rPr lang="ru-RU"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Календар</a:t>
            </a:r>
            <a:r>
              <a:rPr lang="ru-RU"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параду планет</a:t>
            </a:r>
            <a:br>
              <a:rPr lang="ru-RU"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ru-RU"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Подзаголовок 2"/>
          <p:cNvSpPr>
            <a:spLocks noGrp="1"/>
          </p:cNvSpPr>
          <p:nvPr>
            <p:ph type="subTitle" idx="1"/>
          </p:nvPr>
        </p:nvSpPr>
        <p:spPr>
          <a:xfrm>
            <a:off x="755576" y="1052736"/>
            <a:ext cx="7848872" cy="5112568"/>
          </a:xfrm>
        </p:spPr>
        <p:style>
          <a:lnRef idx="1">
            <a:schemeClr val="accent5"/>
          </a:lnRef>
          <a:fillRef idx="2">
            <a:schemeClr val="accent5"/>
          </a:fillRef>
          <a:effectRef idx="1">
            <a:schemeClr val="accent5"/>
          </a:effectRef>
          <a:fontRef idx="minor">
            <a:schemeClr val="dk1"/>
          </a:fontRef>
        </p:style>
        <p:txBody>
          <a:bodyPr>
            <a:noAutofit/>
          </a:bodyPr>
          <a:lstStyle/>
          <a:p>
            <a:r>
              <a:rPr lang="uk-UA" sz="16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10 березня 1982 року стався рідкісний парад планет — всі дев'ять планет (Меркурій, Венера, Земля, Марс, Юпітер, Сатурн, Уран,</a:t>
            </a:r>
            <a:r>
              <a:rPr lang="uk-UA" sz="1600" b="1" dirty="0" err="1"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Нептун </a:t>
            </a:r>
            <a:r>
              <a:rPr lang="uk-UA" sz="16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і Плутон, який на той момент вважався планетою) зібралися по один бік від Сонця </a:t>
            </a:r>
            <a:r>
              <a:rPr lang="uk-UA" sz="1600" b="1" dirty="0" err="1"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в секторі</a:t>
            </a:r>
            <a:r>
              <a:rPr lang="uk-UA" sz="16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з кутом 95 градусів (тобто, максимальна різниця геліоцентричних екліптичних довгот планет склала 95 градусів). Багато людей були розбурхані виданою в 1974 році в США книгою Ефект Юпітера, яка стала бестселером, в якій стверджувалося, що парад планет 1982 року стане спусковим механізмом для найсильнішого землетрусу, що зруйнує Лос-Анджелес, однак ніякого підвищення сейсмічності в 1982 році відзначено не було.</a:t>
            </a:r>
          </a:p>
          <a:p>
            <a:r>
              <a:rPr lang="uk-UA" sz="16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В 2002 році (кінець квітня — початок травня), чотири планети — Меркурій, Венера,</a:t>
            </a:r>
            <a:r>
              <a:rPr lang="uk-UA" sz="1600" b="1" dirty="0" err="1"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Марс і Сатурн зуст</a:t>
            </a:r>
            <a:r>
              <a:rPr lang="uk-UA" sz="16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рілися в сузір'ї Тельця, а п'ята, Юпітер — у сусідньому сузір'ї Близнюків.</a:t>
            </a:r>
          </a:p>
          <a:p>
            <a:r>
              <a:rPr lang="uk-UA" sz="16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У травні 2011 року, Меркурій, Венера, Марс, Юпітер </a:t>
            </a:r>
            <a:r>
              <a:rPr lang="uk-UA" sz="1600" b="1" dirty="0" err="1"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і Уран розташували</a:t>
            </a:r>
            <a:r>
              <a:rPr lang="uk-UA" sz="16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ся в сузір'ї Овна. Спостереження було можливим перед сходом Сонця.</a:t>
            </a:r>
          </a:p>
          <a:p>
            <a:r>
              <a:rPr lang="uk-UA" sz="16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28 березня 2023 року — під час параду планет в одну лінію вишикувались Юпітер, Меркурій, Венера,</a:t>
            </a:r>
            <a:r>
              <a:rPr lang="uk-UA" sz="1600" b="1" dirty="0" err="1"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Уран </a:t>
            </a:r>
            <a:r>
              <a:rPr lang="uk-UA" sz="16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і Марс.</a:t>
            </a:r>
          </a:p>
          <a:p>
            <a:r>
              <a:rPr lang="uk-UA" sz="16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17 червня 2023 року — Сатурн, Юпітер, Меркурій,</a:t>
            </a:r>
            <a:r>
              <a:rPr lang="uk-UA" sz="1600" b="1" dirty="0" err="1"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Нептун і Уран виши</a:t>
            </a:r>
            <a:r>
              <a:rPr lang="uk-UA" sz="16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кувались в лінію на заході за годину до сходу Сонця.</a:t>
            </a:r>
          </a:p>
          <a:p>
            <a:r>
              <a:rPr lang="uk-UA" sz="16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8 </a:t>
            </a:r>
            <a:r>
              <a:rPr lang="uk-UA" sz="1600" b="1" dirty="0" err="1"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люто</a:t>
            </a:r>
            <a:r>
              <a:rPr lang="uk-UA" sz="16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го 2169 року — відбудеться повний парад планет.</a:t>
            </a:r>
          </a:p>
          <a:p>
            <a:r>
              <a:rPr lang="uk-UA" sz="16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5 </a:t>
            </a:r>
            <a:r>
              <a:rPr lang="uk-UA" sz="1600" b="1" dirty="0" err="1"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липн</a:t>
            </a:r>
            <a:r>
              <a:rPr lang="uk-UA" sz="16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я 2387 року — відбудеться повний парад планет</a:t>
            </a:r>
          </a:p>
          <a:p>
            <a:endParaRPr lang="uk-UA" sz="1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018397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1537859" y="0"/>
            <a:ext cx="7571184" cy="1162050"/>
          </a:xfrm>
        </p:spPr>
        <p:txBody>
          <a:bodyPr>
            <a:normAutofit/>
          </a:bodyPr>
          <a:lstStyle/>
          <a:p>
            <a:r>
              <a:rPr lang="ru-RU" sz="4000" dirty="0" err="1"/>
              <a:t>Протисяйво</a:t>
            </a:r>
            <a:r>
              <a:rPr lang="ru-RU" sz="4000" b="0" dirty="0"/>
              <a:t> </a:t>
            </a:r>
            <a:endParaRPr lang="ru-RU" sz="4000" dirty="0"/>
          </a:p>
        </p:txBody>
      </p:sp>
      <p:sp>
        <p:nvSpPr>
          <p:cNvPr id="4" name="Текст 3"/>
          <p:cNvSpPr>
            <a:spLocks noGrp="1"/>
          </p:cNvSpPr>
          <p:nvPr>
            <p:ph type="body" sz="half" idx="2"/>
          </p:nvPr>
        </p:nvSpPr>
        <p:spPr>
          <a:xfrm>
            <a:off x="251520" y="1124744"/>
            <a:ext cx="4320480" cy="5001419"/>
          </a:xfrm>
        </p:spPr>
        <p:txBody>
          <a:bodyPr>
            <a:noAutofit/>
          </a:bodyPr>
          <a:lstStyle/>
          <a:p>
            <a:r>
              <a:rPr lang="uk-UA" sz="2000" dirty="0" smtClean="0"/>
              <a:t>Світла овальна </a:t>
            </a:r>
            <a:r>
              <a:rPr lang="uk-UA" sz="2000" dirty="0" err="1" smtClean="0"/>
              <a:t>пляма діаметром при</a:t>
            </a:r>
            <a:r>
              <a:rPr lang="uk-UA" sz="2000" dirty="0" smtClean="0"/>
              <a:t>близно 20° на нічному небі, розміщена діаметрально протилежно від Сонця. З'єднується з конусами зодіакального світла так званою зодіакальною смугою — дуже слабким свіченням, що поширюється </a:t>
            </a:r>
            <a:r>
              <a:rPr lang="uk-UA" sz="2000" dirty="0" err="1" smtClean="0"/>
              <a:t>вздовж еклі</a:t>
            </a:r>
            <a:r>
              <a:rPr lang="uk-UA" sz="2000" dirty="0" smtClean="0"/>
              <a:t>птики у вигляді смуги шириною близько 10°. </a:t>
            </a:r>
            <a:r>
              <a:rPr lang="uk-UA" sz="2000" dirty="0" err="1" smtClean="0"/>
              <a:t>Яскравість протисяйв</a:t>
            </a:r>
            <a:r>
              <a:rPr lang="uk-UA" sz="2000" dirty="0" smtClean="0"/>
              <a:t>а незначна: його видно лише в темні ночі в тропічних і субтропічних широтах у лютому — березні та у вересні — жовтні. </a:t>
            </a:r>
            <a:r>
              <a:rPr lang="uk-UA" sz="2000" dirty="0" err="1" smtClean="0"/>
              <a:t>Протисяйво</a:t>
            </a:r>
            <a:r>
              <a:rPr lang="uk-UA" sz="2000" dirty="0" smtClean="0"/>
              <a:t> зумовлене розсіянням світла на частинках космічного пилу в міжпланетному середовищі.</a:t>
            </a:r>
            <a:endParaRPr lang="uk-UA" sz="2000"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0" y="1196752"/>
            <a:ext cx="4392488" cy="525658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6617815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65626" cy="6858000"/>
          </a:xfrm>
          <a:prstGeom prst="rect">
            <a:avLst/>
          </a:prstGeom>
        </p:spPr>
      </p:pic>
      <p:sp>
        <p:nvSpPr>
          <p:cNvPr id="2" name="Заголовок 1"/>
          <p:cNvSpPr>
            <a:spLocks noGrp="1"/>
          </p:cNvSpPr>
          <p:nvPr>
            <p:ph type="title"/>
          </p:nvPr>
        </p:nvSpPr>
        <p:spPr>
          <a:xfrm>
            <a:off x="4139952" y="404664"/>
            <a:ext cx="3008313" cy="526380"/>
          </a:xfrm>
        </p:spPr>
        <p:txBody>
          <a:bodyPr>
            <a:noAutofit/>
          </a:bodyPr>
          <a:lstStyle/>
          <a:p>
            <a:r>
              <a:rPr lang="vi-VN" sz="6000" dirty="0" smtClean="0">
                <a:solidFill>
                  <a:schemeClr val="bg1"/>
                </a:solidFill>
              </a:rPr>
              <a:t>Болід</a:t>
            </a:r>
            <a:endParaRPr lang="ru-RU" sz="6000" dirty="0">
              <a:solidFill>
                <a:schemeClr val="bg1"/>
              </a:solidFill>
            </a:endParaRPr>
          </a:p>
        </p:txBody>
      </p:sp>
      <p:sp>
        <p:nvSpPr>
          <p:cNvPr id="4" name="Текст 3"/>
          <p:cNvSpPr>
            <a:spLocks noGrp="1"/>
          </p:cNvSpPr>
          <p:nvPr>
            <p:ph type="body" sz="half" idx="2"/>
          </p:nvPr>
        </p:nvSpPr>
        <p:spPr>
          <a:xfrm>
            <a:off x="179512" y="548680"/>
            <a:ext cx="3672408" cy="6408712"/>
          </a:xfrm>
        </p:spPr>
        <p:txBody>
          <a:bodyPr>
            <a:noAutofit/>
          </a:bodyPr>
          <a:lstStyle/>
          <a:p>
            <a:r>
              <a:rPr lang="uk-UA" sz="1600" dirty="0" smtClean="0">
                <a:solidFill>
                  <a:schemeClr val="bg1"/>
                </a:solidFill>
              </a:rPr>
              <a:t>Великий вогняно-яскравий метеор, досить рідкісне явище, що виглядає як вогняна куля, що рухається в небі. Явище спричиняється потраплянням у щільні шари атмосфери великих твердих частинок, які називаються метеорними тілами. Входячи у атмосферу із надзвуковою швидкістю, частинка нагрівається внаслідок гальмування, і навколо неї утворюється світна оболонка з розжарених газів. Боліди часто мають помітний кутовий діаметр, і їх видно навіть удень. Політ боліда нерідко супроводжується звуками, що нагадують грім. Від сильного нагріву метеорне тіло нерідко розколюється і з гуркотом падає на Землю у вигляді уламків. Рештки метеорних тіл, що впали на Землю, називають метеоритами.</a:t>
            </a:r>
          </a:p>
          <a:p>
            <a:r>
              <a:rPr lang="uk-UA" sz="1600" dirty="0" smtClean="0">
                <a:solidFill>
                  <a:schemeClr val="bg1"/>
                </a:solidFill>
              </a:rPr>
              <a:t>У боліді розрізняють ядро, голову, хвіст і слід (прямий або зігнутий), що залишається після його польоту.</a:t>
            </a:r>
          </a:p>
          <a:p>
            <a:endParaRPr lang="ru-RU" sz="2400" dirty="0">
              <a:solidFill>
                <a:schemeClr val="bg1"/>
              </a:solidFill>
            </a:endParaRP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51920" y="1484784"/>
            <a:ext cx="4877751" cy="31927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20380305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ctrTitle"/>
          </p:nvPr>
        </p:nvSpPr>
        <p:spPr>
          <a:xfrm>
            <a:off x="685800" y="188641"/>
            <a:ext cx="4224637" cy="1224136"/>
          </a:xfrm>
        </p:spPr>
        <p:style>
          <a:lnRef idx="2">
            <a:schemeClr val="accent2"/>
          </a:lnRef>
          <a:fillRef idx="1">
            <a:schemeClr val="lt1"/>
          </a:fillRef>
          <a:effectRef idx="0">
            <a:schemeClr val="accent2"/>
          </a:effectRef>
          <a:fontRef idx="minor">
            <a:schemeClr val="dk1"/>
          </a:fontRef>
        </p:style>
        <p:txBody>
          <a:bodyPr/>
          <a:lstStyle/>
          <a:p>
            <a:pPr algn="l"/>
            <a:r>
              <a:rPr lang="uk-UA" dirty="0" smtClean="0">
                <a:solidFill>
                  <a:schemeClr val="tx1"/>
                </a:solidFill>
              </a:rPr>
              <a:t>Відтінки Місяця </a:t>
            </a:r>
            <a:endParaRPr lang="ru-RU" dirty="0">
              <a:solidFill>
                <a:schemeClr val="tx1"/>
              </a:solidFill>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185" t="21834" r="40560" b="7303"/>
          <a:stretch/>
        </p:blipFill>
        <p:spPr bwMode="auto">
          <a:xfrm>
            <a:off x="488639" y="1412776"/>
            <a:ext cx="3456384" cy="25922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524" t="2702" r="28180" b="21622"/>
          <a:stretch/>
        </p:blipFill>
        <p:spPr bwMode="auto">
          <a:xfrm>
            <a:off x="5220072" y="4006384"/>
            <a:ext cx="3456384" cy="25691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4006384"/>
            <a:ext cx="3343275" cy="244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24" r="73998" b="14298"/>
          <a:stretch/>
        </p:blipFill>
        <p:spPr bwMode="auto">
          <a:xfrm>
            <a:off x="4139952" y="1412776"/>
            <a:ext cx="1684986" cy="2433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21359" r="15060" b="58738"/>
          <a:stretch/>
        </p:blipFill>
        <p:spPr bwMode="auto">
          <a:xfrm>
            <a:off x="6084168" y="95656"/>
            <a:ext cx="2952328" cy="134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4169" y="1628800"/>
            <a:ext cx="2952328" cy="221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35719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116632"/>
            <a:ext cx="8972550"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ctrTitle"/>
          </p:nvPr>
        </p:nvSpPr>
        <p:spPr>
          <a:xfrm>
            <a:off x="683568" y="116632"/>
            <a:ext cx="7772400" cy="1470025"/>
          </a:xfrm>
        </p:spPr>
        <p:txBody>
          <a:bodyPr/>
          <a:lstStyle/>
          <a:p>
            <a:r>
              <a:rPr lang="uk-UA" dirty="0" smtClean="0"/>
              <a:t>Список використаних джерел</a:t>
            </a:r>
            <a:endParaRPr lang="ru-RU"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1196752"/>
            <a:ext cx="8972550"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одзаголовок 2"/>
          <p:cNvSpPr>
            <a:spLocks noGrp="1"/>
          </p:cNvSpPr>
          <p:nvPr>
            <p:ph type="subTitle" idx="1"/>
          </p:nvPr>
        </p:nvSpPr>
        <p:spPr>
          <a:xfrm>
            <a:off x="539552" y="1340768"/>
            <a:ext cx="8136904" cy="5400600"/>
          </a:xfrm>
        </p:spPr>
        <p:txBody>
          <a:bodyPr>
            <a:normAutofit/>
          </a:bodyPr>
          <a:lstStyle/>
          <a:p>
            <a:r>
              <a:rPr lang="en-US" sz="1200" dirty="0" smtClean="0">
                <a:solidFill>
                  <a:schemeClr val="tx1"/>
                </a:solidFill>
                <a:hlinkClick r:id="rId4"/>
              </a:rPr>
              <a:t>https://uk.wikipedia.org/wiki/%D0%A1%D0%B8%D0%B7%D0%B8%D0%B3%D1%96%D1%8F</a:t>
            </a:r>
            <a:endParaRPr lang="uk-UA" sz="1200" dirty="0" smtClean="0">
              <a:solidFill>
                <a:schemeClr val="tx1"/>
              </a:solidFill>
            </a:endParaRPr>
          </a:p>
          <a:p>
            <a:r>
              <a:rPr lang="en-US" sz="1200" dirty="0" smtClean="0">
                <a:solidFill>
                  <a:schemeClr val="tx1"/>
                </a:solidFill>
                <a:hlinkClick r:id="rId5"/>
              </a:rPr>
              <a:t>https://www.meteorologiaenred.com/uk/%D0%B2%D1%81%D0%B5%2C-%D1%89%D0%BE-%D0%B2%D0%B0%D0%BC-%D0%BF%D0%BE%D1%82%D1%80%D1%96%D0%B1%D0%BD%D0%BE-%D0%B7%D0%BD%D0%B0%D1%82%D0%B8.html</a:t>
            </a:r>
            <a:endParaRPr lang="uk-UA" sz="1200" dirty="0" smtClean="0">
              <a:solidFill>
                <a:schemeClr val="tx1"/>
              </a:solidFill>
            </a:endParaRPr>
          </a:p>
          <a:p>
            <a:r>
              <a:rPr lang="en-US" sz="1200" dirty="0" smtClean="0">
                <a:solidFill>
                  <a:schemeClr val="tx1"/>
                </a:solidFill>
                <a:hlinkClick r:id="rId6"/>
              </a:rPr>
              <a:t>https://uk.wikipedia.org/wiki/%D0%9F%D0%B0%D1%80%D0%B0%D0%B4_%D0%BF%D0%BB%D0%B0%D0%BD%D0%B5%D1%82</a:t>
            </a:r>
            <a:endParaRPr lang="uk-UA" sz="1200" dirty="0" smtClean="0">
              <a:solidFill>
                <a:schemeClr val="tx1"/>
              </a:solidFill>
            </a:endParaRPr>
          </a:p>
          <a:p>
            <a:r>
              <a:rPr lang="en-US" sz="1200" dirty="0" smtClean="0">
                <a:solidFill>
                  <a:schemeClr val="tx1"/>
                </a:solidFill>
                <a:hlinkClick r:id="rId7" action="ppaction://hlinkfile"/>
              </a:rPr>
              <a:t>https://www.google.com/url?sa=i&amp;url=https%3A%2F%2Fwww.1obl.ru%2Fnews%2Fo-lyudyakh%2Fparad-planet-2023-chto-govoryat-astronomy-i-astrologi%2F&amp;psig=AOvVaw3iMj9mbQ5V8U5goEApdcEn&amp;ust=1703002002350000&amp;source=images&amp;cd=vfe&amp;opi=89978449&amp;ved=0CBEQjRxqFwoTCICO5f2umYMDFQAAAAAdAAAAABAD</a:t>
            </a:r>
            <a:endParaRPr lang="uk-UA" sz="1200" dirty="0" smtClean="0">
              <a:solidFill>
                <a:schemeClr val="tx1"/>
              </a:solidFill>
            </a:endParaRPr>
          </a:p>
          <a:p>
            <a:r>
              <a:rPr lang="en-US" sz="1200" dirty="0">
                <a:solidFill>
                  <a:schemeClr val="tx1"/>
                </a:solidFill>
                <a:hlinkClick r:id="rId8"/>
              </a:rPr>
              <a:t>https://uk.wikipedia.org/wiki/%</a:t>
            </a:r>
            <a:r>
              <a:rPr lang="en-US" sz="1200" dirty="0" smtClean="0">
                <a:solidFill>
                  <a:schemeClr val="tx1"/>
                </a:solidFill>
                <a:hlinkClick r:id="rId8"/>
              </a:rPr>
              <a:t>D0%91%D0%BE%D0%BB%D1%96%D0%B4</a:t>
            </a:r>
            <a:endParaRPr lang="uk-UA" sz="1200" dirty="0" smtClean="0">
              <a:solidFill>
                <a:schemeClr val="tx1"/>
              </a:solidFill>
            </a:endParaRPr>
          </a:p>
          <a:p>
            <a:r>
              <a:rPr lang="en-US" sz="1200" dirty="0">
                <a:solidFill>
                  <a:schemeClr val="tx1"/>
                </a:solidFill>
                <a:hlinkClick r:id="rId9" action="ppaction://hlinkfile"/>
              </a:rPr>
              <a:t>https://uk.wikipedia.org/wiki/%D0%9F%D1%80%D0%BE%D1%82%D0%B8%D1%81%D1%8F%D0%B9%D0%B2%D0%BE</a:t>
            </a:r>
            <a:endParaRPr lang="uk-UA" sz="1200" dirty="0" smtClean="0">
              <a:solidFill>
                <a:schemeClr val="tx1"/>
              </a:solidFill>
            </a:endParaRPr>
          </a:p>
          <a:p>
            <a:r>
              <a:rPr lang="en-US" sz="1200" dirty="0">
                <a:solidFill>
                  <a:schemeClr val="tx1"/>
                </a:solidFill>
                <a:hlinkClick r:id="rId10"/>
              </a:rPr>
              <a:t>https://</a:t>
            </a:r>
            <a:r>
              <a:rPr lang="en-US" sz="1200" dirty="0" smtClean="0">
                <a:solidFill>
                  <a:schemeClr val="tx1"/>
                </a:solidFill>
                <a:hlinkClick r:id="rId10"/>
              </a:rPr>
              <a:t>mirpps.ru/fon-dlja-prezentacii/planety-i-raketa.html</a:t>
            </a:r>
            <a:endParaRPr lang="uk-UA" sz="1200" dirty="0" smtClean="0">
              <a:solidFill>
                <a:schemeClr val="tx1"/>
              </a:solidFill>
            </a:endParaRPr>
          </a:p>
          <a:p>
            <a:r>
              <a:rPr lang="en-US" sz="1200" dirty="0">
                <a:solidFill>
                  <a:schemeClr val="tx1"/>
                </a:solidFill>
                <a:hlinkClick r:id="rId11"/>
              </a:rPr>
              <a:t>https://</a:t>
            </a:r>
            <a:r>
              <a:rPr lang="en-US" sz="1200" dirty="0" smtClean="0">
                <a:solidFill>
                  <a:schemeClr val="tx1"/>
                </a:solidFill>
                <a:hlinkClick r:id="rId11"/>
              </a:rPr>
              <a:t>abrakadabra.fun/35191-fon-dlja-prezentacii-po-astronomii.html</a:t>
            </a:r>
            <a:endParaRPr lang="uk-UA" sz="1200" dirty="0" smtClean="0">
              <a:solidFill>
                <a:schemeClr val="tx1"/>
              </a:solidFill>
            </a:endParaRPr>
          </a:p>
          <a:p>
            <a:r>
              <a:rPr lang="en-US" sz="1200" dirty="0">
                <a:solidFill>
                  <a:schemeClr val="tx1"/>
                </a:solidFill>
                <a:hlinkClick r:id="rId12"/>
              </a:rPr>
              <a:t>http://</a:t>
            </a:r>
            <a:r>
              <a:rPr lang="en-US" sz="1200" dirty="0" smtClean="0">
                <a:solidFill>
                  <a:schemeClr val="tx1"/>
                </a:solidFill>
                <a:hlinkClick r:id="rId12"/>
              </a:rPr>
              <a:t>pptforschool.ru/skachat-fon-dla-powerpoint.php?id=49</a:t>
            </a:r>
            <a:endParaRPr lang="uk-UA" sz="1200" dirty="0" smtClean="0">
              <a:solidFill>
                <a:schemeClr val="tx1"/>
              </a:solidFill>
            </a:endParaRPr>
          </a:p>
          <a:p>
            <a:r>
              <a:rPr lang="uk-UA" sz="1200" dirty="0" smtClean="0">
                <a:solidFill>
                  <a:schemeClr val="tx1"/>
                </a:solidFill>
                <a:hlinkClick r:id="rId13" action="ppaction://hlinkfile"/>
              </a:rPr>
              <a:t>..\джерела інформації\джерела інформації 2\кар4.</a:t>
            </a:r>
            <a:r>
              <a:rPr lang="en-US" sz="1200" dirty="0" smtClean="0">
                <a:solidFill>
                  <a:schemeClr val="tx1"/>
                </a:solidFill>
                <a:hlinkClick r:id="rId13" action="ppaction://hlinkfile"/>
              </a:rPr>
              <a:t>jpg</a:t>
            </a:r>
            <a:endParaRPr lang="uk-UA" sz="1200" dirty="0" smtClean="0">
              <a:solidFill>
                <a:schemeClr val="tx1"/>
              </a:solidFill>
            </a:endParaRPr>
          </a:p>
          <a:p>
            <a:r>
              <a:rPr lang="uk-UA" sz="1200" dirty="0" smtClean="0">
                <a:solidFill>
                  <a:schemeClr val="tx1"/>
                </a:solidFill>
                <a:hlinkClick r:id="rId14" action="ppaction://hlinkfile"/>
              </a:rPr>
              <a:t>..\джерела інформації\джерела інформації 2\кар5.</a:t>
            </a:r>
            <a:r>
              <a:rPr lang="en-US" sz="1200" dirty="0" smtClean="0">
                <a:solidFill>
                  <a:schemeClr val="tx1"/>
                </a:solidFill>
                <a:hlinkClick r:id="rId14" action="ppaction://hlinkfile"/>
              </a:rPr>
              <a:t>jpg</a:t>
            </a:r>
            <a:endParaRPr lang="uk-UA" sz="1200" dirty="0" smtClean="0">
              <a:solidFill>
                <a:schemeClr val="tx1"/>
              </a:solidFill>
            </a:endParaRPr>
          </a:p>
          <a:p>
            <a:r>
              <a:rPr lang="uk-UA" sz="1200" dirty="0" smtClean="0">
                <a:solidFill>
                  <a:schemeClr val="tx1"/>
                </a:solidFill>
                <a:hlinkClick r:id="rId15" action="ppaction://hlinkfile"/>
              </a:rPr>
              <a:t>..\джерела інформації\джерела інформації 2\кар6.</a:t>
            </a:r>
            <a:r>
              <a:rPr lang="en-US" sz="1200" dirty="0" smtClean="0">
                <a:solidFill>
                  <a:schemeClr val="tx1"/>
                </a:solidFill>
                <a:hlinkClick r:id="rId15" action="ppaction://hlinkfile"/>
              </a:rPr>
              <a:t>jpg</a:t>
            </a:r>
            <a:endParaRPr lang="uk-UA" sz="1200" dirty="0" smtClean="0">
              <a:solidFill>
                <a:schemeClr val="tx1"/>
              </a:solidFill>
            </a:endParaRPr>
          </a:p>
          <a:p>
            <a:r>
              <a:rPr lang="uk-UA" sz="1200" dirty="0" smtClean="0">
                <a:solidFill>
                  <a:schemeClr val="tx1"/>
                </a:solidFill>
                <a:hlinkClick r:id="rId16" action="ppaction://hlinkfile"/>
              </a:rPr>
              <a:t>..\джерела інформації\джерела інформації 2\кар7.</a:t>
            </a:r>
            <a:r>
              <a:rPr lang="en-US" sz="1200" dirty="0" smtClean="0">
                <a:solidFill>
                  <a:schemeClr val="tx1"/>
                </a:solidFill>
                <a:hlinkClick r:id="rId16" action="ppaction://hlinkfile"/>
              </a:rPr>
              <a:t>jpg</a:t>
            </a:r>
            <a:endParaRPr lang="uk-UA" sz="1200" dirty="0" smtClean="0">
              <a:solidFill>
                <a:schemeClr val="tx1"/>
              </a:solidFill>
            </a:endParaRPr>
          </a:p>
          <a:p>
            <a:r>
              <a:rPr lang="uk-UA" sz="1200" dirty="0" smtClean="0">
                <a:solidFill>
                  <a:schemeClr val="tx1"/>
                </a:solidFill>
                <a:hlinkClick r:id="rId17" action="ppaction://hlinkfile"/>
              </a:rPr>
              <a:t>..\джерела інформації\джерела інформації 2\кар8.</a:t>
            </a:r>
            <a:r>
              <a:rPr lang="en-US" sz="1200" dirty="0" smtClean="0">
                <a:solidFill>
                  <a:schemeClr val="tx1"/>
                </a:solidFill>
                <a:hlinkClick r:id="rId17" action="ppaction://hlinkfile"/>
              </a:rPr>
              <a:t>jpg</a:t>
            </a:r>
            <a:endParaRPr lang="uk-UA" sz="1200" dirty="0" smtClean="0">
              <a:solidFill>
                <a:schemeClr val="tx1"/>
              </a:solidFill>
            </a:endParaRPr>
          </a:p>
          <a:p>
            <a:r>
              <a:rPr lang="uk-UA" sz="1200" dirty="0" smtClean="0">
                <a:solidFill>
                  <a:schemeClr val="tx1"/>
                </a:solidFill>
                <a:hlinkClick r:id="rId18" action="ppaction://hlinkfile"/>
              </a:rPr>
              <a:t>..\джерела інформації\джерела інформації 2\кар9.</a:t>
            </a:r>
            <a:r>
              <a:rPr lang="en-US" sz="1200" dirty="0" smtClean="0">
                <a:solidFill>
                  <a:schemeClr val="tx1"/>
                </a:solidFill>
                <a:hlinkClick r:id="rId18" action="ppaction://hlinkfile"/>
              </a:rPr>
              <a:t>jpg</a:t>
            </a:r>
            <a:endParaRPr lang="uk-UA" sz="1200" dirty="0" smtClean="0">
              <a:solidFill>
                <a:schemeClr val="tx1"/>
              </a:solidFill>
            </a:endParaRPr>
          </a:p>
          <a:p>
            <a:r>
              <a:rPr lang="uk-UA" sz="1200" dirty="0" smtClean="0">
                <a:solidFill>
                  <a:schemeClr val="tx1"/>
                </a:solidFill>
                <a:hlinkClick r:id="rId19" action="ppaction://hlinkfile"/>
              </a:rPr>
              <a:t>..\джерела інформації\джерела інформації 2\кар10.</a:t>
            </a:r>
            <a:r>
              <a:rPr lang="en-US" sz="1200" dirty="0" smtClean="0">
                <a:solidFill>
                  <a:schemeClr val="tx1"/>
                </a:solidFill>
                <a:hlinkClick r:id="rId19" action="ppaction://hlinkfile"/>
              </a:rPr>
              <a:t>jpg</a:t>
            </a:r>
            <a:endParaRPr lang="uk-UA" sz="1200" dirty="0" smtClean="0">
              <a:solidFill>
                <a:schemeClr val="tx1"/>
              </a:solidFill>
            </a:endParaRPr>
          </a:p>
          <a:p>
            <a:r>
              <a:rPr lang="uk-UA" sz="1200" dirty="0" smtClean="0">
                <a:solidFill>
                  <a:schemeClr val="tx1"/>
                </a:solidFill>
                <a:hlinkClick r:id="rId20" action="ppaction://hlinkfile"/>
              </a:rPr>
              <a:t>..\джерела інформації\джерела інформації 2\кар11.</a:t>
            </a:r>
            <a:r>
              <a:rPr lang="en-US" sz="1200" dirty="0" smtClean="0">
                <a:solidFill>
                  <a:schemeClr val="tx1"/>
                </a:solidFill>
                <a:hlinkClick r:id="rId20" action="ppaction://hlinkfile"/>
              </a:rPr>
              <a:t>jpg</a:t>
            </a:r>
            <a:endParaRPr lang="uk-UA" sz="1200" dirty="0" smtClean="0">
              <a:solidFill>
                <a:schemeClr val="tx1"/>
              </a:solidFill>
            </a:endParaRPr>
          </a:p>
          <a:p>
            <a:r>
              <a:rPr lang="en-US" sz="1200" dirty="0">
                <a:solidFill>
                  <a:schemeClr val="tx1"/>
                </a:solidFill>
                <a:hlinkClick r:id="rId21"/>
              </a:rPr>
              <a:t>https://zvidusil.in.ua/chervoniy-misyac</a:t>
            </a:r>
            <a:r>
              <a:rPr lang="en-US" sz="1200" dirty="0" smtClean="0">
                <a:solidFill>
                  <a:schemeClr val="tx1"/>
                </a:solidFill>
                <a:hlinkClick r:id="rId21"/>
              </a:rPr>
              <a:t>/</a:t>
            </a:r>
            <a:endParaRPr lang="uk-UA" sz="1200" dirty="0" smtClean="0">
              <a:solidFill>
                <a:schemeClr val="tx1"/>
              </a:solidFill>
            </a:endParaRPr>
          </a:p>
          <a:p>
            <a:r>
              <a:rPr lang="en-US" sz="1200" dirty="0">
                <a:solidFill>
                  <a:schemeClr val="tx1"/>
                </a:solidFill>
                <a:hlinkClick r:id="rId22"/>
              </a:rPr>
              <a:t>https://zvidusil.in.ua/kolir-misiac</a:t>
            </a:r>
            <a:r>
              <a:rPr lang="en-US" sz="1200" dirty="0" smtClean="0">
                <a:solidFill>
                  <a:schemeClr val="tx1"/>
                </a:solidFill>
                <a:hlinkClick r:id="rId22"/>
              </a:rPr>
              <a:t>/</a:t>
            </a:r>
            <a:endParaRPr lang="uk-UA" sz="1200" dirty="0" smtClean="0">
              <a:solidFill>
                <a:schemeClr val="tx1"/>
              </a:solidFill>
            </a:endParaRPr>
          </a:p>
          <a:p>
            <a:endParaRPr lang="uk-UA" sz="1200" dirty="0" smtClean="0">
              <a:solidFill>
                <a:schemeClr val="tx1"/>
              </a:solidFill>
            </a:endParaRPr>
          </a:p>
          <a:p>
            <a:endParaRPr lang="uk-UA" sz="1200" dirty="0" smtClean="0">
              <a:solidFill>
                <a:schemeClr val="tx1"/>
              </a:solidFill>
            </a:endParaRPr>
          </a:p>
        </p:txBody>
      </p:sp>
    </p:spTree>
    <p:extLst>
      <p:ext uri="{BB962C8B-B14F-4D97-AF65-F5344CB8AC3E}">
        <p14:creationId xmlns:p14="http://schemas.microsoft.com/office/powerpoint/2010/main" val="38593474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ctrTitle"/>
          </p:nvPr>
        </p:nvSpPr>
        <p:spPr>
          <a:xfrm>
            <a:off x="395536" y="188640"/>
            <a:ext cx="8568951" cy="2304256"/>
          </a:xfrm>
        </p:spPr>
        <p:style>
          <a:lnRef idx="0">
            <a:schemeClr val="accent5"/>
          </a:lnRef>
          <a:fillRef idx="3">
            <a:schemeClr val="accent5"/>
          </a:fillRef>
          <a:effectRef idx="3">
            <a:schemeClr val="accent5"/>
          </a:effectRef>
          <a:fontRef idx="minor">
            <a:schemeClr val="lt1"/>
          </a:fontRef>
        </p:style>
        <p:txBody>
          <a:bodyPr>
            <a:normAutofit fontScale="90000"/>
            <a:scene3d>
              <a:camera prst="orthographicFront"/>
              <a:lightRig rig="soft" dir="t">
                <a:rot lat="0" lon="0" rev="10800000"/>
              </a:lightRig>
            </a:scene3d>
            <a:sp3d>
              <a:bevelT w="27940" h="12700"/>
              <a:contourClr>
                <a:srgbClr val="DDDDDD"/>
              </a:contourClr>
            </a:sp3d>
          </a:bodyPr>
          <a:lstStyle/>
          <a:p>
            <a:r>
              <a:rPr lang="uk-UA" sz="3600" b="1" spc="150" dirty="0" smtClean="0">
                <a:ln w="11430"/>
                <a:solidFill>
                  <a:schemeClr val="tx1"/>
                </a:solidFill>
                <a:effectLst>
                  <a:outerShdw blurRad="25400" algn="tl" rotWithShape="0">
                    <a:srgbClr val="000000">
                      <a:alpha val="43000"/>
                    </a:srgbClr>
                  </a:outerShdw>
                </a:effectLst>
              </a:rPr>
              <a:t/>
            </a:r>
            <a:br>
              <a:rPr lang="uk-UA" sz="3600" b="1" spc="150" dirty="0" smtClean="0">
                <a:ln w="11430"/>
                <a:solidFill>
                  <a:schemeClr val="tx1"/>
                </a:solidFill>
                <a:effectLst>
                  <a:outerShdw blurRad="25400" algn="tl" rotWithShape="0">
                    <a:srgbClr val="000000">
                      <a:alpha val="43000"/>
                    </a:srgbClr>
                  </a:outerShdw>
                </a:effectLst>
              </a:rPr>
            </a:br>
            <a:r>
              <a:rPr lang="uk-UA" sz="3600" b="1" spc="150" dirty="0">
                <a:ln w="11430"/>
                <a:solidFill>
                  <a:schemeClr val="tx1"/>
                </a:solidFill>
                <a:effectLst>
                  <a:outerShdw blurRad="25400" algn="tl" rotWithShape="0">
                    <a:srgbClr val="000000">
                      <a:alpha val="43000"/>
                    </a:srgbClr>
                  </a:outerShdw>
                </a:effectLst>
              </a:rPr>
              <a:t/>
            </a:r>
            <a:br>
              <a:rPr lang="uk-UA" sz="3600" b="1" spc="150" dirty="0">
                <a:ln w="11430"/>
                <a:solidFill>
                  <a:schemeClr val="tx1"/>
                </a:solidFill>
                <a:effectLst>
                  <a:outerShdw blurRad="25400" algn="tl" rotWithShape="0">
                    <a:srgbClr val="000000">
                      <a:alpha val="43000"/>
                    </a:srgbClr>
                  </a:outerShdw>
                </a:effectLst>
              </a:rPr>
            </a:br>
            <a:r>
              <a:rPr lang="uk-UA" sz="3600" b="1" spc="150" dirty="0" smtClean="0">
                <a:ln w="11430"/>
                <a:solidFill>
                  <a:schemeClr val="tx1"/>
                </a:solidFill>
                <a:effectLst>
                  <a:outerShdw blurRad="25400" algn="tl" rotWithShape="0">
                    <a:srgbClr val="000000">
                      <a:alpha val="43000"/>
                    </a:srgbClr>
                  </a:outerShdw>
                </a:effectLst>
              </a:rPr>
              <a:t/>
            </a:r>
            <a:br>
              <a:rPr lang="uk-UA" sz="3600" b="1" spc="150" dirty="0" smtClean="0">
                <a:ln w="11430"/>
                <a:solidFill>
                  <a:schemeClr val="tx1"/>
                </a:solidFill>
                <a:effectLst>
                  <a:outerShdw blurRad="25400" algn="tl" rotWithShape="0">
                    <a:srgbClr val="000000">
                      <a:alpha val="43000"/>
                    </a:srgbClr>
                  </a:outerShdw>
                </a:effectLst>
              </a:rPr>
            </a:br>
            <a:r>
              <a:rPr lang="uk-UA" sz="3600" b="1" spc="150" dirty="0" smtClean="0">
                <a:ln w="11430"/>
                <a:solidFill>
                  <a:schemeClr val="tx1"/>
                </a:solidFill>
                <a:effectLst>
                  <a:outerShdw blurRad="25400" algn="tl" rotWithShape="0">
                    <a:srgbClr val="000000">
                      <a:alpha val="43000"/>
                    </a:srgbClr>
                  </a:outerShdw>
                </a:effectLst>
              </a:rPr>
              <a:t>Актуальність теми: </a:t>
            </a:r>
            <a:br>
              <a:rPr lang="uk-UA" sz="3600" b="1" spc="150" dirty="0" smtClean="0">
                <a:ln w="11430"/>
                <a:solidFill>
                  <a:schemeClr val="tx1"/>
                </a:solidFill>
                <a:effectLst>
                  <a:outerShdw blurRad="25400" algn="tl" rotWithShape="0">
                    <a:srgbClr val="000000">
                      <a:alpha val="43000"/>
                    </a:srgbClr>
                  </a:outerShdw>
                </a:effectLst>
              </a:rPr>
            </a:br>
            <a:r>
              <a:rPr lang="uk-UA" sz="3600" dirty="0" smtClean="0">
                <a:solidFill>
                  <a:schemeClr val="tx1"/>
                </a:solidFill>
              </a:rPr>
              <a:t>полягає </a:t>
            </a:r>
            <a:r>
              <a:rPr lang="uk-UA" sz="3600" dirty="0">
                <a:solidFill>
                  <a:schemeClr val="tx1"/>
                </a:solidFill>
              </a:rPr>
              <a:t>в тому, щоб знайти в мережі Інтернет інформацію та світлини про деякі астрономічні об’єкти та явища та пояснити їх</a:t>
            </a:r>
            <a:r>
              <a:rPr lang="uk-UA" sz="3600" dirty="0" smtClean="0">
                <a:solidFill>
                  <a:schemeClr val="tx1"/>
                </a:solidFill>
              </a:rPr>
              <a:t>.</a:t>
            </a:r>
            <a:r>
              <a:rPr lang="uk-UA" sz="3600" b="1" spc="150" dirty="0" smtClean="0">
                <a:ln w="11430"/>
                <a:solidFill>
                  <a:schemeClr val="tx1"/>
                </a:solidFill>
                <a:effectLst>
                  <a:outerShdw blurRad="25400" algn="tl" rotWithShape="0">
                    <a:srgbClr val="000000">
                      <a:alpha val="43000"/>
                    </a:srgbClr>
                  </a:outerShdw>
                </a:effectLst>
              </a:rPr>
              <a:t/>
            </a:r>
            <a:br>
              <a:rPr lang="uk-UA" sz="3600" b="1" spc="150" dirty="0" smtClean="0">
                <a:ln w="11430"/>
                <a:solidFill>
                  <a:schemeClr val="tx1"/>
                </a:solidFill>
                <a:effectLst>
                  <a:outerShdw blurRad="25400" algn="tl" rotWithShape="0">
                    <a:srgbClr val="000000">
                      <a:alpha val="43000"/>
                    </a:srgbClr>
                  </a:outerShdw>
                </a:effectLst>
              </a:rPr>
            </a:br>
            <a:r>
              <a:rPr lang="ru-RU" sz="3600" dirty="0"/>
              <a:t/>
            </a:r>
            <a:br>
              <a:rPr lang="ru-RU" sz="3600" dirty="0"/>
            </a:br>
            <a:r>
              <a:rPr lang="uk-UA" sz="3600" b="1" spc="150" dirty="0" smtClean="0">
                <a:ln w="11430"/>
                <a:solidFill>
                  <a:schemeClr val="tx1"/>
                </a:solidFill>
                <a:effectLst>
                  <a:outerShdw blurRad="25400" algn="tl" rotWithShape="0">
                    <a:srgbClr val="000000">
                      <a:alpha val="43000"/>
                    </a:srgbClr>
                  </a:outerShdw>
                </a:effectLst>
              </a:rPr>
              <a:t/>
            </a:r>
            <a:br>
              <a:rPr lang="uk-UA" sz="3600" b="1" spc="150" dirty="0" smtClean="0">
                <a:ln w="11430"/>
                <a:solidFill>
                  <a:schemeClr val="tx1"/>
                </a:solidFill>
                <a:effectLst>
                  <a:outerShdw blurRad="25400" algn="tl" rotWithShape="0">
                    <a:srgbClr val="000000">
                      <a:alpha val="43000"/>
                    </a:srgbClr>
                  </a:outerShdw>
                </a:effectLst>
              </a:rPr>
            </a:br>
            <a:endParaRPr lang="ru-RU" sz="3600" b="1" spc="150" dirty="0">
              <a:ln w="11430"/>
              <a:solidFill>
                <a:schemeClr val="tx1"/>
              </a:solidFill>
              <a:effectLst>
                <a:outerShdw blurRad="25400" algn="tl" rotWithShape="0">
                  <a:srgbClr val="000000">
                    <a:alpha val="43000"/>
                  </a:srgbClr>
                </a:outerShdw>
              </a:effectLst>
            </a:endParaRPr>
          </a:p>
        </p:txBody>
      </p:sp>
      <p:sp>
        <p:nvSpPr>
          <p:cNvPr id="4" name="TextBox 3"/>
          <p:cNvSpPr txBox="1"/>
          <p:nvPr/>
        </p:nvSpPr>
        <p:spPr>
          <a:xfrm>
            <a:off x="1009668" y="2960077"/>
            <a:ext cx="5828519" cy="646331"/>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scene3d>
              <a:camera prst="orthographicFront"/>
              <a:lightRig rig="soft" dir="t">
                <a:rot lat="0" lon="0" rev="10800000"/>
              </a:lightRig>
            </a:scene3d>
            <a:sp3d>
              <a:bevelT w="27940" h="12700"/>
              <a:contourClr>
                <a:srgbClr val="DDDDDD"/>
              </a:contourClr>
            </a:sp3d>
          </a:bodyPr>
          <a:lstStyle/>
          <a:p>
            <a:r>
              <a:rPr lang="uk-UA" sz="3600" b="1" spc="150" dirty="0" smtClean="0">
                <a:ln w="11430"/>
                <a:effectLst>
                  <a:outerShdw blurRad="25400" algn="tl" rotWithShape="0">
                    <a:srgbClr val="000000">
                      <a:alpha val="43000"/>
                    </a:srgbClr>
                  </a:outerShdw>
                </a:effectLst>
              </a:rPr>
              <a:t>Чому я обрала дану тему:</a:t>
            </a:r>
            <a:endParaRPr lang="ru-RU" sz="3600" b="1" spc="150" dirty="0">
              <a:ln w="11430"/>
              <a:effectLst>
                <a:outerShdw blurRad="25400" algn="tl" rotWithShape="0">
                  <a:srgbClr val="000000">
                    <a:alpha val="43000"/>
                  </a:srgbClr>
                </a:outerShdw>
              </a:effectLst>
            </a:endParaRPr>
          </a:p>
        </p:txBody>
      </p:sp>
      <p:sp>
        <p:nvSpPr>
          <p:cNvPr id="5" name="TextBox 4"/>
          <p:cNvSpPr txBox="1"/>
          <p:nvPr/>
        </p:nvSpPr>
        <p:spPr>
          <a:xfrm>
            <a:off x="1951138" y="3789040"/>
            <a:ext cx="5597102" cy="1323439"/>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scene3d>
              <a:camera prst="orthographicFront"/>
              <a:lightRig rig="soft" dir="t">
                <a:rot lat="0" lon="0" rev="10800000"/>
              </a:lightRig>
            </a:scene3d>
            <a:sp3d>
              <a:bevelT w="27940" h="12700"/>
              <a:contourClr>
                <a:srgbClr val="DDDDDD"/>
              </a:contourClr>
            </a:sp3d>
          </a:bodyPr>
          <a:lstStyle/>
          <a:p>
            <a:r>
              <a:rPr lang="uk-UA" sz="2000" b="1" spc="150" dirty="0" smtClean="0">
                <a:ln w="11430"/>
                <a:solidFill>
                  <a:schemeClr val="tx1"/>
                </a:solidFill>
                <a:effectLst>
                  <a:outerShdw blurRad="25400" algn="tl" rotWithShape="0">
                    <a:srgbClr val="000000">
                      <a:alpha val="43000"/>
                    </a:srgbClr>
                  </a:outerShdw>
                </a:effectLst>
              </a:rPr>
              <a:t>Тому що мені хотілося дізнатися більше про явища, які відбуваються на небі під яким ми живемо. Адже цікаво знати про таємниці нашого Всесвіту.  </a:t>
            </a:r>
            <a:endParaRPr lang="ru-RU" sz="2000" b="1" spc="150" dirty="0">
              <a:ln w="11430"/>
              <a:solidFill>
                <a:schemeClr val="tx1"/>
              </a:solidFill>
              <a:effectLst>
                <a:outerShdw blurRad="25400" algn="tl" rotWithShape="0">
                  <a:srgbClr val="000000">
                    <a:alpha val="43000"/>
                  </a:srgbClr>
                </a:outerShdw>
              </a:effectLst>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5229200"/>
            <a:ext cx="7344816" cy="15334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7832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ctrTitle"/>
          </p:nvPr>
        </p:nvSpPr>
        <p:spPr>
          <a:xfrm>
            <a:off x="3203848" y="260648"/>
            <a:ext cx="5760640" cy="6336704"/>
          </a:xfrm>
        </p:spPr>
        <p:style>
          <a:lnRef idx="2">
            <a:schemeClr val="accent6"/>
          </a:lnRef>
          <a:fillRef idx="1">
            <a:schemeClr val="lt1"/>
          </a:fillRef>
          <a:effectRef idx="0">
            <a:schemeClr val="accent6"/>
          </a:effectRef>
          <a:fontRef idx="minor">
            <a:schemeClr val="dk1"/>
          </a:fontRef>
        </p:style>
        <p:txBody>
          <a:bodyPr>
            <a:normAutofit fontScale="90000"/>
          </a:bodyPr>
          <a:lstStyle/>
          <a:p>
            <a:r>
              <a:rPr lang="ru-RU"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r>
            <a:br>
              <a:rPr lang="ru-RU"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ru-RU"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Мета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роботи</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a:t>
            </a:r>
            <a:b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b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дослідити</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достовірну</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інформацію</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та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світлини</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про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деякі</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астрономічні</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явища</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та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об’єкти</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a:t>
            </a:r>
            <a:b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b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пояснити</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причину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появи</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таких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явищ</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як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Сигизія</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парад планет,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проти</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сяйво</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болід</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та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зміну</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відтінків</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Місяця</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a:t>
            </a:r>
            <a:b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br>
            <a:endPar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764704"/>
            <a:ext cx="2952328" cy="48245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1520" y="5680707"/>
            <a:ext cx="2808312"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uk-UA" dirty="0" err="1" smtClean="0"/>
              <a:t>Черна</a:t>
            </a:r>
            <a:r>
              <a:rPr lang="uk-UA" dirty="0" smtClean="0"/>
              <a:t> Олександра Володимирівна</a:t>
            </a:r>
            <a:endParaRPr lang="ru-RU" dirty="0"/>
          </a:p>
        </p:txBody>
      </p:sp>
    </p:spTree>
    <p:extLst>
      <p:ext uri="{BB962C8B-B14F-4D97-AF65-F5344CB8AC3E}">
        <p14:creationId xmlns:p14="http://schemas.microsoft.com/office/powerpoint/2010/main" val="8962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8" y="63204"/>
            <a:ext cx="8814997" cy="18536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Заголовок 2"/>
          <p:cNvSpPr>
            <a:spLocks noGrp="1"/>
          </p:cNvSpPr>
          <p:nvPr>
            <p:ph type="ctrTitle"/>
          </p:nvPr>
        </p:nvSpPr>
        <p:spPr>
          <a:xfrm>
            <a:off x="256724" y="1958975"/>
            <a:ext cx="7123588" cy="4638377"/>
          </a:xfrm>
        </p:spPr>
        <p:style>
          <a:lnRef idx="2">
            <a:schemeClr val="accent6"/>
          </a:lnRef>
          <a:fillRef idx="1">
            <a:schemeClr val="lt1"/>
          </a:fillRef>
          <a:effectRef idx="0">
            <a:schemeClr val="accent6"/>
          </a:effectRef>
          <a:fontRef idx="minor">
            <a:schemeClr val="dk1"/>
          </a:fontRef>
        </p:style>
        <p:txBody>
          <a:bodyPr>
            <a:normAutofit fontScale="90000"/>
          </a:bodyPr>
          <a:lstStyle/>
          <a:p>
            <a:r>
              <a:rPr lang="uk-UA" dirty="0"/>
              <a:t>Об’єкт дослідження: астрономічні явища та об’єкти. </a:t>
            </a:r>
            <a:r>
              <a:rPr lang="ru-RU" dirty="0"/>
              <a:t/>
            </a:r>
            <a:br>
              <a:rPr lang="ru-RU" dirty="0"/>
            </a:br>
            <a:r>
              <a:rPr lang="ru-RU" dirty="0" smtClean="0"/>
              <a:t/>
            </a:r>
            <a:br>
              <a:rPr lang="ru-RU" dirty="0" smtClean="0"/>
            </a:br>
            <a:r>
              <a:rPr lang="uk-UA" dirty="0" smtClean="0"/>
              <a:t>Предмет </a:t>
            </a:r>
            <a:r>
              <a:rPr lang="uk-UA" dirty="0"/>
              <a:t>дослідження: пояснення причини появи деяких природних астрономічних явищ. </a:t>
            </a:r>
            <a:r>
              <a:rPr lang="ru-RU" dirty="0"/>
              <a:t/>
            </a:r>
            <a:br>
              <a:rPr lang="ru-RU" dirty="0"/>
            </a:br>
            <a:endParaRPr lang="ru-RU" dirty="0"/>
          </a:p>
        </p:txBody>
      </p:sp>
    </p:spTree>
    <p:extLst>
      <p:ext uri="{BB962C8B-B14F-4D97-AF65-F5344CB8AC3E}">
        <p14:creationId xmlns:p14="http://schemas.microsoft.com/office/powerpoint/2010/main" val="42009467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ctrTitle"/>
          </p:nvPr>
        </p:nvSpPr>
        <p:spPr>
          <a:xfrm>
            <a:off x="287524" y="260648"/>
            <a:ext cx="8568952" cy="6336704"/>
          </a:xfrm>
        </p:spPr>
        <p:style>
          <a:lnRef idx="2">
            <a:schemeClr val="accent6"/>
          </a:lnRef>
          <a:fillRef idx="1">
            <a:schemeClr val="lt1"/>
          </a:fillRef>
          <a:effectRef idx="0">
            <a:schemeClr val="accent6"/>
          </a:effectRef>
          <a:fontRef idx="minor">
            <a:schemeClr val="dk1"/>
          </a:fontRef>
        </p:style>
        <p:txBody>
          <a:bodyPr>
            <a:normAutofit fontScale="90000"/>
          </a:bodyPr>
          <a:lstStyle/>
          <a:p>
            <a:r>
              <a:rPr lang="ru-RU"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r>
            <a:br>
              <a:rPr lang="ru-RU"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r>
            <a:b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ru-RU"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060"/>
                </a:solidFill>
                <a:effectLst>
                  <a:outerShdw blurRad="41275" dist="12700" dir="12000000" algn="tl" rotWithShape="0">
                    <a:srgbClr val="000000">
                      <a:alpha val="40000"/>
                    </a:srgbClr>
                  </a:outerShdw>
                </a:effectLst>
              </a:rPr>
              <a:t>Завдання</a:t>
            </a:r>
            <a:r>
              <a:rPr lang="ru-RU"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060"/>
                </a:solidFill>
                <a:effectLst>
                  <a:outerShdw blurRad="41275" dist="12700" dir="12000000" algn="tl" rotWithShape="0">
                    <a:srgbClr val="000000">
                      <a:alpha val="40000"/>
                    </a:srgbClr>
                  </a:outerShdw>
                </a:effectLst>
              </a:rPr>
              <a:t>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060"/>
                </a:solidFill>
                <a:effectLst>
                  <a:outerShdw blurRad="41275" dist="12700" dir="12000000" algn="tl" rotWithShape="0">
                    <a:srgbClr val="000000">
                      <a:alpha val="40000"/>
                    </a:srgbClr>
                  </a:outerShdw>
                </a:effectLst>
              </a:rPr>
              <a:t>роботи</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060"/>
                </a:solidFill>
                <a:effectLst>
                  <a:outerShdw blurRad="41275" dist="12700" dir="12000000" algn="tl" rotWithShape="0">
                    <a:srgbClr val="000000">
                      <a:alpha val="40000"/>
                    </a:srgbClr>
                  </a:outerShdw>
                </a:effectLst>
              </a:rPr>
              <a:t>: </a:t>
            </a:r>
            <a:b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060"/>
                </a:solidFill>
                <a:effectLst>
                  <a:outerShdw blurRad="41275" dist="12700" dir="12000000" algn="tl" rotWithShape="0">
                    <a:srgbClr val="000000">
                      <a:alpha val="40000"/>
                    </a:srgbClr>
                  </a:outerShdw>
                </a:effectLst>
              </a:rPr>
            </a:b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теоретичний</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аналіз</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літератури</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та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джерел</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з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даної</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проблеми</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a:t>
            </a:r>
            <a:b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b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дослідити</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достовірну</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інформацію</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та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світлини</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про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деякі</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астрономічні</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явища</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та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об’єкти</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a:t>
            </a:r>
            <a:b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b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пояснити</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причину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появи</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таких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явищ</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як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Сигизія</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парад планет,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проти</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сяйво</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болід</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та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зміну</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відтінків</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a:t>
            </a:r>
            <a:r>
              <a:rPr lang="ru-RU"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Місяця</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 </a:t>
            </a:r>
            <a:b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br>
            <a:r>
              <a:rPr lang="ru-RU"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r>
            <a:br>
              <a:rPr lang="ru-RU"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endPar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1089996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53" y="12576"/>
            <a:ext cx="9226067" cy="684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121238" y="4303170"/>
            <a:ext cx="9036496" cy="2480320"/>
          </a:xfrm>
        </p:spPr>
        <p:style>
          <a:lnRef idx="2">
            <a:schemeClr val="accent5"/>
          </a:lnRef>
          <a:fillRef idx="1">
            <a:schemeClr val="lt1"/>
          </a:fillRef>
          <a:effectRef idx="0">
            <a:schemeClr val="accent5"/>
          </a:effectRef>
          <a:fontRef idx="minor">
            <a:schemeClr val="dk1"/>
          </a:fontRef>
        </p:style>
        <p:txBody>
          <a:bodyPr>
            <a:noAutofit/>
          </a:bodyPr>
          <a:lstStyle/>
          <a:p>
            <a:r>
              <a:rPr lang="uk-UA" sz="3600" dirty="0" smtClean="0"/>
              <a:t>Практичне значення роботи: використання результатів роботи у позаурочній діяльності з фізики та представлення результатів роботи на обласній науково-практичній конференції.</a:t>
            </a:r>
            <a:endParaRPr lang="ru-RU" sz="3600" dirty="0"/>
          </a:p>
        </p:txBody>
      </p:sp>
      <p:sp>
        <p:nvSpPr>
          <p:cNvPr id="3" name="Объект 2"/>
          <p:cNvSpPr>
            <a:spLocks noGrp="1"/>
          </p:cNvSpPr>
          <p:nvPr>
            <p:ph idx="1"/>
          </p:nvPr>
        </p:nvSpPr>
        <p:spPr>
          <a:xfrm>
            <a:off x="246998" y="116632"/>
            <a:ext cx="8784976" cy="2088232"/>
          </a:xfrm>
        </p:spPr>
        <p:style>
          <a:lnRef idx="2">
            <a:schemeClr val="accent6"/>
          </a:lnRef>
          <a:fillRef idx="1">
            <a:schemeClr val="lt1"/>
          </a:fillRef>
          <a:effectRef idx="0">
            <a:schemeClr val="accent6"/>
          </a:effectRef>
          <a:fontRef idx="minor">
            <a:schemeClr val="dk1"/>
          </a:fontRef>
        </p:style>
        <p:txBody>
          <a:bodyPr>
            <a:normAutofit/>
          </a:bodyPr>
          <a:lstStyle/>
          <a:p>
            <a:pPr algn="ctr"/>
            <a:r>
              <a:rPr lang="ru-RU" dirty="0" err="1" smtClean="0"/>
              <a:t>Особистий</a:t>
            </a:r>
            <a:r>
              <a:rPr lang="ru-RU" dirty="0" smtClean="0"/>
              <a:t> </a:t>
            </a:r>
            <a:r>
              <a:rPr lang="ru-RU" dirty="0" err="1"/>
              <a:t>внесок</a:t>
            </a:r>
            <a:r>
              <a:rPr lang="ru-RU" dirty="0"/>
              <a:t> </a:t>
            </a:r>
            <a:r>
              <a:rPr lang="ru-RU" dirty="0" err="1"/>
              <a:t>полягає</a:t>
            </a:r>
            <a:r>
              <a:rPr lang="ru-RU" dirty="0"/>
              <a:t> у тому, </a:t>
            </a:r>
            <a:r>
              <a:rPr lang="ru-RU" dirty="0" err="1"/>
              <a:t>що</a:t>
            </a:r>
            <a:r>
              <a:rPr lang="ru-RU" dirty="0"/>
              <a:t> </a:t>
            </a:r>
            <a:r>
              <a:rPr lang="ru-RU" dirty="0" err="1" smtClean="0"/>
              <a:t>самостійно</a:t>
            </a:r>
            <a:r>
              <a:rPr lang="ru-RU" dirty="0" smtClean="0"/>
              <a:t> </a:t>
            </a:r>
            <a:r>
              <a:rPr lang="ru-RU" dirty="0" err="1"/>
              <a:t>досліджувала</a:t>
            </a:r>
            <a:r>
              <a:rPr lang="ru-RU" dirty="0"/>
              <a:t> та </a:t>
            </a:r>
            <a:r>
              <a:rPr lang="ru-RU" dirty="0" err="1"/>
              <a:t>документувала</a:t>
            </a:r>
            <a:r>
              <a:rPr lang="ru-RU" dirty="0"/>
              <a:t> </a:t>
            </a:r>
            <a:r>
              <a:rPr lang="ru-RU" dirty="0" err="1"/>
              <a:t>зміну</a:t>
            </a:r>
            <a:r>
              <a:rPr lang="ru-RU" dirty="0"/>
              <a:t> </a:t>
            </a:r>
            <a:r>
              <a:rPr lang="ru-RU" dirty="0" err="1"/>
              <a:t>відтінків</a:t>
            </a:r>
            <a:r>
              <a:rPr lang="ru-RU" dirty="0"/>
              <a:t> </a:t>
            </a:r>
            <a:r>
              <a:rPr lang="ru-RU" dirty="0" err="1"/>
              <a:t>Місяця</a:t>
            </a:r>
            <a:r>
              <a:rPr lang="ru-RU" dirty="0"/>
              <a:t> та пояснила причину </a:t>
            </a:r>
            <a:r>
              <a:rPr lang="ru-RU" dirty="0" err="1"/>
              <a:t>цієї</a:t>
            </a:r>
            <a:r>
              <a:rPr lang="ru-RU" dirty="0"/>
              <a:t> </a:t>
            </a:r>
            <a:r>
              <a:rPr lang="ru-RU" dirty="0" err="1"/>
              <a:t>зміни</a:t>
            </a:r>
            <a:r>
              <a:rPr lang="ru-RU" dirty="0"/>
              <a:t>. </a:t>
            </a:r>
          </a:p>
        </p:txBody>
      </p:sp>
    </p:spTree>
    <p:extLst>
      <p:ext uri="{BB962C8B-B14F-4D97-AF65-F5344CB8AC3E}">
        <p14:creationId xmlns:p14="http://schemas.microsoft.com/office/powerpoint/2010/main" val="3567644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53" y="12576"/>
            <a:ext cx="9226067" cy="684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Заголовок 3"/>
          <p:cNvSpPr>
            <a:spLocks noGrp="1"/>
          </p:cNvSpPr>
          <p:nvPr>
            <p:ph type="title"/>
          </p:nvPr>
        </p:nvSpPr>
        <p:spPr>
          <a:xfrm>
            <a:off x="457200" y="188640"/>
            <a:ext cx="8229600" cy="1584176"/>
          </a:xfrm>
        </p:spPr>
        <p:style>
          <a:lnRef idx="2">
            <a:schemeClr val="accent5"/>
          </a:lnRef>
          <a:fillRef idx="1">
            <a:schemeClr val="lt1"/>
          </a:fillRef>
          <a:effectRef idx="0">
            <a:schemeClr val="accent5"/>
          </a:effectRef>
          <a:fontRef idx="minor">
            <a:schemeClr val="dk1"/>
          </a:fontRef>
        </p:style>
        <p:txBody>
          <a:bodyPr>
            <a:normAutofit fontScale="90000"/>
          </a:bodyPr>
          <a:lstStyle/>
          <a:p>
            <a:r>
              <a:rPr lang="uk-UA" sz="3600" dirty="0" smtClean="0"/>
              <a:t>Виступ на обласній науково-практичній конференції з </a:t>
            </a:r>
            <a:r>
              <a:rPr lang="uk-UA" sz="3600" dirty="0"/>
              <a:t>астрономії Х</a:t>
            </a:r>
            <a:r>
              <a:rPr lang="en-US" sz="3600" dirty="0"/>
              <a:t>V</a:t>
            </a:r>
            <a:r>
              <a:rPr lang="uk-UA" sz="3600" dirty="0"/>
              <a:t>ІІІ «</a:t>
            </a:r>
            <a:r>
              <a:rPr lang="uk-UA" sz="3600" dirty="0" err="1" smtClean="0"/>
              <a:t>Барабашовські</a:t>
            </a:r>
            <a:r>
              <a:rPr lang="uk-UA" sz="3600" dirty="0" smtClean="0"/>
              <a:t> читання» 14.04.2024</a:t>
            </a:r>
            <a:endParaRPr lang="ru-RU" sz="36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44824"/>
            <a:ext cx="8964488"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8415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2879812" y="188640"/>
            <a:ext cx="3384376" cy="419646"/>
          </a:xfrm>
        </p:spPr>
        <p:style>
          <a:lnRef idx="2">
            <a:schemeClr val="accent1"/>
          </a:lnRef>
          <a:fillRef idx="1">
            <a:schemeClr val="lt1"/>
          </a:fillRef>
          <a:effectRef idx="0">
            <a:schemeClr val="accent1"/>
          </a:effectRef>
          <a:fontRef idx="minor">
            <a:schemeClr val="dk1"/>
          </a:fontRef>
        </p:style>
        <p:txBody>
          <a:bodyPr>
            <a:normAutofit/>
          </a:bodyPr>
          <a:lstStyle/>
          <a:p>
            <a:pPr algn="ctr"/>
            <a:r>
              <a:rPr lang="uk-UA" dirty="0" smtClean="0"/>
              <a:t>Сизигія </a:t>
            </a:r>
            <a:endParaRPr lang="ru-RU" dirty="0"/>
          </a:p>
        </p:txBody>
      </p:sp>
      <p:sp>
        <p:nvSpPr>
          <p:cNvPr id="4" name="Текст 3"/>
          <p:cNvSpPr>
            <a:spLocks noGrp="1"/>
          </p:cNvSpPr>
          <p:nvPr>
            <p:ph type="body" sz="half" idx="2"/>
          </p:nvPr>
        </p:nvSpPr>
        <p:spPr>
          <a:xfrm>
            <a:off x="287524" y="764704"/>
            <a:ext cx="8568952" cy="2808312"/>
          </a:xfrm>
        </p:spPr>
        <p:style>
          <a:lnRef idx="2">
            <a:schemeClr val="accent5"/>
          </a:lnRef>
          <a:fillRef idx="1">
            <a:schemeClr val="lt1"/>
          </a:fillRef>
          <a:effectRef idx="0">
            <a:schemeClr val="accent5"/>
          </a:effectRef>
          <a:fontRef idx="minor">
            <a:schemeClr val="dk1"/>
          </a:fontRef>
        </p:style>
        <p:txBody>
          <a:bodyPr>
            <a:normAutofit fontScale="77500" lnSpcReduction="20000"/>
          </a:bodyPr>
          <a:lstStyle/>
          <a:p>
            <a:r>
              <a:rPr lang="vi-VN" sz="1800" dirty="0"/>
              <a:t>Сизи́гія (грец. </a:t>
            </a:r>
            <a:r>
              <a:rPr lang="el-GR" sz="1800" dirty="0"/>
              <a:t>συζυγία (</a:t>
            </a:r>
            <a:r>
              <a:rPr lang="en-US" sz="1800" i="1" dirty="0" err="1"/>
              <a:t>syzygia</a:t>
            </a:r>
            <a:r>
              <a:rPr lang="en-US" sz="1800" dirty="0"/>
              <a:t>) - </a:t>
            </a:r>
            <a:r>
              <a:rPr lang="vi-VN" sz="1800" dirty="0"/>
              <a:t>поєднання, парне сполучення) — природне явище розташування на одній прямій трьох або й більшої кількості астрономічних тіл в межах Сонячної системи. Термін найчастіше використовують для позначення вирівнювання положення Сонця, Землі і Місяця під час молодика (нового Місяця) або повні (повного Місяця).</a:t>
            </a:r>
          </a:p>
          <a:p>
            <a:r>
              <a:rPr lang="vi-VN" sz="1800" dirty="0"/>
              <a:t>Сизигією називають таке розташування Місяця, коли його довгота збігається з довготою Сонця (Місяць у фазі молодика) або відрізняється від довготи Сонця на 180° (фаза Місяця - повня).</a:t>
            </a:r>
          </a:p>
          <a:p>
            <a:r>
              <a:rPr lang="vi-VN" sz="1800" dirty="0"/>
              <a:t>Сизигію зазвичай асоціюють з цими двома місячними фазами, однак сизигією буде і розташування на одній прямій будь-яких трьох небесних об'єктів у Сонячній системі (чи в будь-якій іншій системі об'єктів на орбіті навколо зірки). Для сигизії лінія не може бути ідеально прямою, оскільки орбітальні площини будь-яких трьох тіл у Сонячній системі рідко збігаються і геометричні центри трьох об'єктів, які перебувають у сизигії, майже ніколи не лежать точно на одній прямій.</a:t>
            </a:r>
          </a:p>
          <a:p>
            <a:r>
              <a:rPr lang="vi-VN" sz="1800" dirty="0"/>
              <a:t>Під час сизигій відбуваються сонячні і місячні затемнення</a:t>
            </a:r>
            <a:r>
              <a:rPr lang="vi-VN" sz="1800" dirty="0" smtClean="0"/>
              <a:t>.</a:t>
            </a:r>
            <a:r>
              <a:rPr lang="uk-UA" sz="1800" dirty="0" smtClean="0"/>
              <a:t> </a:t>
            </a:r>
            <a:r>
              <a:rPr lang="vi-VN" sz="1800" dirty="0" smtClean="0"/>
              <a:t>З </a:t>
            </a:r>
            <a:r>
              <a:rPr lang="vi-VN" sz="1800" dirty="0"/>
              <a:t>сизигіями пов'язані особливо високі припливи.</a:t>
            </a:r>
          </a:p>
          <a:p>
            <a:r>
              <a:rPr lang="vi-VN" sz="1800" dirty="0"/>
              <a:t>Часто термін неточно використовують для назви цікавого розташування планет загалом.</a:t>
            </a:r>
          </a:p>
          <a:p>
            <a:endParaRPr lang="ru-RU"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39752" y="3427735"/>
            <a:ext cx="4923826" cy="343026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59209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34"/>
            <a:ext cx="9144000" cy="6850966"/>
          </a:xfrm>
          <a:prstGeom prst="rect">
            <a:avLst/>
          </a:prstGeom>
        </p:spPr>
      </p:pic>
      <p:sp>
        <p:nvSpPr>
          <p:cNvPr id="2" name="Заголовок 1"/>
          <p:cNvSpPr>
            <a:spLocks noGrp="1"/>
          </p:cNvSpPr>
          <p:nvPr>
            <p:ph type="title"/>
          </p:nvPr>
        </p:nvSpPr>
        <p:spPr>
          <a:xfrm>
            <a:off x="107504" y="0"/>
            <a:ext cx="9036496" cy="4149080"/>
          </a:xfrm>
        </p:spPr>
        <p:style>
          <a:lnRef idx="2">
            <a:schemeClr val="accent5"/>
          </a:lnRef>
          <a:fillRef idx="1">
            <a:schemeClr val="lt1"/>
          </a:fillRef>
          <a:effectRef idx="0">
            <a:schemeClr val="accent5"/>
          </a:effectRef>
          <a:fontRef idx="minor">
            <a:schemeClr val="dk1"/>
          </a:fontRef>
        </p:style>
        <p:txBody>
          <a:bodyPr>
            <a:normAutofit fontScale="90000"/>
          </a:bodyPr>
          <a:lstStyle/>
          <a:p>
            <a:pPr fontAlgn="base"/>
            <a:r>
              <a:rPr lang="uk-UA" dirty="0" smtClean="0"/>
              <a:t>У який час відбуваються планетарні сизигії?</a:t>
            </a:r>
            <a:br>
              <a:rPr lang="uk-UA" dirty="0" smtClean="0"/>
            </a:br>
            <a:r>
              <a:rPr lang="uk-UA" sz="1800" dirty="0" smtClean="0"/>
              <a:t>Планетарні сизигії виникають, коли планети вирівнюються під час з'єднання або протистояння. Щодо обчислень планет, Ян </a:t>
            </a:r>
            <a:r>
              <a:rPr lang="uk-UA" sz="1800" dirty="0" err="1" smtClean="0"/>
              <a:t>Меус</a:t>
            </a:r>
            <a:r>
              <a:rPr lang="uk-UA" sz="1800" dirty="0" smtClean="0"/>
              <a:t>, видатний астроном із Бельгії та головний автор більшості алгоритмів обчислення планет, які зараз використовуються, </a:t>
            </a:r>
            <a:r>
              <a:rPr lang="uk-UA" sz="1800" b="1" dirty="0" smtClean="0"/>
              <a:t>представив у роботі 1977 року рідкісність астрономічних подій такого характеру.</a:t>
            </a:r>
            <a:r>
              <a:rPr lang="uk-UA" sz="1800" dirty="0" smtClean="0"/>
              <a:t/>
            </a:r>
            <a:br>
              <a:rPr lang="uk-UA" sz="1800" dirty="0" smtClean="0"/>
            </a:br>
            <a:r>
              <a:rPr lang="uk-UA" sz="1800" dirty="0" smtClean="0"/>
              <a:t>30 грудня 1591 року яскрава планета зазнала остаточного затемнення під час повного місячного затемнення. Ця подія сталася, коли Сатурн був закритий Місяцем. Крім того, вирівнювання дев’яти видимих </a:t>
            </a:r>
            <a:r>
              <a:rPr lang="uk-UA" sz="1800" dirty="0" err="1" smtClean="0"/>
              <a:t>​​планет</a:t>
            </a:r>
            <a:r>
              <a:rPr lang="uk-UA" sz="1800" dirty="0" smtClean="0"/>
              <a:t> у 1982 році було справді надзвичайним видовищем.</a:t>
            </a:r>
            <a:br>
              <a:rPr lang="uk-UA" sz="1800" dirty="0" smtClean="0"/>
            </a:br>
            <a:r>
              <a:rPr lang="uk-UA" sz="1800" dirty="0" smtClean="0"/>
              <a:t>Майбутні астрономічні події, під час яких Місяць буде </a:t>
            </a:r>
            <a:r>
              <a:rPr lang="uk-UA" sz="1800" dirty="0" err="1" smtClean="0"/>
              <a:t>затемнено</a:t>
            </a:r>
            <a:r>
              <a:rPr lang="uk-UA" sz="1800" dirty="0" smtClean="0"/>
              <a:t> разом з іншими планетами, називаються сизигіями. Наступні сизигії можна буде спостерігати в 2344 році з північної півкулі Сатурна. У 2488 році їх можна буде побачити з Антарктиди, коли Місяць затьмарить Марс. Іншу сизигію можна буде спостерігати в 2932 році, коли Місяць буде частково затемнений Юпітером і буде видно з екваторіальних областей.</a:t>
            </a:r>
            <a:r>
              <a:rPr lang="uk-UA" sz="1400" dirty="0" smtClean="0"/>
              <a:t/>
            </a:r>
            <a:br>
              <a:rPr lang="uk-UA" sz="1400" dirty="0" smtClean="0"/>
            </a:br>
            <a:endParaRPr lang="uk-UA" sz="1400"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39952" y="4293096"/>
            <a:ext cx="4387138" cy="23488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1180329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TotalTime>
  <Words>313</Words>
  <Application>Microsoft Office PowerPoint</Application>
  <PresentationFormat>Экран (4:3)</PresentationFormat>
  <Paragraphs>67</Paragraphs>
  <Slides>15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Тема Office</vt:lpstr>
      <vt:lpstr>Деякі астрономічні явища </vt:lpstr>
      <vt:lpstr>   Актуальність теми:  полягає в тому, щоб знайти в мережі Інтернет інформацію та світлини про деякі астрономічні об’єкти та явища та пояснити їх.   </vt:lpstr>
      <vt:lpstr> Мета роботи:  - дослідити достовірну інформацію та світлини про деякі астрономічні явища та об’єкти; - пояснити причину появи, таких явищ, як Сигизія, парад планет, проти сяйво, болід та зміну відтінків Місяця.  </vt:lpstr>
      <vt:lpstr>Об’єкт дослідження: астрономічні явища та об’єкти.   Предмет дослідження: пояснення причини появи деяких природних астрономічних явищ.  </vt:lpstr>
      <vt:lpstr>  Завдання роботи:  - теоретичний аналіз літератури та джерел з даної проблеми;  - дослідити достовірну інформацію та світлини про деякі астрономічні явища та об’єкти;  - пояснити причину появи, таких явищ, як Сигизія, парад планет, проти сяйво, болід та зміну відтінків Місяця.   </vt:lpstr>
      <vt:lpstr>Практичне значення роботи: використання результатів роботи у позаурочній діяльності з фізики та представлення результатів роботи на обласній науково-практичній конференції.</vt:lpstr>
      <vt:lpstr>Виступ на обласній науково-практичній конференції з астрономії ХVІІІ «Барабашовські читання» 14.04.2024</vt:lpstr>
      <vt:lpstr>Сизигія </vt:lpstr>
      <vt:lpstr>У який час відбуваються планетарні сизигії? Планетарні сизигії виникають, коли планети вирівнюються під час з'єднання або протистояння. Щодо обчислень планет, Ян Меус, видатний астроном із Бельгії та головний автор більшості алгоритмів обчислення планет, які зараз використовуються, представив у роботі 1977 року рідкісність астрономічних подій такого характеру. 30 грудня 1591 року яскрава планета зазнала остаточного затемнення під час повного місячного затемнення. Ця подія сталася, коли Сатурн був закритий Місяцем. Крім того, вирівнювання дев’яти видимих ​​планет у 1982 році було справді надзвичайним видовищем. Майбутні астрономічні події, під час яких Місяць буде затемнено разом з іншими планетами, називаються сизигіями. Наступні сизигії можна буде спостерігати в 2344 році з північної півкулі Сатурна. У 2488 році їх можна буде побачити з Антарктиди, коли Місяць затьмарить Марс. Іншу сизигію можна буде спостерігати в 2932 році, коли Місяць буде частково затемнений Юпітером і буде видно з екваторіальних областей. </vt:lpstr>
      <vt:lpstr>Парад планет </vt:lpstr>
      <vt:lpstr>Календар параду планет </vt:lpstr>
      <vt:lpstr>Протисяйво </vt:lpstr>
      <vt:lpstr>Болід</vt:lpstr>
      <vt:lpstr>Відтінки Місяця </vt:lpstr>
      <vt:lpstr>Список використаних джерел</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Деякі астрономічні явища</dc:title>
  <dc:creator>123</dc:creator>
  <cp:lastModifiedBy>Альона</cp:lastModifiedBy>
  <cp:revision>28</cp:revision>
  <dcterms:created xsi:type="dcterms:W3CDTF">2023-12-18T14:13:31Z</dcterms:created>
  <dcterms:modified xsi:type="dcterms:W3CDTF">2024-04-21T17:09:30Z</dcterms:modified>
</cp:coreProperties>
</file>