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71" r:id="rId2"/>
    <p:sldId id="272" r:id="rId3"/>
    <p:sldId id="274" r:id="rId4"/>
    <p:sldId id="275" r:id="rId5"/>
    <p:sldId id="276" r:id="rId6"/>
    <p:sldId id="277" r:id="rId7"/>
    <p:sldId id="278" r:id="rId8"/>
    <p:sldId id="279" r:id="rId9"/>
    <p:sldId id="280" r:id="rId10"/>
    <p:sldId id="281" r:id="rId11"/>
    <p:sldId id="282" r:id="rId12"/>
    <p:sldId id="283" r:id="rId13"/>
    <p:sldId id="284" r:id="rId14"/>
    <p:sldId id="273" r:id="rId15"/>
    <p:sldId id="285"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77" d="100"/>
          <a:sy n="77" d="100"/>
        </p:scale>
        <p:origin x="1661" y="8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a:t>Образец заголовка</a:t>
            </a:r>
            <a:endParaRPr lang="en-US"/>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endParaRPr lang="en-US"/>
          </a:p>
        </p:txBody>
      </p:sp>
      <p:sp>
        <p:nvSpPr>
          <p:cNvPr id="4" name="Дата 3"/>
          <p:cNvSpPr>
            <a:spLocks noGrp="1"/>
          </p:cNvSpPr>
          <p:nvPr>
            <p:ph type="dt" sz="half" idx="10"/>
          </p:nvPr>
        </p:nvSpPr>
        <p:spPr/>
        <p:txBody>
          <a:body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10"/>
          </p:nvPr>
        </p:nvSpPr>
        <p:spPr/>
        <p:txBody>
          <a:body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a:t>Образец заголовка</a:t>
            </a:r>
            <a:endParaRPr lang="en-US"/>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11"/>
          </p:nvPr>
        </p:nvSpPr>
        <p:spPr/>
        <p:txBody>
          <a:bodyPr/>
          <a:lstStyle/>
          <a:p>
            <a:endParaRPr lang="en-US"/>
          </a:p>
        </p:txBody>
      </p:sp>
      <p:sp>
        <p:nvSpPr>
          <p:cNvPr id="6" name="Номер слайда 5"/>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Дата 4"/>
          <p:cNvSpPr>
            <a:spLocks noGrp="1"/>
          </p:cNvSpPr>
          <p:nvPr>
            <p:ph type="dt" sz="half" idx="10"/>
          </p:nvPr>
        </p:nvSpPr>
        <p:spPr/>
        <p:txBody>
          <a:bodyPr/>
          <a:lstStyle/>
          <a:p>
            <a:fld id="{C211A27D-0471-4C79-A66D-10F8BF5A5F00}" type="datetimeFigureOut">
              <a:rPr lang="en-US" smtClean="0"/>
              <a:pPr/>
              <a:t>4/21/2024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endParaRPr lang="en-US"/>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7" name="Дата 6"/>
          <p:cNvSpPr>
            <a:spLocks noGrp="1"/>
          </p:cNvSpPr>
          <p:nvPr>
            <p:ph type="dt" sz="half" idx="10"/>
          </p:nvPr>
        </p:nvSpPr>
        <p:spPr/>
        <p:txBody>
          <a:bodyPr/>
          <a:lstStyle/>
          <a:p>
            <a:fld id="{C211A27D-0471-4C79-A66D-10F8BF5A5F00}" type="datetimeFigureOut">
              <a:rPr lang="en-US" smtClean="0"/>
              <a:pPr/>
              <a:t>4/21/2024</a:t>
            </a:fld>
            <a:endParaRPr lang="en-US"/>
          </a:p>
        </p:txBody>
      </p:sp>
      <p:sp>
        <p:nvSpPr>
          <p:cNvPr id="8" name="Нижний колонтитул 7"/>
          <p:cNvSpPr>
            <a:spLocks noGrp="1"/>
          </p:cNvSpPr>
          <p:nvPr>
            <p:ph type="ftr" sz="quarter" idx="11"/>
          </p:nvPr>
        </p:nvSpPr>
        <p:spPr/>
        <p:txBody>
          <a:bodyPr/>
          <a:lstStyle/>
          <a:p>
            <a:endParaRPr lang="en-US"/>
          </a:p>
        </p:txBody>
      </p:sp>
      <p:sp>
        <p:nvSpPr>
          <p:cNvPr id="9" name="Номер слайда 8"/>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endParaRPr lang="en-US"/>
          </a:p>
        </p:txBody>
      </p:sp>
      <p:sp>
        <p:nvSpPr>
          <p:cNvPr id="3" name="Дата 2"/>
          <p:cNvSpPr>
            <a:spLocks noGrp="1"/>
          </p:cNvSpPr>
          <p:nvPr>
            <p:ph type="dt" sz="half" idx="10"/>
          </p:nvPr>
        </p:nvSpPr>
        <p:spPr/>
        <p:txBody>
          <a:bodyPr/>
          <a:lstStyle/>
          <a:p>
            <a:fld id="{C211A27D-0471-4C79-A66D-10F8BF5A5F00}" type="datetimeFigureOut">
              <a:rPr lang="en-US" smtClean="0"/>
              <a:pPr/>
              <a:t>4/21/2024</a:t>
            </a:fld>
            <a:endParaRPr lang="en-US"/>
          </a:p>
        </p:txBody>
      </p:sp>
      <p:sp>
        <p:nvSpPr>
          <p:cNvPr id="4" name="Нижний колонтитул 3"/>
          <p:cNvSpPr>
            <a:spLocks noGrp="1"/>
          </p:cNvSpPr>
          <p:nvPr>
            <p:ph type="ftr" sz="quarter" idx="11"/>
          </p:nvPr>
        </p:nvSpPr>
        <p:spPr/>
        <p:txBody>
          <a:bodyPr/>
          <a:lstStyle/>
          <a:p>
            <a:endParaRPr lang="en-US"/>
          </a:p>
        </p:txBody>
      </p:sp>
      <p:sp>
        <p:nvSpPr>
          <p:cNvPr id="5" name="Номер слайда 4"/>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C211A27D-0471-4C79-A66D-10F8BF5A5F00}" type="datetimeFigureOut">
              <a:rPr lang="en-US" smtClean="0"/>
              <a:pPr/>
              <a:t>4/21/2024</a:t>
            </a:fld>
            <a:endParaRPr lang="en-US"/>
          </a:p>
        </p:txBody>
      </p:sp>
      <p:sp>
        <p:nvSpPr>
          <p:cNvPr id="3" name="Нижний колонтитул 2"/>
          <p:cNvSpPr>
            <a:spLocks noGrp="1"/>
          </p:cNvSpPr>
          <p:nvPr>
            <p:ph type="ftr" sz="quarter" idx="11"/>
          </p:nvPr>
        </p:nvSpPr>
        <p:spPr/>
        <p:txBody>
          <a:bodyPr/>
          <a:lstStyle/>
          <a:p>
            <a:endParaRPr lang="en-US"/>
          </a:p>
        </p:txBody>
      </p:sp>
      <p:sp>
        <p:nvSpPr>
          <p:cNvPr id="4" name="Номер слайда 3"/>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a:t>Образец заголовка</a:t>
            </a:r>
            <a:endParaRPr lang="en-US"/>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211A27D-0471-4C79-A66D-10F8BF5A5F00}" type="datetimeFigureOut">
              <a:rPr lang="en-US" smtClean="0"/>
              <a:pPr/>
              <a:t>4/21/2024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a:t>Образец заголовка</a:t>
            </a:r>
            <a:endParaRPr lang="en-US"/>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C211A27D-0471-4C79-A66D-10F8BF5A5F00}" type="datetimeFigureOut">
              <a:rPr lang="en-US" smtClean="0"/>
              <a:pPr/>
              <a:t>4/21/2024</a:t>
            </a:fld>
            <a:endParaRPr lang="en-US"/>
          </a:p>
        </p:txBody>
      </p:sp>
      <p:sp>
        <p:nvSpPr>
          <p:cNvPr id="6" name="Нижний колонтитул 5"/>
          <p:cNvSpPr>
            <a:spLocks noGrp="1"/>
          </p:cNvSpPr>
          <p:nvPr>
            <p:ph type="ftr" sz="quarter" idx="11"/>
          </p:nvPr>
        </p:nvSpPr>
        <p:spPr/>
        <p:txBody>
          <a:bodyPr/>
          <a:lstStyle/>
          <a:p>
            <a:endParaRPr lang="en-US"/>
          </a:p>
        </p:txBody>
      </p:sp>
      <p:sp>
        <p:nvSpPr>
          <p:cNvPr id="7" name="Номер слайда 6"/>
          <p:cNvSpPr>
            <a:spLocks noGrp="1"/>
          </p:cNvSpPr>
          <p:nvPr>
            <p:ph type="sldNum" sz="quarter" idx="12"/>
          </p:nvPr>
        </p:nvSpPr>
        <p:spPr/>
        <p:txBody>
          <a:bodyPr/>
          <a:lstStyle/>
          <a:p>
            <a:fld id="{7C49263B-F47B-4623-9466-6BCEA9D49C1A}"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a:t>Образец заголовка</a:t>
            </a:r>
            <a:endParaRPr lang="en-US"/>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1A27D-0471-4C79-A66D-10F8BF5A5F00}" type="datetimeFigureOut">
              <a:rPr lang="en-US" smtClean="0"/>
              <a:pPr/>
              <a:t>4/21/2024</a:t>
            </a:fld>
            <a:endParaRPr lang="en-US"/>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C49263B-F47B-4623-9466-6BCEA9D49C1A}"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image" Target="../media/image24.png"/><Relationship Id="rId1" Type="http://schemas.openxmlformats.org/officeDocument/2006/relationships/slideLayout" Target="../slideLayouts/slideLayout4.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image" Target="../media/image9.jp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44001" cy="1412776"/>
          </a:xfrm>
        </p:spPr>
        <p:txBody>
          <a:bodyP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en-US" sz="2800" dirty="0"/>
            </a:br>
            <a:r>
              <a:rPr kumimoji="0" lang="az-Cyrl-A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Всеукраїнський інтерактивний конкурс </a:t>
            </a:r>
            <a:b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az-Cyrl-A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«МАН – Юніор Дослідник»</a:t>
            </a:r>
            <a:b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az-Cyrl-AZ"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Номінація</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ru-RU"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r>
              <a:rPr kumimoji="0" lang="az-Cyrl-A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«Історик – Юніор»</a:t>
            </a:r>
            <a:br>
              <a:rPr kumimoji="0" lang="ru-RU" sz="1800" b="0"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rPr>
            </a:br>
            <a:r>
              <a:rPr kumimoji="0" lang="az-Cyrl-AZ" sz="1800" b="1"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rPr>
              <a:t>Тема дослідження</a:t>
            </a:r>
            <a:r>
              <a:rPr kumimoji="0" lang="en-US" sz="18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en-US" sz="1800" b="1" i="0" u="none" strike="noStrike" kern="1200" cap="none" spc="0" normalizeH="0" baseline="0" noProof="0" dirty="0">
                <a:ln>
                  <a:noFill/>
                </a:ln>
                <a:solidFill>
                  <a:prstClr val="black"/>
                </a:solidFill>
                <a:effectLst/>
                <a:uLnTx/>
                <a:uFillTx/>
                <a:latin typeface="Times New Roman" pitchFamily="18" charset="0"/>
                <a:ea typeface="Calibri" panose="020F0502020204030204" pitchFamily="34" charset="0"/>
                <a:cs typeface="Times New Roman" pitchFamily="18" charset="0"/>
              </a:rPr>
            </a:br>
            <a:r>
              <a:rPr kumimoji="0" lang="az-Cyrl-A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r>
              <a:rPr lang="uk-UA" sz="1800" dirty="0">
                <a:solidFill>
                  <a:srgbClr val="000000"/>
                </a:solidFill>
                <a:latin typeface="Times New Roman" panose="02020603050405020304" pitchFamily="18" charset="0"/>
                <a:ea typeface="+mn-ea"/>
                <a:cs typeface="Times New Roman" pitchFamily="18" charset="0"/>
              </a:rPr>
              <a:t>Екскурсійна подорож визначними історичними </a:t>
            </a:r>
            <a:r>
              <a:rPr lang="uk-UA" sz="1800" dirty="0" err="1">
                <a:solidFill>
                  <a:srgbClr val="000000"/>
                </a:solidFill>
                <a:latin typeface="Times New Roman" panose="02020603050405020304" pitchFamily="18" charset="0"/>
                <a:ea typeface="+mn-ea"/>
                <a:cs typeface="Times New Roman" pitchFamily="18" charset="0"/>
              </a:rPr>
              <a:t>пам</a:t>
            </a:r>
            <a:r>
              <a:rPr lang="en-US" sz="1800" dirty="0">
                <a:solidFill>
                  <a:srgbClr val="000000"/>
                </a:solidFill>
                <a:latin typeface="Times New Roman" panose="02020603050405020304" pitchFamily="18" charset="0"/>
                <a:ea typeface="+mn-ea"/>
                <a:cs typeface="Times New Roman" pitchFamily="18" charset="0"/>
              </a:rPr>
              <a:t>’</a:t>
            </a:r>
            <a:r>
              <a:rPr lang="uk-UA" sz="1800" dirty="0">
                <a:solidFill>
                  <a:srgbClr val="000000"/>
                </a:solidFill>
                <a:latin typeface="Times New Roman" panose="02020603050405020304" pitchFamily="18" charset="0"/>
                <a:ea typeface="+mn-ea"/>
                <a:cs typeface="Times New Roman" pitchFamily="18" charset="0"/>
              </a:rPr>
              <a:t>ятками села Залужжя</a:t>
            </a:r>
            <a:r>
              <a:rPr kumimoji="0" lang="az-Cyrl-AZ"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a:t>
            </a:r>
            <a:br>
              <a:rPr kumimoji="0" lang="en-US" sz="1800" b="0"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br>
            <a:br>
              <a:rPr lang="ru-RU" sz="2800" dirty="0"/>
            </a:br>
            <a:r>
              <a:rPr kumimoji="0" lang="az-Cyrl-AZ"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Науково – дослідницький проєкт </a:t>
            </a:r>
            <a:br>
              <a:rPr kumimoji="0" lang="az-Cyrl-AZ"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підготувала</a:t>
            </a:r>
            <a:r>
              <a:rPr kumimoji="0" lang="en-US"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en-US"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lang="az-Cyrl-AZ" altLang="ru-RU" sz="1800" b="1" dirty="0">
                <a:solidFill>
                  <a:prstClr val="black"/>
                </a:solidFill>
                <a:latin typeface="Times New Roman" panose="02020603050405020304" pitchFamily="18" charset="0"/>
                <a:ea typeface="+mn-ea"/>
                <a:cs typeface="Times New Roman" panose="02020603050405020304" pitchFamily="18" charset="0"/>
              </a:rPr>
              <a:t>Черешня Антоніна Романівна</a:t>
            </a:r>
            <a:r>
              <a:rPr kumimoji="0" lang="az-Cyrl-AZ"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b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учениця 7 класу </a:t>
            </a:r>
            <a:b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Залужанського ліцею</a:t>
            </a:r>
            <a:b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Мукачівської міської ради</a:t>
            </a:r>
            <a:r>
              <a:rPr kumimoji="0" lang="ru-RU"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ru-RU"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Закарпатської області,</a:t>
            </a:r>
            <a:br>
              <a:rPr kumimoji="0" lang="ru-RU"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с. Залужжя,</a:t>
            </a:r>
            <a:r>
              <a:rPr kumimoji="0" lang="en-US"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Мукачівський район,</a:t>
            </a: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Закарпатська область</a:t>
            </a:r>
            <a:br>
              <a:rPr kumimoji="0" lang="ru-RU"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Закарпатське територіальне відділення </a:t>
            </a:r>
            <a:b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МАН України</a:t>
            </a: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b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Мукачівська філія</a:t>
            </a:r>
            <a:br>
              <a:rPr kumimoji="0" lang="az-Cyrl-AZ"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Науковий керівник: </a:t>
            </a:r>
            <a:br>
              <a:rPr kumimoji="0" lang="uk-UA"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altLang="ru-RU" sz="1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Товт</a:t>
            </a:r>
            <a:r>
              <a:rPr kumimoji="0" lang="uk-UA"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Михайло Михайлович</a:t>
            </a:r>
            <a:br>
              <a:rPr kumimoji="0" lang="uk-UA" altLang="ru-RU" sz="1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вчитель історії </a:t>
            </a:r>
            <a:r>
              <a:rPr kumimoji="0" lang="uk-UA" altLang="ru-RU" sz="1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Залужанського</a:t>
            </a: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ліцею</a:t>
            </a:r>
            <a:b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Мукачівської міської ради </a:t>
            </a:r>
            <a:b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br>
            <a:r>
              <a:rPr kumimoji="0" lang="uk-UA" altLang="ru-RU" sz="1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Закарпатської області</a:t>
            </a: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947C01FB-2BD5-3D11-0CE2-2788B8E149FC}"/>
              </a:ext>
            </a:extLst>
          </p:cNvPr>
          <p:cNvPicPr>
            <a:picLocks noChangeAspect="1"/>
          </p:cNvPicPr>
          <p:nvPr/>
        </p:nvPicPr>
        <p:blipFill>
          <a:blip r:embed="rId2"/>
          <a:stretch>
            <a:fillRect/>
          </a:stretch>
        </p:blipFill>
        <p:spPr>
          <a:xfrm>
            <a:off x="0" y="1700808"/>
            <a:ext cx="2627784" cy="5157192"/>
          </a:xfrm>
          <a:prstGeom prst="rect">
            <a:avLst/>
          </a:prstGeom>
        </p:spPr>
      </p:pic>
      <p:pic>
        <p:nvPicPr>
          <p:cNvPr id="5" name="Рисунок 4">
            <a:extLst>
              <a:ext uri="{FF2B5EF4-FFF2-40B4-BE49-F238E27FC236}">
                <a16:creationId xmlns:a16="http://schemas.microsoft.com/office/drawing/2014/main" id="{76AE153E-A519-9B79-F834-527523284F3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16216" y="1730221"/>
            <a:ext cx="2627784" cy="25628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Рисунок 5">
            <a:extLst>
              <a:ext uri="{FF2B5EF4-FFF2-40B4-BE49-F238E27FC236}">
                <a16:creationId xmlns:a16="http://schemas.microsoft.com/office/drawing/2014/main" id="{E9BF5D88-4978-6006-0F6B-16FB5C9F4565}"/>
              </a:ext>
            </a:extLst>
          </p:cNvPr>
          <p:cNvPicPr>
            <a:picLocks noChangeAspect="1"/>
          </p:cNvPicPr>
          <p:nvPr/>
        </p:nvPicPr>
        <p:blipFill>
          <a:blip r:embed="rId4"/>
          <a:stretch>
            <a:fillRect/>
          </a:stretch>
        </p:blipFill>
        <p:spPr>
          <a:xfrm>
            <a:off x="6516216" y="4293097"/>
            <a:ext cx="2627784" cy="2564903"/>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6" name="Рисунок 5">
            <a:extLst>
              <a:ext uri="{FF2B5EF4-FFF2-40B4-BE49-F238E27FC236}">
                <a16:creationId xmlns:a16="http://schemas.microsoft.com/office/drawing/2014/main" id="{7FCF1EB3-9AC1-F2F7-D376-404C93919670}"/>
              </a:ext>
            </a:extLst>
          </p:cNvPr>
          <p:cNvPicPr>
            <a:picLocks noChangeAspect="1"/>
          </p:cNvPicPr>
          <p:nvPr/>
        </p:nvPicPr>
        <p:blipFill>
          <a:blip r:embed="rId2"/>
          <a:stretch>
            <a:fillRect/>
          </a:stretch>
        </p:blipFill>
        <p:spPr>
          <a:xfrm>
            <a:off x="2" y="0"/>
            <a:ext cx="5724128" cy="6858000"/>
          </a:xfrm>
          <a:prstGeom prst="rect">
            <a:avLst/>
          </a:prstGeom>
        </p:spPr>
      </p:pic>
      <p:sp>
        <p:nvSpPr>
          <p:cNvPr id="8" name="TextBox 7">
            <a:extLst>
              <a:ext uri="{FF2B5EF4-FFF2-40B4-BE49-F238E27FC236}">
                <a16:creationId xmlns:a16="http://schemas.microsoft.com/office/drawing/2014/main" id="{65AC5879-01D9-4974-7090-844ED60B0D5C}"/>
              </a:ext>
            </a:extLst>
          </p:cNvPr>
          <p:cNvSpPr txBox="1"/>
          <p:nvPr/>
        </p:nvSpPr>
        <p:spPr>
          <a:xfrm>
            <a:off x="5724129" y="3501007"/>
            <a:ext cx="3419869" cy="3416320"/>
          </a:xfrm>
          <a:prstGeom prst="rect">
            <a:avLst/>
          </a:prstGeom>
          <a:noFill/>
        </p:spPr>
        <p:txBody>
          <a:bodyPr wrap="square">
            <a:spAutoFit/>
          </a:bodyPr>
          <a:lstStyle/>
          <a:p>
            <a:pPr algn="just"/>
            <a:r>
              <a:rPr lang="ru-RU" b="0" i="0" dirty="0">
                <a:solidFill>
                  <a:srgbClr val="26140D"/>
                </a:solidFill>
                <a:effectLst/>
                <a:latin typeface="Times New Roman" panose="02020603050405020304" pitchFamily="18" charset="0"/>
                <a:cs typeface="Times New Roman" panose="02020603050405020304" pitchFamily="18" charset="0"/>
              </a:rPr>
              <a:t>Церква </a:t>
            </a:r>
            <a:r>
              <a:rPr lang="ru-RU" b="0" i="0" dirty="0" err="1">
                <a:solidFill>
                  <a:srgbClr val="26140D"/>
                </a:solidFill>
                <a:effectLst/>
                <a:latin typeface="Times New Roman" panose="02020603050405020304" pitchFamily="18" charset="0"/>
                <a:cs typeface="Times New Roman" panose="02020603050405020304" pitchFamily="18" charset="0"/>
              </a:rPr>
              <a:t>має</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чудовий</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іконостас</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із</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майстерно</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намальованими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іконами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Настінне</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малювання</a:t>
            </a:r>
            <a:r>
              <a:rPr lang="ru-RU" b="0" i="0" dirty="0">
                <a:solidFill>
                  <a:srgbClr val="26140D"/>
                </a:solidFill>
                <a:effectLst/>
                <a:latin typeface="Times New Roman" panose="02020603050405020304" pitchFamily="18" charset="0"/>
                <a:cs typeface="Times New Roman" panose="02020603050405020304" pitchFamily="18" charset="0"/>
              </a:rPr>
              <a:t> (22 фрески) </a:t>
            </a:r>
            <a:r>
              <a:rPr lang="ru-RU" b="0" i="0" dirty="0" err="1">
                <a:solidFill>
                  <a:srgbClr val="26140D"/>
                </a:solidFill>
                <a:effectLst/>
                <a:latin typeface="Times New Roman" panose="02020603050405020304" pitchFamily="18" charset="0"/>
                <a:cs typeface="Times New Roman" panose="02020603050405020304" pitchFamily="18" charset="0"/>
              </a:rPr>
              <a:t>виконали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Юрій</a:t>
            </a:r>
            <a:r>
              <a:rPr lang="ru-RU" b="0" i="0" dirty="0">
                <a:solidFill>
                  <a:srgbClr val="26140D"/>
                </a:solidFill>
                <a:effectLst/>
                <a:latin typeface="Times New Roman" panose="02020603050405020304" pitchFamily="18" charset="0"/>
                <a:cs typeface="Times New Roman" panose="02020603050405020304" pitchFamily="18" charset="0"/>
              </a:rPr>
              <a:t> Балог та </a:t>
            </a:r>
            <a:r>
              <a:rPr lang="ru-RU" b="0" i="0" dirty="0" err="1">
                <a:solidFill>
                  <a:srgbClr val="26140D"/>
                </a:solidFill>
                <a:effectLst/>
                <a:latin typeface="Times New Roman" panose="02020603050405020304" pitchFamily="18" charset="0"/>
                <a:cs typeface="Times New Roman" panose="02020603050405020304" pitchFamily="18" charset="0"/>
              </a:rPr>
              <a:t>Іван</a:t>
            </a:r>
            <a:r>
              <a:rPr lang="ru-RU" b="0" i="0" dirty="0">
                <a:solidFill>
                  <a:srgbClr val="26140D"/>
                </a:solidFill>
                <a:effectLst/>
                <a:latin typeface="Times New Roman" panose="02020603050405020304" pitchFamily="18" charset="0"/>
                <a:cs typeface="Times New Roman" panose="02020603050405020304" pitchFamily="18" charset="0"/>
              </a:rPr>
              <a:t> Павлович з Мукачева в 1994 – 1995 роках за </a:t>
            </a:r>
            <a:r>
              <a:rPr lang="ru-RU" b="0" i="0" dirty="0" err="1">
                <a:solidFill>
                  <a:srgbClr val="26140D"/>
                </a:solidFill>
                <a:effectLst/>
                <a:latin typeface="Times New Roman" panose="02020603050405020304" pitchFamily="18" charset="0"/>
                <a:cs typeface="Times New Roman" panose="02020603050405020304" pitchFamily="18" charset="0"/>
              </a:rPr>
              <a:t>священика</a:t>
            </a:r>
            <a:r>
              <a:rPr lang="ru-RU" b="0" i="0" dirty="0">
                <a:solidFill>
                  <a:srgbClr val="26140D"/>
                </a:solidFill>
                <a:effectLst/>
                <a:latin typeface="Times New Roman" panose="02020603050405020304" pitchFamily="18" charset="0"/>
                <a:cs typeface="Times New Roman" panose="02020603050405020304" pitchFamily="18" charset="0"/>
              </a:rPr>
              <a:t> Василя </a:t>
            </a:r>
            <a:r>
              <a:rPr lang="ru-RU" b="0" i="0" dirty="0" err="1">
                <a:solidFill>
                  <a:srgbClr val="26140D"/>
                </a:solidFill>
                <a:effectLst/>
                <a:latin typeface="Times New Roman" panose="02020603050405020304" pitchFamily="18" charset="0"/>
                <a:cs typeface="Times New Roman" panose="02020603050405020304" pitchFamily="18" charset="0"/>
              </a:rPr>
              <a:t>Грицька</a:t>
            </a:r>
            <a:r>
              <a:rPr lang="ru-RU" b="0" i="0" dirty="0">
                <a:solidFill>
                  <a:srgbClr val="26140D"/>
                </a:solidFill>
                <a:effectLst/>
                <a:latin typeface="Times New Roman" panose="02020603050405020304" pitchFamily="18" charset="0"/>
                <a:cs typeface="Times New Roman" panose="02020603050405020304" pitchFamily="18" charset="0"/>
              </a:rPr>
              <a:t> та </a:t>
            </a:r>
            <a:r>
              <a:rPr lang="ru-RU" b="0" i="0" dirty="0" err="1">
                <a:solidFill>
                  <a:srgbClr val="26140D"/>
                </a:solidFill>
                <a:effectLst/>
                <a:latin typeface="Times New Roman" panose="02020603050405020304" pitchFamily="18" charset="0"/>
                <a:cs typeface="Times New Roman" panose="02020603050405020304" pitchFamily="18" charset="0"/>
              </a:rPr>
              <a:t>голови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громади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Івана</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Кампова</a:t>
            </a:r>
            <a:r>
              <a:rPr lang="ru-RU" b="0" i="0" dirty="0">
                <a:solidFill>
                  <a:srgbClr val="26140D"/>
                </a:solidFill>
                <a:effectLst/>
                <a:latin typeface="Times New Roman" panose="02020603050405020304" pitchFamily="18" charset="0"/>
                <a:cs typeface="Times New Roman" panose="02020603050405020304" pitchFamily="18" charset="0"/>
              </a:rPr>
              <a:t>. Посвятили </a:t>
            </a:r>
            <a:r>
              <a:rPr lang="ru-RU" b="0" i="0" dirty="0" err="1">
                <a:solidFill>
                  <a:srgbClr val="26140D"/>
                </a:solidFill>
                <a:effectLst/>
                <a:latin typeface="Times New Roman" panose="02020603050405020304" pitchFamily="18" charset="0"/>
                <a:cs typeface="Times New Roman" panose="02020603050405020304" pitchFamily="18" charset="0"/>
              </a:rPr>
              <a:t>помальовану</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церкву</a:t>
            </a:r>
            <a:r>
              <a:rPr lang="ru-RU" b="0" i="0" dirty="0">
                <a:solidFill>
                  <a:srgbClr val="26140D"/>
                </a:solidFill>
                <a:effectLst/>
                <a:latin typeface="Times New Roman" panose="02020603050405020304" pitchFamily="18" charset="0"/>
                <a:cs typeface="Times New Roman" panose="02020603050405020304" pitchFamily="18" charset="0"/>
              </a:rPr>
              <a:t> в </a:t>
            </a:r>
            <a:r>
              <a:rPr lang="ru-RU" b="0" i="0" dirty="0" err="1">
                <a:solidFill>
                  <a:srgbClr val="26140D"/>
                </a:solidFill>
                <a:effectLst/>
                <a:latin typeface="Times New Roman" panose="02020603050405020304" pitchFamily="18" charset="0"/>
                <a:cs typeface="Times New Roman" panose="02020603050405020304" pitchFamily="18" charset="0"/>
              </a:rPr>
              <a:t>листопаді</a:t>
            </a:r>
            <a:r>
              <a:rPr lang="ru-RU" b="0" i="0" dirty="0">
                <a:solidFill>
                  <a:srgbClr val="26140D"/>
                </a:solidFill>
                <a:effectLst/>
                <a:latin typeface="Times New Roman" panose="02020603050405020304" pitchFamily="18" charset="0"/>
                <a:cs typeface="Times New Roman" panose="02020603050405020304" pitchFamily="18" charset="0"/>
              </a:rPr>
              <a:t> 1995 року. Кивот </a:t>
            </a:r>
            <a:r>
              <a:rPr lang="ru-RU" b="0" i="0" dirty="0" err="1">
                <a:solidFill>
                  <a:srgbClr val="26140D"/>
                </a:solidFill>
                <a:effectLst/>
                <a:latin typeface="Times New Roman" panose="02020603050405020304" pitchFamily="18" charset="0"/>
                <a:cs typeface="Times New Roman" panose="02020603050405020304" pitchFamily="18" charset="0"/>
              </a:rPr>
              <a:t>зробили</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Іван</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Павлишинець</a:t>
            </a:r>
            <a:r>
              <a:rPr lang="ru-RU" b="0" i="0" dirty="0">
                <a:solidFill>
                  <a:srgbClr val="26140D"/>
                </a:solidFill>
                <a:effectLst/>
                <a:latin typeface="Times New Roman" panose="02020603050405020304" pitchFamily="18" charset="0"/>
                <a:cs typeface="Times New Roman" panose="02020603050405020304" pitchFamily="18" charset="0"/>
              </a:rPr>
              <a:t> та </a:t>
            </a:r>
            <a:r>
              <a:rPr lang="ru-RU" b="0" i="0" dirty="0" err="1">
                <a:solidFill>
                  <a:srgbClr val="26140D"/>
                </a:solidFill>
                <a:effectLst/>
                <a:latin typeface="Times New Roman" panose="02020603050405020304" pitchFamily="18" charset="0"/>
                <a:cs typeface="Times New Roman" panose="02020603050405020304" pitchFamily="18" charset="0"/>
              </a:rPr>
              <a:t>Юрій</a:t>
            </a:r>
            <a:r>
              <a:rPr lang="ru-RU" b="0" i="0" dirty="0">
                <a:solidFill>
                  <a:srgbClr val="26140D"/>
                </a:solidFill>
                <a:effectLst/>
                <a:latin typeface="Times New Roman" panose="02020603050405020304" pitchFamily="18" charset="0"/>
                <a:cs typeface="Times New Roman" panose="02020603050405020304" pitchFamily="18" charset="0"/>
              </a:rPr>
              <a:t> </a:t>
            </a:r>
            <a:r>
              <a:rPr lang="ru-RU" b="0" i="0" dirty="0" err="1">
                <a:solidFill>
                  <a:srgbClr val="26140D"/>
                </a:solidFill>
                <a:effectLst/>
                <a:latin typeface="Times New Roman" panose="02020603050405020304" pitchFamily="18" charset="0"/>
                <a:cs typeface="Times New Roman" panose="02020603050405020304" pitchFamily="18" charset="0"/>
              </a:rPr>
              <a:t>Логойда</a:t>
            </a:r>
            <a:r>
              <a:rPr lang="ru-RU" b="0" i="0" dirty="0">
                <a:solidFill>
                  <a:srgbClr val="26140D"/>
                </a:solidFill>
                <a:effectLst/>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10" name="Рисунок 9">
            <a:extLst>
              <a:ext uri="{FF2B5EF4-FFF2-40B4-BE49-F238E27FC236}">
                <a16:creationId xmlns:a16="http://schemas.microsoft.com/office/drawing/2014/main" id="{E0379172-F18A-F00F-3764-1C06B02BD23C}"/>
              </a:ext>
            </a:extLst>
          </p:cNvPr>
          <p:cNvPicPr>
            <a:picLocks noChangeAspect="1"/>
          </p:cNvPicPr>
          <p:nvPr/>
        </p:nvPicPr>
        <p:blipFill>
          <a:blip r:embed="rId3"/>
          <a:stretch>
            <a:fillRect/>
          </a:stretch>
        </p:blipFill>
        <p:spPr>
          <a:xfrm>
            <a:off x="5724128" y="1"/>
            <a:ext cx="3419870" cy="3573015"/>
          </a:xfrm>
          <a:prstGeom prst="rect">
            <a:avLst/>
          </a:prstGeom>
        </p:spPr>
      </p:pic>
    </p:spTree>
    <p:extLst>
      <p:ext uri="{BB962C8B-B14F-4D97-AF65-F5344CB8AC3E}">
        <p14:creationId xmlns:p14="http://schemas.microsoft.com/office/powerpoint/2010/main" val="3623019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45DFE0D1-7655-2AF5-654A-92CBC1FAE0FA}"/>
              </a:ext>
            </a:extLst>
          </p:cNvPr>
          <p:cNvPicPr>
            <a:picLocks noChangeAspect="1"/>
          </p:cNvPicPr>
          <p:nvPr/>
        </p:nvPicPr>
        <p:blipFill>
          <a:blip r:embed="rId2"/>
          <a:stretch>
            <a:fillRect/>
          </a:stretch>
        </p:blipFill>
        <p:spPr>
          <a:xfrm>
            <a:off x="0" y="-1"/>
            <a:ext cx="4572000" cy="2064237"/>
          </a:xfrm>
          <a:prstGeom prst="rect">
            <a:avLst/>
          </a:prstGeom>
        </p:spPr>
      </p:pic>
      <p:pic>
        <p:nvPicPr>
          <p:cNvPr id="6" name="Рисунок 5">
            <a:extLst>
              <a:ext uri="{FF2B5EF4-FFF2-40B4-BE49-F238E27FC236}">
                <a16:creationId xmlns:a16="http://schemas.microsoft.com/office/drawing/2014/main" id="{88E37C77-40E5-0C92-5399-D229904054F6}"/>
              </a:ext>
            </a:extLst>
          </p:cNvPr>
          <p:cNvPicPr>
            <a:picLocks noChangeAspect="1"/>
          </p:cNvPicPr>
          <p:nvPr/>
        </p:nvPicPr>
        <p:blipFill>
          <a:blip r:embed="rId3"/>
          <a:stretch>
            <a:fillRect/>
          </a:stretch>
        </p:blipFill>
        <p:spPr>
          <a:xfrm>
            <a:off x="4572000" y="0"/>
            <a:ext cx="4572000" cy="2064236"/>
          </a:xfrm>
          <a:prstGeom prst="rect">
            <a:avLst/>
          </a:prstGeom>
        </p:spPr>
      </p:pic>
      <p:pic>
        <p:nvPicPr>
          <p:cNvPr id="8" name="Рисунок 7">
            <a:extLst>
              <a:ext uri="{FF2B5EF4-FFF2-40B4-BE49-F238E27FC236}">
                <a16:creationId xmlns:a16="http://schemas.microsoft.com/office/drawing/2014/main" id="{D9E41A76-B44C-4070-55FA-881CA0290269}"/>
              </a:ext>
            </a:extLst>
          </p:cNvPr>
          <p:cNvPicPr>
            <a:picLocks noChangeAspect="1"/>
          </p:cNvPicPr>
          <p:nvPr/>
        </p:nvPicPr>
        <p:blipFill>
          <a:blip r:embed="rId4"/>
          <a:stretch>
            <a:fillRect/>
          </a:stretch>
        </p:blipFill>
        <p:spPr>
          <a:xfrm>
            <a:off x="0" y="4073683"/>
            <a:ext cx="2339752" cy="2784317"/>
          </a:xfrm>
          <a:prstGeom prst="rect">
            <a:avLst/>
          </a:prstGeom>
        </p:spPr>
      </p:pic>
      <p:pic>
        <p:nvPicPr>
          <p:cNvPr id="10" name="Рисунок 9">
            <a:extLst>
              <a:ext uri="{FF2B5EF4-FFF2-40B4-BE49-F238E27FC236}">
                <a16:creationId xmlns:a16="http://schemas.microsoft.com/office/drawing/2014/main" id="{183DA20D-BD50-8814-634C-7700DD87BC37}"/>
              </a:ext>
            </a:extLst>
          </p:cNvPr>
          <p:cNvPicPr>
            <a:picLocks noChangeAspect="1"/>
          </p:cNvPicPr>
          <p:nvPr/>
        </p:nvPicPr>
        <p:blipFill>
          <a:blip r:embed="rId5"/>
          <a:stretch>
            <a:fillRect/>
          </a:stretch>
        </p:blipFill>
        <p:spPr>
          <a:xfrm>
            <a:off x="2339752" y="4073683"/>
            <a:ext cx="2232248" cy="2784317"/>
          </a:xfrm>
          <a:prstGeom prst="rect">
            <a:avLst/>
          </a:prstGeom>
        </p:spPr>
      </p:pic>
      <p:pic>
        <p:nvPicPr>
          <p:cNvPr id="12" name="Рисунок 11">
            <a:extLst>
              <a:ext uri="{FF2B5EF4-FFF2-40B4-BE49-F238E27FC236}">
                <a16:creationId xmlns:a16="http://schemas.microsoft.com/office/drawing/2014/main" id="{A59B2D83-E8B8-B778-78F1-362DD12FD0BE}"/>
              </a:ext>
            </a:extLst>
          </p:cNvPr>
          <p:cNvPicPr>
            <a:picLocks noChangeAspect="1"/>
          </p:cNvPicPr>
          <p:nvPr/>
        </p:nvPicPr>
        <p:blipFill>
          <a:blip r:embed="rId6"/>
          <a:stretch>
            <a:fillRect/>
          </a:stretch>
        </p:blipFill>
        <p:spPr>
          <a:xfrm>
            <a:off x="4572000" y="4073683"/>
            <a:ext cx="2232248" cy="2784317"/>
          </a:xfrm>
          <a:prstGeom prst="rect">
            <a:avLst/>
          </a:prstGeom>
        </p:spPr>
      </p:pic>
      <p:pic>
        <p:nvPicPr>
          <p:cNvPr id="14" name="Рисунок 13">
            <a:extLst>
              <a:ext uri="{FF2B5EF4-FFF2-40B4-BE49-F238E27FC236}">
                <a16:creationId xmlns:a16="http://schemas.microsoft.com/office/drawing/2014/main" id="{66893350-5DA0-DC6B-5880-5C36712DFF52}"/>
              </a:ext>
            </a:extLst>
          </p:cNvPr>
          <p:cNvPicPr>
            <a:picLocks noChangeAspect="1"/>
          </p:cNvPicPr>
          <p:nvPr/>
        </p:nvPicPr>
        <p:blipFill>
          <a:blip r:embed="rId7"/>
          <a:stretch>
            <a:fillRect/>
          </a:stretch>
        </p:blipFill>
        <p:spPr>
          <a:xfrm>
            <a:off x="6804248" y="4073683"/>
            <a:ext cx="2339752" cy="2784317"/>
          </a:xfrm>
          <a:prstGeom prst="rect">
            <a:avLst/>
          </a:prstGeom>
        </p:spPr>
      </p:pic>
      <p:sp>
        <p:nvSpPr>
          <p:cNvPr id="5" name="TextBox 4">
            <a:extLst>
              <a:ext uri="{FF2B5EF4-FFF2-40B4-BE49-F238E27FC236}">
                <a16:creationId xmlns:a16="http://schemas.microsoft.com/office/drawing/2014/main" id="{FC26E1BE-5051-C348-B9F8-A6201686DB01}"/>
              </a:ext>
            </a:extLst>
          </p:cNvPr>
          <p:cNvSpPr txBox="1"/>
          <p:nvPr/>
        </p:nvSpPr>
        <p:spPr>
          <a:xfrm>
            <a:off x="20081" y="2042358"/>
            <a:ext cx="9123918" cy="2031325"/>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У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Залужжя</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вулиці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Польова</a:t>
            </a:r>
            <a:r>
              <a:rPr lang="ru-RU" dirty="0">
                <a:latin typeface="Times New Roman" panose="02020603050405020304" pitchFamily="18" charset="0"/>
                <a:cs typeface="Times New Roman" panose="02020603050405020304" pitchFamily="18" charset="0"/>
              </a:rPr>
              <a:t> 8 </a:t>
            </a:r>
            <a:r>
              <a:rPr lang="ru-RU" dirty="0" err="1">
                <a:latin typeface="Times New Roman" panose="02020603050405020304" pitchFamily="18" charset="0"/>
                <a:cs typeface="Times New Roman" panose="02020603050405020304" pitchFamily="18" charset="0"/>
              </a:rPr>
              <a:t>розташоване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унікальне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старовинне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єврейське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кладовище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Деякі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пам'ятники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збереглись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хоча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єврейські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товариства</a:t>
            </a:r>
            <a:r>
              <a:rPr lang="ru-RU" dirty="0">
                <a:latin typeface="Times New Roman" panose="02020603050405020304" pitchFamily="18" charset="0"/>
                <a:cs typeface="Times New Roman" panose="02020603050405020304" pitchFamily="18" charset="0"/>
              </a:rPr>
              <a:t> не обнесли </a:t>
            </a:r>
            <a:r>
              <a:rPr lang="ru-RU" dirty="0" err="1">
                <a:latin typeface="Times New Roman" panose="02020603050405020304" pitchFamily="18" charset="0"/>
                <a:cs typeface="Times New Roman" panose="02020603050405020304" pitchFamily="18" charset="0"/>
              </a:rPr>
              <a:t>його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огорожею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зазвичай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розбирали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використовували</a:t>
            </a:r>
            <a:r>
              <a:rPr lang="ru-RU" dirty="0">
                <a:latin typeface="Times New Roman" panose="02020603050405020304" pitchFamily="18" charset="0"/>
                <a:cs typeface="Times New Roman" panose="02020603050405020304" pitchFamily="18" charset="0"/>
              </a:rPr>
              <a:t> при </a:t>
            </a:r>
            <a:r>
              <a:rPr lang="ru-RU" dirty="0" err="1">
                <a:latin typeface="Times New Roman" panose="02020603050405020304" pitchFamily="18" charset="0"/>
                <a:cs typeface="Times New Roman" panose="02020603050405020304" pitchFamily="18" charset="0"/>
              </a:rPr>
              <a:t>будівництві</a:t>
            </a:r>
            <a:r>
              <a:rPr lang="ru-RU" dirty="0">
                <a:latin typeface="Times New Roman" panose="02020603050405020304" pitchFamily="18" charset="0"/>
                <a:cs typeface="Times New Roman" panose="02020603050405020304" pitchFamily="18" charset="0"/>
              </a:rPr>
              <a:t>. Колись </a:t>
            </a:r>
            <a:r>
              <a:rPr lang="ru-RU" dirty="0" err="1">
                <a:latin typeface="Times New Roman" panose="02020603050405020304" pitchFamily="18" charset="0"/>
                <a:cs typeface="Times New Roman" panose="02020603050405020304" pitchFamily="18" charset="0"/>
              </a:rPr>
              <a:t>майже</a:t>
            </a:r>
            <a:r>
              <a:rPr lang="ru-RU" dirty="0">
                <a:latin typeface="Times New Roman" panose="02020603050405020304" pitchFamily="18" charset="0"/>
                <a:cs typeface="Times New Roman" panose="02020603050405020304" pitchFamily="18" charset="0"/>
              </a:rPr>
              <a:t> у кожному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Закарпаття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єврейська</a:t>
            </a:r>
            <a:r>
              <a:rPr lang="ru-RU" dirty="0">
                <a:latin typeface="Times New Roman" panose="02020603050405020304" pitchFamily="18" charset="0"/>
                <a:cs typeface="Times New Roman" panose="02020603050405020304" pitchFamily="18" charset="0"/>
              </a:rPr>
              <a:t> громада, але </a:t>
            </a:r>
            <a:r>
              <a:rPr lang="ru-RU" dirty="0" err="1">
                <a:latin typeface="Times New Roman" panose="02020603050405020304" pitchFamily="18" charset="0"/>
                <a:cs typeface="Times New Roman" panose="02020603050405020304" pitchFamily="18" charset="0"/>
              </a:rPr>
              <a:t>кладовище</a:t>
            </a:r>
            <a:r>
              <a:rPr lang="ru-RU" dirty="0">
                <a:latin typeface="Times New Roman" panose="02020603050405020304" pitchFamily="18" charset="0"/>
                <a:cs typeface="Times New Roman" panose="02020603050405020304" pitchFamily="18" charset="0"/>
              </a:rPr>
              <a:t> могло бути </a:t>
            </a:r>
            <a:r>
              <a:rPr lang="ru-RU" dirty="0" err="1">
                <a:latin typeface="Times New Roman" panose="02020603050405020304" pitchFamily="18" charset="0"/>
                <a:cs typeface="Times New Roman" panose="02020603050405020304" pitchFamily="18" charset="0"/>
              </a:rPr>
              <a:t>одне</a:t>
            </a:r>
            <a:r>
              <a:rPr lang="ru-RU" dirty="0">
                <a:latin typeface="Times New Roman" panose="02020603050405020304" pitchFamily="18" charset="0"/>
                <a:cs typeface="Times New Roman" panose="02020603050405020304" pitchFamily="18" charset="0"/>
              </a:rPr>
              <a:t> на три села. </a:t>
            </a:r>
            <a:r>
              <a:rPr lang="ru-RU" dirty="0" err="1">
                <a:latin typeface="Times New Roman" panose="02020603050405020304" pitchFamily="18" charset="0"/>
                <a:cs typeface="Times New Roman" panose="02020603050405020304" pitchFamily="18" charset="0"/>
              </a:rPr>
              <a:t>Кількість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існуючих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надгробків</a:t>
            </a:r>
            <a:r>
              <a:rPr lang="ru-RU" dirty="0">
                <a:latin typeface="Times New Roman" panose="02020603050405020304" pitchFamily="18" charset="0"/>
                <a:cs typeface="Times New Roman" panose="02020603050405020304" pitchFamily="18" charset="0"/>
              </a:rPr>
              <a:t> – 75. </a:t>
            </a:r>
            <a:r>
              <a:rPr lang="ru-RU" dirty="0" err="1">
                <a:latin typeface="Times New Roman" panose="02020603050405020304" pitchFamily="18" charset="0"/>
                <a:cs typeface="Times New Roman" panose="02020603050405020304" pitchFamily="18" charset="0"/>
              </a:rPr>
              <a:t>Найдавніший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надгробок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датується</a:t>
            </a:r>
            <a:r>
              <a:rPr lang="ru-RU" dirty="0">
                <a:latin typeface="Times New Roman" panose="02020603050405020304" pitchFamily="18" charset="0"/>
                <a:cs typeface="Times New Roman" panose="02020603050405020304" pitchFamily="18" charset="0"/>
              </a:rPr>
              <a:t> 1830 роком, а </a:t>
            </a:r>
            <a:r>
              <a:rPr lang="ru-RU" dirty="0" err="1">
                <a:latin typeface="Times New Roman" panose="02020603050405020304" pitchFamily="18" charset="0"/>
                <a:cs typeface="Times New Roman" panose="02020603050405020304" pitchFamily="18" charset="0"/>
              </a:rPr>
              <a:t>найновіший</a:t>
            </a:r>
            <a:r>
              <a:rPr lang="ru-RU" dirty="0">
                <a:latin typeface="Times New Roman" panose="02020603050405020304" pitchFamily="18" charset="0"/>
                <a:cs typeface="Times New Roman" panose="02020603050405020304" pitchFamily="18" charset="0"/>
              </a:rPr>
              <a:t> 1915 роком. </a:t>
            </a:r>
            <a:r>
              <a:rPr lang="ru-RU" dirty="0" err="1">
                <a:latin typeface="Times New Roman" panose="02020603050405020304" pitchFamily="18" charset="0"/>
                <a:cs typeface="Times New Roman" panose="02020603050405020304" pitchFamily="18" charset="0"/>
              </a:rPr>
              <a:t>Єврейські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сім'ї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жили в </a:t>
            </a:r>
            <a:r>
              <a:rPr lang="ru-RU" dirty="0" err="1">
                <a:latin typeface="Times New Roman" panose="02020603050405020304" pitchFamily="18" charset="0"/>
                <a:cs typeface="Times New Roman" panose="02020603050405020304" pitchFamily="18" charset="0"/>
              </a:rPr>
              <a:t>Залужжі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можливо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інших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сусідніх</a:t>
            </a:r>
            <a:r>
              <a:rPr lang="ru-RU" dirty="0">
                <a:latin typeface="Times New Roman" panose="02020603050405020304" pitchFamily="18" charset="0"/>
                <a:cs typeface="Times New Roman" panose="02020603050405020304" pitchFamily="18" charset="0"/>
              </a:rPr>
              <a:t> селах, </a:t>
            </a:r>
            <a:r>
              <a:rPr lang="ru-RU" dirty="0" err="1">
                <a:latin typeface="Times New Roman" panose="02020603050405020304" pitchFamily="18" charset="0"/>
                <a:cs typeface="Times New Roman" panose="02020603050405020304" pitchFamily="18" charset="0"/>
              </a:rPr>
              <a:t>використовували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кладовище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Залужжя</a:t>
            </a:r>
            <a:r>
              <a:rPr lang="ru-RU" dirty="0">
                <a:latin typeface="Times New Roman" panose="02020603050405020304" pitchFamily="18" charset="0"/>
                <a:cs typeface="Times New Roman" panose="02020603050405020304" pitchFamily="18" charset="0"/>
              </a:rPr>
              <a:t> як </a:t>
            </a:r>
            <a:r>
              <a:rPr lang="ru-RU" dirty="0" err="1">
                <a:latin typeface="Times New Roman" panose="02020603050405020304" pitchFamily="18" charset="0"/>
                <a:cs typeface="Times New Roman" panose="02020603050405020304" pitchFamily="18" charset="0"/>
              </a:rPr>
              <a:t>останнє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відпочинку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своїх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близьких</a:t>
            </a:r>
            <a:r>
              <a:rPr lang="ru-RU" dirty="0">
                <a:latin typeface="Times New Roman" panose="02020603050405020304" pitchFamily="18" charset="0"/>
                <a:cs typeface="Times New Roman" panose="02020603050405020304" pitchFamily="18" charset="0"/>
              </a:rPr>
              <a:t>. </a:t>
            </a:r>
            <a:endParaRPr lang="ru-RU" dirty="0"/>
          </a:p>
        </p:txBody>
      </p:sp>
    </p:spTree>
    <p:extLst>
      <p:ext uri="{BB962C8B-B14F-4D97-AF65-F5344CB8AC3E}">
        <p14:creationId xmlns:p14="http://schemas.microsoft.com/office/powerpoint/2010/main" val="39644482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EB0ADB74-7D0E-9A55-542C-99BE5019F6F1}"/>
              </a:ext>
            </a:extLst>
          </p:cNvPr>
          <p:cNvPicPr>
            <a:picLocks noChangeAspect="1"/>
          </p:cNvPicPr>
          <p:nvPr/>
        </p:nvPicPr>
        <p:blipFill>
          <a:blip r:embed="rId2"/>
          <a:stretch>
            <a:fillRect/>
          </a:stretch>
        </p:blipFill>
        <p:spPr>
          <a:xfrm>
            <a:off x="4283968" y="1"/>
            <a:ext cx="4860032" cy="4005061"/>
          </a:xfrm>
          <a:prstGeom prst="rect">
            <a:avLst/>
          </a:prstGeom>
        </p:spPr>
      </p:pic>
      <p:pic>
        <p:nvPicPr>
          <p:cNvPr id="5" name="Рисунок 4">
            <a:extLst>
              <a:ext uri="{FF2B5EF4-FFF2-40B4-BE49-F238E27FC236}">
                <a16:creationId xmlns:a16="http://schemas.microsoft.com/office/drawing/2014/main" id="{60F3EDC1-5B45-65FF-267A-EFBCFDD9C1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139448" y="-139453"/>
            <a:ext cx="4005065" cy="4283969"/>
          </a:xfrm>
          <a:prstGeom prst="rect">
            <a:avLst/>
          </a:prstGeom>
        </p:spPr>
      </p:pic>
      <p:sp>
        <p:nvSpPr>
          <p:cNvPr id="7" name="TextBox 6">
            <a:extLst>
              <a:ext uri="{FF2B5EF4-FFF2-40B4-BE49-F238E27FC236}">
                <a16:creationId xmlns:a16="http://schemas.microsoft.com/office/drawing/2014/main" id="{5C1C2991-2A57-8C49-4E14-9F07A3111351}"/>
              </a:ext>
            </a:extLst>
          </p:cNvPr>
          <p:cNvSpPr txBox="1"/>
          <p:nvPr/>
        </p:nvSpPr>
        <p:spPr>
          <a:xfrm>
            <a:off x="20081" y="4005064"/>
            <a:ext cx="9123916" cy="2862322"/>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342 роки тому у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Ромочевиці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була</a:t>
            </a:r>
            <a:r>
              <a:rPr lang="ru-RU" dirty="0">
                <a:latin typeface="Times New Roman" panose="02020603050405020304" pitchFamily="18" charset="0"/>
                <a:cs typeface="Times New Roman" panose="02020603050405020304" pitchFamily="18" charset="0"/>
              </a:rPr>
              <a:t> заснована перша народна школа. Першим учителем </a:t>
            </a:r>
            <a:r>
              <a:rPr lang="ru-RU" dirty="0" err="1">
                <a:latin typeface="Times New Roman" panose="02020603050405020304" pitchFamily="18" charset="0"/>
                <a:cs typeface="Times New Roman" panose="02020603050405020304" pitchFamily="18" charset="0"/>
              </a:rPr>
              <a:t>був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призначений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Іван</a:t>
            </a:r>
            <a:r>
              <a:rPr lang="ru-RU" dirty="0">
                <a:latin typeface="Times New Roman" panose="02020603050405020304" pitchFamily="18" charset="0"/>
                <a:cs typeface="Times New Roman" panose="02020603050405020304" pitchFamily="18" charset="0"/>
              </a:rPr>
              <a:t> Гольца. З приходом </a:t>
            </a:r>
            <a:r>
              <a:rPr lang="ru-RU" dirty="0" err="1">
                <a:latin typeface="Times New Roman" panose="02020603050405020304" pitchFamily="18" charset="0"/>
                <a:cs typeface="Times New Roman" panose="02020603050405020304" pitchFamily="18" charset="0"/>
              </a:rPr>
              <a:t>нових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вчителів</a:t>
            </a:r>
            <a:r>
              <a:rPr lang="ru-RU" dirty="0">
                <a:latin typeface="Times New Roman" panose="02020603050405020304" pitchFamily="18" charset="0"/>
                <a:cs typeface="Times New Roman" panose="02020603050405020304" pitchFamily="18" charset="0"/>
              </a:rPr>
              <a:t> школа </a:t>
            </a:r>
            <a:r>
              <a:rPr lang="ru-RU" dirty="0" err="1">
                <a:latin typeface="Times New Roman" panose="02020603050405020304" pitchFamily="18" charset="0"/>
                <a:cs typeface="Times New Roman" panose="02020603050405020304" pitchFamily="18" charset="0"/>
              </a:rPr>
              <a:t>збагачувалася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педагогічними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досягненнями</a:t>
            </a:r>
            <a:r>
              <a:rPr lang="ru-RU" dirty="0">
                <a:latin typeface="Times New Roman" panose="02020603050405020304" pitchFamily="18" charset="0"/>
                <a:cs typeface="Times New Roman" panose="02020603050405020304" pitchFamily="18" charset="0"/>
              </a:rPr>
              <a:t> дидактики і методики </a:t>
            </a:r>
            <a:r>
              <a:rPr lang="ru-RU" dirty="0" err="1">
                <a:latin typeface="Times New Roman" panose="02020603050405020304" pitchFamily="18" charset="0"/>
                <a:cs typeface="Times New Roman" panose="02020603050405020304" pitchFamily="18" charset="0"/>
              </a:rPr>
              <a:t>навчання</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виховання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збагачувалася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змістом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позаурочна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виховна</a:t>
            </a:r>
            <a:r>
              <a:rPr lang="ru-RU" dirty="0">
                <a:latin typeface="Times New Roman" panose="02020603050405020304" pitchFamily="18" charset="0"/>
                <a:cs typeface="Times New Roman" panose="02020603050405020304" pitchFamily="18" charset="0"/>
              </a:rPr>
              <a:t> робота. </a:t>
            </a:r>
            <a:r>
              <a:rPr lang="ru-RU" dirty="0" err="1">
                <a:latin typeface="Times New Roman" panose="02020603050405020304" pitchFamily="18" charset="0"/>
                <a:cs typeface="Times New Roman" panose="02020603050405020304" pitchFamily="18" charset="0"/>
              </a:rPr>
              <a:t>Кожне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покоління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вчителів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закладало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нові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педагогічні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ідеї</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міцні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традиції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Саме</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це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школі</a:t>
            </a:r>
            <a:r>
              <a:rPr lang="ru-RU" dirty="0">
                <a:latin typeface="Times New Roman" panose="02020603050405020304" pitchFamily="18" charset="0"/>
                <a:cs typeface="Times New Roman" panose="02020603050405020304" pitchFamily="18" charset="0"/>
              </a:rPr>
              <a:t> у                  20 – х роках ХХ </a:t>
            </a:r>
            <a:r>
              <a:rPr lang="ru-RU" dirty="0" err="1">
                <a:latin typeface="Times New Roman" panose="02020603050405020304" pitchFamily="18" charset="0"/>
                <a:cs typeface="Times New Roman" panose="02020603050405020304" pitchFamily="18" charset="0"/>
              </a:rPr>
              <a:t>століття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присвоєно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звання</a:t>
            </a:r>
            <a:r>
              <a:rPr lang="ru-RU"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Зразкова школа</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У наступні роки з моменту реорганізації школи в </a:t>
            </a:r>
            <a:r>
              <a:rPr lang="uk-UA" dirty="0" err="1">
                <a:latin typeface="Times New Roman" panose="02020603050405020304" pitchFamily="18" charset="0"/>
                <a:cs typeface="Times New Roman" panose="02020603050405020304" pitchFamily="18" charset="0"/>
              </a:rPr>
              <a:t>Залужанську</a:t>
            </a:r>
            <a:r>
              <a:rPr lang="uk-UA" dirty="0">
                <a:latin typeface="Times New Roman" panose="02020603050405020304" pitchFamily="18" charset="0"/>
                <a:cs typeface="Times New Roman" panose="02020603050405020304" pitchFamily="18" charset="0"/>
              </a:rPr>
              <a:t> загальноосвітню середню школу, ця школа стала центральною для всіх навколишніх сіл мікрорайону</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Завидова, </a:t>
            </a:r>
            <a:r>
              <a:rPr lang="uk-UA" dirty="0" err="1">
                <a:latin typeface="Times New Roman" panose="02020603050405020304" pitchFamily="18" charset="0"/>
                <a:cs typeface="Times New Roman" panose="02020603050405020304" pitchFamily="18" charset="0"/>
              </a:rPr>
              <a:t>Макарьова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Барбова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Пістрялова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Лалова</a:t>
            </a:r>
            <a:r>
              <a:rPr lang="uk-UA" dirty="0">
                <a:latin typeface="Times New Roman" panose="02020603050405020304" pitchFamily="18" charset="0"/>
                <a:cs typeface="Times New Roman" panose="02020603050405020304" pitchFamily="18" charset="0"/>
              </a:rPr>
              <a:t>, Верхнього Коропця, </a:t>
            </a:r>
            <a:r>
              <a:rPr lang="uk-UA" dirty="0" err="1">
                <a:latin typeface="Times New Roman" panose="02020603050405020304" pitchFamily="18" charset="0"/>
                <a:cs typeface="Times New Roman" panose="02020603050405020304" pitchFamily="18" charset="0"/>
              </a:rPr>
              <a:t>Фогараша</a:t>
            </a:r>
            <a:r>
              <a:rPr lang="uk-UA" dirty="0">
                <a:latin typeface="Times New Roman" panose="02020603050405020304" pitchFamily="18" charset="0"/>
                <a:cs typeface="Times New Roman" panose="02020603050405020304" pitchFamily="18" charset="0"/>
              </a:rPr>
              <a:t>, Софії, Яблунова, </a:t>
            </a:r>
            <a:r>
              <a:rPr lang="uk-UA" dirty="0" err="1">
                <a:latin typeface="Times New Roman" panose="02020603050405020304" pitchFamily="18" charset="0"/>
                <a:cs typeface="Times New Roman" panose="02020603050405020304" pitchFamily="18" charset="0"/>
              </a:rPr>
              <a:t>Гандеровиці</a:t>
            </a:r>
            <a:r>
              <a:rPr lang="uk-UA" dirty="0">
                <a:latin typeface="Times New Roman" panose="02020603050405020304" pitchFamily="18" charset="0"/>
                <a:cs typeface="Times New Roman" panose="02020603050405020304" pitchFamily="18" charset="0"/>
              </a:rPr>
              <a:t>, Станова та інших. Умови навчання і виховання дітей значно покращились.</a:t>
            </a:r>
            <a:endParaRPr lang="ru-RU"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3572129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9734C18B-1BED-A7F2-CCD7-138E50F9BA0F}"/>
              </a:ext>
            </a:extLst>
          </p:cNvPr>
          <p:cNvPicPr>
            <a:picLocks noChangeAspect="1"/>
          </p:cNvPicPr>
          <p:nvPr/>
        </p:nvPicPr>
        <p:blipFill>
          <a:blip r:embed="rId2"/>
          <a:stretch>
            <a:fillRect/>
          </a:stretch>
        </p:blipFill>
        <p:spPr>
          <a:xfrm>
            <a:off x="-1" y="0"/>
            <a:ext cx="9144001" cy="3694142"/>
          </a:xfrm>
          <a:prstGeom prst="rect">
            <a:avLst/>
          </a:prstGeom>
        </p:spPr>
      </p:pic>
      <p:pic>
        <p:nvPicPr>
          <p:cNvPr id="6" name="Рисунок 5">
            <a:extLst>
              <a:ext uri="{FF2B5EF4-FFF2-40B4-BE49-F238E27FC236}">
                <a16:creationId xmlns:a16="http://schemas.microsoft.com/office/drawing/2014/main" id="{2D610D97-24F5-9730-09D8-1A61BE291A68}"/>
              </a:ext>
            </a:extLst>
          </p:cNvPr>
          <p:cNvPicPr>
            <a:picLocks noChangeAspect="1"/>
          </p:cNvPicPr>
          <p:nvPr/>
        </p:nvPicPr>
        <p:blipFill>
          <a:blip r:embed="rId3"/>
          <a:stretch>
            <a:fillRect/>
          </a:stretch>
        </p:blipFill>
        <p:spPr>
          <a:xfrm>
            <a:off x="0" y="3694142"/>
            <a:ext cx="4304049" cy="3163858"/>
          </a:xfrm>
          <a:prstGeom prst="rect">
            <a:avLst/>
          </a:prstGeom>
        </p:spPr>
      </p:pic>
      <p:sp>
        <p:nvSpPr>
          <p:cNvPr id="5" name="TextBox 4">
            <a:extLst>
              <a:ext uri="{FF2B5EF4-FFF2-40B4-BE49-F238E27FC236}">
                <a16:creationId xmlns:a16="http://schemas.microsoft.com/office/drawing/2014/main" id="{E173C2AC-0122-7B16-7AC9-CE4D02E970F7}"/>
              </a:ext>
            </a:extLst>
          </p:cNvPr>
          <p:cNvSpPr txBox="1"/>
          <p:nvPr/>
        </p:nvSpPr>
        <p:spPr>
          <a:xfrm>
            <a:off x="4304049" y="1196752"/>
            <a:ext cx="4839951" cy="5632311"/>
          </a:xfrm>
          <a:prstGeom prst="rect">
            <a:avLst/>
          </a:prstGeom>
          <a:noFill/>
        </p:spPr>
        <p:txBody>
          <a:bodyPr wrap="square">
            <a:spAutoFit/>
          </a:bodyPr>
          <a:lstStyle/>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endParaRPr lang="ru-RU" dirty="0">
              <a:latin typeface="Times New Roman" panose="02020603050405020304" pitchFamily="18" charset="0"/>
              <a:cs typeface="Times New Roman" panose="02020603050405020304" pitchFamily="18" charset="0"/>
            </a:endParaRPr>
          </a:p>
          <a:p>
            <a:pPr algn="just"/>
            <a:r>
              <a:rPr lang="ru-RU" dirty="0" err="1">
                <a:latin typeface="Times New Roman" panose="02020603050405020304" pitchFamily="18" charset="0"/>
                <a:cs typeface="Times New Roman" panose="02020603050405020304" pitchFamily="18" charset="0"/>
              </a:rPr>
              <a:t>Важливою</a:t>
            </a:r>
            <a:r>
              <a:rPr lang="ru-RU" dirty="0">
                <a:latin typeface="Times New Roman" panose="02020603050405020304" pitchFamily="18" charset="0"/>
                <a:cs typeface="Times New Roman" panose="02020603050405020304" pitchFamily="18" charset="0"/>
              </a:rPr>
              <a:t> пам</a:t>
            </a:r>
            <a:r>
              <a:rPr lang="en-US" dirty="0">
                <a:latin typeface="Times New Roman" panose="02020603050405020304" pitchFamily="18" charset="0"/>
                <a:cs typeface="Times New Roman" panose="02020603050405020304" pitchFamily="18" charset="0"/>
              </a:rPr>
              <a:t>’</a:t>
            </a:r>
            <a:r>
              <a:rPr lang="ru-RU" dirty="0" err="1">
                <a:latin typeface="Times New Roman" panose="02020603050405020304" pitchFamily="18" charset="0"/>
                <a:cs typeface="Times New Roman" panose="02020603050405020304" pitchFamily="18" charset="0"/>
              </a:rPr>
              <a:t>яткою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минулого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нашого</a:t>
            </a:r>
            <a:r>
              <a:rPr lang="ru-RU" dirty="0">
                <a:latin typeface="Times New Roman" panose="02020603050405020304" pitchFamily="18" charset="0"/>
                <a:cs typeface="Times New Roman" panose="02020603050405020304" pitchFamily="18" charset="0"/>
              </a:rPr>
              <a:t> села є </a:t>
            </a:r>
            <a:r>
              <a:rPr lang="ru-RU" dirty="0" err="1">
                <a:latin typeface="Times New Roman" panose="02020603050405020304" pitchFamily="18" charset="0"/>
                <a:cs typeface="Times New Roman" panose="02020603050405020304" pitchFamily="18" charset="0"/>
              </a:rPr>
              <a:t>будівля</a:t>
            </a:r>
            <a:r>
              <a:rPr lang="ru-RU" dirty="0">
                <a:latin typeface="Times New Roman" panose="02020603050405020304" pitchFamily="18" charset="0"/>
                <a:cs typeface="Times New Roman" panose="02020603050405020304" pitchFamily="18" charset="0"/>
              </a:rPr>
              <a:t> старого </a:t>
            </a:r>
            <a:r>
              <a:rPr lang="ru-RU" dirty="0" err="1">
                <a:latin typeface="Times New Roman" panose="02020603050405020304" pitchFamily="18" charset="0"/>
                <a:cs typeface="Times New Roman" panose="02020603050405020304" pitchFamily="18" charset="0"/>
              </a:rPr>
              <a:t>млина</a:t>
            </a:r>
            <a:r>
              <a:rPr lang="ru-RU" dirty="0">
                <a:latin typeface="Times New Roman" panose="02020603050405020304" pitchFamily="18" charset="0"/>
                <a:cs typeface="Times New Roman" panose="02020603050405020304" pitchFamily="18" charset="0"/>
              </a:rPr>
              <a:t>. За </a:t>
            </a:r>
            <a:r>
              <a:rPr lang="ru-RU" dirty="0" err="1">
                <a:latin typeface="Times New Roman" panose="02020603050405020304" pitchFamily="18" charset="0"/>
                <a:cs typeface="Times New Roman" panose="02020603050405020304" pitchFamily="18" charset="0"/>
              </a:rPr>
              <a:t>свідченнями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старожилів</a:t>
            </a:r>
            <a:r>
              <a:rPr lang="ru-RU" dirty="0">
                <a:latin typeface="Times New Roman" panose="02020603050405020304" pitchFamily="18" charset="0"/>
                <a:cs typeface="Times New Roman" panose="02020603050405020304" pitchFamily="18" charset="0"/>
              </a:rPr>
              <a:t> дана </a:t>
            </a:r>
            <a:r>
              <a:rPr lang="ru-RU" dirty="0" err="1">
                <a:latin typeface="Times New Roman" panose="02020603050405020304" pitchFamily="18" charset="0"/>
                <a:cs typeface="Times New Roman" panose="02020603050405020304" pitchFamily="18" charset="0"/>
              </a:rPr>
              <a:t>споруда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збудована</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місці</a:t>
            </a:r>
            <a:r>
              <a:rPr lang="ru-RU" dirty="0">
                <a:latin typeface="Times New Roman" panose="02020603050405020304" pitchFamily="18" charset="0"/>
                <a:cs typeface="Times New Roman" panose="02020603050405020304" pitchFamily="18" charset="0"/>
              </a:rPr>
              <a:t> старого водяного </a:t>
            </a:r>
            <a:r>
              <a:rPr lang="ru-RU" dirty="0" err="1">
                <a:latin typeface="Times New Roman" panose="02020603050405020304" pitchFamily="18" charset="0"/>
                <a:cs typeface="Times New Roman" panose="02020603050405020304" pitchFamily="18" charset="0"/>
              </a:rPr>
              <a:t>млина</a:t>
            </a:r>
            <a:r>
              <a:rPr lang="ru-RU" dirty="0">
                <a:latin typeface="Times New Roman" panose="02020603050405020304" pitchFamily="18" charset="0"/>
                <a:cs typeface="Times New Roman" panose="02020603050405020304" pitchFamily="18" charset="0"/>
              </a:rPr>
              <a:t> на початку ХХ </a:t>
            </a:r>
            <a:r>
              <a:rPr lang="ru-RU" dirty="0" err="1">
                <a:latin typeface="Times New Roman" panose="02020603050405020304" pitchFamily="18" charset="0"/>
                <a:cs typeface="Times New Roman" panose="02020603050405020304" pitchFamily="18" charset="0"/>
              </a:rPr>
              <a:t>століття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євреями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які</a:t>
            </a:r>
            <a:r>
              <a:rPr lang="ru-RU" dirty="0">
                <a:latin typeface="Times New Roman" panose="02020603050405020304" pitchFamily="18" charset="0"/>
                <a:cs typeface="Times New Roman" panose="02020603050405020304" pitchFamily="18" charset="0"/>
              </a:rPr>
              <a:t> очевидно проживали на </a:t>
            </a:r>
            <a:r>
              <a:rPr lang="ru-RU" dirty="0" err="1">
                <a:latin typeface="Times New Roman" panose="02020603050405020304" pitchFamily="18" charset="0"/>
                <a:cs typeface="Times New Roman" panose="02020603050405020304" pitchFamily="18" charset="0"/>
              </a:rPr>
              <a:t>цій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місцевості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Після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розпаду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Радянського</a:t>
            </a:r>
            <a:r>
              <a:rPr lang="ru-RU" dirty="0">
                <a:latin typeface="Times New Roman" panose="02020603050405020304" pitchFamily="18" charset="0"/>
                <a:cs typeface="Times New Roman" panose="02020603050405020304" pitchFamily="18" charset="0"/>
              </a:rPr>
              <a:t> Союзу, криза </a:t>
            </a:r>
            <a:r>
              <a:rPr lang="ru-RU" dirty="0" err="1">
                <a:latin typeface="Times New Roman" panose="02020603050405020304" pitchFamily="18" charset="0"/>
                <a:cs typeface="Times New Roman" panose="02020603050405020304" pitchFamily="18" charset="0"/>
              </a:rPr>
              <a:t>охопила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всі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сфери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життя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суспільства</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незалежній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відбулася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приватизація</a:t>
            </a:r>
            <a:r>
              <a:rPr lang="ru-RU" dirty="0">
                <a:latin typeface="Times New Roman" panose="02020603050405020304" pitchFamily="18" charset="0"/>
                <a:cs typeface="Times New Roman" panose="02020603050405020304" pitchFamily="18" charset="0"/>
              </a:rPr>
              <a:t>, з часом почала </a:t>
            </a:r>
            <a:r>
              <a:rPr lang="ru-RU" dirty="0" err="1">
                <a:latin typeface="Times New Roman" panose="02020603050405020304" pitchFamily="18" charset="0"/>
                <a:cs typeface="Times New Roman" panose="02020603050405020304" pitchFamily="18" charset="0"/>
              </a:rPr>
              <a:t>зменшуватися</a:t>
            </a:r>
            <a:r>
              <a:rPr lang="ru-RU" dirty="0">
                <a:latin typeface="Times New Roman" panose="02020603050405020304" pitchFamily="18" charset="0"/>
                <a:cs typeface="Times New Roman" panose="02020603050405020304" pitchFamily="18" charset="0"/>
              </a:rPr>
              <a:t> потреба в </a:t>
            </a:r>
            <a:r>
              <a:rPr lang="ru-RU" dirty="0" err="1">
                <a:latin typeface="Times New Roman" panose="02020603050405020304" pitchFamily="18" charset="0"/>
                <a:cs typeface="Times New Roman" panose="02020603050405020304" pitchFamily="18" charset="0"/>
              </a:rPr>
              <a:t>послугах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борошномельних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підприємств</a:t>
            </a:r>
            <a:r>
              <a:rPr lang="ru-RU" dirty="0">
                <a:latin typeface="Times New Roman" panose="02020603050405020304" pitchFamily="18" charset="0"/>
                <a:cs typeface="Times New Roman" panose="02020603050405020304" pitchFamily="18" charset="0"/>
              </a:rPr>
              <a:t>. На початку ХХІ ст. </a:t>
            </a:r>
            <a:r>
              <a:rPr lang="ru-RU" dirty="0" err="1">
                <a:latin typeface="Times New Roman" panose="02020603050405020304" pitchFamily="18" charset="0"/>
                <a:cs typeface="Times New Roman" panose="02020603050405020304" pitchFamily="18" charset="0"/>
              </a:rPr>
              <a:t>млин</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занепав</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947694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sp>
        <p:nvSpPr>
          <p:cNvPr id="4" name="TextBox 3">
            <a:extLst>
              <a:ext uri="{FF2B5EF4-FFF2-40B4-BE49-F238E27FC236}">
                <a16:creationId xmlns:a16="http://schemas.microsoft.com/office/drawing/2014/main" id="{3724652C-7794-B044-59F2-86A25D767C10}"/>
              </a:ext>
            </a:extLst>
          </p:cNvPr>
          <p:cNvSpPr txBox="1"/>
          <p:nvPr/>
        </p:nvSpPr>
        <p:spPr>
          <a:xfrm>
            <a:off x="-1" y="0"/>
            <a:ext cx="9123919" cy="7294305"/>
          </a:xfrm>
          <a:prstGeom prst="rect">
            <a:avLst/>
          </a:prstGeom>
          <a:noFill/>
        </p:spPr>
        <p:txBody>
          <a:bodyPr wrap="square">
            <a:spAutoFit/>
          </a:bodyPr>
          <a:lstStyle/>
          <a:p>
            <a:pPr algn="ctr"/>
            <a:r>
              <a:rPr lang="uk-UA" b="1" dirty="0">
                <a:latin typeface="Times New Roman" pitchFamily="18" charset="0"/>
                <a:cs typeface="Times New Roman" pitchFamily="18" charset="0"/>
              </a:rPr>
              <a:t>ВИСНОВКИ</a:t>
            </a:r>
            <a:endParaRPr lang="uk-UA" dirty="0">
              <a:latin typeface="Times New Roman" panose="02020603050405020304" pitchFamily="18" charset="0"/>
              <a:cs typeface="Times New Roman" panose="02020603050405020304" pitchFamily="18" charset="0"/>
            </a:endParaRPr>
          </a:p>
          <a:p>
            <a:pPr algn="just"/>
            <a:r>
              <a:rPr lang="uk-UA" dirty="0">
                <a:latin typeface="Times New Roman" panose="02020603050405020304" pitchFamily="18" charset="0"/>
                <a:cs typeface="Times New Roman" panose="02020603050405020304" pitchFamily="18" charset="0"/>
              </a:rPr>
              <a:t>       Працюючи над науково – дослідницьким </a:t>
            </a:r>
            <a:r>
              <a:rPr lang="uk-UA" dirty="0" err="1">
                <a:latin typeface="Times New Roman" panose="02020603050405020304" pitchFamily="18" charset="0"/>
                <a:cs typeface="Times New Roman" panose="02020603050405020304" pitchFamily="18" charset="0"/>
              </a:rPr>
              <a:t>проєктом</a:t>
            </a:r>
            <a:r>
              <a:rPr lang="uk-UA" dirty="0">
                <a:latin typeface="Times New Roman" panose="02020603050405020304" pitchFamily="18" charset="0"/>
                <a:cs typeface="Times New Roman" panose="02020603050405020304" pitchFamily="18" charset="0"/>
              </a:rPr>
              <a:t> ми дійшли висновку, що рідна земля у кожної людини, односельчанина, </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земляка</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повʼязана</a:t>
            </a:r>
            <a:r>
              <a:rPr lang="uk-UA" dirty="0">
                <a:latin typeface="Times New Roman" panose="02020603050405020304" pitchFamily="18" charset="0"/>
                <a:cs typeface="Times New Roman" panose="02020603050405020304" pitchFamily="18" charset="0"/>
              </a:rPr>
              <a:t> з тією чи іншою територією, населеним пунктом, рідною оселею, вулицею, історичними, культурними, соціально-побутовими традиціями, із звичаями, обрядами, що в кінцевому результаті і складає розмаїтий світ духовних цінностей народу та нації. </a:t>
            </a:r>
          </a:p>
          <a:p>
            <a:pPr algn="just"/>
            <a:r>
              <a:rPr lang="ru-RU" dirty="0">
                <a:latin typeface="Times New Roman" panose="02020603050405020304" pitchFamily="18" charset="0"/>
                <a:cs typeface="Times New Roman" panose="02020603050405020304" pitchFamily="18" charset="0"/>
              </a:rPr>
              <a:t>       Можна </a:t>
            </a:r>
            <a:r>
              <a:rPr lang="ru-RU" dirty="0" err="1">
                <a:latin typeface="Times New Roman" panose="02020603050405020304" pitchFamily="18" charset="0"/>
                <a:cs typeface="Times New Roman" panose="02020603050405020304" pitchFamily="18" charset="0"/>
              </a:rPr>
              <a:t>стверджувати</a:t>
            </a:r>
            <a:r>
              <a:rPr lang="ru-RU" dirty="0">
                <a:latin typeface="Times New Roman" panose="02020603050405020304" pitchFamily="18" charset="0"/>
                <a:cs typeface="Times New Roman" panose="02020603050405020304" pitchFamily="18" charset="0"/>
              </a:rPr>
              <a:t>, що </a:t>
            </a:r>
            <a:r>
              <a:rPr lang="ru-RU" dirty="0" err="1">
                <a:latin typeface="Times New Roman" panose="02020603050405020304" pitchFamily="18" charset="0"/>
                <a:cs typeface="Times New Roman" panose="02020603050405020304" pitchFamily="18" charset="0"/>
              </a:rPr>
              <a:t>важливу</a:t>
            </a:r>
            <a:r>
              <a:rPr lang="ru-RU" dirty="0">
                <a:latin typeface="Times New Roman" panose="02020603050405020304" pitchFamily="18" charset="0"/>
                <a:cs typeface="Times New Roman" panose="02020603050405020304" pitchFamily="18" charset="0"/>
              </a:rPr>
              <a:t> роль у </a:t>
            </a:r>
            <a:r>
              <a:rPr lang="ru-RU" dirty="0" err="1">
                <a:latin typeface="Times New Roman" panose="02020603050405020304" pitchFamily="18" charset="0"/>
                <a:cs typeface="Times New Roman" panose="02020603050405020304" pitchFamily="18" charset="0"/>
              </a:rPr>
              <a:t>формуванні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духовності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віри</a:t>
            </a:r>
            <a:r>
              <a:rPr lang="ru-RU" dirty="0">
                <a:latin typeface="Times New Roman" panose="02020603050405020304" pitchFamily="18" charset="0"/>
                <a:cs typeface="Times New Roman" panose="02020603050405020304" pitchFamily="18" charset="0"/>
              </a:rPr>
              <a:t> людей </a:t>
            </a:r>
            <a:r>
              <a:rPr lang="ru-RU" dirty="0" err="1">
                <a:latin typeface="Times New Roman" panose="02020603050405020304" pitchFamily="18" charset="0"/>
                <a:cs typeface="Times New Roman" panose="02020603050405020304" pitchFamily="18" charset="0"/>
              </a:rPr>
              <a:t>відіграє</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церква</a:t>
            </a:r>
            <a:r>
              <a:rPr lang="ru-RU" dirty="0">
                <a:latin typeface="Times New Roman" panose="02020603050405020304" pitchFamily="18" charset="0"/>
                <a:cs typeface="Times New Roman" panose="02020603050405020304" pitchFamily="18" charset="0"/>
              </a:rPr>
              <a:t>. У кожному </a:t>
            </a:r>
            <a:r>
              <a:rPr lang="ru-RU" dirty="0" err="1">
                <a:latin typeface="Times New Roman" panose="02020603050405020304" pitchFamily="18" charset="0"/>
                <a:cs typeface="Times New Roman" panose="02020603050405020304" pitchFamily="18" charset="0"/>
              </a:rPr>
              <a:t>населеному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пункті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має</a:t>
            </a:r>
            <a:r>
              <a:rPr lang="ru-RU" dirty="0">
                <a:latin typeface="Times New Roman" panose="02020603050405020304" pitchFamily="18" charset="0"/>
                <a:cs typeface="Times New Roman" panose="02020603050405020304" pitchFamily="18" charset="0"/>
              </a:rPr>
              <a:t> бути своя </a:t>
            </a:r>
            <a:r>
              <a:rPr lang="ru-RU" dirty="0" err="1">
                <a:latin typeface="Times New Roman" panose="02020603050405020304" pitchFamily="18" charset="0"/>
                <a:cs typeface="Times New Roman" panose="02020603050405020304" pitchFamily="18" charset="0"/>
              </a:rPr>
              <a:t>святиня</a:t>
            </a:r>
            <a:r>
              <a:rPr lang="ru-RU" dirty="0">
                <a:latin typeface="Times New Roman" panose="02020603050405020304" pitchFamily="18" charset="0"/>
                <a:cs typeface="Times New Roman" panose="02020603050405020304" pitchFamily="18" charset="0"/>
              </a:rPr>
              <a:t>, яка </a:t>
            </a:r>
            <a:r>
              <a:rPr lang="ru-RU" dirty="0" err="1">
                <a:latin typeface="Times New Roman" panose="02020603050405020304" pitchFamily="18" charset="0"/>
                <a:cs typeface="Times New Roman" panose="02020603050405020304" pitchFamily="18" charset="0"/>
              </a:rPr>
              <a:t>допоможе</a:t>
            </a:r>
            <a:r>
              <a:rPr lang="ru-RU" dirty="0">
                <a:latin typeface="Times New Roman" panose="02020603050405020304" pitchFamily="18" charset="0"/>
                <a:cs typeface="Times New Roman" panose="02020603050405020304" pitchFamily="18" charset="0"/>
              </a:rPr>
              <a:t> людям </a:t>
            </a:r>
            <a:r>
              <a:rPr lang="ru-RU" dirty="0" err="1">
                <a:latin typeface="Times New Roman" panose="02020603050405020304" pitchFamily="18" charset="0"/>
                <a:cs typeface="Times New Roman" panose="02020603050405020304" pitchFamily="18" charset="0"/>
              </a:rPr>
              <a:t>відчути</a:t>
            </a:r>
            <a:r>
              <a:rPr lang="ru-RU" dirty="0">
                <a:latin typeface="Times New Roman" panose="02020603050405020304" pitchFamily="18" charset="0"/>
                <a:cs typeface="Times New Roman" panose="02020603050405020304" pitchFamily="18" charset="0"/>
              </a:rPr>
              <a:t> Боже </a:t>
            </a:r>
            <a:r>
              <a:rPr lang="ru-RU" dirty="0" err="1">
                <a:latin typeface="Times New Roman" panose="02020603050405020304" pitchFamily="18" charset="0"/>
                <a:cs typeface="Times New Roman" panose="02020603050405020304" pitchFamily="18" charset="0"/>
              </a:rPr>
              <a:t>благословення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знайти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правильний</a:t>
            </a:r>
            <a:r>
              <a:rPr lang="ru-RU" dirty="0">
                <a:latin typeface="Times New Roman" panose="02020603050405020304" pitchFamily="18" charset="0"/>
                <a:cs typeface="Times New Roman" panose="02020603050405020304" pitchFamily="18" charset="0"/>
              </a:rPr>
              <a:t> шлях, </a:t>
            </a:r>
            <a:r>
              <a:rPr lang="ru-RU" dirty="0" err="1">
                <a:latin typeface="Times New Roman" panose="02020603050405020304" pitchFamily="18" charset="0"/>
                <a:cs typeface="Times New Roman" panose="02020603050405020304" pitchFamily="18" charset="0"/>
              </a:rPr>
              <a:t>подолати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внутрішню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тривогу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віднайти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спокій</a:t>
            </a:r>
            <a:r>
              <a:rPr lang="ru-RU" dirty="0">
                <a:latin typeface="Times New Roman" panose="02020603050405020304" pitchFamily="18" charset="0"/>
                <a:cs typeface="Times New Roman" panose="02020603050405020304" pitchFamily="18" charset="0"/>
              </a:rPr>
              <a:t>. Без </a:t>
            </a:r>
            <a:r>
              <a:rPr lang="ru-RU" dirty="0" err="1">
                <a:latin typeface="Times New Roman" panose="02020603050405020304" pitchFamily="18" charset="0"/>
                <a:cs typeface="Times New Roman" panose="02020603050405020304" pitchFamily="18" charset="0"/>
              </a:rPr>
              <a:t>цього</a:t>
            </a:r>
            <a:r>
              <a:rPr lang="ru-RU" dirty="0">
                <a:latin typeface="Times New Roman" panose="02020603050405020304" pitchFamily="18" charset="0"/>
                <a:cs typeface="Times New Roman" panose="02020603050405020304" pitchFamily="18" charset="0"/>
              </a:rPr>
              <a:t> не </a:t>
            </a:r>
            <a:r>
              <a:rPr lang="ru-RU" dirty="0" err="1">
                <a:latin typeface="Times New Roman" panose="02020603050405020304" pitchFamily="18" charset="0"/>
                <a:cs typeface="Times New Roman" panose="02020603050405020304" pitchFamily="18" charset="0"/>
              </a:rPr>
              <a:t>можливо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прожити</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сучасному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світі</a:t>
            </a:r>
            <a:r>
              <a:rPr lang="ru-RU" dirty="0">
                <a:latin typeface="Times New Roman" panose="02020603050405020304" pitchFamily="18" charset="0"/>
                <a:cs typeface="Times New Roman" panose="02020603050405020304" pitchFamily="18" charset="0"/>
              </a:rPr>
              <a:t>, а особливо в </a:t>
            </a:r>
            <a:r>
              <a:rPr lang="ru-RU" dirty="0" err="1">
                <a:latin typeface="Times New Roman" panose="02020603050405020304" pitchFamily="18" charset="0"/>
                <a:cs typeface="Times New Roman" panose="02020603050405020304" pitchFamily="18" charset="0"/>
              </a:rPr>
              <a:t>умовах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глобальних</a:t>
            </a:r>
            <a:r>
              <a:rPr lang="ru-RU" dirty="0">
                <a:latin typeface="Times New Roman" panose="02020603050405020304" pitchFamily="18" charset="0"/>
                <a:cs typeface="Times New Roman" panose="02020603050405020304" pitchFamily="18" charset="0"/>
              </a:rPr>
              <a:t> проблем </a:t>
            </a:r>
            <a:r>
              <a:rPr lang="ru-RU" dirty="0" err="1">
                <a:latin typeface="Times New Roman" panose="02020603050405020304" pitchFamily="18" charset="0"/>
                <a:cs typeface="Times New Roman" panose="02020603050405020304" pitchFamily="18" charset="0"/>
              </a:rPr>
              <a:t>сучасності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війни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Україні</a:t>
            </a:r>
            <a:r>
              <a:rPr lang="ru-RU" dirty="0">
                <a:latin typeface="Times New Roman" panose="02020603050405020304" pitchFamily="18" charset="0"/>
                <a:cs typeface="Times New Roman" panose="02020603050405020304" pitchFamily="18" charset="0"/>
              </a:rPr>
              <a:t> та в </a:t>
            </a:r>
            <a:r>
              <a:rPr lang="ru-RU" dirty="0" err="1">
                <a:latin typeface="Times New Roman" panose="02020603050405020304" pitchFamily="18" charset="0"/>
                <a:cs typeface="Times New Roman" panose="02020603050405020304" pitchFamily="18" charset="0"/>
              </a:rPr>
              <a:t>шаленому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потоці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інформації</a:t>
            </a:r>
            <a:r>
              <a:rPr lang="ru-RU"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a:t>
            </a:r>
          </a:p>
          <a:p>
            <a:pPr algn="just"/>
            <a:r>
              <a:rPr lang="uk-UA" dirty="0">
                <a:solidFill>
                  <a:schemeClr val="tx1"/>
                </a:solidFill>
                <a:latin typeface="Times New Roman" panose="02020603050405020304" pitchFamily="18" charset="0"/>
                <a:cs typeface="Times New Roman" panose="02020603050405020304" pitchFamily="18" charset="0"/>
              </a:rPr>
              <a:t>       Сучасна церква </a:t>
            </a:r>
            <a:r>
              <a:rPr lang="en-US" dirty="0">
                <a:solidFill>
                  <a:schemeClr val="tx1"/>
                </a:solidFill>
                <a:latin typeface="Times New Roman" panose="02020603050405020304" pitchFamily="18" charset="0"/>
                <a:cs typeface="Times New Roman" panose="02020603050405020304" pitchFamily="18" charset="0"/>
              </a:rPr>
              <a:t>“</a:t>
            </a:r>
            <a:r>
              <a:rPr lang="uk-UA" dirty="0">
                <a:solidFill>
                  <a:schemeClr val="tx1"/>
                </a:solidFill>
                <a:latin typeface="Times New Roman" panose="02020603050405020304" pitchFamily="18" charset="0"/>
                <a:cs typeface="Times New Roman" panose="02020603050405020304" pitchFamily="18" charset="0"/>
              </a:rPr>
              <a:t>Покрова Божої Матері</a:t>
            </a:r>
            <a:r>
              <a:rPr lang="en-US" dirty="0">
                <a:solidFill>
                  <a:schemeClr val="tx1"/>
                </a:solidFill>
                <a:latin typeface="Times New Roman" panose="02020603050405020304" pitchFamily="18" charset="0"/>
                <a:cs typeface="Times New Roman" panose="02020603050405020304" pitchFamily="18" charset="0"/>
              </a:rPr>
              <a:t>”</a:t>
            </a:r>
            <a:r>
              <a:rPr lang="uk-UA" dirty="0">
                <a:solidFill>
                  <a:schemeClr val="tx1"/>
                </a:solidFill>
                <a:latin typeface="Times New Roman" panose="02020603050405020304" pitchFamily="18" charset="0"/>
                <a:cs typeface="Times New Roman" panose="02020603050405020304" pitchFamily="18" charset="0"/>
              </a:rPr>
              <a:t> побудована в період 1909 – 1912 років на місці старої дерев</a:t>
            </a:r>
            <a:r>
              <a:rPr lang="en-US" dirty="0">
                <a:solidFill>
                  <a:schemeClr val="tx1"/>
                </a:solidFill>
                <a:latin typeface="Times New Roman" panose="02020603050405020304" pitchFamily="18" charset="0"/>
                <a:cs typeface="Times New Roman" panose="02020603050405020304" pitchFamily="18" charset="0"/>
              </a:rPr>
              <a:t>’</a:t>
            </a:r>
            <a:r>
              <a:rPr lang="uk-UA" dirty="0" err="1">
                <a:solidFill>
                  <a:schemeClr val="tx1"/>
                </a:solidFill>
                <a:latin typeface="Times New Roman" panose="02020603050405020304" pitchFamily="18" charset="0"/>
                <a:cs typeface="Times New Roman" panose="02020603050405020304" pitchFamily="18" charset="0"/>
              </a:rPr>
              <a:t>яної</a:t>
            </a:r>
            <a:r>
              <a:rPr lang="uk-UA" dirty="0">
                <a:solidFill>
                  <a:schemeClr val="tx1"/>
                </a:solidFill>
                <a:latin typeface="Times New Roman" panose="02020603050405020304" pitchFamily="18" charset="0"/>
                <a:cs typeface="Times New Roman" panose="02020603050405020304" pitchFamily="18" charset="0"/>
              </a:rPr>
              <a:t> церкви. </a:t>
            </a:r>
            <a:r>
              <a:rPr lang="uk-UA" dirty="0">
                <a:latin typeface="Times New Roman" panose="02020603050405020304" pitchFamily="18" charset="0"/>
                <a:cs typeface="Times New Roman" panose="02020603050405020304" pitchFamily="18" charset="0"/>
              </a:rPr>
              <a:t>Велику грошову допомогу в будівництві надавали громадяни села, які були на заробітках за океаном. Було досліджено цікавий факт, що до відкриття нової церкви сільський староста Василь </a:t>
            </a:r>
            <a:r>
              <a:rPr lang="uk-UA" dirty="0" err="1">
                <a:latin typeface="Times New Roman" panose="02020603050405020304" pitchFamily="18" charset="0"/>
                <a:cs typeface="Times New Roman" panose="02020603050405020304" pitchFamily="18" charset="0"/>
              </a:rPr>
              <a:t>Гомонай</a:t>
            </a:r>
            <a:r>
              <a:rPr lang="uk-UA" dirty="0">
                <a:latin typeface="Times New Roman" panose="02020603050405020304" pitchFamily="18" charset="0"/>
                <a:cs typeface="Times New Roman" panose="02020603050405020304" pitchFamily="18" charset="0"/>
              </a:rPr>
              <a:t>, заздалегідь (1900 р.) привіз із Риму церковну реліквію – зразки гвіздків, якими був прибитий до хреста Ісус Христос. На подвір</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ї церкви знаходиться усипальниця </a:t>
            </a:r>
            <a:r>
              <a:rPr lang="uk-UA" dirty="0" err="1">
                <a:latin typeface="Times New Roman" panose="02020603050405020304" pitchFamily="18" charset="0"/>
                <a:cs typeface="Times New Roman" panose="02020603050405020304" pitchFamily="18" charset="0"/>
              </a:rPr>
              <a:t>Йобсті</a:t>
            </a:r>
            <a:r>
              <a:rPr lang="uk-UA" dirty="0">
                <a:latin typeface="Times New Roman" panose="02020603050405020304" pitchFamily="18" charset="0"/>
                <a:cs typeface="Times New Roman" panose="02020603050405020304" pitchFamily="18" charset="0"/>
              </a:rPr>
              <a:t>, в якій поховано 4 особи. Поховані були з роду священників. Біля церкви знаходиться дерев</a:t>
            </a:r>
            <a:r>
              <a:rPr lang="en-US" dirty="0">
                <a:latin typeface="Times New Roman" panose="02020603050405020304" pitchFamily="18" charset="0"/>
                <a:cs typeface="Times New Roman" panose="02020603050405020304" pitchFamily="18" charset="0"/>
              </a:rPr>
              <a:t>’</a:t>
            </a:r>
            <a:r>
              <a:rPr lang="uk-UA" dirty="0" err="1">
                <a:latin typeface="Times New Roman" panose="02020603050405020304" pitchFamily="18" charset="0"/>
                <a:cs typeface="Times New Roman" panose="02020603050405020304" pitchFamily="18" charset="0"/>
              </a:rPr>
              <a:t>яна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дзвінниця</a:t>
            </a:r>
            <a:r>
              <a:rPr lang="uk-UA" dirty="0">
                <a:latin typeface="Times New Roman" panose="02020603050405020304" pitchFamily="18" charset="0"/>
                <a:cs typeface="Times New Roman" panose="02020603050405020304" pitchFamily="18" charset="0"/>
              </a:rPr>
              <a:t> з трьома дзвонами. Вдалося дослідити першу сільську школу, єврейський цвинтар, сільський млин.</a:t>
            </a:r>
            <a:endParaRPr lang="uk-UA" dirty="0">
              <a:solidFill>
                <a:srgbClr val="26140D"/>
              </a:solidFill>
              <a:latin typeface="Times New Roman" panose="02020603050405020304" pitchFamily="18" charset="0"/>
              <a:cs typeface="Times New Roman" panose="02020603050405020304" pitchFamily="18" charset="0"/>
            </a:endParaRPr>
          </a:p>
          <a:p>
            <a:pPr algn="just"/>
            <a:r>
              <a:rPr lang="ru-RU" dirty="0">
                <a:solidFill>
                  <a:srgbClr val="26140D"/>
                </a:solidFill>
                <a:latin typeface="Times New Roman" panose="02020603050405020304" pitchFamily="18" charset="0"/>
                <a:cs typeface="Times New Roman" panose="02020603050405020304" pitchFamily="18" charset="0"/>
              </a:rPr>
              <a:t>       Знання </a:t>
            </a:r>
            <a:r>
              <a:rPr lang="ru-RU" dirty="0" err="1">
                <a:solidFill>
                  <a:srgbClr val="26140D"/>
                </a:solidFill>
                <a:latin typeface="Times New Roman" panose="02020603050405020304" pitchFamily="18" charset="0"/>
                <a:cs typeface="Times New Roman" panose="02020603050405020304" pitchFamily="18" charset="0"/>
              </a:rPr>
              <a:t>історії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свого</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населеного</a:t>
            </a:r>
            <a:r>
              <a:rPr lang="ru-RU" dirty="0">
                <a:solidFill>
                  <a:srgbClr val="26140D"/>
                </a:solidFill>
                <a:latin typeface="Times New Roman" panose="02020603050405020304" pitchFamily="18" charset="0"/>
                <a:cs typeface="Times New Roman" panose="02020603050405020304" pitchFamily="18" charset="0"/>
              </a:rPr>
              <a:t> пункту, </a:t>
            </a:r>
            <a:r>
              <a:rPr lang="ru-RU" dirty="0" err="1">
                <a:solidFill>
                  <a:srgbClr val="26140D"/>
                </a:solidFill>
                <a:latin typeface="Times New Roman" panose="02020603050405020304" pitchFamily="18" charset="0"/>
                <a:cs typeface="Times New Roman" panose="02020603050405020304" pitchFamily="18" charset="0"/>
              </a:rPr>
              <a:t>своєї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оселі</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її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традицій</a:t>
            </a:r>
            <a:r>
              <a:rPr lang="ru-RU" dirty="0">
                <a:solidFill>
                  <a:srgbClr val="26140D"/>
                </a:solidFill>
                <a:latin typeface="Times New Roman" panose="02020603050405020304" pitchFamily="18" charset="0"/>
                <a:cs typeface="Times New Roman" panose="02020603050405020304" pitchFamily="18" charset="0"/>
              </a:rPr>
              <a:t> є </a:t>
            </a:r>
            <a:r>
              <a:rPr lang="ru-RU" dirty="0" err="1">
                <a:solidFill>
                  <a:srgbClr val="26140D"/>
                </a:solidFill>
                <a:latin typeface="Times New Roman" panose="02020603050405020304" pitchFamily="18" charset="0"/>
                <a:cs typeface="Times New Roman" panose="02020603050405020304" pitchFamily="18" charset="0"/>
              </a:rPr>
              <a:t>ознакою</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людської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культури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соціальної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зрілості</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особистості</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Людині-патріоту</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завжди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притаманно</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гордитися</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своїм</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рідним</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краєм</a:t>
            </a:r>
            <a:r>
              <a:rPr lang="ru-RU" dirty="0">
                <a:solidFill>
                  <a:srgbClr val="26140D"/>
                </a:solidFill>
                <a:latin typeface="Times New Roman" panose="02020603050405020304" pitchFamily="18" charset="0"/>
                <a:cs typeface="Times New Roman" panose="02020603050405020304" pitchFamily="18" charset="0"/>
              </a:rPr>
              <a:t>, отчим домом. З </a:t>
            </a:r>
            <a:r>
              <a:rPr lang="ru-RU" dirty="0" err="1">
                <a:solidFill>
                  <a:srgbClr val="26140D"/>
                </a:solidFill>
                <a:latin typeface="Times New Roman" panose="02020603050405020304" pitchFamily="18" charset="0"/>
                <a:cs typeface="Times New Roman" panose="02020603050405020304" pitchFamily="18" charset="0"/>
              </a:rPr>
              <a:t>якою</a:t>
            </a:r>
            <a:r>
              <a:rPr lang="ru-RU" dirty="0">
                <a:solidFill>
                  <a:srgbClr val="26140D"/>
                </a:solidFill>
                <a:latin typeface="Times New Roman" panose="02020603050405020304" pitchFamily="18" charset="0"/>
                <a:cs typeface="Times New Roman" panose="02020603050405020304" pitchFamily="18" charset="0"/>
              </a:rPr>
              <a:t> душевною теплотою </a:t>
            </a:r>
            <a:r>
              <a:rPr lang="ru-RU" dirty="0" err="1">
                <a:solidFill>
                  <a:srgbClr val="26140D"/>
                </a:solidFill>
                <a:latin typeface="Times New Roman" panose="02020603050405020304" pitchFamily="18" charset="0"/>
                <a:cs typeface="Times New Roman" panose="02020603050405020304" pitchFamily="18" charset="0"/>
              </a:rPr>
              <a:t>згадують</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рідні</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місця</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видатні</a:t>
            </a:r>
            <a:r>
              <a:rPr lang="ru-RU" dirty="0">
                <a:solidFill>
                  <a:srgbClr val="26140D"/>
                </a:solidFill>
                <a:latin typeface="Times New Roman" panose="02020603050405020304" pitchFamily="18" charset="0"/>
                <a:cs typeface="Times New Roman" panose="02020603050405020304" pitchFamily="18" charset="0"/>
              </a:rPr>
              <a:t> люди — </a:t>
            </a:r>
            <a:r>
              <a:rPr lang="ru-RU" dirty="0" err="1">
                <a:solidFill>
                  <a:srgbClr val="26140D"/>
                </a:solidFill>
                <a:latin typeface="Times New Roman" panose="02020603050405020304" pitchFamily="18" charset="0"/>
                <a:cs typeface="Times New Roman" panose="02020603050405020304" pitchFamily="18" charset="0"/>
              </a:rPr>
              <a:t>письменники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актори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вчені</a:t>
            </a:r>
            <a:r>
              <a:rPr lang="ru-RU" dirty="0">
                <a:solidFill>
                  <a:srgbClr val="26140D"/>
                </a:solidFill>
                <a:latin typeface="Times New Roman" panose="02020603050405020304" pitchFamily="18" charset="0"/>
                <a:cs typeface="Times New Roman" panose="02020603050405020304" pitchFamily="18" charset="0"/>
              </a:rPr>
              <a:t>! У </a:t>
            </a:r>
            <a:r>
              <a:rPr lang="ru-RU" dirty="0" err="1">
                <a:solidFill>
                  <a:srgbClr val="26140D"/>
                </a:solidFill>
                <a:latin typeface="Times New Roman" panose="02020603050405020304" pitchFamily="18" charset="0"/>
                <a:cs typeface="Times New Roman" panose="02020603050405020304" pitchFamily="18" charset="0"/>
              </a:rPr>
              <a:t>щасливі</a:t>
            </a:r>
            <a:r>
              <a:rPr lang="ru-RU" dirty="0">
                <a:solidFill>
                  <a:srgbClr val="26140D"/>
                </a:solidFill>
                <a:latin typeface="Times New Roman" panose="02020603050405020304" pitchFamily="18" charset="0"/>
                <a:cs typeface="Times New Roman" panose="02020603050405020304" pitchFamily="18" charset="0"/>
              </a:rPr>
              <a:t> й </a:t>
            </a:r>
            <a:r>
              <a:rPr lang="ru-RU" dirty="0" err="1">
                <a:solidFill>
                  <a:srgbClr val="26140D"/>
                </a:solidFill>
                <a:latin typeface="Times New Roman" panose="02020603050405020304" pitchFamily="18" charset="0"/>
                <a:cs typeface="Times New Roman" panose="02020603050405020304" pitchFamily="18" charset="0"/>
              </a:rPr>
              <a:t>скорботні</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моменти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свого</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життя</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всі</a:t>
            </a:r>
            <a:r>
              <a:rPr lang="ru-RU" dirty="0">
                <a:solidFill>
                  <a:srgbClr val="26140D"/>
                </a:solidFill>
                <a:latin typeface="Times New Roman" panose="02020603050405020304" pitchFamily="18" charset="0"/>
                <a:cs typeface="Times New Roman" panose="02020603050405020304" pitchFamily="18" charset="0"/>
              </a:rPr>
              <a:t> ми </a:t>
            </a:r>
            <a:r>
              <a:rPr lang="ru-RU" dirty="0" err="1">
                <a:solidFill>
                  <a:srgbClr val="26140D"/>
                </a:solidFill>
                <a:latin typeface="Times New Roman" panose="02020603050405020304" pitchFamily="18" charset="0"/>
                <a:cs typeface="Times New Roman" panose="02020603050405020304" pitchFamily="18" charset="0"/>
              </a:rPr>
              <a:t>подумки</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повертаємося</a:t>
            </a:r>
            <a:r>
              <a:rPr lang="ru-RU" dirty="0">
                <a:solidFill>
                  <a:srgbClr val="26140D"/>
                </a:solidFill>
                <a:latin typeface="Times New Roman" panose="02020603050405020304" pitchFamily="18" charset="0"/>
                <a:cs typeface="Times New Roman" panose="02020603050405020304" pitchFamily="18" charset="0"/>
              </a:rPr>
              <a:t> у </a:t>
            </a:r>
            <a:r>
              <a:rPr lang="ru-RU" dirty="0" err="1">
                <a:solidFill>
                  <a:srgbClr val="26140D"/>
                </a:solidFill>
                <a:latin typeface="Times New Roman" panose="02020603050405020304" pitchFamily="18" charset="0"/>
                <a:cs typeface="Times New Roman" panose="02020603050405020304" pitchFamily="18" charset="0"/>
              </a:rPr>
              <a:t>своє</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дитинство</a:t>
            </a:r>
            <a:r>
              <a:rPr lang="ru-RU" dirty="0">
                <a:solidFill>
                  <a:srgbClr val="26140D"/>
                </a:solidFill>
                <a:latin typeface="Times New Roman" panose="02020603050405020304" pitchFamily="18" charset="0"/>
                <a:cs typeface="Times New Roman" panose="02020603050405020304" pitchFamily="18" charset="0"/>
              </a:rPr>
              <a:t>, до </a:t>
            </a:r>
            <a:r>
              <a:rPr lang="ru-RU" dirty="0" err="1">
                <a:solidFill>
                  <a:srgbClr val="26140D"/>
                </a:solidFill>
                <a:latin typeface="Times New Roman" panose="02020603050405020304" pitchFamily="18" charset="0"/>
                <a:cs typeface="Times New Roman" panose="02020603050405020304" pitchFamily="18" charset="0"/>
              </a:rPr>
              <a:t>рідної</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сімʼї</a:t>
            </a:r>
            <a:r>
              <a:rPr lang="ru-RU" dirty="0">
                <a:solidFill>
                  <a:srgbClr val="26140D"/>
                </a:solidFill>
                <a:latin typeface="Times New Roman" panose="02020603050405020304" pitchFamily="18" charset="0"/>
                <a:cs typeface="Times New Roman" panose="02020603050405020304" pitchFamily="18" charset="0"/>
              </a:rPr>
              <a:t>, у </a:t>
            </a:r>
            <a:r>
              <a:rPr lang="ru-RU" dirty="0" err="1">
                <a:solidFill>
                  <a:srgbClr val="26140D"/>
                </a:solidFill>
                <a:latin typeface="Times New Roman" panose="02020603050405020304" pitchFamily="18" charset="0"/>
                <a:cs typeface="Times New Roman" panose="02020603050405020304" pitchFamily="18" charset="0"/>
              </a:rPr>
              <a:t>своє</a:t>
            </a:r>
            <a:r>
              <a:rPr lang="ru-RU" dirty="0">
                <a:solidFill>
                  <a:srgbClr val="26140D"/>
                </a:solidFill>
                <a:latin typeface="Times New Roman" panose="02020603050405020304" pitchFamily="18" charset="0"/>
                <a:cs typeface="Times New Roman" panose="02020603050405020304" pitchFamily="18" charset="0"/>
              </a:rPr>
              <a:t> </a:t>
            </a:r>
            <a:r>
              <a:rPr lang="ru-RU" dirty="0" err="1">
                <a:solidFill>
                  <a:srgbClr val="26140D"/>
                </a:solidFill>
                <a:latin typeface="Times New Roman" panose="02020603050405020304" pitchFamily="18" charset="0"/>
                <a:cs typeface="Times New Roman" panose="02020603050405020304" pitchFamily="18" charset="0"/>
              </a:rPr>
              <a:t>рідне</a:t>
            </a:r>
            <a:r>
              <a:rPr lang="ru-RU" dirty="0">
                <a:solidFill>
                  <a:srgbClr val="26140D"/>
                </a:solidFill>
                <a:latin typeface="Times New Roman" panose="02020603050405020304" pitchFamily="18" charset="0"/>
                <a:cs typeface="Times New Roman" panose="02020603050405020304" pitchFamily="18" charset="0"/>
              </a:rPr>
              <a:t> село.</a:t>
            </a:r>
            <a:endParaRPr lang="en-US" dirty="0">
              <a:solidFill>
                <a:srgbClr val="26140D"/>
              </a:solidFill>
              <a:latin typeface="Times New Roman" panose="02020603050405020304" pitchFamily="18" charset="0"/>
              <a:cs typeface="Times New Roman" panose="02020603050405020304" pitchFamily="18" charset="0"/>
            </a:endParaRPr>
          </a:p>
          <a:p>
            <a:r>
              <a:rPr lang="uk-UA" dirty="0">
                <a:solidFill>
                  <a:srgbClr val="26140D"/>
                </a:solidFill>
                <a:latin typeface="Times New Roman" panose="02020603050405020304" pitchFamily="18" charset="0"/>
                <a:ea typeface="Times New Roman" panose="02020603050405020304" pitchFamily="18" charset="0"/>
                <a:cs typeface="Times New Roman" panose="02020603050405020304" pitchFamily="18" charset="0"/>
              </a:rPr>
              <a:t>       </a:t>
            </a:r>
            <a:endParaRPr lang="ru-RU"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83729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B006D0D-246A-D676-7522-FDF00EAF2B29}"/>
              </a:ext>
            </a:extLst>
          </p:cNvPr>
          <p:cNvSpPr txBox="1"/>
          <p:nvPr/>
        </p:nvSpPr>
        <p:spPr>
          <a:xfrm>
            <a:off x="0" y="44623"/>
            <a:ext cx="9144000" cy="6186309"/>
          </a:xfrm>
          <a:prstGeom prst="rect">
            <a:avLst/>
          </a:prstGeom>
          <a:noFill/>
        </p:spPr>
        <p:txBody>
          <a:bodyPr wrap="square">
            <a:spAutoFit/>
          </a:bodyPr>
          <a:lstStyle/>
          <a:p>
            <a:pPr algn="ctr"/>
            <a:r>
              <a:rPr lang="uk-UA" b="1" dirty="0">
                <a:latin typeface="Times New Roman" pitchFamily="18" charset="0"/>
                <a:cs typeface="Times New Roman" pitchFamily="18" charset="0"/>
              </a:rPr>
              <a:t>СПИСОК ВИКОРИСТАНИХ ДЖЕРЕЛ</a:t>
            </a:r>
          </a:p>
          <a:p>
            <a:pPr algn="just"/>
            <a:endParaRPr lang="uk-UA" b="1" dirty="0">
              <a:latin typeface="Times New Roman" pitchFamily="18" charset="0"/>
              <a:cs typeface="Times New Roman" pitchFamily="18" charset="0"/>
            </a:endParaRPr>
          </a:p>
          <a:p>
            <a:pPr algn="just"/>
            <a:r>
              <a:rPr lang="ru-RU" dirty="0">
                <a:latin typeface="Times New Roman" pitchFamily="18" charset="0"/>
                <a:cs typeface="Times New Roman" pitchFamily="18" charset="0"/>
              </a:rPr>
              <a:t>1. </a:t>
            </a:r>
            <a:r>
              <a:rPr lang="ru-RU" dirty="0" err="1">
                <a:latin typeface="Times New Roman" pitchFamily="18" charset="0"/>
                <a:cs typeface="Times New Roman" pitchFamily="18" charset="0"/>
              </a:rPr>
              <a:t>Алмашій</a:t>
            </a:r>
            <a:r>
              <a:rPr lang="ru-RU" dirty="0">
                <a:latin typeface="Times New Roman" pitchFamily="18" charset="0"/>
                <a:cs typeface="Times New Roman" pitchFamily="18" charset="0"/>
              </a:rPr>
              <a:t> М. І. </a:t>
            </a:r>
            <a:r>
              <a:rPr lang="ru-RU" dirty="0" err="1">
                <a:latin typeface="Times New Roman" pitchFamily="18" charset="0"/>
                <a:cs typeface="Times New Roman" pitchFamily="18" charset="0"/>
              </a:rPr>
              <a:t>Залужанська</a:t>
            </a:r>
            <a:r>
              <a:rPr lang="ru-RU" dirty="0">
                <a:latin typeface="Times New Roman" pitchFamily="18" charset="0"/>
                <a:cs typeface="Times New Roman" pitchFamily="18" charset="0"/>
              </a:rPr>
              <a:t> школа на </a:t>
            </a:r>
            <a:r>
              <a:rPr lang="ru-RU" dirty="0" err="1">
                <a:latin typeface="Times New Roman" pitchFamily="18" charset="0"/>
                <a:cs typeface="Times New Roman" pitchFamily="18" charset="0"/>
              </a:rPr>
              <a:t>сходинках</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історії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Науково</a:t>
            </a:r>
            <a:r>
              <a:rPr lang="ru-RU" dirty="0">
                <a:latin typeface="Times New Roman" pitchFamily="18" charset="0"/>
                <a:cs typeface="Times New Roman" pitchFamily="18" charset="0"/>
              </a:rPr>
              <a:t> – </a:t>
            </a:r>
            <a:r>
              <a:rPr lang="ru-RU" dirty="0" err="1">
                <a:latin typeface="Times New Roman" pitchFamily="18" charset="0"/>
                <a:cs typeface="Times New Roman" pitchFamily="18" charset="0"/>
              </a:rPr>
              <a:t>педагогічне</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видання</a:t>
            </a:r>
            <a:r>
              <a:rPr lang="ru-RU" dirty="0">
                <a:latin typeface="Times New Roman" pitchFamily="18" charset="0"/>
                <a:cs typeface="Times New Roman" pitchFamily="18" charset="0"/>
              </a:rPr>
              <a:t>. Ужгород</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Карпатська вежа</a:t>
            </a:r>
            <a:r>
              <a:rPr lang="en-US" dirty="0">
                <a:latin typeface="Times New Roman" pitchFamily="18" charset="0"/>
                <a:cs typeface="Times New Roman" pitchFamily="18" charset="0"/>
              </a:rPr>
              <a:t>”</a:t>
            </a:r>
            <a:r>
              <a:rPr lang="uk-UA" dirty="0">
                <a:latin typeface="Times New Roman" pitchFamily="18" charset="0"/>
                <a:cs typeface="Times New Roman" pitchFamily="18" charset="0"/>
              </a:rPr>
              <a:t>,</a:t>
            </a:r>
            <a:r>
              <a:rPr lang="ru-RU" dirty="0">
                <a:latin typeface="Times New Roman" pitchFamily="18" charset="0"/>
                <a:cs typeface="Times New Roman" pitchFamily="18" charset="0"/>
              </a:rPr>
              <a:t> 2016. 220 с.</a:t>
            </a:r>
          </a:p>
          <a:p>
            <a:pPr algn="just"/>
            <a:r>
              <a:rPr lang="ru-RU" dirty="0">
                <a:latin typeface="Times New Roman" pitchFamily="18" charset="0"/>
                <a:cs typeface="Times New Roman" pitchFamily="18" charset="0"/>
              </a:rPr>
              <a:t>2. </a:t>
            </a:r>
            <a:r>
              <a:rPr lang="ru-RU" dirty="0" err="1">
                <a:latin typeface="Times New Roman" pitchFamily="18" charset="0"/>
                <a:cs typeface="Times New Roman" pitchFamily="18" charset="0"/>
              </a:rPr>
              <a:t>Алмашій</a:t>
            </a:r>
            <a:r>
              <a:rPr lang="ru-RU" dirty="0">
                <a:latin typeface="Times New Roman" pitchFamily="18" charset="0"/>
                <a:cs typeface="Times New Roman" pitchFamily="18" charset="0"/>
              </a:rPr>
              <a:t> М. І. </a:t>
            </a:r>
            <a:r>
              <a:rPr lang="ru-RU" dirty="0" err="1">
                <a:latin typeface="Times New Roman" pitchFamily="18" charset="0"/>
                <a:cs typeface="Times New Roman" pitchFamily="18" charset="0"/>
              </a:rPr>
              <a:t>Мої</a:t>
            </a:r>
            <a:r>
              <a:rPr lang="ru-RU" dirty="0">
                <a:latin typeface="Times New Roman" pitchFamily="18" charset="0"/>
                <a:cs typeface="Times New Roman" pitchFamily="18" charset="0"/>
              </a:rPr>
              <a:t> </a:t>
            </a:r>
            <a:r>
              <a:rPr lang="ru-RU" dirty="0" err="1">
                <a:latin typeface="Times New Roman" pitchFamily="18" charset="0"/>
                <a:cs typeface="Times New Roman" pitchFamily="18" charset="0"/>
              </a:rPr>
              <a:t>метаморфози</a:t>
            </a:r>
            <a:r>
              <a:rPr lang="ru-RU" dirty="0">
                <a:latin typeface="Times New Roman" pitchFamily="18" charset="0"/>
                <a:cs typeface="Times New Roman" pitchFamily="18" charset="0"/>
              </a:rPr>
              <a:t>. </a:t>
            </a:r>
            <a:r>
              <a:rPr lang="uk-UA" dirty="0">
                <a:latin typeface="Times New Roman" pitchFamily="18" charset="0"/>
                <a:cs typeface="Times New Roman" pitchFamily="18" charset="0"/>
              </a:rPr>
              <a:t>Ужгород</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ПП </a:t>
            </a:r>
            <a:r>
              <a:rPr lang="uk-UA" dirty="0" err="1">
                <a:latin typeface="Times New Roman" pitchFamily="18" charset="0"/>
                <a:cs typeface="Times New Roman" pitchFamily="18" charset="0"/>
              </a:rPr>
              <a:t>Повч</a:t>
            </a:r>
            <a:r>
              <a:rPr lang="uk-UA" dirty="0">
                <a:latin typeface="Times New Roman" pitchFamily="18" charset="0"/>
                <a:cs typeface="Times New Roman" pitchFamily="18" charset="0"/>
              </a:rPr>
              <a:t> Р. М.</a:t>
            </a:r>
            <a:r>
              <a:rPr lang="en-US" dirty="0">
                <a:latin typeface="Times New Roman" pitchFamily="18" charset="0"/>
                <a:cs typeface="Times New Roman" pitchFamily="18" charset="0"/>
              </a:rPr>
              <a:t>”</a:t>
            </a:r>
            <a:r>
              <a:rPr lang="uk-UA" dirty="0">
                <a:latin typeface="Times New Roman" pitchFamily="18" charset="0"/>
                <a:cs typeface="Times New Roman" pitchFamily="18" charset="0"/>
              </a:rPr>
              <a:t>, 2008. 236 с., </a:t>
            </a:r>
            <a:r>
              <a:rPr lang="uk-UA" dirty="0" err="1">
                <a:latin typeface="Times New Roman" pitchFamily="18" charset="0"/>
                <a:cs typeface="Times New Roman" pitchFamily="18" charset="0"/>
              </a:rPr>
              <a:t>іл</a:t>
            </a:r>
            <a:r>
              <a:rPr lang="uk-UA"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3. </a:t>
            </a:r>
            <a:r>
              <a:rPr lang="uk-UA" dirty="0" err="1">
                <a:latin typeface="Times New Roman" pitchFamily="18" charset="0"/>
                <a:cs typeface="Times New Roman" pitchFamily="18" charset="0"/>
              </a:rPr>
              <a:t>Алмашій</a:t>
            </a:r>
            <a:r>
              <a:rPr lang="uk-UA" dirty="0">
                <a:latin typeface="Times New Roman" pitchFamily="18" charset="0"/>
                <a:cs typeface="Times New Roman" pitchFamily="18" charset="0"/>
              </a:rPr>
              <a:t> М. І., </a:t>
            </a:r>
            <a:r>
              <a:rPr lang="uk-UA" dirty="0" err="1">
                <a:latin typeface="Times New Roman" pitchFamily="18" charset="0"/>
                <a:cs typeface="Times New Roman" pitchFamily="18" charset="0"/>
              </a:rPr>
              <a:t>Ромочевиця</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Історико – етнографічний нарис. Ужгород</a:t>
            </a:r>
            <a:r>
              <a:rPr lang="en-US" dirty="0">
                <a:latin typeface="Times New Roman" pitchFamily="18" charset="0"/>
                <a:cs typeface="Times New Roman" pitchFamily="18" charset="0"/>
              </a:rPr>
              <a:t>: </a:t>
            </a:r>
            <a:r>
              <a:rPr lang="uk-UA" dirty="0">
                <a:latin typeface="Times New Roman" pitchFamily="18" charset="0"/>
                <a:cs typeface="Times New Roman" pitchFamily="18" charset="0"/>
              </a:rPr>
              <a:t>Закарпаття, 1999. 224 с., </a:t>
            </a:r>
            <a:r>
              <a:rPr lang="uk-UA" dirty="0" err="1">
                <a:latin typeface="Times New Roman" pitchFamily="18" charset="0"/>
                <a:cs typeface="Times New Roman" pitchFamily="18" charset="0"/>
              </a:rPr>
              <a:t>іл</a:t>
            </a:r>
            <a:r>
              <a:rPr lang="uk-UA" dirty="0">
                <a:latin typeface="Times New Roman" pitchFamily="18" charset="0"/>
                <a:cs typeface="Times New Roman" pitchFamily="18" charset="0"/>
              </a:rPr>
              <a:t>.</a:t>
            </a:r>
          </a:p>
          <a:p>
            <a:pPr algn="just"/>
            <a:r>
              <a:rPr lang="ru-RU" dirty="0">
                <a:latin typeface="Times New Roman" pitchFamily="18" charset="0"/>
                <a:cs typeface="Times New Roman" pitchFamily="18" charset="0"/>
              </a:rPr>
              <a:t>4. </a:t>
            </a:r>
            <a:r>
              <a:rPr lang="uk-UA" dirty="0" err="1">
                <a:latin typeface="Times New Roman" pitchFamily="18" charset="0"/>
                <a:cs typeface="Times New Roman" pitchFamily="18" charset="0"/>
              </a:rPr>
              <a:t>Мукачівщина</a:t>
            </a:r>
            <a:r>
              <a:rPr lang="uk-UA" dirty="0">
                <a:latin typeface="Times New Roman" pitchFamily="18" charset="0"/>
                <a:cs typeface="Times New Roman" pitchFamily="18" charset="0"/>
              </a:rPr>
              <a:t>. Край величної історії і значних перспектив. Фотоальбом – книга.                          За редакцією Оксани </a:t>
            </a:r>
            <a:r>
              <a:rPr lang="uk-UA" dirty="0" err="1">
                <a:latin typeface="Times New Roman" pitchFamily="18" charset="0"/>
                <a:cs typeface="Times New Roman" pitchFamily="18" charset="0"/>
              </a:rPr>
              <a:t>Головчук</a:t>
            </a:r>
            <a:r>
              <a:rPr lang="uk-UA" dirty="0">
                <a:latin typeface="Times New Roman" pitchFamily="18" charset="0"/>
                <a:cs typeface="Times New Roman" pitchFamily="18" charset="0"/>
              </a:rPr>
              <a:t>. Стрий, 2013, 176 с.</a:t>
            </a:r>
          </a:p>
          <a:p>
            <a:pPr algn="just"/>
            <a:r>
              <a:rPr lang="uk-UA" b="0" i="0" dirty="0">
                <a:solidFill>
                  <a:srgbClr val="333333"/>
                </a:solidFill>
                <a:effectLst/>
                <a:latin typeface="Times New Roman" pitchFamily="18" charset="0"/>
                <a:cs typeface="Times New Roman" pitchFamily="18" charset="0"/>
              </a:rPr>
              <a:t>5. </a:t>
            </a:r>
            <a:r>
              <a:rPr lang="ru-RU" b="0" i="0" dirty="0" err="1">
                <a:solidFill>
                  <a:srgbClr val="333333"/>
                </a:solidFill>
                <a:effectLst/>
                <a:latin typeface="Times New Roman" panose="02020603050405020304" pitchFamily="18" charset="0"/>
                <a:cs typeface="Times New Roman" panose="02020603050405020304" pitchFamily="18" charset="0"/>
              </a:rPr>
              <a:t>Нариси</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історії</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Закарпаття</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a:solidFill>
                  <a:srgbClr val="333333"/>
                </a:solidFill>
                <a:effectLst/>
                <a:latin typeface="Times New Roman" panose="02020603050405020304" pitchFamily="18" charset="0"/>
                <a:cs typeface="Times New Roman" panose="02020603050405020304" pitchFamily="18" charset="0"/>
              </a:rPr>
              <a:t>Том ІІІ (</a:t>
            </a:r>
            <a:r>
              <a:rPr lang="ru-RU" b="0" i="0" dirty="0">
                <a:solidFill>
                  <a:srgbClr val="333333"/>
                </a:solidFill>
                <a:effectLst/>
                <a:latin typeface="Times New Roman" panose="02020603050405020304" pitchFamily="18" charset="0"/>
                <a:cs typeface="Times New Roman" panose="02020603050405020304" pitchFamily="18" charset="0"/>
              </a:rPr>
              <a:t>1946-1991). Ужгород: </a:t>
            </a:r>
            <a:r>
              <a:rPr lang="ru-RU" b="0" i="0" dirty="0" err="1">
                <a:solidFill>
                  <a:srgbClr val="333333"/>
                </a:solidFill>
                <a:effectLst/>
                <a:latin typeface="Times New Roman" panose="02020603050405020304" pitchFamily="18" charset="0"/>
                <a:cs typeface="Times New Roman" panose="02020603050405020304" pitchFamily="18" charset="0"/>
              </a:rPr>
              <a:t>Госпрозрахунковий</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редакційно</a:t>
            </a:r>
            <a:r>
              <a:rPr lang="ru-RU" b="0" i="0" dirty="0">
                <a:solidFill>
                  <a:srgbClr val="333333"/>
                </a:solidFill>
                <a:effectLst/>
                <a:latin typeface="Times New Roman" panose="02020603050405020304" pitchFamily="18" charset="0"/>
                <a:cs typeface="Times New Roman" panose="02020603050405020304" pitchFamily="18" charset="0"/>
              </a:rPr>
              <a:t> – </a:t>
            </a:r>
            <a:r>
              <a:rPr lang="ru-RU" b="0" i="0" dirty="0" err="1">
                <a:solidFill>
                  <a:srgbClr val="333333"/>
                </a:solidFill>
                <a:effectLst/>
                <a:latin typeface="Times New Roman" panose="02020603050405020304" pitchFamily="18" charset="0"/>
                <a:cs typeface="Times New Roman" panose="02020603050405020304" pitchFamily="18" charset="0"/>
              </a:rPr>
              <a:t>видавничий</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відділ</a:t>
            </a:r>
            <a:r>
              <a:rPr lang="ru-RU" b="0" i="0" dirty="0">
                <a:solidFill>
                  <a:srgbClr val="333333"/>
                </a:solidFill>
                <a:effectLst/>
                <a:latin typeface="Times New Roman" panose="02020603050405020304" pitchFamily="18" charset="0"/>
                <a:cs typeface="Times New Roman" panose="02020603050405020304" pitchFamily="18" charset="0"/>
              </a:rPr>
              <a:t> </a:t>
            </a:r>
            <a:r>
              <a:rPr lang="ru-RU" b="0" i="0" dirty="0" err="1">
                <a:solidFill>
                  <a:srgbClr val="333333"/>
                </a:solidFill>
                <a:effectLst/>
                <a:latin typeface="Times New Roman" panose="02020603050405020304" pitchFamily="18" charset="0"/>
                <a:cs typeface="Times New Roman" panose="02020603050405020304" pitchFamily="18" charset="0"/>
              </a:rPr>
              <a:t>управління</a:t>
            </a:r>
            <a:r>
              <a:rPr lang="ru-RU" b="0" i="0" dirty="0">
                <a:solidFill>
                  <a:srgbClr val="333333"/>
                </a:solidFill>
                <a:effectLst/>
                <a:latin typeface="Times New Roman" panose="02020603050405020304" pitchFamily="18" charset="0"/>
                <a:cs typeface="Times New Roman" panose="02020603050405020304" pitchFamily="18" charset="0"/>
              </a:rPr>
              <a:t> у справах </a:t>
            </a:r>
            <a:r>
              <a:rPr lang="ru-RU" b="0" i="0" dirty="0" err="1">
                <a:solidFill>
                  <a:srgbClr val="333333"/>
                </a:solidFill>
                <a:effectLst/>
                <a:latin typeface="Times New Roman" panose="02020603050405020304" pitchFamily="18" charset="0"/>
                <a:cs typeface="Times New Roman" panose="02020603050405020304" pitchFamily="18" charset="0"/>
              </a:rPr>
              <a:t>преси</a:t>
            </a:r>
            <a:r>
              <a:rPr lang="ru-RU" b="0" i="0" dirty="0">
                <a:solidFill>
                  <a:srgbClr val="333333"/>
                </a:solidFill>
                <a:effectLst/>
                <a:latin typeface="Times New Roman" panose="02020603050405020304" pitchFamily="18" charset="0"/>
                <a:cs typeface="Times New Roman" panose="02020603050405020304" pitchFamily="18" charset="0"/>
              </a:rPr>
              <a:t> та </a:t>
            </a:r>
            <a:r>
              <a:rPr lang="ru-RU" b="0" i="0" dirty="0" err="1">
                <a:solidFill>
                  <a:srgbClr val="333333"/>
                </a:solidFill>
                <a:effectLst/>
                <a:latin typeface="Times New Roman" panose="02020603050405020304" pitchFamily="18" charset="0"/>
                <a:cs typeface="Times New Roman" panose="02020603050405020304" pitchFamily="18" charset="0"/>
              </a:rPr>
              <a:t>інформації</a:t>
            </a:r>
            <a:r>
              <a:rPr lang="ru-RU" b="0" i="0" dirty="0">
                <a:solidFill>
                  <a:srgbClr val="333333"/>
                </a:solidFill>
                <a:effectLst/>
                <a:latin typeface="Times New Roman" panose="02020603050405020304" pitchFamily="18" charset="0"/>
                <a:cs typeface="Times New Roman" panose="02020603050405020304" pitchFamily="18" charset="0"/>
              </a:rPr>
              <a:t>, 2003. 648 с.</a:t>
            </a:r>
          </a:p>
          <a:p>
            <a:pPr algn="just"/>
            <a:r>
              <a:rPr lang="ru-RU" dirty="0">
                <a:solidFill>
                  <a:srgbClr val="333333"/>
                </a:solidFill>
                <a:latin typeface="Times New Roman" panose="02020603050405020304" pitchFamily="18" charset="0"/>
                <a:cs typeface="Times New Roman" panose="02020603050405020304" pitchFamily="18" charset="0"/>
              </a:rPr>
              <a:t>6. </a:t>
            </a:r>
            <a:r>
              <a:rPr lang="ru-RU" dirty="0" err="1">
                <a:solidFill>
                  <a:srgbClr val="333333"/>
                </a:solidFill>
                <a:latin typeface="Times New Roman" panose="02020603050405020304" pitchFamily="18" charset="0"/>
                <a:cs typeface="Times New Roman" panose="02020603050405020304" pitchFamily="18" charset="0"/>
              </a:rPr>
              <a:t>Приймич</a:t>
            </a:r>
            <a:r>
              <a:rPr lang="ru-RU" dirty="0">
                <a:solidFill>
                  <a:srgbClr val="333333"/>
                </a:solidFill>
                <a:latin typeface="Times New Roman" panose="02020603050405020304" pitchFamily="18" charset="0"/>
                <a:cs typeface="Times New Roman" panose="02020603050405020304" pitchFamily="18" charset="0"/>
              </a:rPr>
              <a:t> Михайло. </a:t>
            </a:r>
            <a:r>
              <a:rPr lang="ru-RU" dirty="0" err="1">
                <a:solidFill>
                  <a:srgbClr val="333333"/>
                </a:solidFill>
                <a:latin typeface="Times New Roman" panose="02020603050405020304" pitchFamily="18" charset="0"/>
                <a:cs typeface="Times New Roman" panose="02020603050405020304" pitchFamily="18" charset="0"/>
              </a:rPr>
              <a:t>Іконостаси</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Закарпаття</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Історико</a:t>
            </a:r>
            <a:r>
              <a:rPr lang="ru-RU" dirty="0">
                <a:solidFill>
                  <a:srgbClr val="333333"/>
                </a:solidFill>
                <a:latin typeface="Times New Roman" panose="02020603050405020304" pitchFamily="18" charset="0"/>
                <a:cs typeface="Times New Roman" panose="02020603050405020304" pitchFamily="18" charset="0"/>
              </a:rPr>
              <a:t> – </a:t>
            </a:r>
            <a:r>
              <a:rPr lang="ru-RU" dirty="0" err="1">
                <a:solidFill>
                  <a:srgbClr val="333333"/>
                </a:solidFill>
                <a:latin typeface="Times New Roman" panose="02020603050405020304" pitchFamily="18" charset="0"/>
                <a:cs typeface="Times New Roman" panose="02020603050405020304" pitchFamily="18" charset="0"/>
              </a:rPr>
              <a:t>мистецькі</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нариси</a:t>
            </a:r>
            <a:r>
              <a:rPr lang="ru-RU" dirty="0">
                <a:solidFill>
                  <a:srgbClr val="333333"/>
                </a:solidFill>
                <a:latin typeface="Times New Roman" panose="02020603050405020304" pitchFamily="18" charset="0"/>
                <a:cs typeface="Times New Roman" panose="02020603050405020304" pitchFamily="18" charset="0"/>
              </a:rPr>
              <a:t>. </a:t>
            </a:r>
            <a:r>
              <a:rPr lang="ru-RU" dirty="0" err="1">
                <a:solidFill>
                  <a:srgbClr val="333333"/>
                </a:solidFill>
                <a:latin typeface="Times New Roman" panose="02020603050405020304" pitchFamily="18" charset="0"/>
                <a:cs typeface="Times New Roman" panose="02020603050405020304" pitchFamily="18" charset="0"/>
              </a:rPr>
              <a:t>Вст</a:t>
            </a:r>
            <a:r>
              <a:rPr lang="ru-RU" dirty="0">
                <a:solidFill>
                  <a:srgbClr val="333333"/>
                </a:solidFill>
                <a:latin typeface="Times New Roman" panose="02020603050405020304" pitchFamily="18" charset="0"/>
                <a:cs typeface="Times New Roman" panose="02020603050405020304" pitchFamily="18" charset="0"/>
              </a:rPr>
              <a:t>. ст.                        М. </a:t>
            </a:r>
            <a:r>
              <a:rPr lang="ru-RU" dirty="0" err="1">
                <a:solidFill>
                  <a:srgbClr val="333333"/>
                </a:solidFill>
                <a:latin typeface="Times New Roman" panose="02020603050405020304" pitchFamily="18" charset="0"/>
                <a:cs typeface="Times New Roman" panose="02020603050405020304" pitchFamily="18" charset="0"/>
              </a:rPr>
              <a:t>Сирохмана</a:t>
            </a:r>
            <a:r>
              <a:rPr lang="ru-RU" dirty="0">
                <a:solidFill>
                  <a:srgbClr val="333333"/>
                </a:solidFill>
                <a:latin typeface="Times New Roman" panose="02020603050405020304" pitchFamily="18" charset="0"/>
                <a:cs typeface="Times New Roman" panose="02020603050405020304" pitchFamily="18" charset="0"/>
              </a:rPr>
              <a:t>. Ужгород</a:t>
            </a:r>
            <a:r>
              <a:rPr lang="en-US" dirty="0">
                <a:solidFill>
                  <a:srgbClr val="333333"/>
                </a:solidFill>
                <a:latin typeface="Times New Roman" panose="02020603050405020304" pitchFamily="18" charset="0"/>
                <a:cs typeface="Times New Roman" panose="02020603050405020304" pitchFamily="18" charset="0"/>
              </a:rPr>
              <a:t>: </a:t>
            </a:r>
            <a:r>
              <a:rPr lang="uk-UA" dirty="0">
                <a:solidFill>
                  <a:srgbClr val="333333"/>
                </a:solidFill>
                <a:latin typeface="Times New Roman" panose="02020603050405020304" pitchFamily="18" charset="0"/>
                <a:cs typeface="Times New Roman" panose="02020603050405020304" pitchFamily="18" charset="0"/>
              </a:rPr>
              <a:t>Карпати, 2014. 184 с., </a:t>
            </a:r>
            <a:r>
              <a:rPr lang="uk-UA" dirty="0" err="1">
                <a:solidFill>
                  <a:srgbClr val="333333"/>
                </a:solidFill>
                <a:latin typeface="Times New Roman" panose="02020603050405020304" pitchFamily="18" charset="0"/>
                <a:cs typeface="Times New Roman" panose="02020603050405020304" pitchFamily="18" charset="0"/>
              </a:rPr>
              <a:t>іл</a:t>
            </a:r>
            <a:r>
              <a:rPr lang="uk-UA" dirty="0">
                <a:solidFill>
                  <a:srgbClr val="333333"/>
                </a:solidFill>
                <a:latin typeface="Times New Roman" panose="02020603050405020304" pitchFamily="18" charset="0"/>
                <a:cs typeface="Times New Roman" panose="02020603050405020304" pitchFamily="18" charset="0"/>
              </a:rPr>
              <a:t>.</a:t>
            </a:r>
          </a:p>
          <a:p>
            <a:pPr algn="just"/>
            <a:r>
              <a:rPr lang="uk-UA" dirty="0">
                <a:solidFill>
                  <a:srgbClr val="333333"/>
                </a:solidFill>
                <a:latin typeface="Times New Roman" panose="02020603050405020304" pitchFamily="18" charset="0"/>
                <a:cs typeface="Times New Roman" panose="02020603050405020304" pitchFamily="18" charset="0"/>
              </a:rPr>
              <a:t>7. </a:t>
            </a:r>
            <a:r>
              <a:rPr lang="uk-UA" dirty="0" err="1">
                <a:solidFill>
                  <a:srgbClr val="333333"/>
                </a:solidFill>
                <a:latin typeface="Times New Roman" panose="02020603050405020304" pitchFamily="18" charset="0"/>
                <a:cs typeface="Times New Roman" panose="02020603050405020304" pitchFamily="18" charset="0"/>
              </a:rPr>
              <a:t>Ромочівсько</a:t>
            </a:r>
            <a:r>
              <a:rPr lang="uk-UA" dirty="0">
                <a:solidFill>
                  <a:srgbClr val="333333"/>
                </a:solidFill>
                <a:latin typeface="Times New Roman" panose="02020603050405020304" pitchFamily="18" charset="0"/>
                <a:cs typeface="Times New Roman" panose="02020603050405020304" pitchFamily="18" charset="0"/>
              </a:rPr>
              <a:t> – </a:t>
            </a:r>
            <a:r>
              <a:rPr lang="uk-UA" dirty="0" err="1">
                <a:solidFill>
                  <a:srgbClr val="333333"/>
                </a:solidFill>
                <a:latin typeface="Times New Roman" panose="02020603050405020304" pitchFamily="18" charset="0"/>
                <a:cs typeface="Times New Roman" panose="02020603050405020304" pitchFamily="18" charset="0"/>
              </a:rPr>
              <a:t>Залузька</a:t>
            </a:r>
            <a:r>
              <a:rPr lang="uk-UA" dirty="0">
                <a:solidFill>
                  <a:srgbClr val="333333"/>
                </a:solidFill>
                <a:latin typeface="Times New Roman" panose="02020603050405020304" pitchFamily="18" charset="0"/>
                <a:cs typeface="Times New Roman" panose="02020603050405020304" pitchFamily="18" charset="0"/>
              </a:rPr>
              <a:t> </a:t>
            </a:r>
            <a:r>
              <a:rPr lang="uk-UA" dirty="0" err="1">
                <a:solidFill>
                  <a:srgbClr val="333333"/>
                </a:solidFill>
                <a:latin typeface="Times New Roman" panose="02020603050405020304" pitchFamily="18" charset="0"/>
                <a:cs typeface="Times New Roman" panose="02020603050405020304" pitchFamily="18" charset="0"/>
              </a:rPr>
              <a:t>Святопокровська</a:t>
            </a:r>
            <a:r>
              <a:rPr lang="uk-UA" dirty="0">
                <a:solidFill>
                  <a:srgbClr val="333333"/>
                </a:solidFill>
                <a:latin typeface="Times New Roman" panose="02020603050405020304" pitchFamily="18" charset="0"/>
                <a:cs typeface="Times New Roman" panose="02020603050405020304" pitchFamily="18" charset="0"/>
              </a:rPr>
              <a:t> церква. За матеріалами В. І. </a:t>
            </a:r>
            <a:r>
              <a:rPr lang="uk-UA" dirty="0" err="1">
                <a:solidFill>
                  <a:srgbClr val="333333"/>
                </a:solidFill>
                <a:latin typeface="Times New Roman" panose="02020603050405020304" pitchFamily="18" charset="0"/>
                <a:cs typeface="Times New Roman" panose="02020603050405020304" pitchFamily="18" charset="0"/>
              </a:rPr>
              <a:t>Малейка</a:t>
            </a:r>
            <a:r>
              <a:rPr lang="uk-UA" dirty="0">
                <a:solidFill>
                  <a:srgbClr val="333333"/>
                </a:solidFill>
                <a:latin typeface="Times New Roman" panose="02020603050405020304" pitchFamily="18" charset="0"/>
                <a:cs typeface="Times New Roman" panose="02020603050405020304" pitchFamily="18" charset="0"/>
              </a:rPr>
              <a:t>. Упорядники В. В. </a:t>
            </a:r>
            <a:r>
              <a:rPr lang="uk-UA" dirty="0" err="1">
                <a:solidFill>
                  <a:srgbClr val="333333"/>
                </a:solidFill>
                <a:latin typeface="Times New Roman" panose="02020603050405020304" pitchFamily="18" charset="0"/>
                <a:cs typeface="Times New Roman" panose="02020603050405020304" pitchFamily="18" charset="0"/>
              </a:rPr>
              <a:t>Горват</a:t>
            </a:r>
            <a:r>
              <a:rPr lang="uk-UA" dirty="0">
                <a:solidFill>
                  <a:srgbClr val="333333"/>
                </a:solidFill>
                <a:latin typeface="Times New Roman" panose="02020603050405020304" pitchFamily="18" charset="0"/>
                <a:cs typeface="Times New Roman" panose="02020603050405020304" pitchFamily="18" charset="0"/>
              </a:rPr>
              <a:t>, В. В. </a:t>
            </a:r>
            <a:r>
              <a:rPr lang="uk-UA" dirty="0" err="1">
                <a:solidFill>
                  <a:srgbClr val="333333"/>
                </a:solidFill>
                <a:latin typeface="Times New Roman" panose="02020603050405020304" pitchFamily="18" charset="0"/>
                <a:cs typeface="Times New Roman" panose="02020603050405020304" pitchFamily="18" charset="0"/>
              </a:rPr>
              <a:t>Тарахонич</a:t>
            </a:r>
            <a:r>
              <a:rPr lang="uk-UA" dirty="0">
                <a:solidFill>
                  <a:srgbClr val="333333"/>
                </a:solidFill>
                <a:latin typeface="Times New Roman" panose="02020603050405020304" pitchFamily="18" charset="0"/>
                <a:cs typeface="Times New Roman" panose="02020603050405020304" pitchFamily="18" charset="0"/>
              </a:rPr>
              <a:t>. Мукачево</a:t>
            </a:r>
            <a:r>
              <a:rPr lang="en-US" dirty="0">
                <a:solidFill>
                  <a:srgbClr val="333333"/>
                </a:solidFill>
                <a:latin typeface="Times New Roman" panose="02020603050405020304" pitchFamily="18" charset="0"/>
                <a:cs typeface="Times New Roman" panose="02020603050405020304" pitchFamily="18" charset="0"/>
              </a:rPr>
              <a:t>: </a:t>
            </a:r>
            <a:r>
              <a:rPr lang="uk-UA" dirty="0">
                <a:solidFill>
                  <a:srgbClr val="333333"/>
                </a:solidFill>
                <a:latin typeface="Times New Roman" panose="02020603050405020304" pitchFamily="18" charset="0"/>
                <a:cs typeface="Times New Roman" panose="02020603050405020304" pitchFamily="18" charset="0"/>
              </a:rPr>
              <a:t>Видавництво </a:t>
            </a:r>
            <a:r>
              <a:rPr lang="en-US" dirty="0">
                <a:solidFill>
                  <a:srgbClr val="333333"/>
                </a:solidFill>
                <a:latin typeface="Times New Roman" panose="02020603050405020304" pitchFamily="18" charset="0"/>
                <a:cs typeface="Times New Roman" panose="02020603050405020304" pitchFamily="18" charset="0"/>
              </a:rPr>
              <a:t>“</a:t>
            </a:r>
            <a:r>
              <a:rPr lang="uk-UA" dirty="0">
                <a:solidFill>
                  <a:srgbClr val="333333"/>
                </a:solidFill>
                <a:latin typeface="Times New Roman" panose="02020603050405020304" pitchFamily="18" charset="0"/>
                <a:cs typeface="Times New Roman" panose="02020603050405020304" pitchFamily="18" charset="0"/>
              </a:rPr>
              <a:t>Карпатська                            вежа</a:t>
            </a:r>
            <a:r>
              <a:rPr lang="en-US" dirty="0">
                <a:solidFill>
                  <a:srgbClr val="333333"/>
                </a:solidFill>
                <a:latin typeface="Times New Roman" panose="02020603050405020304" pitchFamily="18" charset="0"/>
                <a:cs typeface="Times New Roman" panose="02020603050405020304" pitchFamily="18" charset="0"/>
              </a:rPr>
              <a:t>”</a:t>
            </a:r>
            <a:r>
              <a:rPr lang="uk-UA" dirty="0">
                <a:solidFill>
                  <a:srgbClr val="333333"/>
                </a:solidFill>
                <a:latin typeface="Times New Roman" panose="02020603050405020304" pitchFamily="18" charset="0"/>
                <a:cs typeface="Times New Roman" panose="02020603050405020304" pitchFamily="18" charset="0"/>
              </a:rPr>
              <a:t>. 16 с.</a:t>
            </a:r>
          </a:p>
          <a:p>
            <a:pPr algn="just"/>
            <a:r>
              <a:rPr lang="uk-UA" sz="1800" dirty="0">
                <a:solidFill>
                  <a:srgbClr val="333333"/>
                </a:solidFill>
                <a:effectLst/>
                <a:latin typeface="Times New Roman" panose="02020603050405020304" pitchFamily="18" charset="0"/>
                <a:ea typeface="Calibri" panose="020F0502020204030204" pitchFamily="34" charset="0"/>
                <a:cs typeface="Times New Roman" panose="02020603050405020304" pitchFamily="18" charset="0"/>
              </a:rPr>
              <a:t>8.</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Сирохман</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Михайло.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Будівничі</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закарпатських</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церков</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Ужгород: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Видавництво</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Олександри</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Гаркуші</a:t>
            </a:r>
            <a:r>
              <a:rPr lang="ru-RU" sz="1800" dirty="0">
                <a:solidFill>
                  <a:srgbClr val="202122"/>
                </a:solidFill>
                <a:effectLst/>
                <a:latin typeface="Times New Roman" panose="02020603050405020304" pitchFamily="18" charset="0"/>
                <a:ea typeface="Calibri" panose="020F0502020204030204" pitchFamily="34" charset="0"/>
                <a:cs typeface="Times New Roman" panose="02020603050405020304" pitchFamily="18" charset="0"/>
              </a:rPr>
              <a:t>, 2019. 198 с.</a:t>
            </a:r>
          </a:p>
          <a:p>
            <a:pPr algn="just"/>
            <a:r>
              <a:rPr lang="ru-RU" dirty="0">
                <a:latin typeface="Times New Roman" panose="02020603050405020304" pitchFamily="18" charset="0"/>
                <a:ea typeface="Calibri" panose="020F0502020204030204" pitchFamily="34" charset="0"/>
                <a:cs typeface="Times New Roman" panose="02020603050405020304" pitchFamily="18" charset="0"/>
              </a:rPr>
              <a:t>9.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Сирохман</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Михайло. Церкви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України</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Закарпаття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Churches</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of</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Ukraine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Zakarpattia</a:t>
            </a:r>
            <a:r>
              <a:rPr lang="ru-RU" dirty="0">
                <a:latin typeface="Times New Roman" panose="02020603050405020304" pitchFamily="18" charset="0"/>
                <a:ea typeface="Calibri" panose="020F0502020204030204" pitchFamily="34" charset="0"/>
                <a:cs typeface="Times New Roman" panose="02020603050405020304" pitchFamily="18" charset="0"/>
              </a:rPr>
              <a:t>.</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Сирохман</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Львів</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Видавництво</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 "Мс", 2000. 879 с.: </a:t>
            </a:r>
            <a:r>
              <a:rPr lang="ru-RU" sz="1800" dirty="0" err="1">
                <a:effectLst/>
                <a:latin typeface="Times New Roman" panose="02020603050405020304" pitchFamily="18" charset="0"/>
                <a:ea typeface="Calibri" panose="020F0502020204030204" pitchFamily="34" charset="0"/>
                <a:cs typeface="Times New Roman" panose="02020603050405020304" pitchFamily="18" charset="0"/>
              </a:rPr>
              <a:t>іл</a:t>
            </a:r>
            <a:r>
              <a:rPr lang="ru-RU" sz="1800" dirty="0">
                <a:effectLst/>
                <a:latin typeface="Times New Roman" panose="02020603050405020304" pitchFamily="18" charset="0"/>
                <a:ea typeface="Calibri" panose="020F0502020204030204" pitchFamily="34" charset="0"/>
                <a:cs typeface="Times New Roman" panose="02020603050405020304" pitchFamily="18" charset="0"/>
              </a:rPr>
              <a:t>.</a:t>
            </a:r>
          </a:p>
          <a:p>
            <a:pPr algn="just"/>
            <a:r>
              <a:rPr lang="ru-RU" dirty="0">
                <a:latin typeface="Times New Roman" panose="02020603050405020304" pitchFamily="18" charset="0"/>
                <a:ea typeface="Calibri" panose="020F0502020204030204" pitchFamily="34" charset="0"/>
                <a:cs typeface="Times New Roman" panose="02020603050405020304" pitchFamily="18" charset="0"/>
              </a:rPr>
              <a:t>10. </a:t>
            </a:r>
            <a:r>
              <a:rPr lang="ru-RU" dirty="0" err="1">
                <a:latin typeface="Times New Roman" panose="02020603050405020304" pitchFamily="18" charset="0"/>
                <a:ea typeface="Calibri" panose="020F0502020204030204" pitchFamily="34" charset="0"/>
                <a:cs typeface="Times New Roman" panose="02020603050405020304" pitchFamily="18" charset="0"/>
              </a:rPr>
              <a:t>Туряниця</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Юрій</a:t>
            </a:r>
            <a:r>
              <a:rPr lang="ru-RU" dirty="0">
                <a:latin typeface="Times New Roman" panose="02020603050405020304" pitchFamily="18" charset="0"/>
                <a:ea typeface="Calibri" panose="020F0502020204030204" pitchFamily="34" charset="0"/>
                <a:cs typeface="Times New Roman" panose="02020603050405020304" pitchFamily="18" charset="0"/>
              </a:rPr>
              <a:t>. На </a:t>
            </a:r>
            <a:r>
              <a:rPr lang="ru-RU" dirty="0" err="1">
                <a:latin typeface="Times New Roman" panose="02020603050405020304" pitchFamily="18" charset="0"/>
                <a:ea typeface="Calibri" panose="020F0502020204030204" pitchFamily="34" charset="0"/>
                <a:cs typeface="Times New Roman" panose="02020603050405020304" pitchFamily="18" charset="0"/>
              </a:rPr>
              <a:t>Закарпатті</a:t>
            </a:r>
            <a:r>
              <a:rPr lang="ru-RU" dirty="0">
                <a:latin typeface="Times New Roman" panose="02020603050405020304" pitchFamily="18" charset="0"/>
                <a:ea typeface="Calibri" panose="020F0502020204030204" pitchFamily="34" charset="0"/>
                <a:cs typeface="Times New Roman" panose="02020603050405020304" pitchFamily="18" charset="0"/>
              </a:rPr>
              <a:t> 100 </a:t>
            </a:r>
            <a:r>
              <a:rPr lang="ru-RU" dirty="0" err="1">
                <a:latin typeface="Times New Roman" panose="02020603050405020304" pitchFamily="18" charset="0"/>
                <a:ea typeface="Calibri" panose="020F0502020204030204" pitchFamily="34" charset="0"/>
                <a:cs typeface="Times New Roman" panose="02020603050405020304" pitchFamily="18" charset="0"/>
              </a:rPr>
              <a:t>років</a:t>
            </a:r>
            <a:r>
              <a:rPr lang="ru-RU" dirty="0">
                <a:latin typeface="Times New Roman" panose="02020603050405020304" pitchFamily="18" charset="0"/>
                <a:ea typeface="Calibri" panose="020F0502020204030204" pitchFamily="34" charset="0"/>
                <a:cs typeface="Times New Roman" panose="02020603050405020304" pitchFamily="18" charset="0"/>
              </a:rPr>
              <a:t> тому </a:t>
            </a:r>
            <a:r>
              <a:rPr lang="ru-RU" dirty="0" err="1">
                <a:latin typeface="Times New Roman" panose="02020603050405020304" pitchFamily="18" charset="0"/>
                <a:ea typeface="Calibri" panose="020F0502020204030204" pitchFamily="34" charset="0"/>
                <a:cs typeface="Times New Roman" panose="02020603050405020304" pitchFamily="18" charset="0"/>
              </a:rPr>
              <a:t>було</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майже</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тисяча</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млинів</a:t>
            </a:r>
            <a:r>
              <a:rPr lang="ru-RU" dirty="0">
                <a:latin typeface="Times New Roman" panose="02020603050405020304" pitchFamily="18" charset="0"/>
                <a:ea typeface="Calibri" panose="020F0502020204030204" pitchFamily="34" charset="0"/>
                <a:cs typeface="Times New Roman" panose="02020603050405020304" pitchFamily="18" charset="0"/>
              </a:rPr>
              <a:t>. </a:t>
            </a:r>
            <a:r>
              <a:rPr lang="ru-RU" dirty="0" err="1">
                <a:latin typeface="Times New Roman" panose="02020603050405020304" pitchFamily="18" charset="0"/>
                <a:ea typeface="Calibri" panose="020F0502020204030204" pitchFamily="34" charset="0"/>
                <a:cs typeface="Times New Roman" panose="02020603050405020304" pitchFamily="18" charset="0"/>
              </a:rPr>
              <a:t>Хустньюз</a:t>
            </a:r>
            <a:r>
              <a:rPr lang="ru-RU" dirty="0">
                <a:latin typeface="Times New Roman" panose="02020603050405020304" pitchFamily="18" charset="0"/>
                <a:ea typeface="Calibri" panose="020F0502020204030204" pitchFamily="34" charset="0"/>
                <a:cs typeface="Times New Roman" panose="02020603050405020304" pitchFamily="18" charset="0"/>
              </a:rPr>
              <a:t>. 2017. 13 </a:t>
            </a:r>
            <a:r>
              <a:rPr lang="ru-RU" dirty="0" err="1">
                <a:latin typeface="Times New Roman" panose="02020603050405020304" pitchFamily="18" charset="0"/>
                <a:ea typeface="Calibri" panose="020F0502020204030204" pitchFamily="34" charset="0"/>
                <a:cs typeface="Times New Roman" panose="02020603050405020304" pitchFamily="18" charset="0"/>
              </a:rPr>
              <a:t>жовтня</a:t>
            </a:r>
            <a:r>
              <a:rPr lang="ru-RU" dirty="0">
                <a:latin typeface="Times New Roman" panose="02020603050405020304" pitchFamily="18" charset="0"/>
                <a:ea typeface="Calibri" panose="020F0502020204030204" pitchFamily="34" charset="0"/>
                <a:cs typeface="Times New Roman" panose="02020603050405020304" pitchFamily="18" charset="0"/>
              </a:rPr>
              <a:t>.</a:t>
            </a:r>
            <a:endParaRPr lang="ru-RU" sz="1800" dirty="0">
              <a:effectLst/>
              <a:latin typeface="Times New Roman" panose="02020603050405020304" pitchFamily="18"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2620024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sp>
        <p:nvSpPr>
          <p:cNvPr id="4" name="TextBox 3">
            <a:extLst>
              <a:ext uri="{FF2B5EF4-FFF2-40B4-BE49-F238E27FC236}">
                <a16:creationId xmlns:a16="http://schemas.microsoft.com/office/drawing/2014/main" id="{E1DB5499-A1A2-9628-D2D3-AF678F152A1F}"/>
              </a:ext>
            </a:extLst>
          </p:cNvPr>
          <p:cNvSpPr txBox="1"/>
          <p:nvPr/>
        </p:nvSpPr>
        <p:spPr>
          <a:xfrm>
            <a:off x="5148064" y="0"/>
            <a:ext cx="3975854" cy="6463308"/>
          </a:xfrm>
          <a:prstGeom prst="rect">
            <a:avLst/>
          </a:prstGeom>
          <a:noFill/>
        </p:spPr>
        <p:txBody>
          <a:bodyPr wrap="square">
            <a:spAutoFit/>
          </a:bodyPr>
          <a:lstStyle/>
          <a:p>
            <a:pPr algn="just"/>
            <a:r>
              <a:rPr lang="uk-UA" sz="1800" b="1" dirty="0">
                <a:latin typeface="Times New Roman" panose="02020603050405020304" pitchFamily="18" charset="0"/>
                <a:cs typeface="Times New Roman" panose="02020603050405020304" pitchFamily="18" charset="0"/>
              </a:rPr>
              <a:t>Мета </a:t>
            </a:r>
            <a:r>
              <a:rPr lang="uk-UA" sz="1800" b="1" dirty="0" err="1">
                <a:latin typeface="Times New Roman" panose="02020603050405020304" pitchFamily="18" charset="0"/>
                <a:cs typeface="Times New Roman" panose="02020603050405020304" pitchFamily="18" charset="0"/>
              </a:rPr>
              <a:t>проєкту</a:t>
            </a:r>
            <a:r>
              <a:rPr lang="uk-UA" sz="1800" b="1" dirty="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в</a:t>
            </a:r>
            <a:r>
              <a:rPr lang="ru-RU" sz="1800" dirty="0">
                <a:solidFill>
                  <a:schemeClr val="tx1"/>
                </a:solidFill>
                <a:latin typeface="Times New Roman" panose="02020603050405020304" pitchFamily="18" charset="0"/>
                <a:cs typeface="Times New Roman" panose="02020603050405020304" pitchFamily="18" charset="0"/>
              </a:rPr>
              <a:t>ивчити та </a:t>
            </a:r>
            <a:r>
              <a:rPr lang="ru-RU" sz="1800" dirty="0" err="1">
                <a:solidFill>
                  <a:schemeClr val="tx1"/>
                </a:solidFill>
                <a:latin typeface="Times New Roman" panose="02020603050405020304" pitchFamily="18" charset="0"/>
                <a:cs typeface="Times New Roman" panose="02020603050405020304" pitchFamily="18" charset="0"/>
              </a:rPr>
              <a:t>дослідити</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визначні</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історичні</a:t>
            </a:r>
            <a:r>
              <a:rPr lang="ru-RU" sz="1800" dirty="0">
                <a:solidFill>
                  <a:schemeClr val="tx1"/>
                </a:solidFill>
                <a:latin typeface="Times New Roman" panose="02020603050405020304" pitchFamily="18" charset="0"/>
                <a:cs typeface="Times New Roman" panose="02020603050405020304" pitchFamily="18" charset="0"/>
              </a:rPr>
              <a:t> пам</a:t>
            </a:r>
            <a:r>
              <a:rPr lang="en-US" sz="1800" dirty="0">
                <a:solidFill>
                  <a:schemeClr val="tx1"/>
                </a:solidFill>
                <a:latin typeface="Times New Roman" panose="02020603050405020304" pitchFamily="18" charset="0"/>
                <a:cs typeface="Times New Roman" panose="02020603050405020304" pitchFamily="18" charset="0"/>
              </a:rPr>
              <a:t>’</a:t>
            </a:r>
            <a:r>
              <a:rPr lang="ru-RU" sz="1800" dirty="0" err="1">
                <a:solidFill>
                  <a:schemeClr val="tx1"/>
                </a:solidFill>
                <a:latin typeface="Times New Roman" panose="02020603050405020304" pitchFamily="18" charset="0"/>
                <a:cs typeface="Times New Roman" panose="02020603050405020304" pitchFamily="18" charset="0"/>
              </a:rPr>
              <a:t>ятки</a:t>
            </a:r>
            <a:r>
              <a:rPr lang="ru-RU" sz="1800" dirty="0">
                <a:solidFill>
                  <a:schemeClr val="tx1"/>
                </a:solidFill>
                <a:latin typeface="Times New Roman" panose="02020603050405020304" pitchFamily="18" charset="0"/>
                <a:cs typeface="Times New Roman" panose="02020603050405020304" pitchFamily="18" charset="0"/>
              </a:rPr>
              <a:t> села </a:t>
            </a:r>
            <a:r>
              <a:rPr lang="ru-RU" dirty="0" err="1">
                <a:latin typeface="Times New Roman" panose="02020603050405020304" pitchFamily="18" charset="0"/>
                <a:cs typeface="Times New Roman" panose="02020603050405020304" pitchFamily="18" charset="0"/>
              </a:rPr>
              <a:t>З</a:t>
            </a:r>
            <a:r>
              <a:rPr lang="ru-RU" sz="1800" dirty="0" err="1">
                <a:solidFill>
                  <a:schemeClr val="tx1"/>
                </a:solidFill>
                <a:latin typeface="Times New Roman" panose="02020603050405020304" pitchFamily="18" charset="0"/>
                <a:cs typeface="Times New Roman" panose="02020603050405020304" pitchFamily="18" charset="0"/>
              </a:rPr>
              <a:t>алужжя</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описати витоки становлення віри односельчан та </a:t>
            </a:r>
            <a:r>
              <a:rPr lang="ru-RU" sz="1800" dirty="0" err="1">
                <a:solidFill>
                  <a:schemeClr val="tx1"/>
                </a:solidFill>
                <a:latin typeface="Times New Roman" panose="02020603050405020304" pitchFamily="18" charset="0"/>
                <a:cs typeface="Times New Roman" panose="02020603050405020304" pitchFamily="18" charset="0"/>
              </a:rPr>
              <a:t>історію</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будівництва</a:t>
            </a:r>
            <a:r>
              <a:rPr lang="ru-RU" sz="1800" dirty="0">
                <a:solidFill>
                  <a:schemeClr val="tx1"/>
                </a:solidFill>
                <a:latin typeface="Times New Roman" panose="02020603050405020304" pitchFamily="18" charset="0"/>
                <a:cs typeface="Times New Roman" panose="02020603050405020304" pitchFamily="18" charset="0"/>
              </a:rPr>
              <a:t> Свято – </a:t>
            </a:r>
            <a:r>
              <a:rPr lang="ru-RU" sz="1800" dirty="0" err="1">
                <a:solidFill>
                  <a:schemeClr val="tx1"/>
                </a:solidFill>
                <a:latin typeface="Times New Roman" panose="02020603050405020304" pitchFamily="18" charset="0"/>
                <a:cs typeface="Times New Roman" panose="02020603050405020304" pitchFamily="18" charset="0"/>
              </a:rPr>
              <a:t>Покровської</a:t>
            </a:r>
            <a:r>
              <a:rPr lang="ru-RU" sz="1800" dirty="0">
                <a:solidFill>
                  <a:schemeClr val="tx1"/>
                </a:solidFill>
                <a:latin typeface="Times New Roman" panose="02020603050405020304" pitchFamily="18" charset="0"/>
                <a:cs typeface="Times New Roman" panose="02020603050405020304" pitchFamily="18" charset="0"/>
              </a:rPr>
              <a:t> церкви</a:t>
            </a:r>
            <a:r>
              <a:rPr lang="en-US" sz="1800" dirty="0">
                <a:solidFill>
                  <a:schemeClr val="tx1"/>
                </a:solidFill>
                <a:latin typeface="Times New Roman" panose="02020603050405020304" pitchFamily="18" charset="0"/>
                <a:cs typeface="Times New Roman" panose="02020603050405020304" pitchFamily="18" charset="0"/>
              </a:rPr>
              <a:t>;</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охарактеризувати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сучасний</a:t>
            </a:r>
            <a:r>
              <a:rPr lang="ru-RU" dirty="0">
                <a:latin typeface="Times New Roman" panose="02020603050405020304" pitchFamily="18" charset="0"/>
                <a:cs typeface="Times New Roman" panose="02020603050405020304" pitchFamily="18" charset="0"/>
              </a:rPr>
              <a:t> стан </a:t>
            </a:r>
            <a:r>
              <a:rPr lang="ru-RU" dirty="0" err="1">
                <a:latin typeface="Times New Roman" panose="02020603050405020304" pitchFamily="18" charset="0"/>
                <a:cs typeface="Times New Roman" panose="02020603050405020304" pitchFamily="18" charset="0"/>
              </a:rPr>
              <a:t>духовної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святині</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її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вплив</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життя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місцевих</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вірників</a:t>
            </a:r>
            <a:r>
              <a:rPr lang="ru-RU" dirty="0">
                <a:latin typeface="Times New Roman" panose="02020603050405020304" pitchFamily="18" charset="0"/>
                <a:cs typeface="Times New Roman" panose="02020603050405020304" pitchFamily="18" charset="0"/>
              </a:rPr>
              <a:t>.</a:t>
            </a:r>
            <a:endParaRPr lang="ru-RU" sz="1800" dirty="0">
              <a:solidFill>
                <a:schemeClr val="tx1"/>
              </a:solidFill>
              <a:latin typeface="Times New Roman" panose="02020603050405020304" pitchFamily="18" charset="0"/>
              <a:cs typeface="Times New Roman" panose="02020603050405020304" pitchFamily="18" charset="0"/>
            </a:endParaRPr>
          </a:p>
          <a:p>
            <a:pPr algn="just"/>
            <a:r>
              <a:rPr lang="uk-UA" sz="1800" b="1" dirty="0">
                <a:latin typeface="Times New Roman" pitchFamily="18" charset="0"/>
                <a:cs typeface="Times New Roman" pitchFamily="18" charset="0"/>
              </a:rPr>
              <a:t>Завдання </a:t>
            </a:r>
            <a:r>
              <a:rPr lang="uk-UA" sz="1800" b="1" dirty="0" err="1">
                <a:latin typeface="Times New Roman" pitchFamily="18" charset="0"/>
                <a:cs typeface="Times New Roman" pitchFamily="18" charset="0"/>
              </a:rPr>
              <a:t>проєкту</a:t>
            </a:r>
            <a:r>
              <a:rPr lang="en-US" sz="1800" b="1" dirty="0">
                <a:latin typeface="Times New Roman" pitchFamily="18" charset="0"/>
                <a:cs typeface="Times New Roman" pitchFamily="18" charset="0"/>
              </a:rPr>
              <a:t>:</a:t>
            </a:r>
            <a:endParaRPr lang="uk-UA" sz="1800" b="1" dirty="0">
              <a:latin typeface="Times New Roman" pitchFamily="18" charset="0"/>
              <a:cs typeface="Times New Roman" pitchFamily="18" charset="0"/>
            </a:endParaRPr>
          </a:p>
          <a:p>
            <a:pPr algn="just"/>
            <a:r>
              <a:rPr lang="ru-RU" sz="1800" dirty="0">
                <a:solidFill>
                  <a:schemeClr val="tx1"/>
                </a:solidFill>
                <a:latin typeface="Times New Roman" panose="02020603050405020304" pitchFamily="18" charset="0"/>
                <a:cs typeface="Times New Roman" panose="02020603050405020304" pitchFamily="18" charset="0"/>
              </a:rPr>
              <a:t>1. Вивчити </a:t>
            </a:r>
            <a:r>
              <a:rPr lang="ru-RU" sz="1800" dirty="0" err="1">
                <a:solidFill>
                  <a:schemeClr val="tx1"/>
                </a:solidFill>
                <a:latin typeface="Times New Roman" panose="02020603050405020304" pitchFamily="18" charset="0"/>
                <a:cs typeface="Times New Roman" panose="02020603050405020304" pitchFamily="18" charset="0"/>
              </a:rPr>
              <a:t>історію</a:t>
            </a:r>
            <a:r>
              <a:rPr lang="ru-RU" sz="1800" dirty="0">
                <a:solidFill>
                  <a:schemeClr val="tx1"/>
                </a:solidFill>
                <a:latin typeface="Times New Roman" panose="02020603050405020304" pitchFamily="18" charset="0"/>
                <a:cs typeface="Times New Roman" panose="02020603050405020304" pitchFamily="18" charset="0"/>
              </a:rPr>
              <a:t> </a:t>
            </a:r>
            <a:r>
              <a:rPr lang="ru-RU" sz="1800" dirty="0" err="1">
                <a:solidFill>
                  <a:schemeClr val="tx1"/>
                </a:solidFill>
                <a:latin typeface="Times New Roman" panose="02020603050405020304" pitchFamily="18" charset="0"/>
                <a:cs typeface="Times New Roman" panose="02020603050405020304" pitchFamily="18" charset="0"/>
              </a:rPr>
              <a:t>заснування</a:t>
            </a:r>
            <a:r>
              <a:rPr lang="ru-RU" sz="1800" dirty="0">
                <a:solidFill>
                  <a:schemeClr val="tx1"/>
                </a:solidFill>
                <a:latin typeface="Times New Roman" panose="02020603050405020304" pitchFamily="18" charset="0"/>
                <a:cs typeface="Times New Roman" panose="02020603050405020304" pitchFamily="18" charset="0"/>
              </a:rPr>
              <a:t> Свято – </a:t>
            </a:r>
            <a:r>
              <a:rPr lang="ru-RU" sz="1800" dirty="0" err="1">
                <a:solidFill>
                  <a:schemeClr val="tx1"/>
                </a:solidFill>
                <a:latin typeface="Times New Roman" panose="02020603050405020304" pitchFamily="18" charset="0"/>
                <a:cs typeface="Times New Roman" panose="02020603050405020304" pitchFamily="18" charset="0"/>
              </a:rPr>
              <a:t>Покровської</a:t>
            </a:r>
            <a:r>
              <a:rPr lang="ru-RU" sz="1800" dirty="0">
                <a:solidFill>
                  <a:schemeClr val="tx1"/>
                </a:solidFill>
                <a:latin typeface="Times New Roman" panose="02020603050405020304" pitchFamily="18" charset="0"/>
                <a:cs typeface="Times New Roman" panose="02020603050405020304" pitchFamily="18" charset="0"/>
              </a:rPr>
              <a:t> церкви.</a:t>
            </a:r>
          </a:p>
          <a:p>
            <a:pPr algn="just"/>
            <a:r>
              <a:rPr lang="ru-RU" dirty="0">
                <a:latin typeface="Times New Roman" panose="02020603050405020304" pitchFamily="18" charset="0"/>
                <a:cs typeface="Times New Roman" panose="02020603050405020304" pitchFamily="18" charset="0"/>
              </a:rPr>
              <a:t>2. </a:t>
            </a:r>
            <a:r>
              <a:rPr lang="ru-RU" dirty="0" err="1">
                <a:latin typeface="Times New Roman" panose="02020603050405020304" pitchFamily="18" charset="0"/>
                <a:cs typeface="Times New Roman" panose="02020603050405020304" pitchFamily="18" charset="0"/>
              </a:rPr>
              <a:t>Дослідити</a:t>
            </a:r>
            <a:r>
              <a:rPr lang="ru-RU" dirty="0">
                <a:latin typeface="Times New Roman" panose="02020603050405020304" pitchFamily="18" charset="0"/>
                <a:cs typeface="Times New Roman" panose="02020603050405020304" pitchFamily="18" charset="0"/>
              </a:rPr>
              <a:t> і </a:t>
            </a:r>
            <a:r>
              <a:rPr lang="ru-RU" dirty="0" err="1">
                <a:latin typeface="Times New Roman" panose="02020603050405020304" pitchFamily="18" charset="0"/>
                <a:cs typeface="Times New Roman" panose="02020603050405020304" pitchFamily="18" charset="0"/>
              </a:rPr>
              <a:t>розкрити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цінність</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сакральних</a:t>
            </a:r>
            <a:r>
              <a:rPr lang="ru-RU" dirty="0">
                <a:latin typeface="Times New Roman" panose="02020603050405020304" pitchFamily="18" charset="0"/>
                <a:cs typeface="Times New Roman" panose="02020603050405020304" pitchFamily="18" charset="0"/>
              </a:rPr>
              <a:t> речей церкви як </a:t>
            </a:r>
            <a:r>
              <a:rPr lang="ru-RU" dirty="0" err="1">
                <a:latin typeface="Times New Roman" panose="02020603050405020304" pitchFamily="18" charset="0"/>
                <a:cs typeface="Times New Roman" panose="02020603050405020304" pitchFamily="18" charset="0"/>
              </a:rPr>
              <a:t>елементів</a:t>
            </a:r>
            <a:r>
              <a:rPr lang="ru-RU" dirty="0">
                <a:latin typeface="Times New Roman" panose="02020603050405020304" pitchFamily="18" charset="0"/>
                <a:cs typeface="Times New Roman" panose="02020603050405020304" pitchFamily="18" charset="0"/>
              </a:rPr>
              <a:t> культурно – </a:t>
            </a:r>
            <a:r>
              <a:rPr lang="ru-RU" dirty="0" err="1">
                <a:latin typeface="Times New Roman" panose="02020603050405020304" pitchFamily="18" charset="0"/>
                <a:cs typeface="Times New Roman" panose="02020603050405020304" pitchFamily="18" charset="0"/>
              </a:rPr>
              <a:t>духовної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спадщини</a:t>
            </a:r>
            <a:r>
              <a:rPr lang="ru-RU" dirty="0">
                <a:latin typeface="Times New Roman" panose="02020603050405020304" pitchFamily="18" charset="0"/>
                <a:cs typeface="Times New Roman" panose="02020603050405020304" pitchFamily="18" charset="0"/>
              </a:rPr>
              <a:t>.</a:t>
            </a:r>
          </a:p>
          <a:p>
            <a:pPr algn="just"/>
            <a:r>
              <a:rPr lang="ru-RU" sz="1800" dirty="0">
                <a:solidFill>
                  <a:schemeClr val="tx1"/>
                </a:solidFill>
                <a:latin typeface="Times New Roman" panose="02020603050405020304" pitchFamily="18" charset="0"/>
                <a:cs typeface="Times New Roman" panose="02020603050405020304" pitchFamily="18" charset="0"/>
              </a:rPr>
              <a:t>3. </a:t>
            </a:r>
            <a:r>
              <a:rPr lang="ru-RU" dirty="0" err="1">
                <a:latin typeface="Times New Roman" panose="02020603050405020304" pitchFamily="18" charset="0"/>
                <a:cs typeface="Times New Roman" panose="02020603050405020304" pitchFamily="18" charset="0"/>
              </a:rPr>
              <a:t>Проаналізувати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процес</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становлення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освіти</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заснування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першої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школи</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Залужжя</a:t>
            </a:r>
            <a:r>
              <a:rPr lang="ru-RU" sz="1800" dirty="0">
                <a:solidFill>
                  <a:schemeClr val="tx1"/>
                </a:solidFill>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4. </a:t>
            </a:r>
            <a:r>
              <a:rPr lang="ru-RU" dirty="0" err="1">
                <a:latin typeface="Times New Roman" panose="02020603050405020304" pitchFamily="18" charset="0"/>
                <a:cs typeface="Times New Roman" panose="02020603050405020304" pitchFamily="18" charset="0"/>
              </a:rPr>
              <a:t>Описати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сучасний</a:t>
            </a:r>
            <a:r>
              <a:rPr lang="ru-RU" dirty="0">
                <a:latin typeface="Times New Roman" panose="02020603050405020304" pitchFamily="18" charset="0"/>
                <a:cs typeface="Times New Roman" panose="02020603050405020304" pitchFamily="18" charset="0"/>
              </a:rPr>
              <a:t> стан </a:t>
            </a:r>
            <a:r>
              <a:rPr lang="ru-RU" dirty="0" err="1">
                <a:latin typeface="Times New Roman" panose="02020603050405020304" pitchFamily="18" charset="0"/>
                <a:cs typeface="Times New Roman" panose="02020603050405020304" pitchFamily="18" charset="0"/>
              </a:rPr>
              <a:t>сільського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млина</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єврейського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цвинтаря</a:t>
            </a:r>
            <a:r>
              <a:rPr lang="ru-RU" dirty="0">
                <a:latin typeface="Times New Roman" panose="02020603050405020304" pitchFamily="18" charset="0"/>
                <a:cs typeface="Times New Roman" panose="02020603050405020304" pitchFamily="18" charset="0"/>
              </a:rPr>
              <a:t>.</a:t>
            </a:r>
            <a:endParaRPr lang="ru-RU" sz="1800" dirty="0">
              <a:solidFill>
                <a:schemeClr val="tx1"/>
              </a:solidFill>
              <a:latin typeface="Times New Roman" panose="02020603050405020304" pitchFamily="18" charset="0"/>
              <a:cs typeface="Times New Roman" panose="02020603050405020304" pitchFamily="18" charset="0"/>
            </a:endParaRPr>
          </a:p>
          <a:p>
            <a:pPr algn="just"/>
            <a:r>
              <a:rPr lang="ru-RU" dirty="0">
                <a:latin typeface="Times New Roman" panose="02020603050405020304" pitchFamily="18" charset="0"/>
                <a:cs typeface="Times New Roman" panose="02020603050405020304" pitchFamily="18" charset="0"/>
              </a:rPr>
              <a:t>5. </a:t>
            </a:r>
            <a:r>
              <a:rPr lang="ru-RU" dirty="0" err="1">
                <a:latin typeface="Times New Roman" panose="02020603050405020304" pitchFamily="18" charset="0"/>
                <a:cs typeface="Times New Roman" panose="02020603050405020304" pitchFamily="18" charset="0"/>
              </a:rPr>
              <a:t>Поглибити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навички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збирання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систематизації</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матеріалів</a:t>
            </a:r>
            <a:r>
              <a:rPr lang="ru-RU" dirty="0">
                <a:latin typeface="Times New Roman" panose="02020603050405020304" pitchFamily="18" charset="0"/>
                <a:cs typeface="Times New Roman" panose="02020603050405020304" pitchFamily="18" charset="0"/>
              </a:rPr>
              <a:t>.</a:t>
            </a:r>
          </a:p>
          <a:p>
            <a:pPr algn="just"/>
            <a:r>
              <a:rPr lang="ru-RU" dirty="0">
                <a:latin typeface="Times New Roman" panose="02020603050405020304" pitchFamily="18" charset="0"/>
                <a:cs typeface="Times New Roman" panose="02020603050405020304" pitchFamily="18" charset="0"/>
              </a:rPr>
              <a:t>6. Практично </a:t>
            </a:r>
            <a:r>
              <a:rPr lang="ru-RU" dirty="0" err="1">
                <a:latin typeface="Times New Roman" panose="02020603050405020304" pitchFamily="18" charset="0"/>
                <a:cs typeface="Times New Roman" panose="02020603050405020304" pitchFamily="18" charset="0"/>
              </a:rPr>
              <a:t>застосовувати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засвоєні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знання</a:t>
            </a:r>
            <a:r>
              <a:rPr lang="ru-RU" dirty="0">
                <a:latin typeface="Times New Roman" panose="02020603050405020304" pitchFamily="18" charset="0"/>
                <a:cs typeface="Times New Roman" panose="02020603050405020304" pitchFamily="18" charset="0"/>
              </a:rPr>
              <a:t> та </a:t>
            </a:r>
            <a:r>
              <a:rPr lang="ru-RU" dirty="0" err="1">
                <a:latin typeface="Times New Roman" panose="02020603050405020304" pitchFamily="18" charset="0"/>
                <a:cs typeface="Times New Roman" panose="02020603050405020304" pitchFamily="18" charset="0"/>
              </a:rPr>
              <a:t>навички</a:t>
            </a:r>
            <a:r>
              <a:rPr lang="ru-RU" dirty="0">
                <a:latin typeface="Times New Roman" panose="02020603050405020304" pitchFamily="18" charset="0"/>
                <a:cs typeface="Times New Roman" panose="02020603050405020304" pitchFamily="18" charset="0"/>
              </a:rPr>
              <a:t>.</a:t>
            </a:r>
          </a:p>
        </p:txBody>
      </p:sp>
      <p:pic>
        <p:nvPicPr>
          <p:cNvPr id="5" name="Рисунок 4">
            <a:extLst>
              <a:ext uri="{FF2B5EF4-FFF2-40B4-BE49-F238E27FC236}">
                <a16:creationId xmlns:a16="http://schemas.microsoft.com/office/drawing/2014/main" id="{7E5C6FD5-DC5B-D4C5-7DA9-4B2A3B583E33}"/>
              </a:ext>
            </a:extLst>
          </p:cNvPr>
          <p:cNvPicPr>
            <a:picLocks noChangeAspect="1"/>
          </p:cNvPicPr>
          <p:nvPr/>
        </p:nvPicPr>
        <p:blipFill>
          <a:blip r:embed="rId2"/>
          <a:stretch>
            <a:fillRect/>
          </a:stretch>
        </p:blipFill>
        <p:spPr>
          <a:xfrm>
            <a:off x="0" y="0"/>
            <a:ext cx="5107901" cy="4509120"/>
          </a:xfrm>
          <a:prstGeom prst="rect">
            <a:avLst/>
          </a:prstGeom>
        </p:spPr>
      </p:pic>
      <p:pic>
        <p:nvPicPr>
          <p:cNvPr id="7" name="Рисунок 6">
            <a:extLst>
              <a:ext uri="{FF2B5EF4-FFF2-40B4-BE49-F238E27FC236}">
                <a16:creationId xmlns:a16="http://schemas.microsoft.com/office/drawing/2014/main" id="{7E0DD941-27E3-7204-7B7D-011E2159FAAB}"/>
              </a:ext>
            </a:extLst>
          </p:cNvPr>
          <p:cNvPicPr>
            <a:picLocks noChangeAspect="1"/>
          </p:cNvPicPr>
          <p:nvPr/>
        </p:nvPicPr>
        <p:blipFill>
          <a:blip r:embed="rId3"/>
          <a:stretch>
            <a:fillRect/>
          </a:stretch>
        </p:blipFill>
        <p:spPr>
          <a:xfrm>
            <a:off x="1" y="4509120"/>
            <a:ext cx="1907703" cy="2348880"/>
          </a:xfrm>
          <a:prstGeom prst="rect">
            <a:avLst/>
          </a:prstGeom>
        </p:spPr>
      </p:pic>
      <p:pic>
        <p:nvPicPr>
          <p:cNvPr id="9" name="Рисунок 8">
            <a:extLst>
              <a:ext uri="{FF2B5EF4-FFF2-40B4-BE49-F238E27FC236}">
                <a16:creationId xmlns:a16="http://schemas.microsoft.com/office/drawing/2014/main" id="{D55F429E-F547-25CE-F9CA-98F7A559F420}"/>
              </a:ext>
            </a:extLst>
          </p:cNvPr>
          <p:cNvPicPr>
            <a:picLocks noChangeAspect="1"/>
          </p:cNvPicPr>
          <p:nvPr/>
        </p:nvPicPr>
        <p:blipFill>
          <a:blip r:embed="rId4"/>
          <a:stretch>
            <a:fillRect/>
          </a:stretch>
        </p:blipFill>
        <p:spPr>
          <a:xfrm>
            <a:off x="1907704" y="4509120"/>
            <a:ext cx="3200197" cy="2348880"/>
          </a:xfrm>
          <a:prstGeom prst="rect">
            <a:avLst/>
          </a:prstGeom>
        </p:spPr>
      </p:pic>
    </p:spTree>
    <p:extLst>
      <p:ext uri="{BB962C8B-B14F-4D97-AF65-F5344CB8AC3E}">
        <p14:creationId xmlns:p14="http://schemas.microsoft.com/office/powerpoint/2010/main" val="1672459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03448"/>
            <a:ext cx="9164081" cy="2016224"/>
          </a:xfrm>
        </p:spPr>
        <p:txBody>
          <a:bodyPr>
            <a:noAutofit/>
          </a:bodyPr>
          <a:lstStyle/>
          <a:p>
            <a:pPr algn="just"/>
            <a:br>
              <a:rPr lang="ru-RU" sz="2800" dirty="0"/>
            </a:br>
            <a:br>
              <a:rPr lang="ru-RU" sz="2800" dirty="0"/>
            </a:br>
            <a:br>
              <a:rPr lang="ru-RU" sz="2800" dirty="0"/>
            </a:br>
            <a:br>
              <a:rPr lang="ru-RU" sz="2800" dirty="0"/>
            </a:br>
            <a:br>
              <a:rPr lang="ru-RU" sz="2800" dirty="0"/>
            </a:br>
            <a:r>
              <a:rPr lang="ru-RU" sz="1800" dirty="0">
                <a:latin typeface="Times New Roman" panose="02020603050405020304" pitchFamily="18" charset="0"/>
                <a:cs typeface="Times New Roman" panose="02020603050405020304" pitchFamily="18" charset="0"/>
              </a:rPr>
              <a:t>Село </a:t>
            </a:r>
            <a:r>
              <a:rPr lang="ru-RU" sz="1800" dirty="0" err="1">
                <a:latin typeface="Times New Roman" panose="02020603050405020304" pitchFamily="18" charset="0"/>
                <a:cs typeface="Times New Roman" panose="02020603050405020304" pitchFamily="18" charset="0"/>
              </a:rPr>
              <a:t>Залужжя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розташоване</a:t>
            </a:r>
            <a:r>
              <a:rPr lang="ru-RU" sz="1800" dirty="0">
                <a:latin typeface="Times New Roman" panose="02020603050405020304" pitchFamily="18" charset="0"/>
                <a:cs typeface="Times New Roman" panose="02020603050405020304" pitchFamily="18" charset="0"/>
              </a:rPr>
              <a:t> за 18 км </a:t>
            </a:r>
            <a:r>
              <a:rPr lang="ru-RU" sz="1800" dirty="0" err="1">
                <a:latin typeface="Times New Roman" panose="02020603050405020304" pitchFamily="18" charset="0"/>
                <a:cs typeface="Times New Roman" panose="02020603050405020304" pitchFamily="18" charset="0"/>
              </a:rPr>
              <a:t>від</a:t>
            </a:r>
            <a:r>
              <a:rPr lang="ru-RU" sz="1800" dirty="0">
                <a:latin typeface="Times New Roman" panose="02020603050405020304" pitchFamily="18" charset="0"/>
                <a:cs typeface="Times New Roman" panose="02020603050405020304" pitchFamily="18" charset="0"/>
              </a:rPr>
              <a:t> Мукачева, </a:t>
            </a:r>
            <a:r>
              <a:rPr lang="ru-RU" sz="1800" dirty="0" err="1">
                <a:latin typeface="Times New Roman" panose="02020603050405020304" pitchFamily="18" charset="0"/>
                <a:cs typeface="Times New Roman" panose="02020603050405020304" pitchFamily="18" charset="0"/>
              </a:rPr>
              <a:t>згадується</a:t>
            </a:r>
            <a:r>
              <a:rPr lang="ru-RU" sz="1800" dirty="0">
                <a:latin typeface="Times New Roman" panose="02020603050405020304" pitchFamily="18" charset="0"/>
                <a:cs typeface="Times New Roman" panose="02020603050405020304" pitchFamily="18" charset="0"/>
              </a:rPr>
              <a:t> в </a:t>
            </a:r>
            <a:r>
              <a:rPr lang="ru-RU" sz="1800" dirty="0" err="1">
                <a:latin typeface="Times New Roman" panose="02020603050405020304" pitchFamily="18" charset="0"/>
                <a:cs typeface="Times New Roman" panose="02020603050405020304" pitchFamily="18" charset="0"/>
              </a:rPr>
              <a:t>писемних</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джерелах</a:t>
            </a:r>
            <a:r>
              <a:rPr lang="ru-RU" sz="1800" dirty="0">
                <a:latin typeface="Times New Roman" panose="02020603050405020304" pitchFamily="18" charset="0"/>
                <a:cs typeface="Times New Roman" panose="02020603050405020304" pitchFamily="18" charset="0"/>
              </a:rPr>
              <a:t> 1451 року, коли ним </a:t>
            </a:r>
            <a:r>
              <a:rPr lang="ru-RU" sz="1800" dirty="0" err="1">
                <a:latin typeface="Times New Roman" panose="02020603050405020304" pitchFamily="18" charset="0"/>
                <a:cs typeface="Times New Roman" panose="02020603050405020304" pitchFamily="18" charset="0"/>
              </a:rPr>
              <a:t>володіли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родини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Якчі</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Баторі</a:t>
            </a:r>
            <a:r>
              <a:rPr lang="ru-RU" sz="1800" dirty="0">
                <a:latin typeface="Times New Roman" panose="02020603050405020304" pitchFamily="18" charset="0"/>
                <a:cs typeface="Times New Roman" panose="02020603050405020304" pitchFamily="18" charset="0"/>
              </a:rPr>
              <a:t>. В </a:t>
            </a:r>
            <a:r>
              <a:rPr lang="ru-RU" sz="1800" dirty="0" err="1">
                <a:latin typeface="Times New Roman" panose="02020603050405020304" pitchFamily="18" charset="0"/>
                <a:cs typeface="Times New Roman" panose="02020603050405020304" pitchFamily="18" charset="0"/>
              </a:rPr>
              <a:t>околиці</a:t>
            </a:r>
            <a:r>
              <a:rPr lang="ru-RU" sz="1800" dirty="0">
                <a:latin typeface="Times New Roman" panose="02020603050405020304" pitchFamily="18" charset="0"/>
                <a:cs typeface="Times New Roman" panose="02020603050405020304" pitchFamily="18" charset="0"/>
              </a:rPr>
              <a:t> села </a:t>
            </a:r>
            <a:r>
              <a:rPr lang="ru-RU" sz="1800" dirty="0" err="1">
                <a:latin typeface="Times New Roman" panose="02020603050405020304" pitchFamily="18" charset="0"/>
                <a:cs typeface="Times New Roman" panose="02020603050405020304" pitchFamily="18" charset="0"/>
              </a:rPr>
              <a:t>виявлено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поселення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доби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бронзи</a:t>
            </a:r>
            <a:r>
              <a:rPr lang="ru-RU" sz="1800" dirty="0">
                <a:latin typeface="Times New Roman" panose="02020603050405020304" pitchFamily="18" charset="0"/>
                <a:cs typeface="Times New Roman" panose="02020603050405020304" pitchFamily="18" charset="0"/>
              </a:rPr>
              <a:t> (II тис. до н. е.). На </a:t>
            </a:r>
            <a:r>
              <a:rPr lang="ru-RU" sz="1800" dirty="0" err="1">
                <a:latin typeface="Times New Roman" panose="02020603050405020304" pitchFamily="18" charset="0"/>
                <a:cs typeface="Times New Roman" panose="02020603050405020304" pitchFamily="18" charset="0"/>
              </a:rPr>
              <a:t>місці</a:t>
            </a:r>
            <a:r>
              <a:rPr lang="ru-RU" sz="1800" dirty="0">
                <a:latin typeface="Times New Roman" panose="02020603050405020304" pitchFamily="18" charset="0"/>
                <a:cs typeface="Times New Roman" panose="02020603050405020304" pitchFamily="18" charset="0"/>
              </a:rPr>
              <a:t>, яке </a:t>
            </a:r>
            <a:r>
              <a:rPr lang="ru-RU" sz="1800" dirty="0" err="1">
                <a:latin typeface="Times New Roman" panose="02020603050405020304" pitchFamily="18" charset="0"/>
                <a:cs typeface="Times New Roman" panose="02020603050405020304" pitchFamily="18" charset="0"/>
              </a:rPr>
              <a:t>тепер</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вважається</a:t>
            </a:r>
            <a:r>
              <a:rPr lang="ru-RU" sz="1800" dirty="0">
                <a:latin typeface="Times New Roman" panose="02020603050405020304" pitchFamily="18" charset="0"/>
                <a:cs typeface="Times New Roman" panose="02020603050405020304" pitchFamily="18" charset="0"/>
              </a:rPr>
              <a:t> центром, колись росли </a:t>
            </a:r>
            <a:r>
              <a:rPr lang="ru-RU" sz="1800" dirty="0" err="1">
                <a:latin typeface="Times New Roman" panose="02020603050405020304" pitchFamily="18" charset="0"/>
                <a:cs typeface="Times New Roman" panose="02020603050405020304" pitchFamily="18" charset="0"/>
              </a:rPr>
              <a:t>величезні</a:t>
            </a:r>
            <a:r>
              <a:rPr lang="ru-RU" sz="1800" dirty="0">
                <a:latin typeface="Times New Roman" panose="02020603050405020304" pitchFamily="18" charset="0"/>
                <a:cs typeface="Times New Roman" panose="02020603050405020304" pitchFamily="18" charset="0"/>
              </a:rPr>
              <a:t> дуби, </a:t>
            </a:r>
            <a:r>
              <a:rPr lang="ru-RU" sz="1800" dirty="0" err="1">
                <a:latin typeface="Times New Roman" panose="02020603050405020304" pitchFamily="18" charset="0"/>
                <a:cs typeface="Times New Roman" panose="02020603050405020304" pitchFamily="18" charset="0"/>
              </a:rPr>
              <a:t>смереки</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ліщини</a:t>
            </a:r>
            <a:r>
              <a:rPr lang="ru-RU" sz="1800" dirty="0">
                <a:latin typeface="Times New Roman" panose="02020603050405020304" pitchFamily="18" charset="0"/>
                <a:cs typeface="Times New Roman" panose="02020603050405020304" pitchFamily="18" charset="0"/>
              </a:rPr>
              <a:t>. Там на шляху, де </a:t>
            </a:r>
            <a:r>
              <a:rPr lang="ru-RU" sz="1800" dirty="0" err="1">
                <a:latin typeface="Times New Roman" panose="02020603050405020304" pitchFamily="18" charset="0"/>
                <a:cs typeface="Times New Roman" panose="02020603050405020304" pitchFamily="18" charset="0"/>
              </a:rPr>
              <a:t>зустрічалися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подорожуючі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знаходились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криниці</a:t>
            </a:r>
            <a:r>
              <a:rPr lang="ru-RU" sz="1800" dirty="0">
                <a:latin typeface="Times New Roman" panose="02020603050405020304" pitchFamily="18" charset="0"/>
                <a:cs typeface="Times New Roman" panose="02020603050405020304" pitchFamily="18" charset="0"/>
              </a:rPr>
              <a:t> з </a:t>
            </a:r>
            <a:r>
              <a:rPr lang="ru-RU" sz="1800" dirty="0" err="1">
                <a:latin typeface="Times New Roman" panose="02020603050405020304" pitchFamily="18" charset="0"/>
                <a:cs typeface="Times New Roman" panose="02020603050405020304" pitchFamily="18" charset="0"/>
              </a:rPr>
              <a:t>цілющою</a:t>
            </a:r>
            <a:r>
              <a:rPr lang="ru-RU" sz="1800" dirty="0">
                <a:latin typeface="Times New Roman" panose="02020603050405020304" pitchFamily="18" charset="0"/>
                <a:cs typeface="Times New Roman" panose="02020603050405020304" pitchFamily="18" charset="0"/>
              </a:rPr>
              <a:t> водою. </a:t>
            </a:r>
            <a:r>
              <a:rPr lang="ru-RU" sz="1800" dirty="0" err="1">
                <a:latin typeface="Times New Roman" panose="02020603050405020304" pitchFamily="18" charset="0"/>
                <a:cs typeface="Times New Roman" panose="02020603050405020304" pitchFamily="18" charset="0"/>
              </a:rPr>
              <a:t>Далі</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перекази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подають</a:t>
            </a:r>
            <a:r>
              <a:rPr lang="ru-RU" sz="1800" dirty="0">
                <a:latin typeface="Times New Roman" panose="02020603050405020304" pitchFamily="18" charset="0"/>
                <a:cs typeface="Times New Roman" panose="02020603050405020304" pitchFamily="18" charset="0"/>
              </a:rPr>
              <a:t> нам </a:t>
            </a:r>
            <a:r>
              <a:rPr lang="ru-RU" sz="1800" dirty="0" err="1">
                <a:latin typeface="Times New Roman" panose="02020603050405020304" pitchFamily="18" charset="0"/>
                <a:cs typeface="Times New Roman" panose="02020603050405020304" pitchFamily="18" charset="0"/>
              </a:rPr>
              <a:t>історію</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хлопця</a:t>
            </a:r>
            <a:r>
              <a:rPr lang="ru-RU" sz="1800" dirty="0">
                <a:latin typeface="Times New Roman" panose="02020603050405020304" pitchFamily="18" charset="0"/>
                <a:cs typeface="Times New Roman" panose="02020603050405020304" pitchFamily="18" charset="0"/>
              </a:rPr>
              <a:t>, що жив у с. </a:t>
            </a:r>
            <a:r>
              <a:rPr lang="ru-RU" sz="1800" dirty="0" err="1">
                <a:latin typeface="Times New Roman" panose="02020603050405020304" pitchFamily="18" charset="0"/>
                <a:cs typeface="Times New Roman" panose="02020603050405020304" pitchFamily="18" charset="0"/>
              </a:rPr>
              <a:t>Нодь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Алмаш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якого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батько</a:t>
            </a:r>
            <a:r>
              <a:rPr lang="ru-RU" sz="1800" dirty="0">
                <a:latin typeface="Times New Roman" panose="02020603050405020304" pitchFamily="18" charset="0"/>
                <a:cs typeface="Times New Roman" panose="02020603050405020304" pitchFamily="18" charset="0"/>
              </a:rPr>
              <a:t> за </a:t>
            </a:r>
            <a:r>
              <a:rPr lang="ru-RU" sz="1800" dirty="0" err="1">
                <a:latin typeface="Times New Roman" panose="02020603050405020304" pitchFamily="18" charset="0"/>
                <a:cs typeface="Times New Roman" panose="02020603050405020304" pitchFamily="18" charset="0"/>
              </a:rPr>
              <a:t>непослух</a:t>
            </a:r>
            <a:r>
              <a:rPr lang="ru-RU" sz="1800" dirty="0">
                <a:latin typeface="Times New Roman" panose="02020603050405020304" pitchFamily="18" charset="0"/>
                <a:cs typeface="Times New Roman" panose="02020603050405020304" pitchFamily="18" charset="0"/>
              </a:rPr>
              <a:t> та </a:t>
            </a:r>
            <a:r>
              <a:rPr lang="ru-RU" sz="1800" dirty="0" err="1">
                <a:latin typeface="Times New Roman" panose="02020603050405020304" pitchFamily="18" charset="0"/>
                <a:cs typeface="Times New Roman" panose="02020603050405020304" pitchFamily="18" charset="0"/>
              </a:rPr>
              <a:t>провини</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вигнав</a:t>
            </a:r>
            <a:r>
              <a:rPr lang="ru-RU" sz="1800" dirty="0">
                <a:latin typeface="Times New Roman" panose="02020603050405020304" pitchFamily="18" charset="0"/>
                <a:cs typeface="Times New Roman" panose="02020603050405020304" pitchFamily="18" charset="0"/>
              </a:rPr>
              <a:t> з дому. </a:t>
            </a:r>
            <a:r>
              <a:rPr lang="ru-RU" sz="1800" dirty="0" err="1">
                <a:latin typeface="Times New Roman" panose="02020603050405020304" pitchFamily="18" charset="0"/>
                <a:cs typeface="Times New Roman" panose="02020603050405020304" pitchFamily="18" charset="0"/>
              </a:rPr>
              <a:t>Хлопець</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збудував</a:t>
            </a:r>
            <a:r>
              <a:rPr lang="ru-RU" sz="1800" dirty="0">
                <a:latin typeface="Times New Roman" panose="02020603050405020304" pitchFamily="18" charset="0"/>
                <a:cs typeface="Times New Roman" panose="02020603050405020304" pitchFamily="18" charset="0"/>
              </a:rPr>
              <a:t> хату, </a:t>
            </a:r>
            <a:r>
              <a:rPr lang="ru-RU" sz="1800" dirty="0" err="1">
                <a:latin typeface="Times New Roman" panose="02020603050405020304" pitchFamily="18" charset="0"/>
                <a:cs typeface="Times New Roman" panose="02020603050405020304" pitchFamily="18" charset="0"/>
              </a:rPr>
              <a:t>одружився</a:t>
            </a:r>
            <a:r>
              <a:rPr lang="ru-RU" sz="1800" dirty="0">
                <a:latin typeface="Times New Roman" panose="02020603050405020304" pitchFamily="18" charset="0"/>
                <a:cs typeface="Times New Roman" panose="02020603050405020304" pitchFamily="18" charset="0"/>
              </a:rPr>
              <a:t>, і назвав те </a:t>
            </a:r>
            <a:r>
              <a:rPr lang="ru-RU" sz="1800" dirty="0" err="1">
                <a:latin typeface="Times New Roman" panose="02020603050405020304" pitchFamily="18" charset="0"/>
                <a:cs typeface="Times New Roman" panose="02020603050405020304" pitchFamily="18" charset="0"/>
              </a:rPr>
              <a:t>місце</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Кіш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Алмаш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тобто</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малий</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Алмаш</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Минав</a:t>
            </a:r>
            <a:r>
              <a:rPr lang="ru-RU" sz="1800" dirty="0">
                <a:latin typeface="Times New Roman" panose="02020603050405020304" pitchFamily="18" charset="0"/>
                <a:cs typeface="Times New Roman" panose="02020603050405020304" pitchFamily="18" charset="0"/>
              </a:rPr>
              <a:t> час. </a:t>
            </a:r>
            <a:r>
              <a:rPr lang="ru-RU" sz="1800" dirty="0" err="1">
                <a:latin typeface="Times New Roman" panose="02020603050405020304" pitchFamily="18" charset="0"/>
                <a:cs typeface="Times New Roman" panose="02020603050405020304" pitchFamily="18" charset="0"/>
              </a:rPr>
              <a:t>Поруч</a:t>
            </a:r>
            <a:r>
              <a:rPr lang="ru-RU" sz="1800" dirty="0">
                <a:latin typeface="Times New Roman" panose="02020603050405020304" pitchFamily="18" charset="0"/>
                <a:cs typeface="Times New Roman" panose="02020603050405020304" pitchFamily="18" charset="0"/>
              </a:rPr>
              <a:t> селились люди. </a:t>
            </a:r>
            <a:r>
              <a:rPr lang="ru-RU" sz="1800" dirty="0" err="1">
                <a:latin typeface="Times New Roman" panose="02020603050405020304" pitchFamily="18" charset="0"/>
                <a:cs typeface="Times New Roman" panose="02020603050405020304" pitchFamily="18" charset="0"/>
              </a:rPr>
              <a:t>Поселення</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розкинулось</a:t>
            </a:r>
            <a:r>
              <a:rPr lang="ru-RU" sz="1800" dirty="0">
                <a:latin typeface="Times New Roman" panose="02020603050405020304" pitchFamily="18" charset="0"/>
                <a:cs typeface="Times New Roman" panose="02020603050405020304" pitchFamily="18" charset="0"/>
              </a:rPr>
              <a:t> за зеленим лугом, і </a:t>
            </a:r>
            <a:r>
              <a:rPr lang="ru-RU" sz="1800" dirty="0" err="1">
                <a:latin typeface="Times New Roman" panose="02020603050405020304" pitchFamily="18" charset="0"/>
                <a:cs typeface="Times New Roman" panose="02020603050405020304" pitchFamily="18" charset="0"/>
              </a:rPr>
              <a:t>йому</a:t>
            </a:r>
            <a:r>
              <a:rPr lang="ru-RU" sz="1800" dirty="0">
                <a:latin typeface="Times New Roman" panose="02020603050405020304" pitchFamily="18" charset="0"/>
                <a:cs typeface="Times New Roman" panose="02020603050405020304" pitchFamily="18" charset="0"/>
              </a:rPr>
              <a:t> дали </a:t>
            </a:r>
            <a:r>
              <a:rPr lang="ru-RU" sz="1800" dirty="0" err="1">
                <a:latin typeface="Times New Roman" panose="02020603050405020304" pitchFamily="18" charset="0"/>
                <a:cs typeface="Times New Roman" panose="02020603050405020304" pitchFamily="18" charset="0"/>
              </a:rPr>
              <a:t>назву</a:t>
            </a:r>
            <a:r>
              <a:rPr lang="ru-RU" sz="1800" dirty="0">
                <a:latin typeface="Times New Roman" panose="02020603050405020304" pitchFamily="18" charset="0"/>
                <a:cs typeface="Times New Roman" panose="02020603050405020304" pitchFamily="18" charset="0"/>
              </a:rPr>
              <a:t> «</a:t>
            </a:r>
            <a:r>
              <a:rPr lang="ru-RU" sz="1800" dirty="0" err="1">
                <a:latin typeface="Times New Roman" panose="02020603050405020304" pitchFamily="18" charset="0"/>
                <a:cs typeface="Times New Roman" panose="02020603050405020304" pitchFamily="18" charset="0"/>
              </a:rPr>
              <a:t>Залужжя</a:t>
            </a:r>
            <a:r>
              <a:rPr lang="ru-RU" sz="1800" dirty="0">
                <a:latin typeface="Times New Roman" panose="02020603050405020304" pitchFamily="18" charset="0"/>
                <a:cs typeface="Times New Roman" panose="02020603050405020304" pitchFamily="18" charset="0"/>
              </a:rPr>
              <a:t>».</a:t>
            </a:r>
            <a:br>
              <a:rPr lang="ru-RU" sz="2800" dirty="0"/>
            </a:br>
            <a:br>
              <a:rPr lang="ru-RU" sz="2800" dirty="0"/>
            </a:br>
            <a:endParaRPr lang="en-US" sz="2000" dirty="0"/>
          </a:p>
        </p:txBody>
      </p:sp>
      <p:pic>
        <p:nvPicPr>
          <p:cNvPr id="3" name="Рисунок 2">
            <a:extLst>
              <a:ext uri="{FF2B5EF4-FFF2-40B4-BE49-F238E27FC236}">
                <a16:creationId xmlns:a16="http://schemas.microsoft.com/office/drawing/2014/main" id="{0D3EAE25-066E-4CE1-A860-0765586FCBFE}"/>
              </a:ext>
            </a:extLst>
          </p:cNvPr>
          <p:cNvPicPr>
            <a:picLocks noChangeAspect="1"/>
          </p:cNvPicPr>
          <p:nvPr/>
        </p:nvPicPr>
        <p:blipFill>
          <a:blip r:embed="rId2"/>
          <a:stretch>
            <a:fillRect/>
          </a:stretch>
        </p:blipFill>
        <p:spPr>
          <a:xfrm>
            <a:off x="1" y="2276872"/>
            <a:ext cx="3995935" cy="4581128"/>
          </a:xfrm>
          <a:prstGeom prst="rect">
            <a:avLst/>
          </a:prstGeom>
        </p:spPr>
      </p:pic>
      <p:pic>
        <p:nvPicPr>
          <p:cNvPr id="7" name="Рисунок 6">
            <a:extLst>
              <a:ext uri="{FF2B5EF4-FFF2-40B4-BE49-F238E27FC236}">
                <a16:creationId xmlns:a16="http://schemas.microsoft.com/office/drawing/2014/main" id="{189318F4-0163-2C3B-645F-FF729A400AD2}"/>
              </a:ext>
            </a:extLst>
          </p:cNvPr>
          <p:cNvPicPr>
            <a:picLocks noChangeAspect="1"/>
          </p:cNvPicPr>
          <p:nvPr/>
        </p:nvPicPr>
        <p:blipFill>
          <a:blip r:embed="rId3"/>
          <a:stretch>
            <a:fillRect/>
          </a:stretch>
        </p:blipFill>
        <p:spPr>
          <a:xfrm>
            <a:off x="3995936" y="2276871"/>
            <a:ext cx="5148064" cy="4581128"/>
          </a:xfrm>
          <a:prstGeom prst="rect">
            <a:avLst/>
          </a:prstGeom>
        </p:spPr>
      </p:pic>
    </p:spTree>
    <p:extLst>
      <p:ext uri="{BB962C8B-B14F-4D97-AF65-F5344CB8AC3E}">
        <p14:creationId xmlns:p14="http://schemas.microsoft.com/office/powerpoint/2010/main" val="24354703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A9699171-0675-32E1-0EBB-856471DE000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751521" y="-751524"/>
            <a:ext cx="4221092" cy="5724128"/>
          </a:xfrm>
          <a:prstGeom prst="rect">
            <a:avLst/>
          </a:prstGeom>
        </p:spPr>
      </p:pic>
      <p:sp>
        <p:nvSpPr>
          <p:cNvPr id="4" name="Заголовок 3">
            <a:extLst>
              <a:ext uri="{FF2B5EF4-FFF2-40B4-BE49-F238E27FC236}">
                <a16:creationId xmlns:a16="http://schemas.microsoft.com/office/drawing/2014/main" id="{337541AB-30D6-8827-560B-0427BA2B9624}"/>
              </a:ext>
            </a:extLst>
          </p:cNvPr>
          <p:cNvSpPr>
            <a:spLocks noGrp="1"/>
          </p:cNvSpPr>
          <p:nvPr>
            <p:ph type="title"/>
          </p:nvPr>
        </p:nvSpPr>
        <p:spPr/>
        <p:txBody>
          <a:bodyPr/>
          <a:lstStyle/>
          <a:p>
            <a:endParaRPr lang="ru-RU"/>
          </a:p>
        </p:txBody>
      </p:sp>
      <p:sp>
        <p:nvSpPr>
          <p:cNvPr id="5" name="Заголовок 1">
            <a:extLst>
              <a:ext uri="{FF2B5EF4-FFF2-40B4-BE49-F238E27FC236}">
                <a16:creationId xmlns:a16="http://schemas.microsoft.com/office/drawing/2014/main" id="{CAFF1D76-B8F7-3AAB-B47D-425169E50418}"/>
              </a:ext>
            </a:extLst>
          </p:cNvPr>
          <p:cNvSpPr txBox="1">
            <a:spLocks/>
          </p:cNvSpPr>
          <p:nvPr/>
        </p:nvSpPr>
        <p:spPr>
          <a:xfrm rot="10800000" flipV="1">
            <a:off x="-36512" y="-531440"/>
            <a:ext cx="9180512" cy="337881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ru-RU" sz="2800" dirty="0"/>
          </a:p>
          <a:p>
            <a:pPr algn="just"/>
            <a:endParaRPr lang="ru-RU" sz="2800" dirty="0">
              <a:latin typeface="Times New Roman" panose="02020603050405020304" pitchFamily="18" charset="0"/>
            </a:endParaRPr>
          </a:p>
          <a:p>
            <a:pPr algn="just"/>
            <a:endParaRPr lang="ru-RU" sz="2800" dirty="0">
              <a:latin typeface="Times New Roman" panose="02020603050405020304" pitchFamily="18" charset="0"/>
            </a:endParaRPr>
          </a:p>
          <a:p>
            <a:pPr algn="just"/>
            <a:endParaRPr lang="ru-RU" sz="2800" dirty="0">
              <a:latin typeface="Times New Roman" panose="02020603050405020304" pitchFamily="18" charset="0"/>
            </a:endParaRPr>
          </a:p>
          <a:p>
            <a:pPr algn="just"/>
            <a:endParaRPr lang="ru-RU" sz="2800" dirty="0">
              <a:latin typeface="Times New Roman" panose="02020603050405020304" pitchFamily="18" charset="0"/>
            </a:endParaRPr>
          </a:p>
          <a:p>
            <a:pPr algn="just"/>
            <a:r>
              <a:rPr lang="ru-RU" sz="1800" dirty="0">
                <a:latin typeface="Times New Roman" panose="02020603050405020304" pitchFamily="18" charset="0"/>
              </a:rPr>
              <a:t>В</a:t>
            </a:r>
            <a:r>
              <a:rPr lang="ru-RU" sz="1800" dirty="0">
                <a:latin typeface="Times New Roman" panose="02020603050405020304" pitchFamily="18" charset="0"/>
                <a:ea typeface="Calibri" panose="020F0502020204030204" pitchFamily="34" charset="0"/>
              </a:rPr>
              <a:t>елику роль у </a:t>
            </a:r>
            <a:r>
              <a:rPr lang="ru-RU" sz="1800" dirty="0" err="1">
                <a:latin typeface="Times New Roman" panose="02020603050405020304" pitchFamily="18" charset="0"/>
                <a:ea typeface="Calibri" panose="020F0502020204030204" pitchFamily="34" charset="0"/>
              </a:rPr>
              <a:t>формуванні</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духовності</a:t>
            </a:r>
            <a:r>
              <a:rPr lang="ru-RU" sz="1800" dirty="0">
                <a:latin typeface="Times New Roman" panose="02020603050405020304" pitchFamily="18" charset="0"/>
                <a:ea typeface="Calibri" panose="020F0502020204030204" pitchFamily="34" charset="0"/>
              </a:rPr>
              <a:t> та </a:t>
            </a:r>
            <a:r>
              <a:rPr lang="ru-RU" sz="1800" dirty="0" err="1">
                <a:latin typeface="Times New Roman" panose="02020603050405020304" pitchFamily="18" charset="0"/>
                <a:ea typeface="Calibri" panose="020F0502020204030204" pitchFamily="34" charset="0"/>
              </a:rPr>
              <a:t>моральних</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чеснот</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жителів</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Залужжя</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від</a:t>
            </a:r>
            <a:r>
              <a:rPr lang="ru-RU" sz="1800" dirty="0">
                <a:latin typeface="Times New Roman" panose="02020603050405020304" pitchFamily="18" charset="0"/>
                <a:ea typeface="Calibri" panose="020F0502020204030204" pitchFamily="34" charset="0"/>
              </a:rPr>
              <a:t> часу перших </a:t>
            </a:r>
            <a:r>
              <a:rPr lang="ru-RU" sz="1800" dirty="0" err="1">
                <a:latin typeface="Times New Roman" panose="02020603050405020304" pitchFamily="18" charset="0"/>
                <a:ea typeface="Calibri" panose="020F0502020204030204" pitchFamily="34" charset="0"/>
              </a:rPr>
              <a:t>поселенців</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засновників</a:t>
            </a:r>
            <a:r>
              <a:rPr lang="ru-RU" sz="1800" dirty="0">
                <a:latin typeface="Times New Roman" panose="02020603050405020304" pitchFamily="18" charset="0"/>
                <a:ea typeface="Calibri" panose="020F0502020204030204" pitchFamily="34" charset="0"/>
              </a:rPr>
              <a:t> села </a:t>
            </a:r>
            <a:r>
              <a:rPr lang="ru-RU" sz="1800" dirty="0" err="1">
                <a:latin typeface="Times New Roman" panose="02020603050405020304" pitchFamily="18" charset="0"/>
                <a:ea typeface="Calibri" panose="020F0502020204030204" pitchFamily="34" charset="0"/>
              </a:rPr>
              <a:t>відігравала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релігія</a:t>
            </a:r>
            <a:r>
              <a:rPr lang="ru-RU" sz="1800" dirty="0">
                <a:latin typeface="Times New Roman" panose="02020603050405020304" pitchFamily="18" charset="0"/>
                <a:ea typeface="Calibri" panose="020F0502020204030204" pitchFamily="34" charset="0"/>
              </a:rPr>
              <a:t> та </a:t>
            </a:r>
            <a:r>
              <a:rPr lang="ru-RU" sz="1800" dirty="0" err="1">
                <a:latin typeface="Times New Roman" panose="02020603050405020304" pitchFamily="18" charset="0"/>
                <a:ea typeface="Calibri" panose="020F0502020204030204" pitchFamily="34" charset="0"/>
              </a:rPr>
              <a:t>церква</a:t>
            </a:r>
            <a:r>
              <a:rPr lang="ru-RU" sz="1800" dirty="0">
                <a:latin typeface="Times New Roman" panose="02020603050405020304" pitchFamily="18" charset="0"/>
                <a:ea typeface="Calibri" panose="020F0502020204030204" pitchFamily="34" charset="0"/>
              </a:rPr>
              <a:t>. У 1692 р. село </a:t>
            </a:r>
            <a:r>
              <a:rPr lang="ru-RU" sz="1800" dirty="0" err="1">
                <a:latin typeface="Times New Roman" panose="02020603050405020304" pitchFamily="18" charset="0"/>
                <a:ea typeface="Calibri" panose="020F0502020204030204" pitchFamily="34" charset="0"/>
              </a:rPr>
              <a:t>було</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філією</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парохіяльної</a:t>
            </a:r>
            <a:r>
              <a:rPr lang="ru-RU" sz="1800" dirty="0">
                <a:latin typeface="Times New Roman" panose="02020603050405020304" pitchFamily="18" charset="0"/>
                <a:ea typeface="Calibri" panose="020F0502020204030204" pitchFamily="34" charset="0"/>
              </a:rPr>
              <a:t> церкви в </a:t>
            </a:r>
            <a:r>
              <a:rPr lang="ru-RU" sz="1800" dirty="0" err="1">
                <a:latin typeface="Times New Roman" panose="02020603050405020304" pitchFamily="18" charset="0"/>
                <a:ea typeface="Calibri" panose="020F0502020204030204" pitchFamily="34" charset="0"/>
              </a:rPr>
              <a:t>Неґрові</a:t>
            </a:r>
            <a:r>
              <a:rPr lang="ru-RU" sz="1800" dirty="0">
                <a:latin typeface="Times New Roman" panose="02020603050405020304" pitchFamily="18" charset="0"/>
                <a:ea typeface="Calibri" panose="020F0502020204030204" pitchFamily="34" charset="0"/>
              </a:rPr>
              <a:t>. У 1733 р. </a:t>
            </a:r>
            <a:r>
              <a:rPr lang="ru-RU" sz="1800" dirty="0" err="1">
                <a:latin typeface="Times New Roman" panose="02020603050405020304" pitchFamily="18" charset="0"/>
                <a:ea typeface="Calibri" panose="020F0502020204030204" pitchFamily="34" charset="0"/>
              </a:rPr>
              <a:t>згадано</a:t>
            </a:r>
            <a:r>
              <a:rPr lang="ru-RU" sz="1800" dirty="0">
                <a:latin typeface="Times New Roman" panose="02020603050405020304" pitchFamily="18" charset="0"/>
                <a:ea typeface="Calibri" panose="020F0502020204030204" pitchFamily="34" charset="0"/>
              </a:rPr>
              <a:t> про </a:t>
            </a:r>
            <a:r>
              <a:rPr lang="ru-RU" sz="1800" dirty="0" err="1">
                <a:latin typeface="Times New Roman" panose="02020603050405020304" pitchFamily="18" charset="0"/>
                <a:ea typeface="Calibri" panose="020F0502020204030204" pitchFamily="34" charset="0"/>
              </a:rPr>
              <a:t>дерев’яну</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церкву</a:t>
            </a:r>
            <a:r>
              <a:rPr lang="ru-RU" sz="1800" dirty="0">
                <a:latin typeface="Times New Roman" panose="02020603050405020304" pitchFamily="18" charset="0"/>
                <a:ea typeface="Calibri" panose="020F0502020204030204" pitchFamily="34" charset="0"/>
              </a:rPr>
              <a:t> св. </a:t>
            </a:r>
            <a:r>
              <a:rPr lang="ru-RU" sz="1800" dirty="0" err="1">
                <a:latin typeface="Times New Roman" panose="02020603050405020304" pitchFamily="18" charset="0"/>
                <a:ea typeface="Calibri" panose="020F0502020204030204" pitchFamily="34" charset="0"/>
              </a:rPr>
              <a:t>Івана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Хрестителя</a:t>
            </a:r>
            <a:r>
              <a:rPr lang="ru-RU" sz="1800" dirty="0">
                <a:latin typeface="Times New Roman" panose="02020603050405020304" pitchFamily="18" charset="0"/>
                <a:ea typeface="Calibri" panose="020F0502020204030204" pitchFamily="34" charset="0"/>
              </a:rPr>
              <a:t> з </a:t>
            </a:r>
            <a:r>
              <a:rPr lang="ru-RU" sz="1800" dirty="0" err="1">
                <a:latin typeface="Times New Roman" panose="02020603050405020304" pitchFamily="18" charset="0"/>
                <a:ea typeface="Calibri" panose="020F0502020204030204" pitchFamily="34" charset="0"/>
              </a:rPr>
              <a:t>трьома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дзвонами</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Пізніші</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згадки</a:t>
            </a:r>
            <a:r>
              <a:rPr lang="ru-RU" sz="1800" dirty="0">
                <a:latin typeface="Times New Roman" panose="02020603050405020304" pitchFamily="18" charset="0"/>
                <a:ea typeface="Calibri" panose="020F0502020204030204" pitchFamily="34" charset="0"/>
              </a:rPr>
              <a:t> про </a:t>
            </a:r>
            <a:r>
              <a:rPr lang="ru-RU" sz="1800" dirty="0" err="1">
                <a:latin typeface="Times New Roman" panose="02020603050405020304" pitchFamily="18" charset="0"/>
                <a:ea typeface="Calibri" panose="020F0502020204030204" pitchFamily="34" charset="0"/>
              </a:rPr>
              <a:t>дерев’яну</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церкву</a:t>
            </a:r>
            <a:r>
              <a:rPr lang="ru-RU" sz="1800" dirty="0">
                <a:latin typeface="Times New Roman" panose="02020603050405020304" pitchFamily="18" charset="0"/>
                <a:ea typeface="Calibri" panose="020F0502020204030204" pitchFamily="34" charset="0"/>
              </a:rPr>
              <a:t> належать до 1772 р. (</a:t>
            </a:r>
            <a:r>
              <a:rPr lang="ru-RU" sz="1800" dirty="0" err="1">
                <a:latin typeface="Times New Roman" panose="02020603050405020304" pitchFamily="18" charset="0"/>
                <a:ea typeface="Calibri" panose="020F0502020204030204" pitchFamily="34" charset="0"/>
              </a:rPr>
              <a:t>бідна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церква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бідно</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всередині</a:t>
            </a:r>
            <a:r>
              <a:rPr lang="ru-RU" sz="1800" dirty="0">
                <a:latin typeface="Times New Roman" panose="02020603050405020304" pitchFamily="18" charset="0"/>
                <a:ea typeface="Calibri" panose="020F0502020204030204" pitchFamily="34" charset="0"/>
              </a:rPr>
              <a:t> прикрашена) та 1797 р. (</a:t>
            </a:r>
            <a:r>
              <a:rPr lang="ru-RU" sz="1800" dirty="0" err="1">
                <a:latin typeface="Times New Roman" panose="02020603050405020304" pitchFamily="18" charset="0"/>
                <a:ea typeface="Calibri" panose="020F0502020204030204" pitchFamily="34" charset="0"/>
              </a:rPr>
              <a:t>тоді</a:t>
            </a:r>
            <a:r>
              <a:rPr lang="ru-RU" sz="1800" dirty="0">
                <a:latin typeface="Times New Roman" panose="02020603050405020304" pitchFamily="18" charset="0"/>
                <a:ea typeface="Calibri" panose="020F0502020204030204" pitchFamily="34" charset="0"/>
              </a:rPr>
              <a:t> Рада </a:t>
            </a:r>
            <a:r>
              <a:rPr lang="ru-RU" sz="1800" dirty="0" err="1">
                <a:latin typeface="Times New Roman" panose="02020603050405020304" pitchFamily="18" charset="0"/>
                <a:ea typeface="Calibri" panose="020F0502020204030204" pitchFamily="34" charset="0"/>
              </a:rPr>
              <a:t>намісництва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вирішила</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будувати</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нову</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церкву</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замість</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підупалої</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старої</a:t>
            </a:r>
            <a:r>
              <a:rPr lang="ru-RU" sz="1800" dirty="0">
                <a:latin typeface="Times New Roman" panose="02020603050405020304" pitchFamily="18" charset="0"/>
                <a:ea typeface="Calibri" panose="020F0502020204030204" pitchFamily="34" charset="0"/>
              </a:rPr>
              <a:t>, що </a:t>
            </a:r>
            <a:r>
              <a:rPr lang="ru-RU" sz="1800" dirty="0" err="1">
                <a:latin typeface="Times New Roman" panose="02020603050405020304" pitchFamily="18" charset="0"/>
                <a:ea typeface="Calibri" panose="020F0502020204030204" pitchFamily="34" charset="0"/>
              </a:rPr>
              <a:t>ледве</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вміщала</a:t>
            </a:r>
            <a:r>
              <a:rPr lang="ru-RU" sz="1800" dirty="0">
                <a:latin typeface="Times New Roman" panose="02020603050405020304" pitchFamily="18" charset="0"/>
                <a:ea typeface="Calibri" panose="020F0502020204030204" pitchFamily="34" charset="0"/>
              </a:rPr>
              <a:t> 50 </a:t>
            </a:r>
            <a:r>
              <a:rPr lang="ru-RU" sz="1800" dirty="0" err="1">
                <a:latin typeface="Times New Roman" panose="02020603050405020304" pitchFamily="18" charset="0"/>
                <a:ea typeface="Calibri" panose="020F0502020204030204" pitchFamily="34" charset="0"/>
              </a:rPr>
              <a:t>осіб</a:t>
            </a:r>
            <a:r>
              <a:rPr lang="ru-RU" sz="1800" dirty="0">
                <a:latin typeface="Times New Roman" panose="02020603050405020304" pitchFamily="18" charset="0"/>
                <a:ea typeface="Calibri" panose="020F0502020204030204" pitchFamily="34" charset="0"/>
              </a:rPr>
              <a:t> і стояла в </a:t>
            </a:r>
            <a:r>
              <a:rPr lang="ru-RU" sz="1800" dirty="0" err="1">
                <a:latin typeface="Times New Roman" panose="02020603050405020304" pitchFamily="18" charset="0"/>
                <a:ea typeface="Calibri" panose="020F0502020204030204" pitchFamily="34" charset="0"/>
              </a:rPr>
              <a:t>урочищі</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Корелаш</a:t>
            </a:r>
            <a:r>
              <a:rPr lang="ru-RU" sz="1800" dirty="0">
                <a:latin typeface="Times New Roman" panose="02020603050405020304" pitchFamily="18" charset="0"/>
                <a:ea typeface="Calibri" panose="020F0502020204030204" pitchFamily="34" charset="0"/>
              </a:rPr>
              <a:t>, на </a:t>
            </a:r>
            <a:r>
              <a:rPr lang="ru-RU" sz="1800" dirty="0" err="1">
                <a:latin typeface="Times New Roman" panose="02020603050405020304" pitchFamily="18" charset="0"/>
                <a:ea typeface="Calibri" panose="020F0502020204030204" pitchFamily="34" charset="0"/>
              </a:rPr>
              <a:t>місці</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поховання</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померлих</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від</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холери</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Вперше</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Залужанський</a:t>
            </a:r>
            <a:r>
              <a:rPr lang="ru-RU" sz="1800" dirty="0">
                <a:latin typeface="Times New Roman" panose="02020603050405020304" pitchFamily="18" charset="0"/>
                <a:ea typeface="Calibri" panose="020F0502020204030204" pitchFamily="34" charset="0"/>
              </a:rPr>
              <a:t> деканат </a:t>
            </a:r>
            <a:r>
              <a:rPr lang="ru-RU" sz="1800" dirty="0" err="1">
                <a:latin typeface="Times New Roman" panose="02020603050405020304" pitchFamily="18" charset="0"/>
                <a:ea typeface="Calibri" panose="020F0502020204030204" pitchFamily="34" charset="0"/>
              </a:rPr>
              <a:t>згадують</a:t>
            </a:r>
            <a:r>
              <a:rPr lang="ru-RU" sz="1800" dirty="0">
                <a:latin typeface="Times New Roman" panose="02020603050405020304" pitchFamily="18" charset="0"/>
                <a:ea typeface="Calibri" panose="020F0502020204030204" pitchFamily="34" charset="0"/>
              </a:rPr>
              <a:t> у 1896 р. У 7 </a:t>
            </a:r>
            <a:r>
              <a:rPr lang="ru-RU" sz="1800" dirty="0" err="1">
                <a:latin typeface="Times New Roman" panose="02020603050405020304" pitchFamily="18" charset="0"/>
                <a:ea typeface="Calibri" panose="020F0502020204030204" pitchFamily="34" charset="0"/>
              </a:rPr>
              <a:t>парохіях</a:t>
            </a:r>
            <a:r>
              <a:rPr lang="ru-RU" sz="1800" dirty="0">
                <a:latin typeface="Times New Roman" panose="02020603050405020304" pitchFamily="18" charset="0"/>
                <a:ea typeface="Calibri" panose="020F0502020204030204" pitchFamily="34" charset="0"/>
              </a:rPr>
              <a:t> деканату </a:t>
            </a:r>
            <a:r>
              <a:rPr lang="ru-RU" sz="1800" dirty="0" err="1">
                <a:latin typeface="Times New Roman" panose="02020603050405020304" pitchFamily="18" charset="0"/>
                <a:ea typeface="Calibri" panose="020F0502020204030204" pitchFamily="34" charset="0"/>
              </a:rPr>
              <a:t>було</a:t>
            </a:r>
            <a:r>
              <a:rPr lang="ru-RU" sz="1800" dirty="0">
                <a:latin typeface="Times New Roman" panose="02020603050405020304" pitchFamily="18" charset="0"/>
                <a:ea typeface="Calibri" panose="020F0502020204030204" pitchFamily="34" charset="0"/>
              </a:rPr>
              <a:t> 7 </a:t>
            </a:r>
            <a:r>
              <a:rPr lang="ru-RU" sz="1800" dirty="0" err="1">
                <a:latin typeface="Times New Roman" panose="02020603050405020304" pitchFamily="18" charset="0"/>
                <a:ea typeface="Calibri" panose="020F0502020204030204" pitchFamily="34" charset="0"/>
              </a:rPr>
              <a:t>церков</a:t>
            </a:r>
            <a:r>
              <a:rPr lang="ru-RU" sz="1800" dirty="0">
                <a:latin typeface="Times New Roman" panose="02020603050405020304" pitchFamily="18" charset="0"/>
                <a:ea typeface="Calibri" panose="020F0502020204030204" pitchFamily="34" charset="0"/>
              </a:rPr>
              <a:t> і 3 церкви в 11 </a:t>
            </a:r>
            <a:r>
              <a:rPr lang="ru-RU" sz="1800" dirty="0" err="1">
                <a:latin typeface="Times New Roman" panose="02020603050405020304" pitchFamily="18" charset="0"/>
                <a:ea typeface="Calibri" panose="020F0502020204030204" pitchFamily="34" charset="0"/>
              </a:rPr>
              <a:t>філіях</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Тепер</a:t>
            </a:r>
            <a:r>
              <a:rPr lang="ru-RU" sz="1800" dirty="0">
                <a:latin typeface="Times New Roman" panose="02020603050405020304" pitchFamily="18" charset="0"/>
                <a:ea typeface="Calibri" panose="020F0502020204030204" pitchFamily="34" charset="0"/>
              </a:rPr>
              <a:t> у 11 селах є 11 </a:t>
            </a:r>
            <a:r>
              <a:rPr lang="ru-RU" sz="1800" dirty="0" err="1">
                <a:latin typeface="Times New Roman" panose="02020603050405020304" pitchFamily="18" charset="0"/>
                <a:ea typeface="Calibri" panose="020F0502020204030204" pitchFamily="34" charset="0"/>
              </a:rPr>
              <a:t>мурованих</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церков</a:t>
            </a:r>
            <a:r>
              <a:rPr lang="ru-RU" sz="1800" dirty="0">
                <a:latin typeface="Times New Roman" panose="02020603050405020304" pitchFamily="18" charset="0"/>
                <a:ea typeface="Calibri" panose="020F0502020204030204" pitchFamily="34" charset="0"/>
              </a:rPr>
              <a:t>, 8 </a:t>
            </a:r>
            <a:r>
              <a:rPr lang="ru-RU" sz="1800" dirty="0" err="1">
                <a:latin typeface="Times New Roman" panose="02020603050405020304" pitchFamily="18" charset="0"/>
                <a:ea typeface="Calibri" panose="020F0502020204030204" pitchFamily="34" charset="0"/>
              </a:rPr>
              <a:t>дерев’яних</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дзвіниць</a:t>
            </a:r>
            <a:r>
              <a:rPr lang="ru-RU" sz="1800" dirty="0">
                <a:latin typeface="Times New Roman" panose="02020603050405020304" pitchFamily="18" charset="0"/>
                <a:ea typeface="Calibri" panose="020F0502020204030204" pitchFamily="34" charset="0"/>
              </a:rPr>
              <a:t>, 1 </a:t>
            </a:r>
            <a:r>
              <a:rPr lang="ru-RU" sz="1800" dirty="0" err="1">
                <a:latin typeface="Times New Roman" panose="02020603050405020304" pitchFamily="18" charset="0"/>
                <a:ea typeface="Calibri" panose="020F0502020204030204" pitchFamily="34" charset="0"/>
              </a:rPr>
              <a:t>металева</a:t>
            </a:r>
            <a:r>
              <a:rPr lang="ru-RU" sz="1800" dirty="0">
                <a:latin typeface="Times New Roman" panose="02020603050405020304" pitchFamily="18" charset="0"/>
                <a:ea typeface="Calibri" panose="020F0502020204030204" pitchFamily="34" charset="0"/>
              </a:rPr>
              <a:t> і 2 </a:t>
            </a:r>
            <a:r>
              <a:rPr lang="ru-RU" sz="1800" dirty="0" err="1">
                <a:latin typeface="Times New Roman" panose="02020603050405020304" pitchFamily="18" charset="0"/>
                <a:ea typeface="Calibri" panose="020F0502020204030204" pitchFamily="34" charset="0"/>
              </a:rPr>
              <a:t>цегляні</a:t>
            </a:r>
            <a:r>
              <a:rPr lang="ru-RU" sz="1800" dirty="0">
                <a:latin typeface="Times New Roman" panose="02020603050405020304" pitchFamily="18" charset="0"/>
                <a:ea typeface="Calibri" panose="020F0502020204030204" pitchFamily="34" charset="0"/>
              </a:rPr>
              <a:t> </a:t>
            </a:r>
            <a:r>
              <a:rPr lang="ru-RU" sz="1800" dirty="0" err="1">
                <a:latin typeface="Times New Roman" panose="02020603050405020304" pitchFamily="18" charset="0"/>
                <a:ea typeface="Calibri" panose="020F0502020204030204" pitchFamily="34" charset="0"/>
              </a:rPr>
              <a:t>дзвінниці</a:t>
            </a:r>
            <a:r>
              <a:rPr lang="ru-RU" sz="1800" dirty="0">
                <a:latin typeface="Times New Roman" panose="02020603050405020304" pitchFamily="18" charset="0"/>
                <a:ea typeface="Calibri" panose="020F0502020204030204" pitchFamily="34" charset="0"/>
              </a:rPr>
              <a:t>.</a:t>
            </a:r>
            <a:br>
              <a:rPr lang="ru-RU" sz="2800" dirty="0"/>
            </a:br>
            <a:br>
              <a:rPr lang="ru-RU" sz="2800" dirty="0"/>
            </a:br>
            <a:br>
              <a:rPr lang="ru-RU" sz="2800" dirty="0"/>
            </a:br>
            <a:br>
              <a:rPr lang="ru-RU" sz="2800" dirty="0"/>
            </a:br>
            <a:endParaRPr lang="en-US" sz="2000" dirty="0"/>
          </a:p>
        </p:txBody>
      </p:sp>
      <p:pic>
        <p:nvPicPr>
          <p:cNvPr id="6" name="Picture 2" descr="2000 р. Церкви України: Закарпаття">
            <a:extLst>
              <a:ext uri="{FF2B5EF4-FFF2-40B4-BE49-F238E27FC236}">
                <a16:creationId xmlns:a16="http://schemas.microsoft.com/office/drawing/2014/main" id="{A71D8AED-2F28-0337-01DD-B05ED539C7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24131" y="6797"/>
            <a:ext cx="3419867" cy="42142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31465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9164081" cy="1412776"/>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r>
              <a:rPr lang="uk-UA" sz="1800" dirty="0">
                <a:latin typeface="Times New Roman" panose="02020603050405020304" pitchFamily="18" charset="0"/>
                <a:cs typeface="Times New Roman" panose="02020603050405020304" pitchFamily="18" charset="0"/>
              </a:rPr>
              <a:t>Нова Свято – Покровська церква будувалась таким чином, що богослужіння не припинялись. Мури зводились навколо старої і лише після будівництва нової церкви було зроблено демонтаж старої. ЇЇ було продано вірникам села </a:t>
            </a:r>
            <a:r>
              <a:rPr lang="uk-UA" sz="1800" dirty="0" err="1">
                <a:latin typeface="Times New Roman" panose="02020603050405020304" pitchFamily="18" charset="0"/>
                <a:cs typeface="Times New Roman" panose="02020603050405020304" pitchFamily="18" charset="0"/>
              </a:rPr>
              <a:t>Вільховиця</a:t>
            </a:r>
            <a:r>
              <a:rPr lang="uk-UA" sz="1800" dirty="0">
                <a:latin typeface="Times New Roman" panose="02020603050405020304" pitchFamily="18" charset="0"/>
                <a:cs typeface="Times New Roman" panose="02020603050405020304" pitchFamily="18" charset="0"/>
              </a:rPr>
              <a:t>. Сучасна церква “Покрова Божої Матері” побудована в період 1909 – 1912 років на місці старої дерев’яної церкви. 14 жовтня 1912 року на свято Покрова Пресвятої Богородиці новобудову було </a:t>
            </a:r>
            <a:r>
              <a:rPr lang="uk-UA" sz="1800" dirty="0" err="1">
                <a:latin typeface="Times New Roman" panose="02020603050405020304" pitchFamily="18" charset="0"/>
                <a:cs typeface="Times New Roman" panose="02020603050405020304" pitchFamily="18" charset="0"/>
              </a:rPr>
              <a:t>висвячено</a:t>
            </a:r>
            <a:r>
              <a:rPr lang="uk-UA" sz="1800" dirty="0">
                <a:latin typeface="Times New Roman" panose="02020603050405020304" pitchFamily="18" charset="0"/>
                <a:cs typeface="Times New Roman" panose="02020603050405020304" pitchFamily="18" charset="0"/>
              </a:rPr>
              <a:t>. Тому це свято і по сьогодні є храмовим празником у селі Залужжя. </a:t>
            </a:r>
            <a:br>
              <a:rPr lang="ru-RU" sz="1800" dirty="0">
                <a:solidFill>
                  <a:schemeClr val="tx1"/>
                </a:solidFill>
                <a:latin typeface="Times New Roman" panose="02020603050405020304" pitchFamily="18" charset="0"/>
                <a:cs typeface="Times New Roman" panose="02020603050405020304" pitchFamily="18" charset="0"/>
              </a:rPr>
            </a:br>
            <a:br>
              <a:rPr lang="ru-RU" sz="1800" dirty="0">
                <a:latin typeface="Times New Roman" panose="02020603050405020304" pitchFamily="18" charset="0"/>
                <a:cs typeface="Times New Roman" panose="02020603050405020304" pitchFamily="18" charset="0"/>
              </a:rPr>
            </a:br>
            <a:br>
              <a:rPr lang="ru-RU" sz="2800" dirty="0"/>
            </a:br>
            <a:br>
              <a:rPr lang="ru-RU" sz="2800" dirty="0"/>
            </a:br>
            <a:br>
              <a:rPr lang="ru-RU" sz="2800" dirty="0"/>
            </a:br>
            <a:br>
              <a:rPr lang="ru-RU" sz="2800" dirty="0"/>
            </a:br>
            <a:endParaRPr lang="en-US" sz="2000" dirty="0"/>
          </a:p>
        </p:txBody>
      </p:sp>
      <p:pic>
        <p:nvPicPr>
          <p:cNvPr id="3" name="Рисунок 2">
            <a:extLst>
              <a:ext uri="{FF2B5EF4-FFF2-40B4-BE49-F238E27FC236}">
                <a16:creationId xmlns:a16="http://schemas.microsoft.com/office/drawing/2014/main" id="{619E4B4F-64D3-4377-F9D0-864EAFFE79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72816"/>
            <a:ext cx="4788024" cy="5085184"/>
          </a:xfrm>
          <a:prstGeom prst="rect">
            <a:avLst/>
          </a:prstGeom>
        </p:spPr>
      </p:pic>
      <p:pic>
        <p:nvPicPr>
          <p:cNvPr id="4" name="Рисунок 3">
            <a:extLst>
              <a:ext uri="{FF2B5EF4-FFF2-40B4-BE49-F238E27FC236}">
                <a16:creationId xmlns:a16="http://schemas.microsoft.com/office/drawing/2014/main" id="{D19988DB-9CA8-317A-B57D-4FE3EB29B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8024" y="1772815"/>
            <a:ext cx="4355977" cy="5085184"/>
          </a:xfrm>
          <a:prstGeom prst="rect">
            <a:avLst/>
          </a:prstGeom>
        </p:spPr>
      </p:pic>
    </p:spTree>
    <p:extLst>
      <p:ext uri="{BB962C8B-B14F-4D97-AF65-F5344CB8AC3E}">
        <p14:creationId xmlns:p14="http://schemas.microsoft.com/office/powerpoint/2010/main" val="266073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3" name="Рисунок 2">
            <a:extLst>
              <a:ext uri="{FF2B5EF4-FFF2-40B4-BE49-F238E27FC236}">
                <a16:creationId xmlns:a16="http://schemas.microsoft.com/office/drawing/2014/main" id="{50A6B1C1-089F-7C45-4465-F608DCC21C4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16200000">
            <a:off x="-1143000" y="1143000"/>
            <a:ext cx="6858000" cy="4572000"/>
          </a:xfrm>
          <a:prstGeom prst="rect">
            <a:avLst/>
          </a:prstGeom>
        </p:spPr>
      </p:pic>
      <p:sp>
        <p:nvSpPr>
          <p:cNvPr id="5" name="TextBox 4">
            <a:extLst>
              <a:ext uri="{FF2B5EF4-FFF2-40B4-BE49-F238E27FC236}">
                <a16:creationId xmlns:a16="http://schemas.microsoft.com/office/drawing/2014/main" id="{19AA8479-3E23-123B-6F04-125272406001}"/>
              </a:ext>
            </a:extLst>
          </p:cNvPr>
          <p:cNvSpPr txBox="1"/>
          <p:nvPr/>
        </p:nvSpPr>
        <p:spPr>
          <a:xfrm>
            <a:off x="4592082" y="1"/>
            <a:ext cx="4551918" cy="7017306"/>
          </a:xfrm>
          <a:prstGeom prst="rect">
            <a:avLst/>
          </a:prstGeom>
          <a:noFill/>
        </p:spPr>
        <p:txBody>
          <a:bodyPr wrap="square">
            <a:spAutoFit/>
          </a:bodyPr>
          <a:lstStyle/>
          <a:p>
            <a:pPr algn="just"/>
            <a:r>
              <a:rPr lang="uk-UA" dirty="0">
                <a:latin typeface="Times New Roman" panose="02020603050405020304" pitchFamily="18" charset="0"/>
                <a:cs typeface="Times New Roman" panose="02020603050405020304" pitchFamily="18" charset="0"/>
              </a:rPr>
              <a:t>До відкриття нової церкви сільський староста Василь </a:t>
            </a:r>
            <a:r>
              <a:rPr lang="uk-UA" dirty="0" err="1">
                <a:latin typeface="Times New Roman" panose="02020603050405020304" pitchFamily="18" charset="0"/>
                <a:cs typeface="Times New Roman" panose="02020603050405020304" pitchFamily="18" charset="0"/>
              </a:rPr>
              <a:t>Гомонай</a:t>
            </a:r>
            <a:r>
              <a:rPr lang="uk-UA" dirty="0">
                <a:latin typeface="Times New Roman" panose="02020603050405020304" pitchFamily="18" charset="0"/>
                <a:cs typeface="Times New Roman" panose="02020603050405020304" pitchFamily="18" charset="0"/>
              </a:rPr>
              <a:t> (Грицак), заздалегідь (1900 р.) привіз із Риму церковну реліквію – зразки гвіздків, якими був прибитий до хреста Ісус Христос. </a:t>
            </a:r>
            <a:r>
              <a:rPr lang="uk-UA" dirty="0" err="1">
                <a:latin typeface="Times New Roman" panose="02020603050405020304" pitchFamily="18" charset="0"/>
                <a:cs typeface="Times New Roman" panose="02020603050405020304" pitchFamily="18" charset="0"/>
              </a:rPr>
              <a:t>Арамійською</a:t>
            </a:r>
            <a:r>
              <a:rPr lang="uk-UA" dirty="0">
                <a:latin typeface="Times New Roman" panose="02020603050405020304" pitchFamily="18" charset="0"/>
                <a:cs typeface="Times New Roman" panose="02020603050405020304" pitchFamily="18" charset="0"/>
              </a:rPr>
              <a:t> мовою було написано</a:t>
            </a:r>
            <a:r>
              <a:rPr lang="en-US" dirty="0">
                <a:latin typeface="Times New Roman" panose="02020603050405020304" pitchFamily="18" charset="0"/>
                <a:cs typeface="Times New Roman" panose="02020603050405020304" pitchFamily="18" charset="0"/>
              </a:rPr>
              <a:t>: “</a:t>
            </a:r>
            <a:r>
              <a:rPr lang="uk-UA" dirty="0">
                <a:latin typeface="Times New Roman" panose="02020603050405020304" pitchFamily="18" charset="0"/>
                <a:cs typeface="Times New Roman" panose="02020603050405020304" pitchFamily="18" charset="0"/>
              </a:rPr>
              <a:t>Такими гвіздками Ісуса Христа </a:t>
            </a:r>
            <a:r>
              <a:rPr lang="uk-UA" dirty="0" err="1">
                <a:latin typeface="Times New Roman" panose="02020603050405020304" pitchFamily="18" charset="0"/>
                <a:cs typeface="Times New Roman" panose="02020603050405020304" pitchFamily="18" charset="0"/>
              </a:rPr>
              <a:t>жидове</a:t>
            </a:r>
            <a:r>
              <a:rPr lang="uk-UA" dirty="0">
                <a:latin typeface="Times New Roman" panose="02020603050405020304" pitchFamily="18" charset="0"/>
                <a:cs typeface="Times New Roman" panose="02020603050405020304" pitchFamily="18" charset="0"/>
              </a:rPr>
              <a:t> на хресті </a:t>
            </a:r>
            <a:r>
              <a:rPr lang="uk-UA" dirty="0" err="1">
                <a:latin typeface="Times New Roman" panose="02020603050405020304" pitchFamily="18" charset="0"/>
                <a:cs typeface="Times New Roman" panose="02020603050405020304" pitchFamily="18" charset="0"/>
              </a:rPr>
              <a:t>пригвоздили</a:t>
            </a:r>
            <a:r>
              <a:rPr lang="uk-UA" dirty="0">
                <a:latin typeface="Times New Roman" panose="02020603050405020304" pitchFamily="18" charset="0"/>
                <a:cs typeface="Times New Roman" panose="02020603050405020304" pitchFamily="18" charset="0"/>
              </a:rPr>
              <a:t> і таким надписом його вину вище Голови на хресті написали</a:t>
            </a:r>
            <a:r>
              <a:rPr lang="en-US" dirty="0">
                <a:latin typeface="Times New Roman" panose="02020603050405020304" pitchFamily="18" charset="0"/>
                <a:cs typeface="Times New Roman" panose="02020603050405020304" pitchFamily="18" charset="0"/>
              </a:rPr>
              <a:t>”</a:t>
            </a:r>
            <a:r>
              <a:rPr lang="uk-UA" dirty="0">
                <a:latin typeface="Times New Roman" panose="02020603050405020304" pitchFamily="18" charset="0"/>
                <a:cs typeface="Times New Roman" panose="02020603050405020304" pitchFamily="18" charset="0"/>
              </a:rPr>
              <a:t>. Переклад оригіналу учитель </a:t>
            </a:r>
            <a:r>
              <a:rPr lang="uk-UA" dirty="0" err="1">
                <a:latin typeface="Times New Roman" panose="02020603050405020304" pitchFamily="18" charset="0"/>
                <a:cs typeface="Times New Roman" panose="02020603050405020304" pitchFamily="18" charset="0"/>
              </a:rPr>
              <a:t>Малейко</a:t>
            </a:r>
            <a:r>
              <a:rPr lang="uk-UA" dirty="0">
                <a:latin typeface="Times New Roman" panose="02020603050405020304" pitchFamily="18" charset="0"/>
                <a:cs typeface="Times New Roman" panose="02020603050405020304" pitchFamily="18" charset="0"/>
              </a:rPr>
              <a:t> Василь подає так: “Тріумфальний образ животворящого хреста, нашого Господа Ісуса Христа, який нині у Римі біля монастиря </a:t>
            </a:r>
            <a:r>
              <a:rPr lang="uk-UA" dirty="0" err="1">
                <a:latin typeface="Times New Roman" panose="02020603050405020304" pitchFamily="18" charset="0"/>
                <a:cs typeface="Times New Roman" panose="02020603050405020304" pitchFamily="18" charset="0"/>
              </a:rPr>
              <a:t>Цістерцінів</a:t>
            </a:r>
            <a:r>
              <a:rPr lang="uk-UA" dirty="0">
                <a:latin typeface="Times New Roman" panose="02020603050405020304" pitchFamily="18" charset="0"/>
                <a:cs typeface="Times New Roman" panose="02020603050405020304" pitchFamily="18" charset="0"/>
              </a:rPr>
              <a:t>, між Базилікою святого хреста в Єрусалимі та між каплицею святих реліквій зображено, назви якої істина знаходження. Булла Папи </a:t>
            </a:r>
            <a:r>
              <a:rPr lang="uk-UA" dirty="0" err="1">
                <a:latin typeface="Times New Roman" panose="02020603050405020304" pitchFamily="18" charset="0"/>
                <a:cs typeface="Times New Roman" panose="02020603050405020304" pitchFamily="18" charset="0"/>
              </a:rPr>
              <a:t>Александра</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Пія</a:t>
            </a:r>
            <a:r>
              <a:rPr lang="uk-UA"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VI. </a:t>
            </a:r>
            <a:r>
              <a:rPr lang="uk-UA" dirty="0">
                <a:latin typeface="Times New Roman" panose="02020603050405020304" pitchFamily="18" charset="0"/>
                <a:cs typeface="Times New Roman" panose="02020603050405020304" pitchFamily="18" charset="0"/>
              </a:rPr>
              <a:t>Видана 29 липня 1496 року істинна доводиться. </a:t>
            </a:r>
          </a:p>
          <a:p>
            <a:pPr algn="just"/>
            <a:r>
              <a:rPr lang="uk-UA" dirty="0">
                <a:latin typeface="Times New Roman" panose="02020603050405020304" pitchFamily="18" charset="0"/>
                <a:cs typeface="Times New Roman" panose="02020603050405020304" pitchFamily="18" charset="0"/>
              </a:rPr>
              <a:t>В кінці додано: “</a:t>
            </a:r>
            <a:r>
              <a:rPr lang="uk-UA" dirty="0" err="1">
                <a:latin typeface="Times New Roman" panose="02020603050405020304" pitchFamily="18" charset="0"/>
                <a:cs typeface="Times New Roman" panose="02020603050405020304" pitchFamily="18" charset="0"/>
              </a:rPr>
              <a:t>Изь</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божой</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мілости</a:t>
            </a:r>
            <a:r>
              <a:rPr lang="uk-UA" dirty="0">
                <a:latin typeface="Times New Roman" panose="02020603050405020304" pitchFamily="18" charset="0"/>
                <a:cs typeface="Times New Roman" panose="02020603050405020304" pitchFamily="18" charset="0"/>
              </a:rPr>
              <a:t> сіє </a:t>
            </a:r>
            <a:r>
              <a:rPr lang="uk-UA" dirty="0" err="1">
                <a:latin typeface="Times New Roman" panose="02020603050405020304" pitchFamily="18" charset="0"/>
                <a:cs typeface="Times New Roman" panose="02020603050405020304" pitchFamily="18" charset="0"/>
              </a:rPr>
              <a:t>из</a:t>
            </a:r>
            <a:r>
              <a:rPr lang="uk-UA" dirty="0">
                <a:latin typeface="Times New Roman" panose="02020603050405020304" pitchFamily="18" charset="0"/>
                <a:cs typeface="Times New Roman" panose="02020603050405020304" pitchFamily="18" charset="0"/>
              </a:rPr>
              <a:t> Рима </a:t>
            </a:r>
            <a:r>
              <a:rPr lang="uk-UA" dirty="0" err="1">
                <a:latin typeface="Times New Roman" panose="02020603050405020304" pitchFamily="18" charset="0"/>
                <a:cs typeface="Times New Roman" panose="02020603050405020304" pitchFamily="18" charset="0"/>
              </a:rPr>
              <a:t>донесь</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Васілій</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Гомоннай</a:t>
            </a:r>
            <a:r>
              <a:rPr lang="uk-UA" dirty="0">
                <a:latin typeface="Times New Roman" panose="02020603050405020304" pitchFamily="18" charset="0"/>
                <a:cs typeface="Times New Roman" panose="02020603050405020304" pitchFamily="18" charset="0"/>
              </a:rPr>
              <a:t>, </a:t>
            </a:r>
            <a:r>
              <a:rPr lang="uk-UA" dirty="0" err="1">
                <a:latin typeface="Times New Roman" panose="02020603050405020304" pitchFamily="18" charset="0"/>
                <a:cs typeface="Times New Roman" panose="02020603050405020304" pitchFamily="18" charset="0"/>
              </a:rPr>
              <a:t>года</a:t>
            </a:r>
            <a:r>
              <a:rPr lang="uk-UA" dirty="0">
                <a:latin typeface="Times New Roman" panose="02020603050405020304" pitchFamily="18" charset="0"/>
                <a:cs typeface="Times New Roman" panose="02020603050405020304" pitchFamily="18" charset="0"/>
              </a:rPr>
              <a:t> святого </a:t>
            </a:r>
          </a:p>
          <a:p>
            <a:pPr algn="just"/>
            <a:r>
              <a:rPr lang="uk-UA" dirty="0">
                <a:latin typeface="Times New Roman" panose="02020603050405020304" pitchFamily="18" charset="0"/>
                <a:cs typeface="Times New Roman" panose="02020603050405020304" pitchFamily="18" charset="0"/>
              </a:rPr>
              <a:t>1900 міс. </a:t>
            </a:r>
            <a:r>
              <a:rPr lang="uk-UA" dirty="0" err="1">
                <a:latin typeface="Times New Roman" panose="02020603050405020304" pitchFamily="18" charset="0"/>
                <a:cs typeface="Times New Roman" panose="02020603050405020304" pitchFamily="18" charset="0"/>
              </a:rPr>
              <a:t>март</a:t>
            </a:r>
            <a:r>
              <a:rPr lang="uk-UA" dirty="0">
                <a:latin typeface="Times New Roman" panose="02020603050405020304" pitchFamily="18" charset="0"/>
                <a:cs typeface="Times New Roman" panose="02020603050405020304" pitchFamily="18" charset="0"/>
              </a:rPr>
              <a:t>”. Ця реліквія знаходиться на стіні в службовій кімнаті церкви у спеціальній рамі під склом. </a:t>
            </a:r>
          </a:p>
          <a:p>
            <a:pPr algn="just"/>
            <a:endParaRPr lang="ru-RU" dirty="0"/>
          </a:p>
        </p:txBody>
      </p:sp>
    </p:spTree>
    <p:extLst>
      <p:ext uri="{BB962C8B-B14F-4D97-AF65-F5344CB8AC3E}">
        <p14:creationId xmlns:p14="http://schemas.microsoft.com/office/powerpoint/2010/main" val="25011501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 y="836712"/>
            <a:ext cx="4499992" cy="1224136"/>
          </a:xfrm>
        </p:spPr>
        <p:txBody>
          <a:bodyPr>
            <a:noAutofit/>
          </a:bodyPr>
          <a:lstStyle/>
          <a:p>
            <a:pPr algn="just"/>
            <a:br>
              <a:rPr lang="ru-RU" sz="2800" dirty="0"/>
            </a:br>
            <a:br>
              <a:rPr lang="ru-RU" sz="2800" dirty="0"/>
            </a:br>
            <a:br>
              <a:rPr lang="ru-RU" sz="2800" dirty="0"/>
            </a:br>
            <a:r>
              <a:rPr lang="uk-UA" sz="1800" dirty="0">
                <a:solidFill>
                  <a:srgbClr val="000000"/>
                </a:solidFill>
                <a:effectLst/>
                <a:latin typeface="Times New Roman" panose="02020603050405020304" pitchFamily="18" charset="0"/>
                <a:ea typeface="Calibri" panose="020F0502020204030204" pitchFamily="34" charset="0"/>
              </a:rPr>
              <a:t>На </a:t>
            </a:r>
            <a:r>
              <a:rPr lang="uk-UA" sz="1800" dirty="0" err="1">
                <a:solidFill>
                  <a:srgbClr val="000000"/>
                </a:solidFill>
                <a:effectLst/>
                <a:latin typeface="Times New Roman" panose="02020603050405020304" pitchFamily="18" charset="0"/>
                <a:ea typeface="Calibri" panose="020F0502020204030204" pitchFamily="34" charset="0"/>
              </a:rPr>
              <a:t>подвірʼї</a:t>
            </a:r>
            <a:r>
              <a:rPr lang="uk-UA" sz="1800" dirty="0">
                <a:solidFill>
                  <a:srgbClr val="000000"/>
                </a:solidFill>
                <a:effectLst/>
                <a:latin typeface="Times New Roman" panose="02020603050405020304" pitchFamily="18" charset="0"/>
                <a:ea typeface="Calibri" panose="020F0502020204030204" pitchFamily="34" charset="0"/>
              </a:rPr>
              <a:t> церкви знаходиться усипальниця (крипта), в якій поховано           4 особи. Поховані були з роду священиків, бо тільки знатних людей і членів </a:t>
            </a:r>
            <a:r>
              <a:rPr lang="uk-UA" sz="1800" dirty="0" err="1">
                <a:solidFill>
                  <a:srgbClr val="000000"/>
                </a:solidFill>
                <a:effectLst/>
                <a:latin typeface="Times New Roman" panose="02020603050405020304" pitchFamily="18" charset="0"/>
                <a:ea typeface="Calibri" panose="020F0502020204030204" pitchFamily="34" charset="0"/>
              </a:rPr>
              <a:t>священичої</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сімʼї</a:t>
            </a:r>
            <a:r>
              <a:rPr lang="uk-UA" sz="1800" dirty="0">
                <a:solidFill>
                  <a:srgbClr val="000000"/>
                </a:solidFill>
                <a:effectLst/>
                <a:latin typeface="Times New Roman" panose="02020603050405020304" pitchFamily="18" charset="0"/>
                <a:ea typeface="Calibri" panose="020F0502020204030204" pitchFamily="34" charset="0"/>
              </a:rPr>
              <a:t> ховали біля церкви.                   В 1960 році в Залужжі побувала рідня похованих. Вони були дуже задоволені, що усипальниця їхніх рідних добре </a:t>
            </a:r>
            <a:r>
              <a:rPr lang="uk-UA" sz="1800" dirty="0" err="1">
                <a:solidFill>
                  <a:srgbClr val="000000"/>
                </a:solidFill>
                <a:effectLst/>
                <a:latin typeface="Times New Roman" panose="02020603050405020304" pitchFamily="18" charset="0"/>
                <a:ea typeface="Calibri" panose="020F0502020204030204" pitchFamily="34" charset="0"/>
              </a:rPr>
              <a:t>збереглась</a:t>
            </a:r>
            <a:r>
              <a:rPr lang="uk-UA" sz="1800" dirty="0">
                <a:solidFill>
                  <a:srgbClr val="000000"/>
                </a:solidFill>
                <a:latin typeface="Times New Roman" panose="02020603050405020304" pitchFamily="18" charset="0"/>
                <a:ea typeface="Calibri" panose="020F0502020204030204" pitchFamily="34" charset="0"/>
              </a:rPr>
              <a:t>.</a:t>
            </a:r>
            <a:r>
              <a:rPr lang="uk-UA" sz="1800" dirty="0">
                <a:solidFill>
                  <a:srgbClr val="000000"/>
                </a:solidFill>
                <a:effectLst/>
                <a:latin typeface="Times New Roman" panose="02020603050405020304" pitchFamily="18" charset="0"/>
                <a:ea typeface="Calibri" panose="020F0502020204030204" pitchFamily="34" charset="0"/>
              </a:rPr>
              <a:t>  </a:t>
            </a:r>
            <a:br>
              <a:rPr lang="ru-RU" sz="2800" dirty="0"/>
            </a:br>
            <a:br>
              <a:rPr lang="ru-RU" sz="2800" dirty="0"/>
            </a:br>
            <a:br>
              <a:rPr lang="ru-RU" sz="2800" dirty="0"/>
            </a:b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F3495F8A-4BFE-B009-FC47-5237CFDDB9F6}"/>
              </a:ext>
            </a:extLst>
          </p:cNvPr>
          <p:cNvPicPr>
            <a:picLocks noChangeAspect="1"/>
          </p:cNvPicPr>
          <p:nvPr/>
        </p:nvPicPr>
        <p:blipFill>
          <a:blip r:embed="rId2"/>
          <a:stretch>
            <a:fillRect/>
          </a:stretch>
        </p:blipFill>
        <p:spPr>
          <a:xfrm>
            <a:off x="0" y="2276872"/>
            <a:ext cx="4499992" cy="4581128"/>
          </a:xfrm>
          <a:prstGeom prst="rect">
            <a:avLst/>
          </a:prstGeom>
        </p:spPr>
      </p:pic>
      <p:pic>
        <p:nvPicPr>
          <p:cNvPr id="6" name="Рисунок 5">
            <a:extLst>
              <a:ext uri="{FF2B5EF4-FFF2-40B4-BE49-F238E27FC236}">
                <a16:creationId xmlns:a16="http://schemas.microsoft.com/office/drawing/2014/main" id="{9843C401-078E-468E-D38F-2A347904DAE5}"/>
              </a:ext>
            </a:extLst>
          </p:cNvPr>
          <p:cNvPicPr>
            <a:picLocks noChangeAspect="1"/>
          </p:cNvPicPr>
          <p:nvPr/>
        </p:nvPicPr>
        <p:blipFill>
          <a:blip r:embed="rId3"/>
          <a:stretch>
            <a:fillRect/>
          </a:stretch>
        </p:blipFill>
        <p:spPr>
          <a:xfrm>
            <a:off x="4499993" y="44624"/>
            <a:ext cx="4623926" cy="4032448"/>
          </a:xfrm>
          <a:prstGeom prst="rect">
            <a:avLst/>
          </a:prstGeom>
        </p:spPr>
      </p:pic>
      <p:sp>
        <p:nvSpPr>
          <p:cNvPr id="8" name="TextBox 7">
            <a:extLst>
              <a:ext uri="{FF2B5EF4-FFF2-40B4-BE49-F238E27FC236}">
                <a16:creationId xmlns:a16="http://schemas.microsoft.com/office/drawing/2014/main" id="{F93CCCF0-8B7A-B88C-7198-929463D9EF69}"/>
              </a:ext>
            </a:extLst>
          </p:cNvPr>
          <p:cNvSpPr txBox="1"/>
          <p:nvPr/>
        </p:nvSpPr>
        <p:spPr>
          <a:xfrm>
            <a:off x="4499992" y="4077072"/>
            <a:ext cx="4623926" cy="2862322"/>
          </a:xfrm>
          <a:prstGeom prst="rect">
            <a:avLst/>
          </a:prstGeom>
          <a:noFill/>
        </p:spPr>
        <p:txBody>
          <a:bodyPr wrap="square">
            <a:spAutoFit/>
          </a:bodyPr>
          <a:lstStyle/>
          <a:p>
            <a:pPr algn="just"/>
            <a:r>
              <a:rPr lang="uk-UA" sz="1800" dirty="0">
                <a:solidFill>
                  <a:srgbClr val="000000"/>
                </a:solidFill>
                <a:effectLst/>
                <a:latin typeface="Times New Roman" panose="02020603050405020304" pitchFamily="18" charset="0"/>
                <a:ea typeface="Calibri" panose="020F0502020204030204" pitchFamily="34" charset="0"/>
              </a:rPr>
              <a:t>На надгробному </a:t>
            </a:r>
            <a:r>
              <a:rPr lang="uk-UA" sz="1800" dirty="0" err="1">
                <a:solidFill>
                  <a:srgbClr val="000000"/>
                </a:solidFill>
                <a:effectLst/>
                <a:latin typeface="Times New Roman" panose="02020603050405020304" pitchFamily="18" charset="0"/>
                <a:ea typeface="Calibri" panose="020F0502020204030204" pitchFamily="34" charset="0"/>
              </a:rPr>
              <a:t>камені</a:t>
            </a:r>
            <a:r>
              <a:rPr lang="uk-UA" sz="1800" dirty="0">
                <a:solidFill>
                  <a:srgbClr val="000000"/>
                </a:solidFill>
                <a:effectLst/>
                <a:latin typeface="Times New Roman" panose="02020603050405020304" pitchFamily="18" charset="0"/>
                <a:ea typeface="Calibri" panose="020F0502020204030204" pitchFamily="34" charset="0"/>
              </a:rPr>
              <a:t> висічено такі слова: </a:t>
            </a:r>
            <a:r>
              <a:rPr lang="ru-RU" sz="1800" dirty="0">
                <a:solidFill>
                  <a:srgbClr val="000000"/>
                </a:solidFill>
                <a:effectLst/>
                <a:latin typeface="Times New Roman" panose="02020603050405020304" pitchFamily="18" charset="0"/>
                <a:ea typeface="Calibri" panose="020F0502020204030204" pitchFamily="34" charset="0"/>
              </a:rPr>
              <a:t>“</a:t>
            </a:r>
            <a:r>
              <a:rPr lang="uk-UA" sz="1800" dirty="0">
                <a:solidFill>
                  <a:srgbClr val="000000"/>
                </a:solidFill>
                <a:effectLst/>
                <a:latin typeface="Times New Roman" panose="02020603050405020304" pitchFamily="18" charset="0"/>
                <a:ea typeface="Calibri" panose="020F0502020204030204" pitchFamily="34" charset="0"/>
              </a:rPr>
              <a:t>Тут відпочивають: I.T.T. </a:t>
            </a:r>
            <a:r>
              <a:rPr lang="uk-UA" sz="1800" dirty="0" err="1">
                <a:solidFill>
                  <a:srgbClr val="000000"/>
                </a:solidFill>
                <a:effectLst/>
                <a:latin typeface="Times New Roman" panose="02020603050405020304" pitchFamily="18" charset="0"/>
                <a:ea typeface="Calibri" panose="020F0502020204030204" pitchFamily="34" charset="0"/>
              </a:rPr>
              <a:t>nyugodnak</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Йобчік</a:t>
            </a:r>
            <a:r>
              <a:rPr lang="uk-UA" sz="1800" dirty="0">
                <a:solidFill>
                  <a:srgbClr val="000000"/>
                </a:solidFill>
                <a:effectLst/>
                <a:latin typeface="Times New Roman" panose="02020603050405020304" pitchFamily="18" charset="0"/>
                <a:ea typeface="Calibri" panose="020F0502020204030204" pitchFamily="34" charset="0"/>
              </a:rPr>
              <a:t> Георгій + 1825 квітень 15-го </a:t>
            </a:r>
            <a:r>
              <a:rPr lang="uk-UA" sz="1800" dirty="0" err="1">
                <a:solidFill>
                  <a:srgbClr val="000000"/>
                </a:solidFill>
                <a:effectLst/>
                <a:latin typeface="Times New Roman" panose="02020603050405020304" pitchFamily="18" charset="0"/>
                <a:ea typeface="Calibri" panose="020F0502020204030204" pitchFamily="34" charset="0"/>
              </a:rPr>
              <a:t>Jobcsik</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Cyjörgy</a:t>
            </a:r>
            <a:r>
              <a:rPr lang="uk-UA" sz="1800" dirty="0">
                <a:solidFill>
                  <a:srgbClr val="000000"/>
                </a:solidFill>
                <a:effectLst/>
                <a:latin typeface="Times New Roman" panose="02020603050405020304" pitchFamily="18" charset="0"/>
                <a:ea typeface="Calibri" panose="020F0502020204030204" pitchFamily="34" charset="0"/>
              </a:rPr>
              <a:t> + 1825 </a:t>
            </a:r>
            <a:r>
              <a:rPr lang="uk-UA" sz="1800" dirty="0" err="1">
                <a:solidFill>
                  <a:srgbClr val="000000"/>
                </a:solidFill>
                <a:effectLst/>
                <a:latin typeface="Times New Roman" panose="02020603050405020304" pitchFamily="18" charset="0"/>
                <a:ea typeface="Calibri" panose="020F0502020204030204" pitchFamily="34" charset="0"/>
              </a:rPr>
              <a:t>aprilis</a:t>
            </a:r>
            <a:r>
              <a:rPr lang="uk-UA" sz="1800" dirty="0">
                <a:solidFill>
                  <a:srgbClr val="000000"/>
                </a:solidFill>
                <a:effectLst/>
                <a:latin typeface="Times New Roman" panose="02020603050405020304" pitchFamily="18" charset="0"/>
                <a:ea typeface="Calibri" panose="020F0502020204030204" pitchFamily="34" charset="0"/>
              </a:rPr>
              <a:t> 15-én. </a:t>
            </a:r>
            <a:r>
              <a:rPr lang="uk-UA" sz="1800" dirty="0" err="1">
                <a:solidFill>
                  <a:srgbClr val="000000"/>
                </a:solidFill>
                <a:effectLst/>
                <a:latin typeface="Times New Roman" panose="02020603050405020304" pitchFamily="18" charset="0"/>
                <a:ea typeface="Calibri" panose="020F0502020204030204" pitchFamily="34" charset="0"/>
              </a:rPr>
              <a:t>Супруга</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Тернеї</a:t>
            </a:r>
            <a:r>
              <a:rPr lang="uk-UA" sz="1800" dirty="0">
                <a:solidFill>
                  <a:srgbClr val="000000"/>
                </a:solidFill>
                <a:effectLst/>
                <a:latin typeface="Times New Roman" panose="02020603050405020304" pitchFamily="18" charset="0"/>
                <a:ea typeface="Calibri" panose="020F0502020204030204" pitchFamily="34" charset="0"/>
              </a:rPr>
              <a:t> Клара + 1845 березня 16-го </a:t>
            </a:r>
            <a:r>
              <a:rPr lang="uk-UA" sz="1800" dirty="0" err="1">
                <a:solidFill>
                  <a:srgbClr val="000000"/>
                </a:solidFill>
                <a:effectLst/>
                <a:latin typeface="Times New Roman" panose="02020603050405020304" pitchFamily="18" charset="0"/>
                <a:ea typeface="Calibri" panose="020F0502020204030204" pitchFamily="34" charset="0"/>
              </a:rPr>
              <a:t>cs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neje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Terney</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Klára</a:t>
            </a:r>
            <a:r>
              <a:rPr lang="uk-UA" sz="1800" dirty="0">
                <a:solidFill>
                  <a:srgbClr val="000000"/>
                </a:solidFill>
                <a:effectLst/>
                <a:latin typeface="Times New Roman" panose="02020603050405020304" pitchFamily="18" charset="0"/>
                <a:ea typeface="Calibri" panose="020F0502020204030204" pitchFamily="34" charset="0"/>
              </a:rPr>
              <a:t> + 1845 </a:t>
            </a:r>
            <a:r>
              <a:rPr lang="uk-UA" sz="1800" dirty="0" err="1">
                <a:solidFill>
                  <a:srgbClr val="000000"/>
                </a:solidFill>
                <a:effectLst/>
                <a:latin typeface="Times New Roman" panose="02020603050405020304" pitchFamily="18" charset="0"/>
                <a:ea typeface="Calibri" panose="020F0502020204030204" pitchFamily="34" charset="0"/>
              </a:rPr>
              <a:t>március</a:t>
            </a:r>
            <a:r>
              <a:rPr lang="uk-UA" sz="1800" dirty="0">
                <a:solidFill>
                  <a:srgbClr val="000000"/>
                </a:solidFill>
                <a:effectLst/>
                <a:latin typeface="Times New Roman" panose="02020603050405020304" pitchFamily="18" charset="0"/>
                <a:ea typeface="Calibri" panose="020F0502020204030204" pitchFamily="34" charset="0"/>
              </a:rPr>
              <a:t> 16-én. </a:t>
            </a:r>
            <a:r>
              <a:rPr lang="uk-UA" sz="1800" dirty="0" err="1">
                <a:solidFill>
                  <a:srgbClr val="000000"/>
                </a:solidFill>
                <a:effectLst/>
                <a:latin typeface="Times New Roman" panose="02020603050405020304" pitchFamily="18" charset="0"/>
                <a:ea typeface="Calibri" panose="020F0502020204030204" pitchFamily="34" charset="0"/>
              </a:rPr>
              <a:t>Йобчік</a:t>
            </a:r>
            <a:r>
              <a:rPr lang="uk-UA" sz="1800" dirty="0">
                <a:solidFill>
                  <a:srgbClr val="000000"/>
                </a:solidFill>
                <a:effectLst/>
                <a:latin typeface="Times New Roman" panose="02020603050405020304" pitchFamily="18" charset="0"/>
                <a:ea typeface="Calibri" panose="020F0502020204030204" pitchFamily="34" charset="0"/>
              </a:rPr>
              <a:t> Федір + 1873 січня 24-го </a:t>
            </a:r>
            <a:r>
              <a:rPr lang="uk-UA" sz="1800" dirty="0" err="1">
                <a:solidFill>
                  <a:srgbClr val="000000"/>
                </a:solidFill>
                <a:effectLst/>
                <a:latin typeface="Times New Roman" panose="02020603050405020304" pitchFamily="18" charset="0"/>
                <a:ea typeface="Calibri" panose="020F0502020204030204" pitchFamily="34" charset="0"/>
              </a:rPr>
              <a:t>Jobcsik</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Ferenc</a:t>
            </a:r>
            <a:r>
              <a:rPr lang="uk-UA" sz="1800" dirty="0">
                <a:solidFill>
                  <a:srgbClr val="000000"/>
                </a:solidFill>
                <a:effectLst/>
                <a:latin typeface="Times New Roman" panose="02020603050405020304" pitchFamily="18" charset="0"/>
                <a:ea typeface="Calibri" panose="020F0502020204030204" pitchFamily="34" charset="0"/>
              </a:rPr>
              <a:t> + 1873 </a:t>
            </a:r>
            <a:r>
              <a:rPr lang="uk-UA" sz="1800" dirty="0" err="1">
                <a:solidFill>
                  <a:srgbClr val="000000"/>
                </a:solidFill>
                <a:effectLst/>
                <a:latin typeface="Times New Roman" panose="02020603050405020304" pitchFamily="18" charset="0"/>
                <a:ea typeface="Calibri" panose="020F0502020204030204" pitchFamily="34" charset="0"/>
              </a:rPr>
              <a:t>januar</a:t>
            </a:r>
            <a:r>
              <a:rPr lang="uk-UA" sz="1800" dirty="0">
                <a:solidFill>
                  <a:srgbClr val="000000"/>
                </a:solidFill>
                <a:effectLst/>
                <a:latin typeface="Times New Roman" panose="02020603050405020304" pitchFamily="18" charset="0"/>
                <a:ea typeface="Calibri" panose="020F0502020204030204" pitchFamily="34" charset="0"/>
              </a:rPr>
              <a:t> 24-én. </a:t>
            </a:r>
            <a:r>
              <a:rPr lang="uk-UA" sz="1800" dirty="0" err="1">
                <a:solidFill>
                  <a:srgbClr val="000000"/>
                </a:solidFill>
                <a:effectLst/>
                <a:latin typeface="Times New Roman" panose="02020603050405020304" pitchFamily="18" charset="0"/>
                <a:ea typeface="Calibri" panose="020F0502020204030204" pitchFamily="34" charset="0"/>
              </a:rPr>
              <a:t>Супруга</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Бовдіч</a:t>
            </a:r>
            <a:r>
              <a:rPr lang="uk-UA" sz="1800" dirty="0">
                <a:solidFill>
                  <a:srgbClr val="000000"/>
                </a:solidFill>
                <a:effectLst/>
                <a:latin typeface="Times New Roman" panose="02020603050405020304" pitchFamily="18" charset="0"/>
                <a:ea typeface="Calibri" panose="020F0502020204030204" pitchFamily="34" charset="0"/>
              </a:rPr>
              <a:t> Людмила + 1847 березня 20-го </a:t>
            </a:r>
            <a:r>
              <a:rPr lang="uk-UA" sz="1800" dirty="0" err="1">
                <a:solidFill>
                  <a:srgbClr val="000000"/>
                </a:solidFill>
                <a:effectLst/>
                <a:latin typeface="Times New Roman" panose="02020603050405020304" pitchFamily="18" charset="0"/>
                <a:ea typeface="Calibri" panose="020F0502020204030204" pitchFamily="34" charset="0"/>
              </a:rPr>
              <a:t>cs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neje</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Boudics</a:t>
            </a:r>
            <a:r>
              <a:rPr lang="uk-UA" sz="1800" dirty="0">
                <a:solidFill>
                  <a:srgbClr val="000000"/>
                </a:solidFill>
                <a:effectLst/>
                <a:latin typeface="Times New Roman" panose="02020603050405020304" pitchFamily="18" charset="0"/>
                <a:ea typeface="Calibri" panose="020F0502020204030204" pitchFamily="34" charset="0"/>
              </a:rPr>
              <a:t> </a:t>
            </a:r>
            <a:r>
              <a:rPr lang="uk-UA" sz="1800" dirty="0" err="1">
                <a:solidFill>
                  <a:srgbClr val="000000"/>
                </a:solidFill>
                <a:effectLst/>
                <a:latin typeface="Times New Roman" panose="02020603050405020304" pitchFamily="18" charset="0"/>
                <a:ea typeface="Calibri" panose="020F0502020204030204" pitchFamily="34" charset="0"/>
              </a:rPr>
              <a:t>Ludmila</a:t>
            </a:r>
            <a:r>
              <a:rPr lang="uk-UA" sz="1800" dirty="0">
                <a:solidFill>
                  <a:srgbClr val="000000"/>
                </a:solidFill>
                <a:effectLst/>
                <a:latin typeface="Times New Roman" panose="02020603050405020304" pitchFamily="18" charset="0"/>
                <a:ea typeface="Calibri" panose="020F0502020204030204" pitchFamily="34" charset="0"/>
              </a:rPr>
              <a:t> + 1847 </a:t>
            </a:r>
            <a:r>
              <a:rPr lang="uk-UA" sz="1800" dirty="0" err="1">
                <a:solidFill>
                  <a:srgbClr val="000000"/>
                </a:solidFill>
                <a:effectLst/>
                <a:latin typeface="Times New Roman" panose="02020603050405020304" pitchFamily="18" charset="0"/>
                <a:ea typeface="Calibri" panose="020F0502020204030204" pitchFamily="34" charset="0"/>
              </a:rPr>
              <a:t>március</a:t>
            </a:r>
            <a:r>
              <a:rPr lang="uk-UA" sz="1800" dirty="0">
                <a:solidFill>
                  <a:srgbClr val="000000"/>
                </a:solidFill>
                <a:effectLst/>
                <a:latin typeface="Times New Roman" panose="02020603050405020304" pitchFamily="18" charset="0"/>
                <a:ea typeface="Calibri" panose="020F0502020204030204" pitchFamily="34" charset="0"/>
              </a:rPr>
              <a:t> 20-én. Хай земля їм буде пухом</a:t>
            </a:r>
            <a:r>
              <a:rPr lang="ru-RU" sz="1800" dirty="0">
                <a:solidFill>
                  <a:srgbClr val="000000"/>
                </a:solidFill>
                <a:effectLst/>
                <a:latin typeface="Times New Roman" panose="02020603050405020304" pitchFamily="18" charset="0"/>
                <a:ea typeface="Calibri" panose="020F0502020204030204" pitchFamily="34" charset="0"/>
              </a:rPr>
              <a:t>”. </a:t>
            </a:r>
            <a:endParaRPr lang="ru-RU" dirty="0"/>
          </a:p>
        </p:txBody>
      </p:sp>
    </p:spTree>
    <p:extLst>
      <p:ext uri="{BB962C8B-B14F-4D97-AF65-F5344CB8AC3E}">
        <p14:creationId xmlns:p14="http://schemas.microsoft.com/office/powerpoint/2010/main" val="35907176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pic>
        <p:nvPicPr>
          <p:cNvPr id="4" name="Рисунок 3">
            <a:extLst>
              <a:ext uri="{FF2B5EF4-FFF2-40B4-BE49-F238E27FC236}">
                <a16:creationId xmlns:a16="http://schemas.microsoft.com/office/drawing/2014/main" id="{02EA834B-3609-3DF3-67E6-F8173C763FEB}"/>
              </a:ext>
            </a:extLst>
          </p:cNvPr>
          <p:cNvPicPr>
            <a:picLocks noChangeAspect="1"/>
          </p:cNvPicPr>
          <p:nvPr/>
        </p:nvPicPr>
        <p:blipFill>
          <a:blip r:embed="rId2"/>
          <a:stretch>
            <a:fillRect/>
          </a:stretch>
        </p:blipFill>
        <p:spPr>
          <a:xfrm>
            <a:off x="1" y="0"/>
            <a:ext cx="5580112" cy="4797150"/>
          </a:xfrm>
          <a:prstGeom prst="rect">
            <a:avLst/>
          </a:prstGeom>
        </p:spPr>
      </p:pic>
      <p:sp>
        <p:nvSpPr>
          <p:cNvPr id="6" name="TextBox 5">
            <a:extLst>
              <a:ext uri="{FF2B5EF4-FFF2-40B4-BE49-F238E27FC236}">
                <a16:creationId xmlns:a16="http://schemas.microsoft.com/office/drawing/2014/main" id="{8049785E-8821-6DAB-4DFF-221892A2F4F0}"/>
              </a:ext>
            </a:extLst>
          </p:cNvPr>
          <p:cNvSpPr txBox="1"/>
          <p:nvPr/>
        </p:nvSpPr>
        <p:spPr>
          <a:xfrm>
            <a:off x="5580112" y="-27384"/>
            <a:ext cx="3543806" cy="6740307"/>
          </a:xfrm>
          <a:prstGeom prst="rect">
            <a:avLst/>
          </a:prstGeom>
          <a:noFill/>
        </p:spPr>
        <p:txBody>
          <a:bodyPr wrap="square">
            <a:spAutoFit/>
          </a:bodyPr>
          <a:lstStyle/>
          <a:p>
            <a:pPr algn="just"/>
            <a:r>
              <a:rPr lang="ru-RU" dirty="0">
                <a:latin typeface="Times New Roman" panose="02020603050405020304" pitchFamily="18" charset="0"/>
                <a:cs typeface="Times New Roman" panose="02020603050405020304" pitchFamily="18" charset="0"/>
              </a:rPr>
              <a:t>Кажуть, що </a:t>
            </a:r>
            <a:r>
              <a:rPr lang="ru-RU" dirty="0" err="1">
                <a:latin typeface="Times New Roman" panose="02020603050405020304" pitchFamily="18" charset="0"/>
                <a:cs typeface="Times New Roman" panose="02020603050405020304" pitchFamily="18" charset="0"/>
              </a:rPr>
              <a:t>окрема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дзвіниця</a:t>
            </a:r>
            <a:r>
              <a:rPr lang="ru-RU" dirty="0">
                <a:latin typeface="Times New Roman" panose="02020603050405020304" pitchFamily="18" charset="0"/>
                <a:cs typeface="Times New Roman" panose="02020603050405020304" pitchFamily="18" charset="0"/>
              </a:rPr>
              <a:t> стояла </a:t>
            </a:r>
            <a:r>
              <a:rPr lang="ru-RU" dirty="0" err="1">
                <a:latin typeface="Times New Roman" panose="02020603050405020304" pitchFamily="18" charset="0"/>
                <a:cs typeface="Times New Roman" panose="02020603050405020304" pitchFamily="18" charset="0"/>
              </a:rPr>
              <a:t>біля</a:t>
            </a:r>
            <a:r>
              <a:rPr lang="ru-RU" dirty="0">
                <a:latin typeface="Times New Roman" panose="02020603050405020304" pitchFamily="18" charset="0"/>
                <a:cs typeface="Times New Roman" panose="02020603050405020304" pitchFamily="18" charset="0"/>
              </a:rPr>
              <a:t> дороги </a:t>
            </a:r>
            <a:r>
              <a:rPr lang="ru-RU" dirty="0" err="1">
                <a:latin typeface="Times New Roman" panose="02020603050405020304" pitchFamily="18" charset="0"/>
                <a:cs typeface="Times New Roman" panose="02020603050405020304" pitchFamily="18" charset="0"/>
              </a:rPr>
              <a:t>вже</a:t>
            </a:r>
            <a:r>
              <a:rPr lang="ru-RU" dirty="0">
                <a:latin typeface="Times New Roman" panose="02020603050405020304" pitchFamily="18" charset="0"/>
                <a:cs typeface="Times New Roman" panose="02020603050405020304" pitchFamily="18" charset="0"/>
              </a:rPr>
              <a:t> на початку </a:t>
            </a:r>
            <a:r>
              <a:rPr lang="en-US" dirty="0">
                <a:latin typeface="Times New Roman" panose="02020603050405020304" pitchFamily="18" charset="0"/>
                <a:cs typeface="Times New Roman" panose="02020603050405020304" pitchFamily="18" charset="0"/>
              </a:rPr>
              <a:t>XX </a:t>
            </a:r>
            <a:r>
              <a:rPr lang="ru-RU" dirty="0" err="1">
                <a:latin typeface="Times New Roman" panose="02020603050405020304" pitchFamily="18" charset="0"/>
                <a:cs typeface="Times New Roman" panose="02020603050405020304" pitchFamily="18" charset="0"/>
              </a:rPr>
              <a:t>століття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Теперішню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дерев’яну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каркасну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дзвіницю</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збудували</a:t>
            </a:r>
            <a:r>
              <a:rPr lang="ru-RU" dirty="0">
                <a:latin typeface="Times New Roman" panose="02020603050405020304" pitchFamily="18" charset="0"/>
                <a:cs typeface="Times New Roman" panose="02020603050405020304" pitchFamily="18" charset="0"/>
              </a:rPr>
              <a:t> для </a:t>
            </a:r>
            <a:r>
              <a:rPr lang="ru-RU" dirty="0" err="1">
                <a:latin typeface="Times New Roman" panose="02020603050405020304" pitchFamily="18" charset="0"/>
                <a:cs typeface="Times New Roman" panose="02020603050405020304" pitchFamily="18" charset="0"/>
              </a:rPr>
              <a:t>дзвонів</a:t>
            </a:r>
            <a:r>
              <a:rPr lang="ru-RU" dirty="0">
                <a:latin typeface="Times New Roman" panose="02020603050405020304" pitchFamily="18" charset="0"/>
                <a:cs typeface="Times New Roman" panose="02020603050405020304" pitchFamily="18" charset="0"/>
              </a:rPr>
              <a:t>, а </a:t>
            </a:r>
            <a:r>
              <a:rPr lang="ru-RU" dirty="0" err="1">
                <a:latin typeface="Times New Roman" panose="02020603050405020304" pitchFamily="18" charset="0"/>
                <a:cs typeface="Times New Roman" panose="02020603050405020304" pitchFamily="18" charset="0"/>
              </a:rPr>
              <a:t>потім</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перебудовано</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дзвіницю</a:t>
            </a:r>
            <a:r>
              <a:rPr lang="ru-RU" dirty="0">
                <a:latin typeface="Times New Roman" panose="02020603050405020304" pitchFamily="18" charset="0"/>
                <a:cs typeface="Times New Roman" panose="02020603050405020304" pitchFamily="18" charset="0"/>
              </a:rPr>
              <a:t> і перенесено з </a:t>
            </a:r>
            <a:r>
              <a:rPr lang="ru-RU" dirty="0" err="1">
                <a:latin typeface="Times New Roman" panose="02020603050405020304" pitchFamily="18" charset="0"/>
                <a:cs typeface="Times New Roman" panose="02020603050405020304" pitchFamily="18" charset="0"/>
              </a:rPr>
              <a:t>північного</a:t>
            </a:r>
            <a:r>
              <a:rPr lang="ru-RU" dirty="0">
                <a:latin typeface="Times New Roman" panose="02020603050405020304" pitchFamily="18" charset="0"/>
                <a:cs typeface="Times New Roman" panose="02020603050405020304" pitchFamily="18" charset="0"/>
              </a:rPr>
              <a:t> боку на </a:t>
            </a:r>
            <a:r>
              <a:rPr lang="ru-RU" dirty="0" err="1">
                <a:latin typeface="Times New Roman" panose="02020603050405020304" pitchFamily="18" charset="0"/>
                <a:cs typeface="Times New Roman" panose="02020603050405020304" pitchFamily="18" charset="0"/>
              </a:rPr>
              <a:t>східний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бік</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від</a:t>
            </a:r>
            <a:r>
              <a:rPr lang="ru-RU" dirty="0">
                <a:latin typeface="Times New Roman" panose="02020603050405020304" pitchFamily="18" charset="0"/>
                <a:cs typeface="Times New Roman" panose="02020603050405020304" pitchFamily="18" charset="0"/>
              </a:rPr>
              <a:t> входу. </a:t>
            </a:r>
            <a:r>
              <a:rPr lang="ru-RU" dirty="0" err="1">
                <a:latin typeface="Times New Roman" panose="02020603050405020304" pitchFamily="18" charset="0"/>
                <a:cs typeface="Times New Roman" panose="02020603050405020304" pitchFamily="18" charset="0"/>
              </a:rPr>
              <a:t>Дзвони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виготовлені</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різні</a:t>
            </a:r>
            <a:r>
              <a:rPr lang="ru-RU" dirty="0">
                <a:latin typeface="Times New Roman" panose="02020603050405020304" pitchFamily="18" charset="0"/>
                <a:cs typeface="Times New Roman" panose="02020603050405020304" pitchFamily="18" charset="0"/>
              </a:rPr>
              <a:t> роки, </a:t>
            </a:r>
            <a:r>
              <a:rPr lang="ru-RU" dirty="0" err="1">
                <a:latin typeface="Times New Roman" panose="02020603050405020304" pitchFamily="18" charset="0"/>
                <a:cs typeface="Times New Roman" panose="02020603050405020304" pitchFamily="18" charset="0"/>
              </a:rPr>
              <a:t>зокрема</a:t>
            </a:r>
            <a:r>
              <a:rPr lang="ru-RU" dirty="0">
                <a:latin typeface="Times New Roman" panose="02020603050405020304" pitchFamily="18" charset="0"/>
                <a:cs typeface="Times New Roman" panose="02020603050405020304" pitchFamily="18" charset="0"/>
              </a:rPr>
              <a:t>: великий </a:t>
            </a:r>
            <a:r>
              <a:rPr lang="ru-RU" dirty="0" err="1">
                <a:latin typeface="Times New Roman" panose="02020603050405020304" pitchFamily="18" charset="0"/>
                <a:cs typeface="Times New Roman" panose="02020603050405020304" pitchFamily="18" charset="0"/>
              </a:rPr>
              <a:t>зроблений</a:t>
            </a:r>
            <a:r>
              <a:rPr lang="ru-RU" dirty="0">
                <a:latin typeface="Times New Roman" panose="02020603050405020304" pitchFamily="18" charset="0"/>
                <a:cs typeface="Times New Roman" panose="02020603050405020304" pitchFamily="18" charset="0"/>
              </a:rPr>
              <a:t> 1925 року на </a:t>
            </a:r>
            <a:r>
              <a:rPr lang="ru-RU" dirty="0" err="1">
                <a:latin typeface="Times New Roman" panose="02020603050405020304" pitchFamily="18" charset="0"/>
                <a:cs typeface="Times New Roman" panose="02020603050405020304" pitchFamily="18" charset="0"/>
              </a:rPr>
              <a:t>доброчинне</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пожертвування</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громади</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Залужжя</a:t>
            </a:r>
            <a:r>
              <a:rPr lang="ru-RU" dirty="0">
                <a:latin typeface="Times New Roman" panose="02020603050405020304" pitchFamily="18" charset="0"/>
                <a:cs typeface="Times New Roman" panose="02020603050405020304" pitchFamily="18" charset="0"/>
              </a:rPr>
              <a:t> фабрикою </a:t>
            </a:r>
            <a:r>
              <a:rPr lang="ru-RU" dirty="0" err="1">
                <a:latin typeface="Times New Roman" panose="02020603050405020304" pitchFamily="18" charset="0"/>
                <a:cs typeface="Times New Roman" panose="02020603050405020304" pitchFamily="18" charset="0"/>
              </a:rPr>
              <a:t>дзвонів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Акорд</a:t>
            </a:r>
            <a:r>
              <a:rPr lang="ru-RU" dirty="0">
                <a:latin typeface="Times New Roman" panose="02020603050405020304" pitchFamily="18" charset="0"/>
                <a:cs typeface="Times New Roman" panose="02020603050405020304" pitchFamily="18" charset="0"/>
              </a:rPr>
              <a:t>» м. Ужгород; </a:t>
            </a:r>
            <a:r>
              <a:rPr lang="ru-RU" dirty="0" err="1">
                <a:latin typeface="Times New Roman" panose="02020603050405020304" pitchFamily="18" charset="0"/>
                <a:cs typeface="Times New Roman" panose="02020603050405020304" pitchFamily="18" charset="0"/>
              </a:rPr>
              <a:t>середній</a:t>
            </a:r>
            <a:r>
              <a:rPr lang="ru-RU" dirty="0">
                <a:latin typeface="Times New Roman" panose="02020603050405020304" pitchFamily="18" charset="0"/>
                <a:cs typeface="Times New Roman" panose="02020603050405020304" pitchFamily="18" charset="0"/>
              </a:rPr>
              <a:t> в 1921 </a:t>
            </a:r>
            <a:r>
              <a:rPr lang="ru-RU" dirty="0" err="1">
                <a:latin typeface="Times New Roman" panose="02020603050405020304" pitchFamily="18" charset="0"/>
                <a:cs typeface="Times New Roman" panose="02020603050405020304" pitchFamily="18" charset="0"/>
              </a:rPr>
              <a:t>році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зроблений</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Словаччині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фірмою</a:t>
            </a:r>
            <a:r>
              <a:rPr lang="ru-RU" dirty="0">
                <a:latin typeface="Times New Roman" panose="02020603050405020304" pitchFamily="18" charset="0"/>
                <a:cs typeface="Times New Roman" panose="02020603050405020304" pitchFamily="18" charset="0"/>
              </a:rPr>
              <a:t> «Октав </a:t>
            </a:r>
            <a:r>
              <a:rPr lang="ru-RU" dirty="0" err="1">
                <a:latin typeface="Times New Roman" panose="02020603050405020304" pitchFamily="18" charset="0"/>
                <a:cs typeface="Times New Roman" panose="02020603050405020304" pitchFamily="18" charset="0"/>
              </a:rPr>
              <a:t>Вінер</a:t>
            </a:r>
            <a:r>
              <a:rPr lang="ru-RU" dirty="0">
                <a:latin typeface="Times New Roman" panose="02020603050405020304" pitchFamily="18" charset="0"/>
                <a:cs typeface="Times New Roman" panose="02020603050405020304" pitchFamily="18" charset="0"/>
              </a:rPr>
              <a:t>» вагою 460 кг.; </a:t>
            </a:r>
            <a:r>
              <a:rPr lang="ru-RU" dirty="0" err="1">
                <a:latin typeface="Times New Roman" panose="02020603050405020304" pitchFamily="18" charset="0"/>
                <a:cs typeface="Times New Roman" panose="02020603050405020304" pitchFamily="18" charset="0"/>
              </a:rPr>
              <a:t>малий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дзвін</a:t>
            </a:r>
            <a:r>
              <a:rPr lang="ru-RU" dirty="0">
                <a:latin typeface="Times New Roman" panose="02020603050405020304" pitchFamily="18" charset="0"/>
                <a:cs typeface="Times New Roman" panose="02020603050405020304" pitchFamily="18" charset="0"/>
              </a:rPr>
              <a:t> - робота Ф. </a:t>
            </a:r>
            <a:r>
              <a:rPr lang="ru-RU" dirty="0" err="1">
                <a:latin typeface="Times New Roman" panose="02020603050405020304" pitchFamily="18" charset="0"/>
                <a:cs typeface="Times New Roman" panose="02020603050405020304" pitchFamily="18" charset="0"/>
              </a:rPr>
              <a:t>Еґрі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був</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обміняний</a:t>
            </a:r>
            <a:r>
              <a:rPr lang="ru-RU" dirty="0">
                <a:latin typeface="Times New Roman" panose="02020603050405020304" pitchFamily="18" charset="0"/>
                <a:cs typeface="Times New Roman" panose="02020603050405020304" pitchFamily="18" charset="0"/>
              </a:rPr>
              <a:t> у с. </a:t>
            </a:r>
            <a:r>
              <a:rPr lang="ru-RU" dirty="0" err="1">
                <a:latin typeface="Times New Roman" panose="02020603050405020304" pitchFamily="18" charset="0"/>
                <a:cs typeface="Times New Roman" panose="02020603050405020304" pitchFamily="18" charset="0"/>
              </a:rPr>
              <a:t>Березинка</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Мукачівського</a:t>
            </a:r>
            <a:r>
              <a:rPr lang="ru-RU" dirty="0">
                <a:latin typeface="Times New Roman" panose="02020603050405020304" pitchFamily="18" charset="0"/>
                <a:cs typeface="Times New Roman" panose="02020603050405020304" pitchFamily="18" charset="0"/>
              </a:rPr>
              <a:t> району на </a:t>
            </a:r>
            <a:r>
              <a:rPr lang="ru-RU" dirty="0" err="1">
                <a:latin typeface="Times New Roman" panose="02020603050405020304" pitchFamily="18" charset="0"/>
                <a:cs typeface="Times New Roman" panose="02020603050405020304" pitchFamily="18" charset="0"/>
              </a:rPr>
              <a:t>пошкоджений</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дзвін</a:t>
            </a:r>
            <a:r>
              <a:rPr lang="ru-RU" dirty="0">
                <a:latin typeface="Times New Roman" panose="02020603050405020304" pitchFamily="18" charset="0"/>
                <a:cs typeface="Times New Roman" panose="02020603050405020304" pitchFamily="18" charset="0"/>
              </a:rPr>
              <a:t> в </a:t>
            </a:r>
            <a:r>
              <a:rPr lang="ru-RU" dirty="0" err="1">
                <a:latin typeface="Times New Roman" panose="02020603050405020304" pitchFamily="18" charset="0"/>
                <a:cs typeface="Times New Roman" panose="02020603050405020304" pitchFamily="18" charset="0"/>
              </a:rPr>
              <a:t>селі</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Залужжі</a:t>
            </a:r>
            <a:r>
              <a:rPr lang="ru-RU" dirty="0">
                <a:latin typeface="Times New Roman" panose="02020603050405020304" pitchFamily="18" charset="0"/>
                <a:cs typeface="Times New Roman" panose="02020603050405020304" pitchFamily="18" charset="0"/>
              </a:rPr>
              <a:t> у </a:t>
            </a:r>
            <a:r>
              <a:rPr lang="ru-RU" dirty="0" err="1">
                <a:latin typeface="Times New Roman" panose="02020603050405020304" pitchFamily="18" charset="0"/>
                <a:cs typeface="Times New Roman" panose="02020603050405020304" pitchFamily="18" charset="0"/>
              </a:rPr>
              <a:t>звʼязку</a:t>
            </a:r>
            <a:r>
              <a:rPr lang="ru-RU" dirty="0">
                <a:latin typeface="Times New Roman" panose="02020603050405020304" pitchFamily="18" charset="0"/>
                <a:cs typeface="Times New Roman" panose="02020603050405020304" pitchFamily="18" charset="0"/>
              </a:rPr>
              <a:t> з </a:t>
            </a:r>
            <a:r>
              <a:rPr lang="ru-RU" dirty="0" err="1">
                <a:latin typeface="Times New Roman" panose="02020603050405020304" pitchFamily="18" charset="0"/>
                <a:cs typeface="Times New Roman" panose="02020603050405020304" pitchFamily="18" charset="0"/>
              </a:rPr>
              <a:t>ліквідацією</a:t>
            </a:r>
            <a:r>
              <a:rPr lang="ru-RU" dirty="0">
                <a:latin typeface="Times New Roman" panose="02020603050405020304" pitchFamily="18" charset="0"/>
                <a:cs typeface="Times New Roman" panose="02020603050405020304" pitchFamily="18" charset="0"/>
              </a:rPr>
              <a:t> церкви в </a:t>
            </a:r>
            <a:r>
              <a:rPr lang="ru-RU" dirty="0" err="1">
                <a:latin typeface="Times New Roman" panose="02020603050405020304" pitchFamily="18" charset="0"/>
                <a:cs typeface="Times New Roman" panose="02020603050405020304" pitchFamily="18" charset="0"/>
              </a:rPr>
              <a:t>Березинці</a:t>
            </a:r>
            <a:r>
              <a:rPr lang="ru-RU" dirty="0">
                <a:latin typeface="Times New Roman" panose="02020603050405020304" pitchFamily="18" charset="0"/>
                <a:cs typeface="Times New Roman" panose="02020603050405020304" pitchFamily="18" charset="0"/>
              </a:rPr>
              <a:t>. На </a:t>
            </a:r>
            <a:r>
              <a:rPr lang="ru-RU" dirty="0" err="1">
                <a:latin typeface="Times New Roman" panose="02020603050405020304" pitchFamily="18" charset="0"/>
                <a:cs typeface="Times New Roman" panose="02020603050405020304" pitchFamily="18" charset="0"/>
              </a:rPr>
              <a:t>ньому</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надпис</a:t>
            </a:r>
            <a:r>
              <a:rPr lang="ru-RU" dirty="0">
                <a:latin typeface="Times New Roman" panose="02020603050405020304" pitchFamily="18" charset="0"/>
                <a:cs typeface="Times New Roman" panose="02020603050405020304" pitchFamily="18" charset="0"/>
              </a:rPr>
              <a:t> про те, що </a:t>
            </a:r>
            <a:r>
              <a:rPr lang="ru-RU" dirty="0" err="1">
                <a:latin typeface="Times New Roman" panose="02020603050405020304" pitchFamily="18" charset="0"/>
                <a:cs typeface="Times New Roman" panose="02020603050405020304" pitchFamily="18" charset="0"/>
              </a:rPr>
              <a:t>виготовлений</a:t>
            </a:r>
            <a:r>
              <a:rPr lang="ru-RU" dirty="0">
                <a:latin typeface="Times New Roman" panose="02020603050405020304" pitchFamily="18" charset="0"/>
                <a:cs typeface="Times New Roman" panose="02020603050405020304" pitchFamily="18" charset="0"/>
              </a:rPr>
              <a:t> у 1825 </a:t>
            </a:r>
            <a:r>
              <a:rPr lang="ru-RU" dirty="0" err="1">
                <a:latin typeface="Times New Roman" panose="02020603050405020304" pitchFamily="18" charset="0"/>
                <a:cs typeface="Times New Roman" panose="02020603050405020304" pitchFamily="18" charset="0"/>
              </a:rPr>
              <a:t>році</a:t>
            </a:r>
            <a:r>
              <a:rPr lang="ru-RU" dirty="0">
                <a:latin typeface="Times New Roman" panose="02020603050405020304" pitchFamily="18" charset="0"/>
                <a:cs typeface="Times New Roman" panose="02020603050405020304" pitchFamily="18" charset="0"/>
              </a:rPr>
              <a:t> у Австро-</a:t>
            </a:r>
            <a:r>
              <a:rPr lang="ru-RU" dirty="0" err="1">
                <a:latin typeface="Times New Roman" panose="02020603050405020304" pitchFamily="18" charset="0"/>
                <a:cs typeface="Times New Roman" panose="02020603050405020304" pitchFamily="18" charset="0"/>
              </a:rPr>
              <a:t>Угорщині</a:t>
            </a:r>
            <a:r>
              <a:rPr lang="ru-RU" dirty="0">
                <a:latin typeface="Times New Roman" panose="02020603050405020304" pitchFamily="18" charset="0"/>
                <a:cs typeface="Times New Roman" panose="02020603050405020304" pitchFamily="18" charset="0"/>
              </a:rPr>
              <a:t>.</a:t>
            </a:r>
          </a:p>
        </p:txBody>
      </p:sp>
      <p:pic>
        <p:nvPicPr>
          <p:cNvPr id="10" name="Рисунок 9">
            <a:extLst>
              <a:ext uri="{FF2B5EF4-FFF2-40B4-BE49-F238E27FC236}">
                <a16:creationId xmlns:a16="http://schemas.microsoft.com/office/drawing/2014/main" id="{85BAEDE5-AF9F-61AC-CF84-C66F6E95B2BC}"/>
              </a:ext>
            </a:extLst>
          </p:cNvPr>
          <p:cNvPicPr>
            <a:picLocks noChangeAspect="1"/>
          </p:cNvPicPr>
          <p:nvPr/>
        </p:nvPicPr>
        <p:blipFill>
          <a:blip r:embed="rId3"/>
          <a:stretch>
            <a:fillRect/>
          </a:stretch>
        </p:blipFill>
        <p:spPr>
          <a:xfrm>
            <a:off x="1" y="4797152"/>
            <a:ext cx="2011557" cy="2060847"/>
          </a:xfrm>
          <a:prstGeom prst="rect">
            <a:avLst/>
          </a:prstGeom>
        </p:spPr>
      </p:pic>
      <p:pic>
        <p:nvPicPr>
          <p:cNvPr id="12" name="Рисунок 11">
            <a:extLst>
              <a:ext uri="{FF2B5EF4-FFF2-40B4-BE49-F238E27FC236}">
                <a16:creationId xmlns:a16="http://schemas.microsoft.com/office/drawing/2014/main" id="{53602086-AAA0-BC58-A8C4-DF9785277BCF}"/>
              </a:ext>
            </a:extLst>
          </p:cNvPr>
          <p:cNvPicPr>
            <a:picLocks noChangeAspect="1"/>
          </p:cNvPicPr>
          <p:nvPr/>
        </p:nvPicPr>
        <p:blipFill>
          <a:blip r:embed="rId4"/>
          <a:stretch>
            <a:fillRect/>
          </a:stretch>
        </p:blipFill>
        <p:spPr>
          <a:xfrm>
            <a:off x="2011558" y="4797151"/>
            <a:ext cx="1840363" cy="2060849"/>
          </a:xfrm>
          <a:prstGeom prst="rect">
            <a:avLst/>
          </a:prstGeom>
        </p:spPr>
      </p:pic>
      <p:pic>
        <p:nvPicPr>
          <p:cNvPr id="14" name="Рисунок 13">
            <a:extLst>
              <a:ext uri="{FF2B5EF4-FFF2-40B4-BE49-F238E27FC236}">
                <a16:creationId xmlns:a16="http://schemas.microsoft.com/office/drawing/2014/main" id="{3822ECAC-C919-15CB-172F-DC6023C7204E}"/>
              </a:ext>
            </a:extLst>
          </p:cNvPr>
          <p:cNvPicPr>
            <a:picLocks noChangeAspect="1"/>
          </p:cNvPicPr>
          <p:nvPr/>
        </p:nvPicPr>
        <p:blipFill>
          <a:blip r:embed="rId5"/>
          <a:stretch>
            <a:fillRect/>
          </a:stretch>
        </p:blipFill>
        <p:spPr>
          <a:xfrm>
            <a:off x="3851921" y="4797151"/>
            <a:ext cx="1728191" cy="2060848"/>
          </a:xfrm>
          <a:prstGeom prst="rect">
            <a:avLst/>
          </a:prstGeom>
        </p:spPr>
      </p:pic>
    </p:spTree>
    <p:extLst>
      <p:ext uri="{BB962C8B-B14F-4D97-AF65-F5344CB8AC3E}">
        <p14:creationId xmlns:p14="http://schemas.microsoft.com/office/powerpoint/2010/main" val="15085407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0081" y="475252"/>
            <a:ext cx="9144000" cy="937524"/>
          </a:xfrm>
        </p:spPr>
        <p:txBody>
          <a:bodyPr>
            <a:noAutofit/>
          </a:bodyPr>
          <a:lstStyle/>
          <a:p>
            <a:pPr algn="just"/>
            <a:br>
              <a:rPr lang="ru-RU" sz="2800" dirty="0"/>
            </a:br>
            <a:br>
              <a:rPr lang="ru-RU" sz="2800" dirty="0"/>
            </a:br>
            <a:br>
              <a:rPr lang="ru-RU" sz="2800" dirty="0"/>
            </a:br>
            <a:br>
              <a:rPr lang="ru-RU" sz="2800" dirty="0"/>
            </a:br>
            <a:br>
              <a:rPr lang="ru-RU" sz="2800" dirty="0"/>
            </a:br>
            <a:br>
              <a:rPr lang="ru-RU" sz="2800" dirty="0"/>
            </a:br>
            <a:br>
              <a:rPr lang="ru-RU" sz="2800" dirty="0"/>
            </a:br>
            <a:br>
              <a:rPr lang="ru-RU" sz="2800" dirty="0"/>
            </a:br>
            <a:endParaRPr lang="en-US" sz="2000" dirty="0"/>
          </a:p>
        </p:txBody>
      </p:sp>
      <p:sp>
        <p:nvSpPr>
          <p:cNvPr id="4" name="TextBox 3">
            <a:extLst>
              <a:ext uri="{FF2B5EF4-FFF2-40B4-BE49-F238E27FC236}">
                <a16:creationId xmlns:a16="http://schemas.microsoft.com/office/drawing/2014/main" id="{3804E7E3-5F3E-FC63-579D-74C380F0928E}"/>
              </a:ext>
            </a:extLst>
          </p:cNvPr>
          <p:cNvSpPr txBox="1"/>
          <p:nvPr/>
        </p:nvSpPr>
        <p:spPr>
          <a:xfrm>
            <a:off x="0" y="4293096"/>
            <a:ext cx="9123918" cy="2585323"/>
          </a:xfrm>
          <a:prstGeom prst="rect">
            <a:avLst/>
          </a:prstGeom>
          <a:noFill/>
        </p:spPr>
        <p:txBody>
          <a:bodyPr wrap="square">
            <a:spAutoFit/>
          </a:bodyPr>
          <a:lstStyle/>
          <a:p>
            <a:pPr algn="just"/>
            <a:r>
              <a:rPr lang="ru-RU" dirty="0">
                <a:solidFill>
                  <a:srgbClr val="26140D"/>
                </a:solidFill>
                <a:effectLst/>
                <a:latin typeface="Times New Roman" panose="02020603050405020304" pitchFamily="18" charset="0"/>
                <a:cs typeface="Times New Roman" panose="02020603050405020304" pitchFamily="18" charset="0"/>
              </a:rPr>
              <a:t>У </a:t>
            </a:r>
            <a:r>
              <a:rPr lang="ru-RU" dirty="0" err="1">
                <a:solidFill>
                  <a:srgbClr val="26140D"/>
                </a:solidFill>
                <a:effectLst/>
                <a:latin typeface="Times New Roman" panose="02020603050405020304" pitchFamily="18" charset="0"/>
                <a:cs typeface="Times New Roman" panose="02020603050405020304" pitchFamily="18" charset="0"/>
              </a:rPr>
              <a:t>храмі</a:t>
            </a:r>
            <a:r>
              <a:rPr lang="ru-RU" dirty="0">
                <a:solidFill>
                  <a:srgbClr val="26140D"/>
                </a:solidFill>
                <a:effectLst/>
                <a:latin typeface="Times New Roman" panose="02020603050405020304" pitchFamily="18" charset="0"/>
                <a:cs typeface="Times New Roman" panose="02020603050405020304" pitchFamily="18" charset="0"/>
              </a:rPr>
              <a:t> </a:t>
            </a:r>
            <a:r>
              <a:rPr lang="ru-RU" dirty="0" err="1">
                <a:solidFill>
                  <a:srgbClr val="26140D"/>
                </a:solidFill>
                <a:effectLst/>
                <a:latin typeface="Times New Roman" panose="02020603050405020304" pitchFamily="18" charset="0"/>
                <a:cs typeface="Times New Roman" panose="02020603050405020304" pitchFamily="18" charset="0"/>
              </a:rPr>
              <a:t>знаходиться</a:t>
            </a:r>
            <a:r>
              <a:rPr lang="ru-RU" dirty="0">
                <a:solidFill>
                  <a:srgbClr val="26140D"/>
                </a:solidFill>
                <a:effectLst/>
                <a:latin typeface="Times New Roman" panose="02020603050405020304" pitchFamily="18" charset="0"/>
                <a:cs typeface="Times New Roman" panose="02020603050405020304" pitchFamily="18" charset="0"/>
              </a:rPr>
              <a:t> пам</a:t>
            </a:r>
            <a:r>
              <a:rPr lang="en-US" dirty="0">
                <a:solidFill>
                  <a:srgbClr val="26140D"/>
                </a:solidFill>
                <a:effectLst/>
                <a:latin typeface="Times New Roman" panose="02020603050405020304" pitchFamily="18" charset="0"/>
                <a:cs typeface="Times New Roman" panose="02020603050405020304" pitchFamily="18" charset="0"/>
              </a:rPr>
              <a:t>’</a:t>
            </a:r>
            <a:r>
              <a:rPr lang="ru-RU" dirty="0" err="1">
                <a:solidFill>
                  <a:srgbClr val="26140D"/>
                </a:solidFill>
                <a:effectLst/>
                <a:latin typeface="Times New Roman" panose="02020603050405020304" pitchFamily="18" charset="0"/>
                <a:cs typeface="Times New Roman" panose="02020603050405020304" pitchFamily="18" charset="0"/>
              </a:rPr>
              <a:t>ятка</a:t>
            </a:r>
            <a:r>
              <a:rPr lang="ru-RU" dirty="0">
                <a:solidFill>
                  <a:srgbClr val="26140D"/>
                </a:solidFill>
                <a:effectLst/>
                <a:latin typeface="Times New Roman" panose="02020603050405020304" pitchFamily="18" charset="0"/>
                <a:cs typeface="Times New Roman" panose="02020603050405020304" pitchFamily="18" charset="0"/>
              </a:rPr>
              <a:t> такого </a:t>
            </a:r>
            <a:r>
              <a:rPr lang="ru-RU" dirty="0" err="1">
                <a:solidFill>
                  <a:srgbClr val="26140D"/>
                </a:solidFill>
                <a:effectLst/>
                <a:latin typeface="Times New Roman" panose="02020603050405020304" pitchFamily="18" charset="0"/>
                <a:cs typeface="Times New Roman" panose="02020603050405020304" pitchFamily="18" charset="0"/>
              </a:rPr>
              <a:t>змісту</a:t>
            </a:r>
            <a:r>
              <a:rPr lang="en-US" dirty="0">
                <a:solidFill>
                  <a:srgbClr val="26140D"/>
                </a:solidFill>
                <a:effectLst/>
                <a:latin typeface="Times New Roman" panose="02020603050405020304" pitchFamily="18" charset="0"/>
                <a:cs typeface="Times New Roman" panose="02020603050405020304" pitchFamily="18" charset="0"/>
              </a:rPr>
              <a:t>: “</a:t>
            </a:r>
            <a:r>
              <a:rPr lang="uk-UA" dirty="0" err="1">
                <a:solidFill>
                  <a:srgbClr val="26140D"/>
                </a:solidFill>
                <a:effectLst/>
                <a:latin typeface="Times New Roman" panose="02020603050405020304" pitchFamily="18" charset="0"/>
                <a:cs typeface="Times New Roman" panose="02020603050405020304" pitchFamily="18" charset="0"/>
              </a:rPr>
              <a:t>Памьятник</a:t>
            </a:r>
            <a:r>
              <a:rPr lang="uk-UA" dirty="0">
                <a:solidFill>
                  <a:srgbClr val="26140D"/>
                </a:solidFill>
                <a:effectLst/>
                <a:latin typeface="Times New Roman" panose="02020603050405020304" pitchFamily="18" charset="0"/>
                <a:cs typeface="Times New Roman" panose="02020603050405020304" pitchFamily="18" charset="0"/>
              </a:rPr>
              <a:t> </a:t>
            </a:r>
            <a:r>
              <a:rPr lang="uk-UA" dirty="0" err="1">
                <a:solidFill>
                  <a:srgbClr val="26140D"/>
                </a:solidFill>
                <a:effectLst/>
                <a:latin typeface="Times New Roman" panose="02020603050405020304" pitchFamily="18" charset="0"/>
                <a:cs typeface="Times New Roman" panose="02020603050405020304" pitchFamily="18" charset="0"/>
              </a:rPr>
              <a:t>Притерпевший</a:t>
            </a:r>
            <a:r>
              <a:rPr lang="uk-UA" dirty="0">
                <a:solidFill>
                  <a:srgbClr val="26140D"/>
                </a:solidFill>
                <a:effectLst/>
                <a:latin typeface="Times New Roman" panose="02020603050405020304" pitchFamily="18" charset="0"/>
                <a:cs typeface="Times New Roman" panose="02020603050405020304" pitchFamily="18" charset="0"/>
              </a:rPr>
              <a:t> за нас </a:t>
            </a:r>
            <a:r>
              <a:rPr lang="uk-UA" dirty="0" err="1">
                <a:solidFill>
                  <a:srgbClr val="26140D"/>
                </a:solidFill>
                <a:effectLst/>
                <a:latin typeface="Times New Roman" panose="02020603050405020304" pitchFamily="18" charset="0"/>
                <a:cs typeface="Times New Roman" panose="02020603050405020304" pitchFamily="18" charset="0"/>
              </a:rPr>
              <a:t>страсти</a:t>
            </a:r>
            <a:r>
              <a:rPr lang="uk-UA" dirty="0">
                <a:solidFill>
                  <a:srgbClr val="26140D"/>
                </a:solidFill>
                <a:effectLst/>
                <a:latin typeface="Times New Roman" panose="02020603050405020304" pitchFamily="18" charset="0"/>
                <a:cs typeface="Times New Roman" panose="02020603050405020304" pitchFamily="18" charset="0"/>
              </a:rPr>
              <a:t> Ісусе Христе Сине Божій помилуй </a:t>
            </a:r>
            <a:r>
              <a:rPr lang="uk-UA" dirty="0" err="1">
                <a:solidFill>
                  <a:srgbClr val="26140D"/>
                </a:solidFill>
                <a:effectLst/>
                <a:latin typeface="Times New Roman" panose="02020603050405020304" pitchFamily="18" charset="0"/>
                <a:cs typeface="Times New Roman" panose="02020603050405020304" pitchFamily="18" charset="0"/>
              </a:rPr>
              <a:t>насть</a:t>
            </a:r>
            <a:r>
              <a:rPr lang="en-US" dirty="0">
                <a:solidFill>
                  <a:srgbClr val="26140D"/>
                </a:solidFill>
                <a:effectLst/>
                <a:latin typeface="Times New Roman" panose="02020603050405020304" pitchFamily="18" charset="0"/>
                <a:cs typeface="Times New Roman" panose="02020603050405020304" pitchFamily="18" charset="0"/>
              </a:rPr>
              <a:t>”</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Имена</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благосклонних</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жертвователей</a:t>
            </a:r>
            <a:r>
              <a:rPr lang="uk-UA" dirty="0">
                <a:solidFill>
                  <a:srgbClr val="26140D"/>
                </a:solidFill>
                <a:latin typeface="Times New Roman" panose="02020603050405020304" pitchFamily="18" charset="0"/>
                <a:cs typeface="Times New Roman" panose="02020603050405020304" pitchFamily="18" charset="0"/>
              </a:rPr>
              <a:t> – </a:t>
            </a:r>
            <a:r>
              <a:rPr lang="uk-UA" dirty="0" err="1">
                <a:solidFill>
                  <a:srgbClr val="26140D"/>
                </a:solidFill>
                <a:latin typeface="Times New Roman" panose="02020603050405020304" pitchFamily="18" charset="0"/>
                <a:cs typeface="Times New Roman" panose="02020603050405020304" pitchFamily="18" charset="0"/>
              </a:rPr>
              <a:t>даровавшихь</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каждий</a:t>
            </a:r>
            <a:r>
              <a:rPr lang="uk-UA" dirty="0">
                <a:solidFill>
                  <a:srgbClr val="26140D"/>
                </a:solidFill>
                <a:latin typeface="Times New Roman" panose="02020603050405020304" pitchFamily="18" charset="0"/>
                <a:cs typeface="Times New Roman" panose="02020603050405020304" pitchFamily="18" charset="0"/>
              </a:rPr>
              <a:t> по одному </a:t>
            </a:r>
            <a:r>
              <a:rPr lang="uk-UA" dirty="0" err="1">
                <a:solidFill>
                  <a:srgbClr val="26140D"/>
                </a:solidFill>
                <a:latin typeface="Times New Roman" panose="02020603050405020304" pitchFamily="18" charset="0"/>
                <a:cs typeface="Times New Roman" panose="02020603050405020304" pitchFamily="18" charset="0"/>
              </a:rPr>
              <a:t>св</a:t>
            </a:r>
            <a:r>
              <a:rPr lang="uk-UA" dirty="0">
                <a:solidFill>
                  <a:srgbClr val="26140D"/>
                </a:solidFill>
                <a:latin typeface="Times New Roman" panose="02020603050405020304" pitchFamily="18" charset="0"/>
                <a:cs typeface="Times New Roman" panose="02020603050405020304" pitchFamily="18" charset="0"/>
              </a:rPr>
              <a:t>. образу для </a:t>
            </a:r>
            <a:r>
              <a:rPr lang="uk-UA" dirty="0" err="1">
                <a:solidFill>
                  <a:srgbClr val="26140D"/>
                </a:solidFill>
                <a:latin typeface="Times New Roman" panose="02020603050405020304" pitchFamily="18" charset="0"/>
                <a:cs typeface="Times New Roman" panose="02020603050405020304" pitchFamily="18" charset="0"/>
              </a:rPr>
              <a:t>составления</a:t>
            </a:r>
            <a:r>
              <a:rPr lang="uk-UA" dirty="0">
                <a:solidFill>
                  <a:srgbClr val="26140D"/>
                </a:solidFill>
                <a:latin typeface="Times New Roman" panose="02020603050405020304" pitchFamily="18" charset="0"/>
                <a:cs typeface="Times New Roman" panose="02020603050405020304" pitchFamily="18" charset="0"/>
              </a:rPr>
              <a:t> 14 </a:t>
            </a:r>
            <a:r>
              <a:rPr lang="uk-UA" dirty="0" err="1">
                <a:solidFill>
                  <a:srgbClr val="26140D"/>
                </a:solidFill>
                <a:latin typeface="Times New Roman" panose="02020603050405020304" pitchFamily="18" charset="0"/>
                <a:cs typeface="Times New Roman" panose="02020603050405020304" pitchFamily="18" charset="0"/>
              </a:rPr>
              <a:t>стаций</a:t>
            </a:r>
            <a:r>
              <a:rPr lang="uk-UA" dirty="0">
                <a:solidFill>
                  <a:srgbClr val="26140D"/>
                </a:solidFill>
                <a:latin typeface="Times New Roman" panose="02020603050405020304" pitchFamily="18" charset="0"/>
                <a:cs typeface="Times New Roman" panose="02020603050405020304" pitchFamily="18" charset="0"/>
              </a:rPr>
              <a:t> </a:t>
            </a:r>
            <a:r>
              <a:rPr lang="en-US" dirty="0">
                <a:solidFill>
                  <a:srgbClr val="26140D"/>
                </a:solidFill>
                <a:latin typeface="Times New Roman" panose="02020603050405020304" pitchFamily="18" charset="0"/>
                <a:cs typeface="Times New Roman" panose="02020603050405020304" pitchFamily="18" charset="0"/>
              </a:rPr>
              <a:t>“</a:t>
            </a:r>
            <a:r>
              <a:rPr lang="uk-UA" dirty="0" err="1">
                <a:solidFill>
                  <a:srgbClr val="26140D"/>
                </a:solidFill>
                <a:latin typeface="Times New Roman" panose="02020603050405020304" pitchFamily="18" charset="0"/>
                <a:cs typeface="Times New Roman" panose="02020603050405020304" pitchFamily="18" charset="0"/>
              </a:rPr>
              <a:t>Крестной</a:t>
            </a:r>
            <a:r>
              <a:rPr lang="uk-UA" dirty="0">
                <a:solidFill>
                  <a:srgbClr val="26140D"/>
                </a:solidFill>
                <a:latin typeface="Times New Roman" panose="02020603050405020304" pitchFamily="18" charset="0"/>
                <a:cs typeface="Times New Roman" panose="02020603050405020304" pitchFamily="18" charset="0"/>
              </a:rPr>
              <a:t> Дороги</a:t>
            </a:r>
            <a:r>
              <a:rPr lang="en-US" dirty="0">
                <a:solidFill>
                  <a:srgbClr val="26140D"/>
                </a:solidFill>
                <a:latin typeface="Times New Roman" panose="02020603050405020304" pitchFamily="18" charset="0"/>
                <a:cs typeface="Times New Roman" panose="02020603050405020304" pitchFamily="18" charset="0"/>
              </a:rPr>
              <a:t>”</a:t>
            </a:r>
            <a:r>
              <a:rPr lang="uk-UA" dirty="0">
                <a:solidFill>
                  <a:srgbClr val="26140D"/>
                </a:solidFill>
                <a:latin typeface="Times New Roman" panose="02020603050405020304" pitchFamily="18" charset="0"/>
                <a:cs typeface="Times New Roman" panose="02020603050405020304" pitchFamily="18" charset="0"/>
              </a:rPr>
              <a:t> для слави Бога </a:t>
            </a:r>
            <a:r>
              <a:rPr lang="uk-UA" dirty="0" err="1">
                <a:solidFill>
                  <a:srgbClr val="26140D"/>
                </a:solidFill>
                <a:latin typeface="Times New Roman" panose="02020603050405020304" pitchFamily="18" charset="0"/>
                <a:cs typeface="Times New Roman" panose="02020603050405020304" pitchFamily="18" charset="0"/>
              </a:rPr>
              <a:t>воодушевления</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Вторников</a:t>
            </a:r>
            <a:r>
              <a:rPr lang="uk-UA" dirty="0">
                <a:solidFill>
                  <a:srgbClr val="26140D"/>
                </a:solidFill>
                <a:latin typeface="Times New Roman" panose="02020603050405020304" pitchFamily="18" charset="0"/>
                <a:cs typeface="Times New Roman" panose="02020603050405020304" pitchFamily="18" charset="0"/>
              </a:rPr>
              <a:t> благочестивих и </a:t>
            </a:r>
            <a:r>
              <a:rPr lang="uk-UA" dirty="0" err="1">
                <a:solidFill>
                  <a:srgbClr val="26140D"/>
                </a:solidFill>
                <a:latin typeface="Times New Roman" panose="02020603050405020304" pitchFamily="18" charset="0"/>
                <a:cs typeface="Times New Roman" panose="02020603050405020304" pitchFamily="18" charset="0"/>
              </a:rPr>
              <a:t>украшения</a:t>
            </a:r>
            <a:r>
              <a:rPr lang="uk-UA" dirty="0">
                <a:solidFill>
                  <a:srgbClr val="26140D"/>
                </a:solidFill>
                <a:latin typeface="Times New Roman" panose="02020603050405020304" pitchFamily="18" charset="0"/>
                <a:cs typeface="Times New Roman" panose="02020603050405020304" pitchFamily="18" charset="0"/>
              </a:rPr>
              <a:t> дома Божого в </a:t>
            </a:r>
            <a:r>
              <a:rPr lang="uk-UA" dirty="0" err="1">
                <a:solidFill>
                  <a:srgbClr val="26140D"/>
                </a:solidFill>
                <a:latin typeface="Times New Roman" panose="02020603050405020304" pitchFamily="18" charset="0"/>
                <a:cs typeface="Times New Roman" panose="02020603050405020304" pitchFamily="18" charset="0"/>
              </a:rPr>
              <a:t>Залужь</a:t>
            </a:r>
            <a:r>
              <a:rPr lang="uk-UA" dirty="0">
                <a:solidFill>
                  <a:srgbClr val="26140D"/>
                </a:solidFill>
                <a:latin typeface="Times New Roman" panose="02020603050405020304" pitchFamily="18" charset="0"/>
                <a:cs typeface="Times New Roman" panose="02020603050405020304" pitchFamily="18" charset="0"/>
              </a:rPr>
              <a:t> по поводу </a:t>
            </a:r>
            <a:r>
              <a:rPr lang="uk-UA" dirty="0" err="1">
                <a:solidFill>
                  <a:srgbClr val="26140D"/>
                </a:solidFill>
                <a:latin typeface="Times New Roman" panose="02020603050405020304" pitchFamily="18" charset="0"/>
                <a:cs typeface="Times New Roman" panose="02020603050405020304" pitchFamily="18" charset="0"/>
              </a:rPr>
              <a:t>юбилейного</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года</a:t>
            </a:r>
            <a:r>
              <a:rPr lang="uk-UA" dirty="0">
                <a:solidFill>
                  <a:srgbClr val="26140D"/>
                </a:solidFill>
                <a:latin typeface="Times New Roman" panose="02020603050405020304" pitchFamily="18" charset="0"/>
                <a:cs typeface="Times New Roman" panose="02020603050405020304" pitchFamily="18" charset="0"/>
              </a:rPr>
              <a:t> 1933. Далі перелічено жителів села, які жертвували кошти на ікони. Вкінці такий запис</a:t>
            </a:r>
            <a:r>
              <a:rPr lang="en-US"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Всемилостивий</a:t>
            </a:r>
            <a:r>
              <a:rPr lang="uk-UA" dirty="0">
                <a:solidFill>
                  <a:srgbClr val="26140D"/>
                </a:solidFill>
                <a:latin typeface="Times New Roman" panose="02020603050405020304" pitchFamily="18" charset="0"/>
                <a:cs typeface="Times New Roman" panose="02020603050405020304" pitchFamily="18" charset="0"/>
              </a:rPr>
              <a:t> Господи! Жертви </a:t>
            </a:r>
            <a:r>
              <a:rPr lang="uk-UA" dirty="0" err="1">
                <a:solidFill>
                  <a:srgbClr val="26140D"/>
                </a:solidFill>
                <a:latin typeface="Times New Roman" panose="02020603050405020304" pitchFamily="18" charset="0"/>
                <a:cs typeface="Times New Roman" panose="02020603050405020304" pitchFamily="18" charset="0"/>
              </a:rPr>
              <a:t>сія</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вознагороди</a:t>
            </a:r>
            <a:r>
              <a:rPr lang="uk-UA" dirty="0">
                <a:solidFill>
                  <a:srgbClr val="26140D"/>
                </a:solidFill>
                <a:latin typeface="Times New Roman" panose="02020603050405020304" pitchFamily="18" charset="0"/>
                <a:cs typeface="Times New Roman" panose="02020603050405020304" pitchFamily="18" charset="0"/>
              </a:rPr>
              <a:t> сторицею и </a:t>
            </a:r>
            <a:r>
              <a:rPr lang="uk-UA" dirty="0" err="1">
                <a:solidFill>
                  <a:srgbClr val="26140D"/>
                </a:solidFill>
                <a:latin typeface="Times New Roman" panose="02020603050405020304" pitchFamily="18" charset="0"/>
                <a:cs typeface="Times New Roman" panose="02020603050405020304" pitchFamily="18" charset="0"/>
              </a:rPr>
              <a:t>сь</a:t>
            </a:r>
            <a:r>
              <a:rPr lang="uk-UA" dirty="0">
                <a:solidFill>
                  <a:srgbClr val="26140D"/>
                </a:solidFill>
                <a:latin typeface="Times New Roman" panose="02020603050405020304" pitchFamily="18" charset="0"/>
                <a:cs typeface="Times New Roman" panose="02020603050405020304" pitchFamily="18" charset="0"/>
              </a:rPr>
              <a:t> висоти </a:t>
            </a:r>
            <a:r>
              <a:rPr lang="uk-UA" dirty="0" err="1">
                <a:solidFill>
                  <a:srgbClr val="26140D"/>
                </a:solidFill>
                <a:latin typeface="Times New Roman" panose="02020603050405020304" pitchFamily="18" charset="0"/>
                <a:cs typeface="Times New Roman" panose="02020603050405020304" pitchFamily="18" charset="0"/>
              </a:rPr>
              <a:t>небесной</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низпосли</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Имь</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изобильной</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благодати</a:t>
            </a:r>
            <a:r>
              <a:rPr lang="uk-UA" dirty="0">
                <a:solidFill>
                  <a:srgbClr val="26140D"/>
                </a:solidFill>
                <a:latin typeface="Times New Roman" panose="02020603050405020304" pitchFamily="18" charset="0"/>
                <a:cs typeface="Times New Roman" panose="02020603050405020304" pitchFamily="18" charset="0"/>
              </a:rPr>
              <a:t> </a:t>
            </a:r>
            <a:r>
              <a:rPr lang="uk-UA" dirty="0" err="1">
                <a:solidFill>
                  <a:srgbClr val="26140D"/>
                </a:solidFill>
                <a:latin typeface="Times New Roman" panose="02020603050405020304" pitchFamily="18" charset="0"/>
                <a:cs typeface="Times New Roman" panose="02020603050405020304" pitchFamily="18" charset="0"/>
              </a:rPr>
              <a:t>Твоєй</a:t>
            </a:r>
            <a:r>
              <a:rPr lang="en-US" dirty="0">
                <a:solidFill>
                  <a:srgbClr val="26140D"/>
                </a:solidFill>
                <a:latin typeface="Times New Roman" panose="02020603050405020304" pitchFamily="18" charset="0"/>
                <a:cs typeface="Times New Roman" panose="02020603050405020304" pitchFamily="18" charset="0"/>
              </a:rPr>
              <a:t>”</a:t>
            </a:r>
            <a:r>
              <a:rPr lang="uk-UA" dirty="0">
                <a:solidFill>
                  <a:srgbClr val="26140D"/>
                </a:solidFill>
                <a:latin typeface="Times New Roman" panose="02020603050405020304" pitchFamily="18" charset="0"/>
                <a:cs typeface="Times New Roman" panose="02020603050405020304" pitchFamily="18" charset="0"/>
              </a:rPr>
              <a:t>. Також у церкві знаходиться </a:t>
            </a:r>
            <a:r>
              <a:rPr lang="uk-UA" dirty="0" err="1">
                <a:solidFill>
                  <a:srgbClr val="26140D"/>
                </a:solidFill>
                <a:latin typeface="Times New Roman" panose="02020603050405020304" pitchFamily="18" charset="0"/>
                <a:cs typeface="Times New Roman" panose="02020603050405020304" pitchFamily="18" charset="0"/>
              </a:rPr>
              <a:t>пам</a:t>
            </a:r>
            <a:r>
              <a:rPr lang="en-US" dirty="0">
                <a:solidFill>
                  <a:srgbClr val="26140D"/>
                </a:solidFill>
                <a:latin typeface="Times New Roman" panose="02020603050405020304" pitchFamily="18" charset="0"/>
                <a:cs typeface="Times New Roman" panose="02020603050405020304" pitchFamily="18" charset="0"/>
              </a:rPr>
              <a:t>’</a:t>
            </a:r>
            <a:r>
              <a:rPr lang="uk-UA" dirty="0">
                <a:solidFill>
                  <a:srgbClr val="26140D"/>
                </a:solidFill>
                <a:latin typeface="Times New Roman" panose="02020603050405020304" pitchFamily="18" charset="0"/>
                <a:cs typeface="Times New Roman" panose="02020603050405020304" pitchFamily="18" charset="0"/>
              </a:rPr>
              <a:t>ятка з переліком сімей, які в 2007 році доброчинно пожертвували на придбання панікадила.</a:t>
            </a:r>
            <a:endParaRPr lang="ru-RU" dirty="0">
              <a:solidFill>
                <a:srgbClr val="26140D"/>
              </a:solidFill>
              <a:effectLst/>
              <a:latin typeface="Times New Roman" panose="02020603050405020304" pitchFamily="18" charset="0"/>
              <a:cs typeface="Times New Roman" panose="02020603050405020304" pitchFamily="18" charset="0"/>
            </a:endParaRPr>
          </a:p>
        </p:txBody>
      </p:sp>
      <p:pic>
        <p:nvPicPr>
          <p:cNvPr id="6" name="Рисунок 5">
            <a:extLst>
              <a:ext uri="{FF2B5EF4-FFF2-40B4-BE49-F238E27FC236}">
                <a16:creationId xmlns:a16="http://schemas.microsoft.com/office/drawing/2014/main" id="{8E028A47-29D0-A9C3-1EB9-4757E767863C}"/>
              </a:ext>
            </a:extLst>
          </p:cNvPr>
          <p:cNvPicPr>
            <a:picLocks noChangeAspect="1"/>
          </p:cNvPicPr>
          <p:nvPr/>
        </p:nvPicPr>
        <p:blipFill>
          <a:blip r:embed="rId2"/>
          <a:stretch>
            <a:fillRect/>
          </a:stretch>
        </p:blipFill>
        <p:spPr>
          <a:xfrm>
            <a:off x="1" y="0"/>
            <a:ext cx="4716016" cy="4365104"/>
          </a:xfrm>
          <a:prstGeom prst="rect">
            <a:avLst/>
          </a:prstGeom>
        </p:spPr>
      </p:pic>
      <p:pic>
        <p:nvPicPr>
          <p:cNvPr id="8" name="Рисунок 7">
            <a:extLst>
              <a:ext uri="{FF2B5EF4-FFF2-40B4-BE49-F238E27FC236}">
                <a16:creationId xmlns:a16="http://schemas.microsoft.com/office/drawing/2014/main" id="{0F78B328-E053-2D10-9DB5-5B21C86CDB4D}"/>
              </a:ext>
            </a:extLst>
          </p:cNvPr>
          <p:cNvPicPr>
            <a:picLocks noChangeAspect="1"/>
          </p:cNvPicPr>
          <p:nvPr/>
        </p:nvPicPr>
        <p:blipFill>
          <a:blip r:embed="rId3"/>
          <a:stretch>
            <a:fillRect/>
          </a:stretch>
        </p:blipFill>
        <p:spPr>
          <a:xfrm>
            <a:off x="4716016" y="0"/>
            <a:ext cx="4407901" cy="4365104"/>
          </a:xfrm>
          <a:prstGeom prst="rect">
            <a:avLst/>
          </a:prstGeom>
        </p:spPr>
      </p:pic>
    </p:spTree>
    <p:extLst>
      <p:ext uri="{BB962C8B-B14F-4D97-AF65-F5344CB8AC3E}">
        <p14:creationId xmlns:p14="http://schemas.microsoft.com/office/powerpoint/2010/main" val="1259758760"/>
      </p:ext>
    </p:extLst>
  </p:cSld>
  <p:clrMapOvr>
    <a:masterClrMapping/>
  </p:clrMapOvr>
</p:sld>
</file>

<file path=ppt/theme/theme1.xml><?xml version="1.0" encoding="utf-8"?>
<a:theme xmlns:a="http://schemas.openxmlformats.org/drawingml/2006/main" name="Тема Office">
  <a:themeElements>
    <a:clrScheme name="Трек">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Начальная">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984</TotalTime>
  <Words>2224</Words>
  <Application>Microsoft Office PowerPoint</Application>
  <PresentationFormat>Экран (4:3)</PresentationFormat>
  <Paragraphs>64</Paragraphs>
  <Slides>15</Slides>
  <Notes>0</Notes>
  <HiddenSlides>0</HiddenSlides>
  <MMClips>0</MMClips>
  <ScaleCrop>false</ScaleCrop>
  <HeadingPairs>
    <vt:vector size="6" baseType="variant">
      <vt:variant>
        <vt:lpstr>Использованные шрифты</vt:lpstr>
      </vt:variant>
      <vt:variant>
        <vt:i4>6</vt:i4>
      </vt:variant>
      <vt:variant>
        <vt:lpstr>Тема</vt:lpstr>
      </vt:variant>
      <vt:variant>
        <vt:i4>1</vt:i4>
      </vt:variant>
      <vt:variant>
        <vt:lpstr>Заголовки слайдов</vt:lpstr>
      </vt:variant>
      <vt:variant>
        <vt:i4>15</vt:i4>
      </vt:variant>
    </vt:vector>
  </HeadingPairs>
  <TitlesOfParts>
    <vt:vector size="22" baseType="lpstr">
      <vt:lpstr>Arial</vt:lpstr>
      <vt:lpstr>Bookman Old Style</vt:lpstr>
      <vt:lpstr>Calibri</vt:lpstr>
      <vt:lpstr>Cambria</vt:lpstr>
      <vt:lpstr>Gill Sans MT</vt:lpstr>
      <vt:lpstr>Times New Roman</vt:lpstr>
      <vt:lpstr>Тема Office</vt:lpstr>
      <vt:lpstr>              Всеукраїнський інтерактивний конкурс  «МАН – Юніор Дослідник» Номінація: «Історик – Юніор» Тема дослідження: «Екскурсійна подорож визначними історичними пам’ятками села Залужжя»  Науково – дослідницький проєкт  підготувала: Черешня Антоніна Романівна, учениця 7 класу  Залужанського ліцею Мукачівської міської ради  Закарпатської області, с. Залужжя, Мукачівський район,  Закарпатська область Закарпатське територіальне відділення  МАН України,  Мукачівська філія Науковий керівник:  Товт Михайло Михайлович вчитель історії Залужанського ліцею Мукачівської міської ради  Закарпатської області  </vt:lpstr>
      <vt:lpstr>        </vt:lpstr>
      <vt:lpstr>     Село Залужжя, розташоване за 18 км від Мукачева, згадується в писемних джерелах 1451 року, коли ним володіли родини Якчі та Баторі. В околиці села виявлено поселення доби бронзи (II тис. до н. е.). На місці, яке тепер вважається центром, колись росли величезні дуби, смереки та ліщини. Там на шляху, де зустрічалися подорожуючі, знаходились криниці з цілющою водою. Далі перекази подають нам історію хлопця, що жив у с. Нодь Алмаш, якого батько за непослух та провини вигнав з дому. Хлопець збудував хату, одружився, і назвав те місце Кіш Алмаш, тобто «малий» Алмаш. Минав час. Поруч селились люди. Поселення розкинулось за зеленим лугом, і йому дали назву «Залужжя».  </vt:lpstr>
      <vt:lpstr>Презентация PowerPoint</vt:lpstr>
      <vt:lpstr>      Нова Свято – Покровська церква будувалась таким чином, що богослужіння не припинялись. Мури зводились навколо старої і лише після будівництва нової церкви було зроблено демонтаж старої. ЇЇ було продано вірникам села Вільховиця. Сучасна церква “Покрова Божої Матері” побудована в період 1909 – 1912 років на місці старої дерев’яної церкви. 14 жовтня 1912 року на свято Покрова Пресвятої Богородиці новобудову було висвячено. Тому це свято і по сьогодні є храмовим празником у селі Залужжя.       </vt:lpstr>
      <vt:lpstr>        </vt:lpstr>
      <vt:lpstr>   На подвірʼї церкви знаходиться усипальниця (крипта), в якій поховано           4 особи. Поховані були з роду священиків, бо тільки знатних людей і членів священичої сімʼї ховали біля церкви.                   В 1960 році в Залужжі побувала рідня похованих. Вони були дуже задоволені, що усипальниця їхніх рідних добре збереглась.       </vt:lpstr>
      <vt:lpstr>        </vt:lpstr>
      <vt:lpstr>        </vt:lpstr>
      <vt:lpstr>        </vt:lpstr>
      <vt:lpstr>        </vt:lpstr>
      <vt:lpstr>        </vt:lpstr>
      <vt:lpstr>        </vt:lpstr>
      <vt:lpstr>        </vt:lpstr>
      <vt:lpstr>Презентация PowerPoint</vt:lpstr>
    </vt:vector>
  </TitlesOfParts>
  <Company>RePack by SPecialiST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Слайд 1</dc:title>
  <dc:creator>Laptop 4</dc:creator>
  <cp:lastModifiedBy>User</cp:lastModifiedBy>
  <cp:revision>53</cp:revision>
  <dcterms:created xsi:type="dcterms:W3CDTF">2019-10-21T17:19:59Z</dcterms:created>
  <dcterms:modified xsi:type="dcterms:W3CDTF">2024-04-21T20:45:48Z</dcterms:modified>
</cp:coreProperties>
</file>