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4"/>
  </p:notesMasterIdLst>
  <p:sldIdLst>
    <p:sldId id="256" r:id="rId2"/>
    <p:sldId id="257" r:id="rId3"/>
    <p:sldId id="266" r:id="rId4"/>
    <p:sldId id="267" r:id="rId5"/>
    <p:sldId id="258" r:id="rId6"/>
    <p:sldId id="265" r:id="rId7"/>
    <p:sldId id="260" r:id="rId8"/>
    <p:sldId id="261" r:id="rId9"/>
    <p:sldId id="259" r:id="rId10"/>
    <p:sldId id="262" r:id="rId11"/>
    <p:sldId id="264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3D68"/>
    <a:srgbClr val="A84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114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rgbClr val="B83D6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B83D68"/>
                </a:solidFill>
              </a:ln>
              <a:effectLst/>
            </c:spPr>
          </c:marker>
          <c:cat>
            <c:strRef>
              <c:f>Лист1!$A$2:$A$13</c:f>
              <c:strCache>
                <c:ptCount val="12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  <c:pt idx="11">
                  <c:v>Грудень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>
                  <c:v>4</c:v>
                </c:pt>
                <c:pt idx="1">
                  <c:v>4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  <c:pt idx="5">
                  <c:v>12</c:v>
                </c:pt>
                <c:pt idx="6">
                  <c:v>6</c:v>
                </c:pt>
                <c:pt idx="7">
                  <c:v>10</c:v>
                </c:pt>
                <c:pt idx="8">
                  <c:v>11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A84797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Лист1!$A$2:$A$13</c:f>
              <c:strCache>
                <c:ptCount val="12"/>
                <c:pt idx="0">
                  <c:v>Січень</c:v>
                </c:pt>
                <c:pt idx="1">
                  <c:v>Лютий</c:v>
                </c:pt>
                <c:pt idx="2">
                  <c:v>Березень</c:v>
                </c:pt>
                <c:pt idx="3">
                  <c:v>Квітень</c:v>
                </c:pt>
                <c:pt idx="4">
                  <c:v>Травень</c:v>
                </c:pt>
                <c:pt idx="5">
                  <c:v>Червень</c:v>
                </c:pt>
                <c:pt idx="6">
                  <c:v>Липень</c:v>
                </c:pt>
                <c:pt idx="7">
                  <c:v>Серпень</c:v>
                </c:pt>
                <c:pt idx="8">
                  <c:v>Вересень</c:v>
                </c:pt>
                <c:pt idx="9">
                  <c:v>Жовтень</c:v>
                </c:pt>
                <c:pt idx="10">
                  <c:v>Листопад</c:v>
                </c:pt>
                <c:pt idx="11">
                  <c:v>Грудень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12"/>
                <c:pt idx="0">
                  <c:v>5</c:v>
                </c:pt>
                <c:pt idx="1">
                  <c:v>3</c:v>
                </c:pt>
                <c:pt idx="2">
                  <c:v>5</c:v>
                </c:pt>
                <c:pt idx="3">
                  <c:v>8</c:v>
                </c:pt>
                <c:pt idx="4">
                  <c:v>12</c:v>
                </c:pt>
                <c:pt idx="5">
                  <c:v>14</c:v>
                </c:pt>
                <c:pt idx="6">
                  <c:v>7</c:v>
                </c:pt>
                <c:pt idx="7">
                  <c:v>12</c:v>
                </c:pt>
                <c:pt idx="8">
                  <c:v>14</c:v>
                </c:pt>
                <c:pt idx="9">
                  <c:v>2</c:v>
                </c:pt>
                <c:pt idx="10">
                  <c:v>4</c:v>
                </c:pt>
                <c:pt idx="11">
                  <c:v>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7295744"/>
        <c:axId val="157297664"/>
      </c:lineChart>
      <c:catAx>
        <c:axId val="15729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alpha val="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57297664"/>
        <c:crosses val="autoZero"/>
        <c:auto val="1"/>
        <c:lblAlgn val="ctr"/>
        <c:lblOffset val="100"/>
        <c:noMultiLvlLbl val="0"/>
      </c:catAx>
      <c:valAx>
        <c:axId val="157297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5729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DED42-5262-48E2-B917-73497594B758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B8301E-B534-42E1-92B0-C53E465C6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79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8301E-B534-42E1-92B0-C53E465C62D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32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6CEBE811-C489-4D36-8CCC-48CDC071587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17291B68-1CAA-4F2A-869D-05C08B4EC87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naurok.com.ua/prezentaciya-dlya-7go-klasu-na-temu-zagalna-harakteristika-klasu-pavukopodibni-201126.html" TargetMode="External"/><Relationship Id="rId2" Type="http://schemas.openxmlformats.org/officeDocument/2006/relationships/hyperlink" Target="https://licvidator.ua/pests/kleshchi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Кліщі – біологічна небезпека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ru-RU" dirty="0" smtClean="0"/>
              <a:t>Чебанов</a:t>
            </a:r>
          </a:p>
          <a:p>
            <a:pPr algn="l"/>
            <a:r>
              <a:rPr lang="ru-RU" dirty="0" err="1" smtClean="0"/>
              <a:t>Микита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08" y="3645024"/>
            <a:ext cx="2336800" cy="292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513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виявленних</a:t>
            </a:r>
            <a:r>
              <a:rPr lang="ru-RU" dirty="0" smtClean="0"/>
              <a:t> </a:t>
            </a:r>
            <a:r>
              <a:rPr lang="ru-RU" dirty="0" err="1" smtClean="0"/>
              <a:t>кліщів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 2023-2022 </a:t>
            </a:r>
            <a:r>
              <a:rPr lang="ru-RU" dirty="0" err="1" smtClean="0"/>
              <a:t>років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4745038"/>
              </p:ext>
            </p:extLst>
          </p:nvPr>
        </p:nvGraphicFramePr>
        <p:xfrm>
          <a:off x="251514" y="1609725"/>
          <a:ext cx="7444684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6"/>
                <a:gridCol w="425250"/>
                <a:gridCol w="572668"/>
                <a:gridCol w="572668"/>
                <a:gridCol w="572668"/>
                <a:gridCol w="572668"/>
                <a:gridCol w="572668"/>
                <a:gridCol w="572668"/>
                <a:gridCol w="572668"/>
                <a:gridCol w="572668"/>
                <a:gridCol w="572668"/>
                <a:gridCol w="572668"/>
                <a:gridCol w="5726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Рік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01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02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03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04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05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06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07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08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09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10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11</a:t>
                      </a:r>
                      <a:endParaRPr lang="uk-UA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/>
                        <a:t>12</a:t>
                      </a:r>
                      <a:endParaRPr lang="uk-UA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2022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10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11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2023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7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14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47650" y="2280870"/>
            <a:ext cx="2568300" cy="34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32599" y="4293198"/>
            <a:ext cx="2198402" cy="293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06388079"/>
              </p:ext>
            </p:extLst>
          </p:nvPr>
        </p:nvGraphicFramePr>
        <p:xfrm>
          <a:off x="179512" y="2852936"/>
          <a:ext cx="5704329" cy="3803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464836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Джерела інформації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hlinkClick r:id="rId2"/>
              </a:rPr>
              <a:t>https://licvidator.ua/pests/kleshchi</a:t>
            </a:r>
            <a:r>
              <a:rPr lang="en-US" dirty="0" smtClean="0">
                <a:hlinkClick r:id="rId2"/>
              </a:rPr>
              <a:t>/</a:t>
            </a:r>
            <a:endParaRPr lang="uk-UA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naurok.com.ua/prezentaciya-dlya-7go-klasu-na-temu-zagalna-harakteristika-klasu-pavukopodibni-201126.html</a:t>
            </a:r>
            <a:endParaRPr lang="uk-UA" dirty="0" smtClean="0"/>
          </a:p>
          <a:p>
            <a:r>
              <a:rPr lang="en-US" dirty="0"/>
              <a:t>https://ockph.te.ua/node/1153#:~:text=%D0%9D%D0%B0%D0%B9%D1%87%D0%B0%D1%81%D1%82%D1%96%D1%88%D0%B5%20%D0%B2%D0%BE%D0%BD%D0%B8%20%D1%81%D0%B8%D0%B4%D1%8F%D1%82%D1%8C%20%D1%83%20%D1%82%D1%80%D0%B0%D0%B2%D1%96,)%2C%20%D0%B0%20%D1%82%D0%B0%D0%BA%D0%BE%D0%B6%20%D1%85%D0%B2%D0%BE%D1%80%D0%BE%D0%B1%D0%B8%20%D0%9C%D1%96%D1%8F%D0%BC%D0%BE%D1%82%D0%BE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16032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" y="0"/>
            <a:ext cx="817196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828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Мета: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1412777"/>
            <a:ext cx="7408333" cy="1584176"/>
          </a:xfrm>
        </p:spPr>
        <p:txBody>
          <a:bodyPr>
            <a:normAutofit fontScale="70000" lnSpcReduction="20000"/>
          </a:bodyPr>
          <a:lstStyle/>
          <a:p>
            <a:r>
              <a:rPr lang="uk-UA" dirty="0" smtClean="0"/>
              <a:t>1.Дослідити вплив зміни клімату на кількість кліщів </a:t>
            </a:r>
          </a:p>
          <a:p>
            <a:r>
              <a:rPr lang="uk-UA" dirty="0" smtClean="0"/>
              <a:t>2.Виявити активність кліщів протягом року</a:t>
            </a:r>
          </a:p>
          <a:p>
            <a:r>
              <a:rPr lang="uk-UA" dirty="0" smtClean="0"/>
              <a:t>3.Дослідити чисельність кліщів </a:t>
            </a:r>
          </a:p>
          <a:p>
            <a:endParaRPr lang="uk-UA" dirty="0" smtClean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</a:t>
            </a:r>
          </a:p>
          <a:p>
            <a:endParaRPr lang="uk-UA" dirty="0" smtClean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0"/>
            <a:ext cx="4764021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73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Вплив зміни клімату</a:t>
            </a:r>
            <a:endParaRPr lang="uk-UA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7416824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47849" y="3649095"/>
            <a:ext cx="2567862" cy="342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486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Захворювання, що переносяться кліщами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 Кліщовий вірусний енцефаліт;</a:t>
            </a:r>
          </a:p>
          <a:p>
            <a:r>
              <a:rPr lang="uk-UA" dirty="0"/>
              <a:t>  Хвороба </a:t>
            </a:r>
            <a:r>
              <a:rPr lang="uk-UA" dirty="0" err="1"/>
              <a:t>Лайма</a:t>
            </a:r>
            <a:r>
              <a:rPr lang="uk-UA" dirty="0"/>
              <a:t>;</a:t>
            </a:r>
          </a:p>
          <a:p>
            <a:r>
              <a:rPr lang="uk-UA" dirty="0"/>
              <a:t>  </a:t>
            </a:r>
            <a:r>
              <a:rPr lang="uk-UA" dirty="0" err="1"/>
              <a:t>Гранулоцитарний</a:t>
            </a:r>
            <a:r>
              <a:rPr lang="uk-UA" dirty="0"/>
              <a:t> анаплазмоз;</a:t>
            </a:r>
          </a:p>
          <a:p>
            <a:r>
              <a:rPr lang="uk-UA" dirty="0"/>
              <a:t>  </a:t>
            </a:r>
            <a:r>
              <a:rPr lang="uk-UA" dirty="0" err="1"/>
              <a:t>Моноцитарний</a:t>
            </a:r>
            <a:r>
              <a:rPr lang="uk-UA" dirty="0"/>
              <a:t> </a:t>
            </a:r>
            <a:r>
              <a:rPr lang="uk-UA" dirty="0" err="1"/>
              <a:t>ерліхіоз</a:t>
            </a:r>
            <a:r>
              <a:rPr lang="uk-UA" dirty="0"/>
              <a:t>;</a:t>
            </a:r>
          </a:p>
          <a:p>
            <a:r>
              <a:rPr lang="uk-UA" dirty="0"/>
              <a:t>  Крим-Конго </a:t>
            </a:r>
            <a:r>
              <a:rPr lang="uk-UA" dirty="0" err="1"/>
              <a:t>геморагічна</a:t>
            </a:r>
            <a:r>
              <a:rPr lang="uk-UA" dirty="0"/>
              <a:t> гарячка;</a:t>
            </a:r>
          </a:p>
          <a:p>
            <a:r>
              <a:rPr lang="uk-UA" dirty="0"/>
              <a:t>  </a:t>
            </a:r>
            <a:r>
              <a:rPr lang="uk-UA" dirty="0" err="1"/>
              <a:t>Геморагічна</a:t>
            </a:r>
            <a:r>
              <a:rPr lang="uk-UA" dirty="0"/>
              <a:t> гарячка з нирковим синдромом;</a:t>
            </a:r>
          </a:p>
          <a:p>
            <a:r>
              <a:rPr lang="uk-UA" dirty="0"/>
              <a:t>  Туляремія.</a:t>
            </a:r>
          </a:p>
        </p:txBody>
      </p:sp>
    </p:spTree>
    <p:extLst>
      <p:ext uri="{BB962C8B-B14F-4D97-AF65-F5344CB8AC3E}">
        <p14:creationId xmlns:p14="http://schemas.microsoft.com/office/powerpoint/2010/main" val="3580164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Збільшення маси кліща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3475"/>
            <a:ext cx="4067944" cy="54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058" y="1453475"/>
            <a:ext cx="4067944" cy="54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634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uk-U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390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255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Цикл розвитку кліща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8172400" cy="5427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055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Процес</a:t>
            </a:r>
            <a:r>
              <a:rPr lang="ru-RU" dirty="0" smtClean="0"/>
              <a:t> «</a:t>
            </a:r>
            <a:r>
              <a:rPr lang="ru-RU" dirty="0" err="1" smtClean="0"/>
              <a:t>харчування</a:t>
            </a:r>
            <a:r>
              <a:rPr lang="ru-RU" dirty="0" smtClean="0"/>
              <a:t>» </a:t>
            </a:r>
            <a:r>
              <a:rPr lang="ru-RU" dirty="0" err="1" smtClean="0"/>
              <a:t>кліща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8172400" cy="530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491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Будова ротового апарату кліща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8172400" cy="5424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137161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251</TotalTime>
  <Words>144</Words>
  <Application>Microsoft Office PowerPoint</Application>
  <PresentationFormat>Экран (4:3)</PresentationFormat>
  <Paragraphs>67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Изящная</vt:lpstr>
      <vt:lpstr>Кліщі – біологічна небезпека</vt:lpstr>
      <vt:lpstr>Мета:</vt:lpstr>
      <vt:lpstr>Вплив зміни клімату</vt:lpstr>
      <vt:lpstr>Захворювання, що переносяться кліщами</vt:lpstr>
      <vt:lpstr>Збільшення маси кліща</vt:lpstr>
      <vt:lpstr>Презентация PowerPoint</vt:lpstr>
      <vt:lpstr>Цикл розвитку кліща</vt:lpstr>
      <vt:lpstr>Процес «харчування» кліща</vt:lpstr>
      <vt:lpstr>Будова ротового апарату кліща</vt:lpstr>
      <vt:lpstr>Кількість виявленних кліщів протягом  2023-2022 років</vt:lpstr>
      <vt:lpstr>Джерела інформації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Кліщі – біологічна небезпека</dc:title>
  <dc:creator>HP</dc:creator>
  <cp:lastModifiedBy>user</cp:lastModifiedBy>
  <cp:revision>14</cp:revision>
  <dcterms:created xsi:type="dcterms:W3CDTF">2024-04-18T18:22:30Z</dcterms:created>
  <dcterms:modified xsi:type="dcterms:W3CDTF">2024-04-22T07:21:35Z</dcterms:modified>
</cp:coreProperties>
</file>