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lear Sans Medium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mo Bold" charset="0"/>
      <p:regular r:id="rId18"/>
      <p:bold r:id="rId19"/>
    </p:embeddedFont>
    <p:embeddedFont>
      <p:font typeface="Arimo" charset="0"/>
      <p:regular r:id="rId20"/>
      <p:bold r:id="rId21"/>
      <p:italic r:id="rId22"/>
      <p:boldItalic r:id="rId23"/>
    </p:embeddedFont>
    <p:embeddedFont>
      <p:font typeface="Pragmatica Bold" charset="0"/>
      <p:regular r:id="rId24"/>
    </p:embeddedFont>
    <p:embeddedFont>
      <p:font typeface="Pragmatica" charset="0"/>
      <p:regular r:id="rId25"/>
    </p:embeddedFont>
    <p:embeddedFont>
      <p:font typeface="Montserrat Bold" charset="-52"/>
      <p:regular r:id="rId26"/>
    </p:embeddedFont>
    <p:embeddedFont>
      <p:font typeface="Clear Sans" charset="0"/>
      <p:regular r:id="rId27"/>
    </p:embeddedFont>
    <p:embeddedFont>
      <p:font typeface="Clear Sans Bold" charset="0"/>
      <p:regular r:id="rId28"/>
    </p:embeddedFont>
    <p:embeddedFont>
      <p:font typeface="Clear Sans Bold Italics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" initials="7" lastIdx="0" clrIdx="0">
    <p:extLst>
      <p:ext uri="{19B8F6BF-5375-455C-9EA6-DF929625EA0E}">
        <p15:presenceInfo xmlns:p15="http://schemas.microsoft.com/office/powerpoint/2012/main" xmlns="" userId="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3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84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Число Вольфа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3414698162729682E-2"/>
          <c:y val="0.16379867929951147"/>
          <c:w val="0.89953910761154865"/>
          <c:h val="0.66228269820807484"/>
        </c:manualLayout>
      </c:layout>
      <c:lineChart>
        <c:grouping val="stacked"/>
        <c:ser>
          <c:idx val="0"/>
          <c:order val="0"/>
          <c:tx>
            <c:strRef>
              <c:f>Лист1!$D$1</c:f>
              <c:strCache>
                <c:ptCount val="1"/>
                <c:pt idx="0">
                  <c:v>Число вольфа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Лист1!$A$2:$A$32</c:f>
              <c:numCache>
                <c:formatCode>dd/mmm</c:formatCode>
                <c:ptCount val="31"/>
                <c:pt idx="0">
                  <c:v>45179</c:v>
                </c:pt>
                <c:pt idx="1">
                  <c:v>45180</c:v>
                </c:pt>
                <c:pt idx="2">
                  <c:v>45181</c:v>
                </c:pt>
                <c:pt idx="3">
                  <c:v>45182</c:v>
                </c:pt>
                <c:pt idx="4">
                  <c:v>45183</c:v>
                </c:pt>
                <c:pt idx="5">
                  <c:v>45184</c:v>
                </c:pt>
                <c:pt idx="6">
                  <c:v>45185</c:v>
                </c:pt>
                <c:pt idx="7">
                  <c:v>45186</c:v>
                </c:pt>
                <c:pt idx="8">
                  <c:v>45187</c:v>
                </c:pt>
                <c:pt idx="9">
                  <c:v>45188</c:v>
                </c:pt>
                <c:pt idx="10">
                  <c:v>45189</c:v>
                </c:pt>
                <c:pt idx="11">
                  <c:v>45190</c:v>
                </c:pt>
                <c:pt idx="12">
                  <c:v>45191</c:v>
                </c:pt>
                <c:pt idx="13">
                  <c:v>45192</c:v>
                </c:pt>
                <c:pt idx="14">
                  <c:v>45193</c:v>
                </c:pt>
                <c:pt idx="15">
                  <c:v>45194</c:v>
                </c:pt>
                <c:pt idx="16">
                  <c:v>45195</c:v>
                </c:pt>
                <c:pt idx="17">
                  <c:v>45196</c:v>
                </c:pt>
                <c:pt idx="18">
                  <c:v>45197</c:v>
                </c:pt>
                <c:pt idx="19">
                  <c:v>45198</c:v>
                </c:pt>
                <c:pt idx="20">
                  <c:v>45199</c:v>
                </c:pt>
                <c:pt idx="21">
                  <c:v>45200</c:v>
                </c:pt>
                <c:pt idx="22">
                  <c:v>45201</c:v>
                </c:pt>
                <c:pt idx="23">
                  <c:v>45202</c:v>
                </c:pt>
                <c:pt idx="24">
                  <c:v>45203</c:v>
                </c:pt>
                <c:pt idx="25">
                  <c:v>45204</c:v>
                </c:pt>
                <c:pt idx="26">
                  <c:v>45205</c:v>
                </c:pt>
                <c:pt idx="27">
                  <c:v>45206</c:v>
                </c:pt>
                <c:pt idx="28">
                  <c:v>45207</c:v>
                </c:pt>
                <c:pt idx="29">
                  <c:v>45208</c:v>
                </c:pt>
                <c:pt idx="30">
                  <c:v>45209</c:v>
                </c:pt>
              </c:numCache>
            </c:numRef>
          </c:cat>
          <c:val>
            <c:numRef>
              <c:f>Лист1!$D$2:$D$32</c:f>
              <c:numCache>
                <c:formatCode>General</c:formatCode>
                <c:ptCount val="31"/>
                <c:pt idx="0">
                  <c:v>130</c:v>
                </c:pt>
                <c:pt idx="1">
                  <c:v>177</c:v>
                </c:pt>
                <c:pt idx="2">
                  <c:v>171</c:v>
                </c:pt>
                <c:pt idx="3">
                  <c:v>221</c:v>
                </c:pt>
                <c:pt idx="4">
                  <c:v>163</c:v>
                </c:pt>
                <c:pt idx="5">
                  <c:v>166</c:v>
                </c:pt>
                <c:pt idx="6">
                  <c:v>156</c:v>
                </c:pt>
                <c:pt idx="7">
                  <c:v>148</c:v>
                </c:pt>
                <c:pt idx="8">
                  <c:v>229</c:v>
                </c:pt>
                <c:pt idx="9">
                  <c:v>243</c:v>
                </c:pt>
                <c:pt idx="10">
                  <c:v>269</c:v>
                </c:pt>
                <c:pt idx="11">
                  <c:v>279</c:v>
                </c:pt>
                <c:pt idx="12">
                  <c:v>304</c:v>
                </c:pt>
                <c:pt idx="13">
                  <c:v>318</c:v>
                </c:pt>
                <c:pt idx="14">
                  <c:v>292</c:v>
                </c:pt>
                <c:pt idx="15">
                  <c:v>280</c:v>
                </c:pt>
                <c:pt idx="16">
                  <c:v>279</c:v>
                </c:pt>
                <c:pt idx="17">
                  <c:v>238</c:v>
                </c:pt>
                <c:pt idx="18">
                  <c:v>179</c:v>
                </c:pt>
                <c:pt idx="19">
                  <c:v>172</c:v>
                </c:pt>
                <c:pt idx="20">
                  <c:v>186</c:v>
                </c:pt>
                <c:pt idx="21">
                  <c:v>226</c:v>
                </c:pt>
                <c:pt idx="22">
                  <c:v>236</c:v>
                </c:pt>
                <c:pt idx="23">
                  <c:v>250</c:v>
                </c:pt>
                <c:pt idx="24">
                  <c:v>241</c:v>
                </c:pt>
                <c:pt idx="25">
                  <c:v>279</c:v>
                </c:pt>
                <c:pt idx="26">
                  <c:v>238</c:v>
                </c:pt>
                <c:pt idx="27">
                  <c:v>235</c:v>
                </c:pt>
                <c:pt idx="28">
                  <c:v>239</c:v>
                </c:pt>
                <c:pt idx="29">
                  <c:v>219</c:v>
                </c:pt>
                <c:pt idx="3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A6-4AA5-88F6-A4E7AE026C4D}"/>
            </c:ext>
          </c:extLst>
        </c:ser>
        <c:dLbls>
          <c:showVal val="1"/>
        </c:dLbls>
        <c:marker val="1"/>
        <c:axId val="58980992"/>
        <c:axId val="62853504"/>
      </c:lineChart>
      <c:dateAx>
        <c:axId val="58980992"/>
        <c:scaling>
          <c:orientation val="minMax"/>
        </c:scaling>
        <c:axPos val="b"/>
        <c:numFmt formatCode="dd/mmm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853504"/>
        <c:crosses val="autoZero"/>
        <c:auto val="1"/>
        <c:lblOffset val="100"/>
        <c:baseTimeUnit val="days"/>
      </c:dateAx>
      <c:valAx>
        <c:axId val="6285350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8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ceweatherlive.com/en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ceweatherlive.com/en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aceweatherlive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172" y="215155"/>
            <a:ext cx="18288000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spc="158" dirty="0">
                <a:solidFill>
                  <a:srgbClr val="000000"/>
                </a:solidFill>
                <a:latin typeface="Clear Sans Medium"/>
              </a:rPr>
              <a:t>ВИВЧЕННЯ СОНЯЧНОЇ АКТИВНОСТІ  З ВИКОРИСТАННЯМ ІНТЕРНЕТ – </a:t>
            </a:r>
            <a:r>
              <a:rPr lang="en-US" sz="5299" spc="158" dirty="0" smtClean="0">
                <a:solidFill>
                  <a:srgbClr val="000000"/>
                </a:solidFill>
                <a:latin typeface="Clear Sans Medium"/>
              </a:rPr>
              <a:t>РЕСУРСУ</a:t>
            </a:r>
            <a:r>
              <a:rPr lang="ru-RU" sz="5299" spc="158" dirty="0" smtClean="0">
                <a:solidFill>
                  <a:srgbClr val="000000"/>
                </a:solidFill>
                <a:latin typeface="Clear Sans Medium"/>
              </a:rPr>
              <a:t> </a:t>
            </a:r>
            <a:endParaRPr lang="en-US" sz="5299" spc="158" dirty="0">
              <a:solidFill>
                <a:srgbClr val="000000"/>
              </a:solidFill>
              <a:latin typeface="Clear Sans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2113110"/>
            <a:ext cx="9571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hlinkClick r:id="rId2"/>
              </a:rPr>
              <a:t>https://www.spaceweatherlive.com/en.html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238500"/>
            <a:ext cx="66294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Роботу виконала: </a:t>
            </a:r>
            <a:r>
              <a:rPr lang="uk-UA" sz="2400" dirty="0" err="1" smtClean="0"/>
              <a:t>Цонєва</a:t>
            </a:r>
            <a:r>
              <a:rPr lang="uk-UA" sz="2400" dirty="0" smtClean="0"/>
              <a:t> Анастасія В’ячеславівна</a:t>
            </a:r>
          </a:p>
          <a:p>
            <a:r>
              <a:rPr lang="uk-UA" sz="2400" dirty="0"/>
              <a:t>Учениця 10 класу навчального закладу</a:t>
            </a:r>
            <a:endParaRPr lang="uk-UA" sz="2400" dirty="0" smtClean="0"/>
          </a:p>
          <a:p>
            <a:r>
              <a:rPr lang="uk-UA" sz="2400" dirty="0" smtClean="0"/>
              <a:t>ВИНОГРАДІВСЬКИЙ ЛІЦЕЙ ІМЕНІ О.О. БАНЄВА БОЛГРАДСЬКОЇ МІСЬКОЇ РАДИ ОДЕСЬКОЇ ОБЛАСТІ </a:t>
            </a:r>
          </a:p>
          <a:p>
            <a:r>
              <a:rPr lang="ru-RU" sz="2400" b="1" dirty="0" err="1" smtClean="0"/>
              <a:t>Одеське</a:t>
            </a:r>
            <a:r>
              <a:rPr lang="ru-RU" sz="2400" b="1" dirty="0" smtClean="0"/>
              <a:t> </a:t>
            </a:r>
            <a:r>
              <a:rPr lang="ru-RU" sz="2400" b="1" dirty="0" err="1"/>
              <a:t>територіальне</a:t>
            </a:r>
            <a:r>
              <a:rPr lang="ru-RU" sz="2400" b="1" dirty="0"/>
              <a:t> </a:t>
            </a:r>
            <a:r>
              <a:rPr lang="ru-RU" sz="2400" b="1" dirty="0" err="1"/>
              <a:t>відділення</a:t>
            </a:r>
            <a:r>
              <a:rPr lang="ru-RU" sz="2400" b="1" dirty="0"/>
              <a:t> </a:t>
            </a:r>
            <a:r>
              <a:rPr lang="ru-RU" sz="2400" b="1" dirty="0" err="1"/>
              <a:t>Малої</a:t>
            </a:r>
            <a:r>
              <a:rPr lang="ru-RU" sz="2400" b="1" dirty="0"/>
              <a:t> </a:t>
            </a:r>
            <a:r>
              <a:rPr lang="ru-RU" sz="2400" b="1" dirty="0" err="1"/>
              <a:t>академії</a:t>
            </a:r>
            <a:r>
              <a:rPr lang="ru-RU" sz="2400" b="1" dirty="0"/>
              <a:t> наук </a:t>
            </a:r>
            <a:r>
              <a:rPr lang="ru-RU" sz="2400" b="1" dirty="0" err="1"/>
              <a:t>України</a:t>
            </a:r>
            <a:endParaRPr lang="ru-RU" sz="2400" b="1" dirty="0"/>
          </a:p>
          <a:p>
            <a:r>
              <a:rPr lang="ru-RU" sz="2400" b="1" dirty="0" err="1"/>
              <a:t>Болградське</a:t>
            </a:r>
            <a:r>
              <a:rPr lang="ru-RU" sz="2400" b="1" dirty="0"/>
              <a:t> </a:t>
            </a:r>
            <a:r>
              <a:rPr lang="ru-RU" sz="2400" b="1" dirty="0" err="1"/>
              <a:t>районне</a:t>
            </a:r>
            <a:r>
              <a:rPr lang="ru-RU" sz="2400" b="1" dirty="0"/>
              <a:t> </a:t>
            </a:r>
            <a:r>
              <a:rPr lang="ru-RU" sz="2400" b="1" dirty="0" err="1"/>
              <a:t>наукове</a:t>
            </a:r>
            <a:r>
              <a:rPr lang="ru-RU" sz="2400" b="1" dirty="0"/>
              <a:t>  </a:t>
            </a:r>
            <a:r>
              <a:rPr lang="ru-RU" sz="2400" b="1" dirty="0" err="1"/>
              <a:t>товаривство</a:t>
            </a:r>
            <a:r>
              <a:rPr lang="ru-RU" sz="2400" b="1" dirty="0"/>
              <a:t> </a:t>
            </a:r>
            <a:r>
              <a:rPr lang="ru-RU" sz="2400" b="1" dirty="0" err="1"/>
              <a:t>учнів</a:t>
            </a:r>
            <a:r>
              <a:rPr lang="ru-RU" sz="2400" b="1" dirty="0"/>
              <a:t> «Нобель</a:t>
            </a:r>
            <a:r>
              <a:rPr lang="ru-RU" sz="2400" b="1" dirty="0" smtClean="0"/>
              <a:t>»</a:t>
            </a:r>
            <a:endParaRPr lang="uk-UA" sz="2400" b="1" dirty="0" smtClean="0"/>
          </a:p>
          <a:p>
            <a:r>
              <a:rPr lang="uk-UA" sz="2400" b="1" dirty="0" smtClean="0"/>
              <a:t>Науковий керівник</a:t>
            </a:r>
            <a:r>
              <a:rPr lang="uk-UA" sz="2400" dirty="0" smtClean="0"/>
              <a:t>: Панасенко Елла Миколаївна, </a:t>
            </a:r>
            <a:endParaRPr lang="ru-RU" sz="2400" dirty="0"/>
          </a:p>
          <a:p>
            <a:r>
              <a:rPr lang="uk-UA" sz="2400" dirty="0" smtClean="0"/>
              <a:t>Учитель </a:t>
            </a:r>
            <a:r>
              <a:rPr lang="uk-UA" sz="2400" dirty="0"/>
              <a:t>фізики й астрономії </a:t>
            </a:r>
            <a:endParaRPr lang="ru-RU" sz="2400" dirty="0"/>
          </a:p>
          <a:p>
            <a:r>
              <a:rPr lang="uk-UA" sz="2400" dirty="0" smtClean="0"/>
              <a:t>Навчального </a:t>
            </a:r>
            <a:r>
              <a:rPr lang="uk-UA" sz="2400" dirty="0"/>
              <a:t>закладу</a:t>
            </a:r>
            <a:endParaRPr lang="ru-RU" sz="2400" dirty="0"/>
          </a:p>
          <a:p>
            <a:r>
              <a:rPr lang="uk-UA" sz="2400" dirty="0" smtClean="0"/>
              <a:t>ВИНОГРАДІВСЬКОГО ЛІЦЕЮ</a:t>
            </a:r>
            <a:endParaRPr lang="ru-RU" sz="2400" dirty="0" smtClean="0"/>
          </a:p>
          <a:p>
            <a:r>
              <a:rPr lang="uk-UA" sz="2400" dirty="0" smtClean="0"/>
              <a:t>ІМЕНІ О.О. БАНЄВА</a:t>
            </a:r>
            <a:endParaRPr lang="ru-RU" sz="2400" dirty="0" smtClean="0"/>
          </a:p>
          <a:p>
            <a:r>
              <a:rPr lang="uk-UA" sz="2400" dirty="0" smtClean="0"/>
              <a:t>БОЛГРАДСЬКОЇ МІСЬКОЇ РАДИ</a:t>
            </a:r>
            <a:endParaRPr lang="ru-RU" sz="2400" dirty="0" smtClean="0"/>
          </a:p>
          <a:p>
            <a:r>
              <a:rPr lang="uk-UA" sz="2400" dirty="0" smtClean="0"/>
              <a:t>ОДЕСЬКОЇ ОБЛАСТІ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5537" y="-216460"/>
            <a:ext cx="6140335" cy="10719921"/>
          </a:xfrm>
          <a:prstGeom prst="rect">
            <a:avLst/>
          </a:prstGeom>
          <a:solidFill>
            <a:srgbClr val="FE502D"/>
          </a:solidFill>
        </p:spPr>
      </p:sp>
      <p:sp>
        <p:nvSpPr>
          <p:cNvPr id="3" name="TextBox 3"/>
          <p:cNvSpPr txBox="1"/>
          <p:nvPr/>
        </p:nvSpPr>
        <p:spPr>
          <a:xfrm>
            <a:off x="1100330" y="4184578"/>
            <a:ext cx="3568601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000000"/>
                </a:solidFill>
                <a:latin typeface="Clear Sans Bold"/>
              </a:rPr>
              <a:t>Висновки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16013" y="2000228"/>
            <a:ext cx="11971987" cy="6835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38"/>
              </a:lnSpc>
              <a:spcBef>
                <a:spcPct val="0"/>
              </a:spcBef>
            </a:pP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Сонце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висвітлює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і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зігріває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нашу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планету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без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цього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було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б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неможливе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життя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ній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тільки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людини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але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навіть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мікроорганізмів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.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Сонце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-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головний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(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хоча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і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єдиний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)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двигун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процесів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що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відбуваються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Землі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.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Але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не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тільки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тепло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і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світло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одержує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Земля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від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Сонця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.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Різні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види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сонячного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випромінювання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і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потоки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часток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впливають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на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її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життя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.</a:t>
            </a:r>
          </a:p>
          <a:p>
            <a:pPr algn="ctr">
              <a:lnSpc>
                <a:spcPts val="4138"/>
              </a:lnSpc>
              <a:spcBef>
                <a:spcPct val="0"/>
              </a:spcBef>
            </a:pP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Використала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сайт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smtClean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200" dirty="0" smtClean="0">
                <a:hlinkClick r:id="rId2"/>
              </a:rPr>
              <a:t>https://www.spaceweatherlive.com/en.html</a:t>
            </a:r>
            <a:r>
              <a:rPr lang="ru-RU" sz="3200" dirty="0" smtClean="0"/>
              <a:t> </a:t>
            </a:r>
          </a:p>
          <a:p>
            <a:pPr algn="ctr">
              <a:lnSpc>
                <a:spcPts val="4138"/>
              </a:lnSpc>
              <a:spcBef>
                <a:spcPct val="0"/>
              </a:spcBef>
            </a:pPr>
            <a:r>
              <a:rPr lang="en-US" sz="2955" dirty="0" err="1" smtClean="0">
                <a:solidFill>
                  <a:srgbClr val="000000"/>
                </a:solidFill>
                <a:latin typeface="Clear Sans Bold"/>
              </a:rPr>
              <a:t>проведені</a:t>
            </a:r>
            <a:r>
              <a:rPr lang="en-US" sz="2955" dirty="0" smtClean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спостереження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сонячної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активності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з 10.09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10.10.2023р. </a:t>
            </a:r>
          </a:p>
          <a:p>
            <a:pPr algn="ctr">
              <a:lnSpc>
                <a:spcPts val="4138"/>
              </a:lnSpc>
              <a:spcBef>
                <a:spcPct val="0"/>
              </a:spcBef>
            </a:pP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Розраховані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розміри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сонячних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плям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та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корональних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дір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зроблений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розрахунок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числа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Вольфа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в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зазначений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період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. </a:t>
            </a:r>
          </a:p>
          <a:p>
            <a:pPr algn="ctr">
              <a:lnSpc>
                <a:spcPts val="4138"/>
              </a:lnSpc>
              <a:spcBef>
                <a:spcPct val="0"/>
              </a:spcBef>
            </a:pP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Результати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дослідження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показують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що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активність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Сонця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в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порівнянні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з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попередніми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циклами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2955" dirty="0" err="1">
                <a:solidFill>
                  <a:srgbClr val="000000"/>
                </a:solidFill>
                <a:latin typeface="Clear Sans Bold"/>
              </a:rPr>
              <a:t>зростає</a:t>
            </a:r>
            <a:r>
              <a:rPr lang="en-US" sz="2955" dirty="0">
                <a:solidFill>
                  <a:srgbClr val="000000"/>
                </a:solidFill>
                <a:latin typeface="Clear Sa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072" y="306949"/>
            <a:ext cx="14833648" cy="6060687"/>
          </a:xfrm>
        </p:spPr>
        <p:txBody>
          <a:bodyPr>
            <a:normAutofit/>
          </a:bodyPr>
          <a:lstStyle/>
          <a:p>
            <a:r>
              <a:rPr lang="uk-UA" b="1" dirty="0"/>
              <a:t>СПИСОК ВИКОРИСТАНИХ ДЖЕРЕЛ</a:t>
            </a:r>
            <a:endParaRPr lang="ru-RU" dirty="0"/>
          </a:p>
          <a:p>
            <a:pPr lvl="0"/>
            <a:r>
              <a:rPr lang="uk-UA" dirty="0"/>
              <a:t>https://suspilne.media/610573-pivnicne-sajvo-v-ukraini-zmozut-sposterigati-castise-naukovec-poasniv-comu/</a:t>
            </a:r>
            <a:endParaRPr lang="ru-RU" dirty="0"/>
          </a:p>
          <a:p>
            <a:pPr lvl="0"/>
            <a:r>
              <a:rPr lang="uk-UA" dirty="0">
                <a:hlinkClick r:id="rId2"/>
              </a:rPr>
              <a:t>https://www.spaceweatherlive.com</a:t>
            </a:r>
            <a:endParaRPr lang="ru-RU" dirty="0"/>
          </a:p>
          <a:p>
            <a:pPr lvl="0"/>
            <a:r>
              <a:rPr lang="ru-RU" dirty="0" err="1"/>
              <a:t>Астрономічний</a:t>
            </a:r>
            <a:r>
              <a:rPr lang="ru-RU" dirty="0"/>
              <a:t> </a:t>
            </a:r>
            <a:r>
              <a:rPr lang="ru-RU" dirty="0" err="1"/>
              <a:t>енциклопедичний</a:t>
            </a:r>
            <a:r>
              <a:rPr lang="ru-RU" dirty="0"/>
              <a:t> словник / За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редакцією</a:t>
            </a:r>
            <a:r>
              <a:rPr lang="ru-RU" dirty="0"/>
              <a:t> І.А. </a:t>
            </a:r>
            <a:r>
              <a:rPr lang="ru-RU" dirty="0" err="1"/>
              <a:t>Климишина</a:t>
            </a:r>
            <a:r>
              <a:rPr lang="ru-RU" dirty="0"/>
              <a:t> та А.О. </a:t>
            </a:r>
            <a:r>
              <a:rPr lang="ru-RU" dirty="0" err="1"/>
              <a:t>Корсунь</a:t>
            </a:r>
            <a:r>
              <a:rPr lang="ru-RU" dirty="0"/>
              <a:t>. – </a:t>
            </a:r>
            <a:r>
              <a:rPr lang="ru-RU" dirty="0" err="1"/>
              <a:t>Львів</a:t>
            </a:r>
            <a:r>
              <a:rPr lang="ru-RU" dirty="0"/>
              <a:t>, 2003. </a:t>
            </a:r>
          </a:p>
          <a:p>
            <a:r>
              <a:rPr lang="ru-RU" dirty="0"/>
              <a:t> М. В. Головко, І. П. Крячко</a:t>
            </a:r>
            <a:r>
              <a:rPr lang="uk-UA" dirty="0"/>
              <a:t> Астрономія . 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профільної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uk-UA" dirty="0"/>
              <a:t>.  </a:t>
            </a:r>
            <a:r>
              <a:rPr lang="ru-RU" dirty="0"/>
              <a:t>м. </a:t>
            </a:r>
            <a:r>
              <a:rPr lang="ru-RU" dirty="0" err="1"/>
              <a:t>Київ</a:t>
            </a:r>
            <a:r>
              <a:rPr lang="ru-RU" dirty="0"/>
              <a:t> «КОНВІ ПРІНТ» 2018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894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656662" cy="10407970"/>
          </a:xfrm>
          <a:prstGeom prst="rect">
            <a:avLst/>
          </a:prstGeom>
          <a:solidFill>
            <a:srgbClr val="24C0C5"/>
          </a:solidFill>
        </p:spPr>
      </p:sp>
      <p:sp>
        <p:nvSpPr>
          <p:cNvPr id="3" name="TextBox 3"/>
          <p:cNvSpPr txBox="1"/>
          <p:nvPr/>
        </p:nvSpPr>
        <p:spPr>
          <a:xfrm>
            <a:off x="131502" y="2572703"/>
            <a:ext cx="8393658" cy="404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spc="137">
                <a:solidFill>
                  <a:srgbClr val="000000"/>
                </a:solidFill>
                <a:latin typeface="Arimo Bold"/>
              </a:rPr>
              <a:t>Мета</a:t>
            </a:r>
            <a:r>
              <a:rPr lang="en-US" sz="4599" spc="137">
                <a:solidFill>
                  <a:srgbClr val="000000"/>
                </a:solidFill>
                <a:latin typeface="Arimo"/>
              </a:rPr>
              <a:t>: дослідити сонячну активність методами астрономії та за допомогою інструментів мережі Інтернет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26961" y="2096206"/>
            <a:ext cx="7452551" cy="554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spc="104">
                <a:solidFill>
                  <a:srgbClr val="000000"/>
                </a:solidFill>
                <a:latin typeface="Pragmatica Bold"/>
              </a:rPr>
              <a:t>Завдання дослідження</a:t>
            </a:r>
            <a:r>
              <a:rPr lang="en-US" sz="3499" spc="104">
                <a:solidFill>
                  <a:srgbClr val="000000"/>
                </a:solidFill>
                <a:latin typeface="Pragmatica"/>
              </a:rPr>
              <a:t>: Розрахувати число Вольфа за період 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spc="104">
                <a:solidFill>
                  <a:srgbClr val="000000"/>
                </a:solidFill>
                <a:latin typeface="Pragmatica"/>
              </a:rPr>
              <a:t>10.09-10.10.2023р. та порівняти сонячну активність з попередніми циклами; розрахувати розміри корональних дір та 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spc="104">
                <a:solidFill>
                  <a:srgbClr val="000000"/>
                </a:solidFill>
                <a:latin typeface="Pragmatica"/>
              </a:rPr>
              <a:t>порівняти їх з розмірами Землі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5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395486"/>
            <a:ext cx="18288000" cy="5891514"/>
          </a:xfrm>
          <a:custGeom>
            <a:avLst/>
            <a:gdLst/>
            <a:ahLst/>
            <a:cxnLst/>
            <a:rect l="l" t="t" r="r" b="b"/>
            <a:pathLst>
              <a:path w="18288000" h="5891514">
                <a:moveTo>
                  <a:pt x="0" y="0"/>
                </a:moveTo>
                <a:lnTo>
                  <a:pt x="18288000" y="0"/>
                </a:lnTo>
                <a:lnTo>
                  <a:pt x="18288000" y="5891514"/>
                </a:lnTo>
                <a:lnTo>
                  <a:pt x="0" y="58915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74474" b="-7447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43532" y="323850"/>
            <a:ext cx="8027118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9"/>
              </a:lnSpc>
              <a:spcBef>
                <a:spcPct val="0"/>
              </a:spcBef>
            </a:pPr>
            <a:r>
              <a:rPr lang="en-US" sz="4674">
                <a:solidFill>
                  <a:srgbClr val="000000"/>
                </a:solidFill>
                <a:latin typeface="Montserrat Bold"/>
              </a:rPr>
              <a:t>Теорія будови Сонця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892934"/>
            <a:ext cx="18288000" cy="228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spc="128">
                <a:solidFill>
                  <a:srgbClr val="000000"/>
                </a:solidFill>
                <a:latin typeface="Arimo"/>
                <a:ea typeface="Arimo"/>
              </a:rPr>
              <a:t>Сонце - найближча до Землі зірка середньої величини. Воно, як і усі зорі, — величезна розжарена газова куля. Температура на його поверхні становить: 6000°С, а в центрі — 15\ млн °С.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13650" y="5888404"/>
            <a:ext cx="511096" cy="511096"/>
            <a:chOff x="0" y="0"/>
            <a:chExt cx="681462" cy="68146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81462" cy="681462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3B14B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59765" y="41858"/>
              <a:ext cx="361932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Clear Sans"/>
                </a:rPr>
                <a:t>в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13650" y="7414898"/>
            <a:ext cx="511096" cy="511096"/>
            <a:chOff x="0" y="0"/>
            <a:chExt cx="681462" cy="681462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681462" cy="681462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3B14B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59765" y="41858"/>
              <a:ext cx="361932" cy="559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000000"/>
                  </a:solidFill>
                  <a:latin typeface="Clear Sans"/>
                </a:rPr>
                <a:t>г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140769" y="2277412"/>
            <a:ext cx="12464298" cy="8009588"/>
          </a:xfrm>
          <a:custGeom>
            <a:avLst/>
            <a:gdLst/>
            <a:ahLst/>
            <a:cxnLst/>
            <a:rect l="l" t="t" r="r" b="b"/>
            <a:pathLst>
              <a:path w="12464298" h="8009588">
                <a:moveTo>
                  <a:pt x="0" y="0"/>
                </a:moveTo>
                <a:lnTo>
                  <a:pt x="12464298" y="0"/>
                </a:lnTo>
                <a:lnTo>
                  <a:pt x="12464298" y="8009588"/>
                </a:lnTo>
                <a:lnTo>
                  <a:pt x="0" y="80095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0916" r="-1428" b="-7463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-76200"/>
            <a:ext cx="18288000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uk-UA" sz="4199" dirty="0" smtClean="0">
                <a:solidFill>
                  <a:srgbClr val="000000"/>
                </a:solidFill>
                <a:latin typeface="Clear Sans Bold"/>
              </a:rPr>
              <a:t>Теорія будови Сонця</a:t>
            </a:r>
            <a:r>
              <a:rPr lang="en-US" sz="4199" dirty="0" smtClean="0">
                <a:solidFill>
                  <a:srgbClr val="000000"/>
                </a:solidFill>
                <a:latin typeface="Clear Sans Bold"/>
              </a:rPr>
              <a:t>: </a:t>
            </a:r>
            <a:r>
              <a:rPr lang="uk-UA" sz="4199" dirty="0" smtClean="0">
                <a:solidFill>
                  <a:srgbClr val="000000"/>
                </a:solidFill>
                <a:latin typeface="Clear Sans Bold"/>
              </a:rPr>
              <a:t>стверджує, що воно складається з ядра, радіаційної зони,  </a:t>
            </a:r>
            <a:r>
              <a:rPr lang="uk-UA" sz="4199" dirty="0" err="1" smtClean="0">
                <a:solidFill>
                  <a:srgbClr val="000000"/>
                </a:solidFill>
                <a:latin typeface="Clear Sans Bold"/>
              </a:rPr>
              <a:t>конвективної</a:t>
            </a:r>
            <a:r>
              <a:rPr lang="uk-UA" sz="4199" dirty="0" smtClean="0">
                <a:solidFill>
                  <a:srgbClr val="000000"/>
                </a:solidFill>
                <a:latin typeface="Clear Sans Bold"/>
              </a:rPr>
              <a:t>  зони, фотосфери, хромосфери</a:t>
            </a:r>
            <a:r>
              <a:rPr lang="en-US" sz="4199" dirty="0" smtClean="0">
                <a:solidFill>
                  <a:srgbClr val="000000"/>
                </a:solidFill>
                <a:latin typeface="Clear Sans Bold"/>
              </a:rPr>
              <a:t>,  </a:t>
            </a:r>
            <a:r>
              <a:rPr lang="uk-UA" sz="4199" dirty="0" smtClean="0">
                <a:solidFill>
                  <a:srgbClr val="000000"/>
                </a:solidFill>
                <a:latin typeface="Clear Sans Bold"/>
              </a:rPr>
              <a:t>сонячної </a:t>
            </a:r>
            <a:r>
              <a:rPr lang="en-US" sz="4199" dirty="0" err="1" smtClean="0">
                <a:solidFill>
                  <a:srgbClr val="000000"/>
                </a:solidFill>
                <a:latin typeface="Clear Sans Bold"/>
              </a:rPr>
              <a:t>корон</a:t>
            </a:r>
            <a:r>
              <a:rPr lang="ru-RU" sz="4199" dirty="0" smtClean="0">
                <a:solidFill>
                  <a:srgbClr val="000000"/>
                </a:solidFill>
                <a:latin typeface="Clear Sans Bold"/>
              </a:rPr>
              <a:t>и</a:t>
            </a:r>
            <a:r>
              <a:rPr lang="en-US" sz="4199" dirty="0" smtClean="0">
                <a:solidFill>
                  <a:srgbClr val="000000"/>
                </a:solidFill>
                <a:latin typeface="Clear Sans Bold"/>
              </a:rPr>
              <a:t>.</a:t>
            </a:r>
            <a:endParaRPr lang="en-US" sz="4199" dirty="0">
              <a:solidFill>
                <a:srgbClr val="000000"/>
              </a:solidFill>
              <a:latin typeface="Clear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5537" y="-432921"/>
            <a:ext cx="6140335" cy="10719921"/>
          </a:xfrm>
          <a:prstGeom prst="rect">
            <a:avLst/>
          </a:prstGeom>
          <a:solidFill>
            <a:srgbClr val="43B14B"/>
          </a:solidFill>
        </p:spPr>
      </p:sp>
      <p:sp>
        <p:nvSpPr>
          <p:cNvPr id="3" name="Freeform 3"/>
          <p:cNvSpPr/>
          <p:nvPr/>
        </p:nvSpPr>
        <p:spPr>
          <a:xfrm>
            <a:off x="-98712" y="0"/>
            <a:ext cx="5966684" cy="6789931"/>
          </a:xfrm>
          <a:custGeom>
            <a:avLst/>
            <a:gdLst/>
            <a:ahLst/>
            <a:cxnLst/>
            <a:rect l="l" t="t" r="r" b="b"/>
            <a:pathLst>
              <a:path w="5966684" h="6789931">
                <a:moveTo>
                  <a:pt x="0" y="0"/>
                </a:moveTo>
                <a:lnTo>
                  <a:pt x="5966684" y="0"/>
                </a:lnTo>
                <a:lnTo>
                  <a:pt x="5966684" y="6789931"/>
                </a:lnTo>
                <a:lnTo>
                  <a:pt x="0" y="678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3161" r="-24914" b="-47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7203229"/>
            <a:ext cx="6079043" cy="2306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Clear Sans Bold"/>
              </a:rPr>
              <a:t>Що відбувається в кожній 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000000"/>
                </a:solidFill>
                <a:latin typeface="Clear Sans Bold"/>
              </a:rPr>
              <a:t>частині Сонця?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80358" y="2061634"/>
            <a:ext cx="11304502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dirty="0" smtClean="0">
                <a:solidFill>
                  <a:srgbClr val="000000"/>
                </a:solidFill>
                <a:latin typeface="Pragmatica Bold"/>
              </a:rPr>
              <a:t>У різних частинах Сонця відбуваються різні процеси, але загалом, усюди відбувається ядерний синтез, коли водень перетворюється на гелій, випускаючи енергію. У ядрі Сонця відбуваються ядерні реакції, де водень злиттям перетворюється на гелій та видає велику </a:t>
            </a:r>
            <a:r>
              <a:rPr lang="uk-UA" sz="2999" dirty="0" err="1" smtClean="0">
                <a:solidFill>
                  <a:srgbClr val="000000"/>
                </a:solidFill>
                <a:latin typeface="Pragmatica Bold"/>
              </a:rPr>
              <a:t>кількіст</a:t>
            </a:r>
            <a:r>
              <a:rPr lang="en-US" sz="2999" dirty="0" smtClean="0">
                <a:solidFill>
                  <a:srgbClr val="000000"/>
                </a:solidFill>
                <a:latin typeface="Pragmatica Bold"/>
              </a:rPr>
              <a:t>ь </a:t>
            </a:r>
            <a:r>
              <a:rPr lang="en-US" sz="2999" dirty="0" err="1">
                <a:solidFill>
                  <a:srgbClr val="000000"/>
                </a:solidFill>
                <a:latin typeface="Pragmatica Bold"/>
              </a:rPr>
              <a:t>енергії</a:t>
            </a:r>
            <a:r>
              <a:rPr lang="en-US" sz="2999" dirty="0">
                <a:solidFill>
                  <a:srgbClr val="000000"/>
                </a:solidFill>
                <a:latin typeface="Pragmatica Bold"/>
              </a:rPr>
              <a:t>.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dirty="0" smtClean="0">
                <a:solidFill>
                  <a:srgbClr val="000000"/>
                </a:solidFill>
                <a:latin typeface="Pragmatica Bold"/>
              </a:rPr>
              <a:t>У радіаційній та </a:t>
            </a:r>
            <a:r>
              <a:rPr lang="uk-UA" sz="2999" dirty="0" err="1" smtClean="0">
                <a:solidFill>
                  <a:srgbClr val="000000"/>
                </a:solidFill>
                <a:latin typeface="Pragmatica Bold"/>
              </a:rPr>
              <a:t>конвективній</a:t>
            </a:r>
            <a:r>
              <a:rPr lang="uk-UA" sz="2999" dirty="0" smtClean="0">
                <a:solidFill>
                  <a:srgbClr val="000000"/>
                </a:solidFill>
                <a:latin typeface="Pragmatica Bold"/>
              </a:rPr>
              <a:t> зонах відбуваються процеси передачі цієї енергії від ядра до поверхні Сонця</a:t>
            </a:r>
            <a:r>
              <a:rPr lang="en-US" sz="2999" dirty="0" smtClean="0">
                <a:solidFill>
                  <a:srgbClr val="000000"/>
                </a:solidFill>
                <a:latin typeface="Pragmatica Bold"/>
              </a:rPr>
              <a:t>.</a:t>
            </a:r>
            <a:endParaRPr lang="ru-RU" sz="2999" dirty="0" smtClean="0">
              <a:solidFill>
                <a:srgbClr val="000000"/>
              </a:solidFill>
              <a:latin typeface="Pragmatica Bold"/>
            </a:endParaRP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3200" b="1" dirty="0" smtClean="0">
                <a:latin typeface="Pragmatica Bold" charset="0"/>
              </a:rPr>
              <a:t>Фотосфера — найглибший шар атмосфери Сонця, який випромінює світло</a:t>
            </a:r>
            <a:r>
              <a:rPr lang="uk-UA" sz="3200" b="1" dirty="0" smtClean="0">
                <a:latin typeface="Pragmatica Bold" charset="0"/>
              </a:rPr>
              <a:t>. У </a:t>
            </a:r>
            <a:r>
              <a:rPr lang="uk-UA" sz="3200" b="1" dirty="0" smtClean="0">
                <a:latin typeface="Pragmatica Bold" charset="0"/>
              </a:rPr>
              <a:t>хромосфері та короні відбуваються викиди енергії, які створюють атмосферні явища, які як сонячні плями та спалахи.</a:t>
            </a:r>
            <a:r>
              <a:rPr lang="uk-UA" sz="3200" b="1" dirty="0" smtClean="0"/>
              <a:t> </a:t>
            </a:r>
            <a:endParaRPr lang="en-US" sz="2999" b="1" dirty="0">
              <a:solidFill>
                <a:srgbClr val="000000"/>
              </a:solidFill>
              <a:latin typeface="Pragmatic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50019" y="7272620"/>
            <a:ext cx="10587961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714126" y="290908"/>
            <a:ext cx="8859748" cy="5991626"/>
          </a:xfrm>
          <a:custGeom>
            <a:avLst/>
            <a:gdLst/>
            <a:ahLst/>
            <a:cxnLst/>
            <a:rect l="l" t="t" r="r" b="b"/>
            <a:pathLst>
              <a:path w="8859748" h="5991626">
                <a:moveTo>
                  <a:pt x="0" y="0"/>
                </a:moveTo>
                <a:lnTo>
                  <a:pt x="8859748" y="0"/>
                </a:lnTo>
                <a:lnTo>
                  <a:pt x="8859748" y="5991626"/>
                </a:lnTo>
                <a:lnTo>
                  <a:pt x="0" y="59916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6537959"/>
            <a:ext cx="18288000" cy="279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lear Sans Bold Italics"/>
              </a:rPr>
              <a:t>Протон-протонний ланцюжок (водневий цикл) — низка термоядерних реакцій, у яких водень перетворюється на гелій. Даний ланцюжок є основним джерелом енергії зір невеликої маси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lear Sans Bold Italics"/>
              </a:rPr>
              <a:t> (до 1,2 М О), що перебувають на головній послідовності.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140335" cy="10286999"/>
          </a:xfrm>
          <a:prstGeom prst="rect">
            <a:avLst/>
          </a:prstGeom>
          <a:solidFill>
            <a:srgbClr val="FFB923"/>
          </a:solidFill>
        </p:spPr>
      </p:sp>
      <p:sp>
        <p:nvSpPr>
          <p:cNvPr id="3" name="Freeform 3"/>
          <p:cNvSpPr/>
          <p:nvPr/>
        </p:nvSpPr>
        <p:spPr>
          <a:xfrm>
            <a:off x="6172200" y="0"/>
            <a:ext cx="12115800" cy="4760420"/>
          </a:xfrm>
          <a:custGeom>
            <a:avLst/>
            <a:gdLst/>
            <a:ahLst/>
            <a:cxnLst/>
            <a:rect l="l" t="t" r="r" b="b"/>
            <a:pathLst>
              <a:path w="12333202" h="4760420">
                <a:moveTo>
                  <a:pt x="0" y="0"/>
                </a:moveTo>
                <a:lnTo>
                  <a:pt x="12333202" y="0"/>
                </a:lnTo>
                <a:lnTo>
                  <a:pt x="12333202" y="4760420"/>
                </a:lnTo>
                <a:lnTo>
                  <a:pt x="0" y="47604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947" b="-94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4800" y="6667500"/>
            <a:ext cx="5737624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000000"/>
                </a:solidFill>
                <a:latin typeface="Clear Sans Bold"/>
              </a:rPr>
              <a:t>Сонячна</a:t>
            </a:r>
            <a:r>
              <a:rPr lang="en-US" sz="4499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 Bold"/>
              </a:rPr>
              <a:t>активність</a:t>
            </a:r>
            <a:r>
              <a:rPr lang="en-US" sz="4499" dirty="0">
                <a:solidFill>
                  <a:srgbClr val="000000"/>
                </a:solidFill>
                <a:latin typeface="Clear Sans Bold"/>
              </a:rPr>
              <a:t> і </a:t>
            </a:r>
            <a:r>
              <a:rPr lang="en-US" sz="4499" dirty="0" err="1">
                <a:solidFill>
                  <a:srgbClr val="000000"/>
                </a:solidFill>
                <a:latin typeface="Clear Sans Bold"/>
              </a:rPr>
              <a:t>цикли</a:t>
            </a:r>
            <a:r>
              <a:rPr lang="en-US" sz="4499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Clear Sans Bold"/>
              </a:rPr>
              <a:t>сонячної</a:t>
            </a:r>
            <a:r>
              <a:rPr lang="en-US" sz="4499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4499" dirty="0" err="1" smtClean="0">
                <a:solidFill>
                  <a:srgbClr val="000000"/>
                </a:solidFill>
                <a:latin typeface="Clear Sans Bold"/>
              </a:rPr>
              <a:t>активності</a:t>
            </a:r>
            <a:endParaRPr lang="ru-RU" sz="4499" dirty="0" smtClean="0">
              <a:solidFill>
                <a:srgbClr val="000000"/>
              </a:solidFill>
              <a:latin typeface="Clear Sans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 dirty="0">
              <a:solidFill>
                <a:srgbClr val="000000"/>
              </a:solidFill>
              <a:latin typeface="Clear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80699" y="5043489"/>
            <a:ext cx="11681400" cy="533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5"/>
              </a:lnSpc>
              <a:spcBef>
                <a:spcPct val="0"/>
              </a:spcBef>
            </a:pP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Сонячна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активність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проявляється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у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формі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циклів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сонячних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плям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і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сонячних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вибухів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які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зазвичай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тривають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приблизно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11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років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.</a:t>
            </a:r>
          </a:p>
          <a:p>
            <a:pPr algn="ctr">
              <a:lnSpc>
                <a:spcPts val="5205"/>
              </a:lnSpc>
              <a:spcBef>
                <a:spcPct val="0"/>
              </a:spcBef>
            </a:pP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Цикли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сонячної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активності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включають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періоди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збільшення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та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зменшення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кількості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сонячних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плям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та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солярних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викидів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звичайно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тривають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приблизно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11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років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впливають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на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клімат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та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супутні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 smtClean="0">
                <a:solidFill>
                  <a:srgbClr val="000000"/>
                </a:solidFill>
                <a:latin typeface="Clear Sans Bold"/>
              </a:rPr>
              <a:t>комунікаці</a:t>
            </a:r>
            <a:r>
              <a:rPr lang="uk-UA" sz="3718" dirty="0" smtClean="0">
                <a:solidFill>
                  <a:srgbClr val="000000"/>
                </a:solidFill>
                <a:latin typeface="Clear Sans Bold"/>
              </a:rPr>
              <a:t>ї</a:t>
            </a:r>
            <a:r>
              <a:rPr lang="en-US" sz="3718" dirty="0" smtClean="0">
                <a:solidFill>
                  <a:srgbClr val="000000"/>
                </a:solidFill>
                <a:latin typeface="Clear Sans Bold"/>
              </a:rPr>
              <a:t> </a:t>
            </a:r>
            <a:r>
              <a:rPr lang="uk-UA" sz="3718" dirty="0" smtClean="0">
                <a:solidFill>
                  <a:srgbClr val="000000"/>
                </a:solidFill>
                <a:latin typeface="Clear Sans Bold"/>
              </a:rPr>
              <a:t>й</a:t>
            </a:r>
            <a:r>
              <a:rPr lang="en-US" sz="3718" dirty="0" smtClean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системи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на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3718" dirty="0" err="1">
                <a:solidFill>
                  <a:srgbClr val="000000"/>
                </a:solidFill>
                <a:latin typeface="Clear Sans Bold"/>
              </a:rPr>
              <a:t>Землі</a:t>
            </a:r>
            <a:r>
              <a:rPr lang="en-US" sz="3718" dirty="0">
                <a:solidFill>
                  <a:srgbClr val="000000"/>
                </a:solidFill>
                <a:latin typeface="Clear Sans Bold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6863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W=10g+f</a:t>
            </a:r>
            <a:endParaRPr lang="ru-RU" sz="5400" b="1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0"/>
          <a:ext cx="6072166" cy="442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5537" y="-216460"/>
            <a:ext cx="6140335" cy="10719921"/>
          </a:xfrm>
          <a:prstGeom prst="rect">
            <a:avLst/>
          </a:prstGeom>
          <a:solidFill>
            <a:srgbClr val="24C0C5"/>
          </a:solidFill>
        </p:spPr>
      </p:sp>
      <p:sp>
        <p:nvSpPr>
          <p:cNvPr id="3" name="Freeform 3"/>
          <p:cNvSpPr/>
          <p:nvPr/>
        </p:nvSpPr>
        <p:spPr>
          <a:xfrm>
            <a:off x="6840017" y="793640"/>
            <a:ext cx="10865057" cy="5749223"/>
          </a:xfrm>
          <a:custGeom>
            <a:avLst/>
            <a:gdLst/>
            <a:ahLst/>
            <a:cxnLst/>
            <a:rect l="l" t="t" r="r" b="b"/>
            <a:pathLst>
              <a:path w="10865057" h="5749223">
                <a:moveTo>
                  <a:pt x="0" y="0"/>
                </a:moveTo>
                <a:lnTo>
                  <a:pt x="10865057" y="0"/>
                </a:lnTo>
                <a:lnTo>
                  <a:pt x="10865057" y="5749222"/>
                </a:lnTo>
                <a:lnTo>
                  <a:pt x="0" y="574922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5046344"/>
            <a:ext cx="5954798" cy="421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000000"/>
                </a:solidFill>
                <a:latin typeface="Clear Sans Bold"/>
              </a:rPr>
              <a:t>Полярне</a:t>
            </a:r>
            <a:r>
              <a:rPr lang="en-US" sz="4799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4799" dirty="0" err="1" smtClean="0">
                <a:solidFill>
                  <a:srgbClr val="000000"/>
                </a:solidFill>
                <a:latin typeface="Clear Sans Bold"/>
              </a:rPr>
              <a:t>сяйво</a:t>
            </a:r>
            <a:endParaRPr lang="ru-RU" sz="4799" dirty="0" smtClean="0">
              <a:solidFill>
                <a:srgbClr val="000000"/>
              </a:solidFill>
              <a:latin typeface="Clear Sans Bold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ru-RU" sz="4799" dirty="0" smtClean="0">
                <a:solidFill>
                  <a:srgbClr val="000000"/>
                </a:solidFill>
                <a:latin typeface="Clear Sans Bold"/>
              </a:rPr>
              <a:t>«</a:t>
            </a:r>
            <a:r>
              <a:rPr lang="en-US" sz="4799" dirty="0" err="1" smtClean="0">
                <a:solidFill>
                  <a:srgbClr val="000000"/>
                </a:solidFill>
                <a:latin typeface="Clear Sans Bold"/>
              </a:rPr>
              <a:t>Аврор</a:t>
            </a:r>
            <a:r>
              <a:rPr lang="ru-RU" sz="4799" dirty="0" smtClean="0">
                <a:solidFill>
                  <a:srgbClr val="000000"/>
                </a:solidFill>
                <a:latin typeface="Clear Sans Bold"/>
              </a:rPr>
              <a:t>а»</a:t>
            </a:r>
            <a:r>
              <a:rPr lang="en-US" sz="4799" dirty="0" smtClean="0">
                <a:solidFill>
                  <a:srgbClr val="000000"/>
                </a:solidFill>
                <a:latin typeface="Clear Sans Bold"/>
              </a:rPr>
              <a:t>, </a:t>
            </a:r>
            <a:r>
              <a:rPr lang="en-US" sz="4799" dirty="0" err="1">
                <a:solidFill>
                  <a:srgbClr val="000000"/>
                </a:solidFill>
                <a:latin typeface="Clear Sans Bold"/>
              </a:rPr>
              <a:t>яке</a:t>
            </a:r>
            <a:r>
              <a:rPr lang="en-US" sz="4799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lear Sans Bold"/>
              </a:rPr>
              <a:t>спостерігалося</a:t>
            </a:r>
            <a:r>
              <a:rPr lang="en-US" sz="4799" dirty="0">
                <a:solidFill>
                  <a:srgbClr val="000000"/>
                </a:solidFill>
                <a:latin typeface="Clear Sans Bold"/>
              </a:rPr>
              <a:t> в </a:t>
            </a:r>
            <a:r>
              <a:rPr lang="en-US" sz="4799" dirty="0" err="1">
                <a:solidFill>
                  <a:srgbClr val="000000"/>
                </a:solidFill>
                <a:latin typeface="Clear Sans Bold"/>
              </a:rPr>
              <a:t>нашій</a:t>
            </a:r>
            <a:r>
              <a:rPr lang="en-US" sz="4799" dirty="0">
                <a:solidFill>
                  <a:srgbClr val="000000"/>
                </a:solidFill>
                <a:latin typeface="Clear Sans 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Clear Sans Bold"/>
              </a:rPr>
              <a:t>місцевості</a:t>
            </a:r>
            <a:r>
              <a:rPr lang="en-US" sz="4799" dirty="0">
                <a:solidFill>
                  <a:srgbClr val="000000"/>
                </a:solidFill>
                <a:latin typeface="Clear Sans Bold"/>
              </a:rPr>
              <a:t> 05.11.2023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31938" y="5946437"/>
            <a:ext cx="3176355" cy="807848"/>
            <a:chOff x="0" y="0"/>
            <a:chExt cx="2596610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96610" cy="660400"/>
            </a:xfrm>
            <a:custGeom>
              <a:avLst/>
              <a:gdLst/>
              <a:ahLst/>
              <a:cxnLst/>
              <a:rect l="l" t="t" r="r" b="b"/>
              <a:pathLst>
                <a:path w="2596610" h="660400">
                  <a:moveTo>
                    <a:pt x="247214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535940"/>
                  </a:lnTo>
                  <a:cubicBezTo>
                    <a:pt x="2596610" y="604520"/>
                    <a:pt x="2540730" y="660400"/>
                    <a:pt x="2472150" y="6604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551851" y="4530768"/>
            <a:ext cx="6707449" cy="4727532"/>
            <a:chOff x="0" y="0"/>
            <a:chExt cx="2802292" cy="19751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292" cy="1975107"/>
            </a:xfrm>
            <a:custGeom>
              <a:avLst/>
              <a:gdLst/>
              <a:ahLst/>
              <a:cxnLst/>
              <a:rect l="l" t="t" r="r" b="b"/>
              <a:pathLst>
                <a:path w="2802292" h="1975107">
                  <a:moveTo>
                    <a:pt x="2677832" y="1975107"/>
                  </a:moveTo>
                  <a:lnTo>
                    <a:pt x="124460" y="1975107"/>
                  </a:lnTo>
                  <a:cubicBezTo>
                    <a:pt x="55880" y="1975107"/>
                    <a:pt x="0" y="1919227"/>
                    <a:pt x="0" y="18506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77832" y="0"/>
                  </a:lnTo>
                  <a:cubicBezTo>
                    <a:pt x="2746412" y="0"/>
                    <a:pt x="2802292" y="55880"/>
                    <a:pt x="2802292" y="124460"/>
                  </a:cubicBezTo>
                  <a:lnTo>
                    <a:pt x="2802292" y="1850647"/>
                  </a:lnTo>
                  <a:cubicBezTo>
                    <a:pt x="2802292" y="1919227"/>
                    <a:pt x="2746412" y="1975107"/>
                    <a:pt x="2677832" y="1975107"/>
                  </a:cubicBezTo>
                  <a:close/>
                </a:path>
              </a:pathLst>
            </a:custGeom>
            <a:solidFill>
              <a:srgbClr val="FE502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5500252"/>
            <a:ext cx="6157426" cy="3847523"/>
            <a:chOff x="0" y="0"/>
            <a:chExt cx="3568906" cy="2230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68906" cy="2230063"/>
            </a:xfrm>
            <a:custGeom>
              <a:avLst/>
              <a:gdLst/>
              <a:ahLst/>
              <a:cxnLst/>
              <a:rect l="l" t="t" r="r" b="b"/>
              <a:pathLst>
                <a:path w="3568906" h="2230063">
                  <a:moveTo>
                    <a:pt x="3444446" y="2230063"/>
                  </a:moveTo>
                  <a:lnTo>
                    <a:pt x="124460" y="2230063"/>
                  </a:lnTo>
                  <a:cubicBezTo>
                    <a:pt x="55880" y="2230063"/>
                    <a:pt x="0" y="2174183"/>
                    <a:pt x="0" y="21056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44446" y="0"/>
                  </a:lnTo>
                  <a:cubicBezTo>
                    <a:pt x="3513026" y="0"/>
                    <a:pt x="3568906" y="55880"/>
                    <a:pt x="3568906" y="124460"/>
                  </a:cubicBezTo>
                  <a:lnTo>
                    <a:pt x="3568906" y="2105603"/>
                  </a:lnTo>
                  <a:cubicBezTo>
                    <a:pt x="3568906" y="2174183"/>
                    <a:pt x="3513026" y="2230063"/>
                    <a:pt x="3444446" y="2230063"/>
                  </a:cubicBezTo>
                  <a:close/>
                </a:path>
              </a:pathLst>
            </a:custGeom>
            <a:solidFill>
              <a:srgbClr val="FE502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2965493" y="2788"/>
            <a:ext cx="6550145" cy="3924729"/>
          </a:xfrm>
          <a:custGeom>
            <a:avLst/>
            <a:gdLst/>
            <a:ahLst/>
            <a:cxnLst/>
            <a:rect l="l" t="t" r="r" b="b"/>
            <a:pathLst>
              <a:path w="6550145" h="3924729">
                <a:moveTo>
                  <a:pt x="0" y="0"/>
                </a:moveTo>
                <a:lnTo>
                  <a:pt x="6550144" y="0"/>
                </a:lnTo>
                <a:lnTo>
                  <a:pt x="6550144" y="3924729"/>
                </a:lnTo>
                <a:lnTo>
                  <a:pt x="0" y="392472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58781" y="3851317"/>
            <a:ext cx="13912602" cy="67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Clear Sans Bold"/>
              </a:rPr>
              <a:t>Розрахунок розмірів корональних дір 02.11 групи 13477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593280"/>
            <a:ext cx="6157426" cy="3147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3630">
                <a:solidFill>
                  <a:srgbClr val="000000"/>
                </a:solidFill>
                <a:latin typeface="Clear Sans"/>
              </a:rPr>
              <a:t>Радіус Сонця – 69600км,  радіус Землі – 6400 км. </a:t>
            </a:r>
          </a:p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3630">
                <a:solidFill>
                  <a:srgbClr val="000000"/>
                </a:solidFill>
                <a:latin typeface="Clear Sans"/>
              </a:rPr>
              <a:t>d с.=168мм – на фото</a:t>
            </a:r>
          </a:p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3630">
                <a:solidFill>
                  <a:srgbClr val="000000"/>
                </a:solidFill>
                <a:latin typeface="Clear Sans"/>
              </a:rPr>
              <a:t>d д. = 3мм.</a:t>
            </a:r>
          </a:p>
          <a:p>
            <a:pPr algn="ctr">
              <a:lnSpc>
                <a:spcPts val="4942"/>
              </a:lnSpc>
              <a:spcBef>
                <a:spcPct val="0"/>
              </a:spcBef>
            </a:pPr>
            <a:r>
              <a:rPr lang="en-US" sz="3530">
                <a:solidFill>
                  <a:srgbClr val="000000"/>
                </a:solidFill>
                <a:latin typeface="Clear Sans"/>
              </a:rPr>
              <a:t>D с. = 69600км*2=139200км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66093" y="4751494"/>
            <a:ext cx="6493207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Складемо пропорцію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139200км – 168мм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?  км      -        3мм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Х=139200км*3мм/168мм=24857км – ширина корональної діри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Порівняємо ії з діаметром Землі..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D з. = 6400 км *2= 12800 км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Clear Sans Bold"/>
              </a:rPr>
              <a:t>    Dд/Dз = 24857км/12800км=2 рази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573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Clear Sans Medium</vt:lpstr>
      <vt:lpstr>Calibri</vt:lpstr>
      <vt:lpstr>Arimo Bold</vt:lpstr>
      <vt:lpstr>Arimo</vt:lpstr>
      <vt:lpstr>Pragmatica Bold</vt:lpstr>
      <vt:lpstr>Pragmatica</vt:lpstr>
      <vt:lpstr>Montserrat Bold</vt:lpstr>
      <vt:lpstr>Clear Sans</vt:lpstr>
      <vt:lpstr>Clear Sans Bold</vt:lpstr>
      <vt:lpstr>Clear Sans Bold Italics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Белый Простая Фотографическая Наука Тест Презентация</dc:title>
  <cp:lastModifiedBy>F5</cp:lastModifiedBy>
  <cp:revision>13</cp:revision>
  <dcterms:created xsi:type="dcterms:W3CDTF">2006-08-16T00:00:00Z</dcterms:created>
  <dcterms:modified xsi:type="dcterms:W3CDTF">2024-04-04T11:12:35Z</dcterms:modified>
  <dc:identifier>DAF1HUB8C6s</dc:identifier>
</cp:coreProperties>
</file>